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notesMasterIdLst>
    <p:notesMasterId r:id="rId154"/>
  </p:notesMasterIdLst>
  <p:handoutMasterIdLst>
    <p:handoutMasterId r:id="rId155"/>
  </p:handoutMasterIdLst>
  <p:sldIdLst>
    <p:sldId id="388" r:id="rId2"/>
    <p:sldId id="416" r:id="rId3"/>
    <p:sldId id="423" r:id="rId4"/>
    <p:sldId id="426" r:id="rId5"/>
    <p:sldId id="393" r:id="rId6"/>
    <p:sldId id="257" r:id="rId7"/>
    <p:sldId id="258" r:id="rId8"/>
    <p:sldId id="259" r:id="rId9"/>
    <p:sldId id="260" r:id="rId10"/>
    <p:sldId id="389" r:id="rId11"/>
    <p:sldId id="261" r:id="rId12"/>
    <p:sldId id="394" r:id="rId13"/>
    <p:sldId id="262" r:id="rId14"/>
    <p:sldId id="263" r:id="rId15"/>
    <p:sldId id="264" r:id="rId16"/>
    <p:sldId id="434" r:id="rId17"/>
    <p:sldId id="265" r:id="rId18"/>
    <p:sldId id="266" r:id="rId19"/>
    <p:sldId id="379" r:id="rId20"/>
    <p:sldId id="419" r:id="rId21"/>
    <p:sldId id="268" r:id="rId22"/>
    <p:sldId id="269" r:id="rId23"/>
    <p:sldId id="433" r:id="rId24"/>
    <p:sldId id="270" r:id="rId25"/>
    <p:sldId id="271" r:id="rId26"/>
    <p:sldId id="272" r:id="rId27"/>
    <p:sldId id="273" r:id="rId28"/>
    <p:sldId id="381" r:id="rId29"/>
    <p:sldId id="274" r:id="rId30"/>
    <p:sldId id="411" r:id="rId31"/>
    <p:sldId id="412" r:id="rId32"/>
    <p:sldId id="413" r:id="rId33"/>
    <p:sldId id="422" r:id="rId34"/>
    <p:sldId id="428" r:id="rId35"/>
    <p:sldId id="429" r:id="rId36"/>
    <p:sldId id="430" r:id="rId37"/>
    <p:sldId id="431" r:id="rId38"/>
    <p:sldId id="285" r:id="rId39"/>
    <p:sldId id="417" r:id="rId40"/>
    <p:sldId id="380" r:id="rId41"/>
    <p:sldId id="288" r:id="rId42"/>
    <p:sldId id="409" r:id="rId43"/>
    <p:sldId id="410" r:id="rId44"/>
    <p:sldId id="275" r:id="rId45"/>
    <p:sldId id="280" r:id="rId46"/>
    <p:sldId id="281" r:id="rId47"/>
    <p:sldId id="276" r:id="rId48"/>
    <p:sldId id="277" r:id="rId49"/>
    <p:sldId id="278" r:id="rId50"/>
    <p:sldId id="279" r:id="rId51"/>
    <p:sldId id="382" r:id="rId52"/>
    <p:sldId id="282" r:id="rId53"/>
    <p:sldId id="286" r:id="rId54"/>
    <p:sldId id="292" r:id="rId55"/>
    <p:sldId id="289" r:id="rId56"/>
    <p:sldId id="287" r:id="rId57"/>
    <p:sldId id="296" r:id="rId58"/>
    <p:sldId id="298" r:id="rId59"/>
    <p:sldId id="299" r:id="rId60"/>
    <p:sldId id="300" r:id="rId61"/>
    <p:sldId id="301" r:id="rId62"/>
    <p:sldId id="290" r:id="rId63"/>
    <p:sldId id="291" r:id="rId64"/>
    <p:sldId id="283" r:id="rId65"/>
    <p:sldId id="284" r:id="rId66"/>
    <p:sldId id="395" r:id="rId67"/>
    <p:sldId id="415" r:id="rId68"/>
    <p:sldId id="414" r:id="rId69"/>
    <p:sldId id="407" r:id="rId70"/>
    <p:sldId id="314" r:id="rId71"/>
    <p:sldId id="408" r:id="rId72"/>
    <p:sldId id="315" r:id="rId73"/>
    <p:sldId id="391" r:id="rId74"/>
    <p:sldId id="316" r:id="rId75"/>
    <p:sldId id="317" r:id="rId76"/>
    <p:sldId id="318" r:id="rId77"/>
    <p:sldId id="319" r:id="rId78"/>
    <p:sldId id="320" r:id="rId79"/>
    <p:sldId id="321" r:id="rId80"/>
    <p:sldId id="323" r:id="rId81"/>
    <p:sldId id="324" r:id="rId82"/>
    <p:sldId id="325" r:id="rId83"/>
    <p:sldId id="326" r:id="rId84"/>
    <p:sldId id="327" r:id="rId85"/>
    <p:sldId id="328" r:id="rId86"/>
    <p:sldId id="329" r:id="rId87"/>
    <p:sldId id="330" r:id="rId88"/>
    <p:sldId id="331" r:id="rId89"/>
    <p:sldId id="332" r:id="rId90"/>
    <p:sldId id="420" r:id="rId91"/>
    <p:sldId id="333" r:id="rId92"/>
    <p:sldId id="334" r:id="rId93"/>
    <p:sldId id="335" r:id="rId94"/>
    <p:sldId id="336" r:id="rId95"/>
    <p:sldId id="337" r:id="rId96"/>
    <p:sldId id="338" r:id="rId97"/>
    <p:sldId id="339" r:id="rId98"/>
    <p:sldId id="340" r:id="rId99"/>
    <p:sldId id="341" r:id="rId100"/>
    <p:sldId id="342" r:id="rId101"/>
    <p:sldId id="343" r:id="rId102"/>
    <p:sldId id="344" r:id="rId103"/>
    <p:sldId id="345" r:id="rId104"/>
    <p:sldId id="346" r:id="rId105"/>
    <p:sldId id="347" r:id="rId106"/>
    <p:sldId id="348" r:id="rId107"/>
    <p:sldId id="349" r:id="rId108"/>
    <p:sldId id="350" r:id="rId109"/>
    <p:sldId id="397" r:id="rId110"/>
    <p:sldId id="294" r:id="rId111"/>
    <p:sldId id="295" r:id="rId112"/>
    <p:sldId id="306" r:id="rId113"/>
    <p:sldId id="307" r:id="rId114"/>
    <p:sldId id="302" r:id="rId115"/>
    <p:sldId id="432" r:id="rId116"/>
    <p:sldId id="303" r:id="rId117"/>
    <p:sldId id="384" r:id="rId118"/>
    <p:sldId id="304" r:id="rId119"/>
    <p:sldId id="305" r:id="rId120"/>
    <p:sldId id="297" r:id="rId121"/>
    <p:sldId id="383" r:id="rId122"/>
    <p:sldId id="402" r:id="rId123"/>
    <p:sldId id="398" r:id="rId124"/>
    <p:sldId id="356" r:id="rId125"/>
    <p:sldId id="357" r:id="rId126"/>
    <p:sldId id="358" r:id="rId127"/>
    <p:sldId id="359" r:id="rId128"/>
    <p:sldId id="360" r:id="rId129"/>
    <p:sldId id="425" r:id="rId130"/>
    <p:sldId id="399" r:id="rId131"/>
    <p:sldId id="351" r:id="rId132"/>
    <p:sldId id="361" r:id="rId133"/>
    <p:sldId id="362" r:id="rId134"/>
    <p:sldId id="392" r:id="rId135"/>
    <p:sldId id="365" r:id="rId136"/>
    <p:sldId id="404" r:id="rId137"/>
    <p:sldId id="366" r:id="rId138"/>
    <p:sldId id="367" r:id="rId139"/>
    <p:sldId id="368" r:id="rId140"/>
    <p:sldId id="369" r:id="rId141"/>
    <p:sldId id="370" r:id="rId142"/>
    <p:sldId id="371" r:id="rId143"/>
    <p:sldId id="372" r:id="rId144"/>
    <p:sldId id="386" r:id="rId145"/>
    <p:sldId id="373" r:id="rId146"/>
    <p:sldId id="374" r:id="rId147"/>
    <p:sldId id="400" r:id="rId148"/>
    <p:sldId id="375" r:id="rId149"/>
    <p:sldId id="376" r:id="rId150"/>
    <p:sldId id="377" r:id="rId151"/>
    <p:sldId id="378" r:id="rId152"/>
    <p:sldId id="401" r:id="rId153"/>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9DEE"/>
    <a:srgbClr val="FF6600"/>
    <a:srgbClr val="0070C0"/>
    <a:srgbClr val="00B046"/>
    <a:srgbClr val="1466C5"/>
    <a:srgbClr val="FF00FF"/>
    <a:srgbClr val="FFFFFF"/>
    <a:srgbClr val="777777"/>
    <a:srgbClr val="F8F8F8"/>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6" autoAdjust="0"/>
    <p:restoredTop sz="94674"/>
  </p:normalViewPr>
  <p:slideViewPr>
    <p:cSldViewPr>
      <p:cViewPr varScale="1">
        <p:scale>
          <a:sx n="104" d="100"/>
          <a:sy n="104" d="100"/>
        </p:scale>
        <p:origin x="1884" y="10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Lst>
  </p:outlineViewPr>
  <p:notesTextViewPr>
    <p:cViewPr>
      <p:scale>
        <a:sx n="100" d="100"/>
        <a:sy n="100" d="100"/>
      </p:scale>
      <p:origin x="0" y="0"/>
    </p:cViewPr>
  </p:notesTextViewPr>
  <p:sorterViewPr>
    <p:cViewPr>
      <p:scale>
        <a:sx n="132" d="100"/>
        <a:sy n="132" d="100"/>
      </p:scale>
      <p:origin x="0" y="4460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notesMaster" Target="notesMasters/notesMaster1.xml"/><Relationship Id="rId159"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handoutMaster" Target="handoutMasters/handout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theme" Target="theme/theme1.xml"/></Relationships>
</file>

<file path=ppt/_rels/viewProps.xml.rels><?xml version="1.0" encoding="UTF-8" standalone="yes"?>
<Relationships xmlns="http://schemas.openxmlformats.org/package/2006/relationships"><Relationship Id="rId8" Type="http://schemas.openxmlformats.org/officeDocument/2006/relationships/slide" Target="slides/slide89.xml"/><Relationship Id="rId13" Type="http://schemas.openxmlformats.org/officeDocument/2006/relationships/slide" Target="slides/slide98.xml"/><Relationship Id="rId18" Type="http://schemas.openxmlformats.org/officeDocument/2006/relationships/slide" Target="slides/slide135.xml"/><Relationship Id="rId26" Type="http://schemas.openxmlformats.org/officeDocument/2006/relationships/slide" Target="slides/slide143.xml"/><Relationship Id="rId3" Type="http://schemas.openxmlformats.org/officeDocument/2006/relationships/slide" Target="slides/slide84.xml"/><Relationship Id="rId21" Type="http://schemas.openxmlformats.org/officeDocument/2006/relationships/slide" Target="slides/slide138.xml"/><Relationship Id="rId7" Type="http://schemas.openxmlformats.org/officeDocument/2006/relationships/slide" Target="slides/slide88.xml"/><Relationship Id="rId12" Type="http://schemas.openxmlformats.org/officeDocument/2006/relationships/slide" Target="slides/slide96.xml"/><Relationship Id="rId17" Type="http://schemas.openxmlformats.org/officeDocument/2006/relationships/slide" Target="slides/slide133.xml"/><Relationship Id="rId25" Type="http://schemas.openxmlformats.org/officeDocument/2006/relationships/slide" Target="slides/slide142.xml"/><Relationship Id="rId2" Type="http://schemas.openxmlformats.org/officeDocument/2006/relationships/slide" Target="slides/slide80.xml"/><Relationship Id="rId16" Type="http://schemas.openxmlformats.org/officeDocument/2006/relationships/slide" Target="slides/slide132.xml"/><Relationship Id="rId20" Type="http://schemas.openxmlformats.org/officeDocument/2006/relationships/slide" Target="slides/slide137.xml"/><Relationship Id="rId29" Type="http://schemas.openxmlformats.org/officeDocument/2006/relationships/slide" Target="slides/slide149.xml"/><Relationship Id="rId1" Type="http://schemas.openxmlformats.org/officeDocument/2006/relationships/slide" Target="slides/slide72.xml"/><Relationship Id="rId6" Type="http://schemas.openxmlformats.org/officeDocument/2006/relationships/slide" Target="slides/slide87.xml"/><Relationship Id="rId11" Type="http://schemas.openxmlformats.org/officeDocument/2006/relationships/slide" Target="slides/slide95.xml"/><Relationship Id="rId24" Type="http://schemas.openxmlformats.org/officeDocument/2006/relationships/slide" Target="slides/slide141.xml"/><Relationship Id="rId5" Type="http://schemas.openxmlformats.org/officeDocument/2006/relationships/slide" Target="slides/slide86.xml"/><Relationship Id="rId15" Type="http://schemas.openxmlformats.org/officeDocument/2006/relationships/slide" Target="slides/slide128.xml"/><Relationship Id="rId23" Type="http://schemas.openxmlformats.org/officeDocument/2006/relationships/slide" Target="slides/slide140.xml"/><Relationship Id="rId28" Type="http://schemas.openxmlformats.org/officeDocument/2006/relationships/slide" Target="slides/slide146.xml"/><Relationship Id="rId10" Type="http://schemas.openxmlformats.org/officeDocument/2006/relationships/slide" Target="slides/slide94.xml"/><Relationship Id="rId19" Type="http://schemas.openxmlformats.org/officeDocument/2006/relationships/slide" Target="slides/slide136.xml"/><Relationship Id="rId31" Type="http://schemas.openxmlformats.org/officeDocument/2006/relationships/slide" Target="slides/slide151.xml"/><Relationship Id="rId4" Type="http://schemas.openxmlformats.org/officeDocument/2006/relationships/slide" Target="slides/slide85.xml"/><Relationship Id="rId9" Type="http://schemas.openxmlformats.org/officeDocument/2006/relationships/slide" Target="slides/slide93.xml"/><Relationship Id="rId14" Type="http://schemas.openxmlformats.org/officeDocument/2006/relationships/slide" Target="slides/slide124.xml"/><Relationship Id="rId22" Type="http://schemas.openxmlformats.org/officeDocument/2006/relationships/slide" Target="slides/slide139.xml"/><Relationship Id="rId27" Type="http://schemas.openxmlformats.org/officeDocument/2006/relationships/slide" Target="slides/slide145.xml"/><Relationship Id="rId30" Type="http://schemas.openxmlformats.org/officeDocument/2006/relationships/slide" Target="slides/slide1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9858" name="Rectangle 2"/>
          <p:cNvSpPr>
            <a:spLocks noGrp="1" noChangeArrowheads="1"/>
          </p:cNvSpPr>
          <p:nvPr>
            <p:ph type="hdr" sz="quarter"/>
          </p:nvPr>
        </p:nvSpPr>
        <p:spPr bwMode="auto">
          <a:xfrm>
            <a:off x="5" y="0"/>
            <a:ext cx="3170583" cy="480388"/>
          </a:xfrm>
          <a:prstGeom prst="rect">
            <a:avLst/>
          </a:prstGeom>
          <a:noFill/>
          <a:ln>
            <a:noFill/>
          </a:ln>
          <a:effectLst/>
          <a:extLst>
            <a:ext uri="{FAA26D3D-D897-4be2-8F04-BA451C77F1D7}"/>
          </a:extLst>
        </p:spPr>
        <p:txBody>
          <a:bodyPr vert="horz" wrap="square" lIns="96595" tIns="48299" rIns="96595" bIns="48299" numCol="1" anchor="t" anchorCtr="0" compatLnSpc="1">
            <a:prstTxWarp prst="textNoShape">
              <a:avLst/>
            </a:prstTxWarp>
          </a:bodyPr>
          <a:lstStyle>
            <a:lvl1pPr defTabSz="966053">
              <a:defRPr sz="1200">
                <a:ea typeface="ＭＳ Ｐゴシック" charset="0"/>
                <a:cs typeface="Arial" charset="0"/>
              </a:defRPr>
            </a:lvl1pPr>
          </a:lstStyle>
          <a:p>
            <a:pPr>
              <a:defRPr/>
            </a:pPr>
            <a:endParaRPr lang="en-US"/>
          </a:p>
        </p:txBody>
      </p:sp>
      <p:sp>
        <p:nvSpPr>
          <p:cNvPr id="249859" name="Rectangle 3"/>
          <p:cNvSpPr>
            <a:spLocks noGrp="1" noChangeArrowheads="1"/>
          </p:cNvSpPr>
          <p:nvPr>
            <p:ph type="dt" sz="quarter" idx="1"/>
          </p:nvPr>
        </p:nvSpPr>
        <p:spPr bwMode="auto">
          <a:xfrm>
            <a:off x="4142966" y="0"/>
            <a:ext cx="3170583" cy="480388"/>
          </a:xfrm>
          <a:prstGeom prst="rect">
            <a:avLst/>
          </a:prstGeom>
          <a:noFill/>
          <a:ln>
            <a:noFill/>
          </a:ln>
          <a:effectLst/>
          <a:extLst>
            <a:ext uri="{FAA26D3D-D897-4be2-8F04-BA451C77F1D7}"/>
          </a:extLst>
        </p:spPr>
        <p:txBody>
          <a:bodyPr vert="horz" wrap="square" lIns="96595" tIns="48299" rIns="96595" bIns="48299" numCol="1" anchor="t" anchorCtr="0" compatLnSpc="1">
            <a:prstTxWarp prst="textNoShape">
              <a:avLst/>
            </a:prstTxWarp>
          </a:bodyPr>
          <a:lstStyle>
            <a:lvl1pPr algn="r" defTabSz="966053">
              <a:defRPr sz="1200">
                <a:ea typeface="ＭＳ Ｐゴシック" charset="0"/>
                <a:cs typeface="Arial" charset="0"/>
              </a:defRPr>
            </a:lvl1pPr>
          </a:lstStyle>
          <a:p>
            <a:pPr>
              <a:defRPr/>
            </a:pPr>
            <a:endParaRPr lang="en-US"/>
          </a:p>
        </p:txBody>
      </p:sp>
      <p:sp>
        <p:nvSpPr>
          <p:cNvPr id="249860" name="Rectangle 4"/>
          <p:cNvSpPr>
            <a:spLocks noGrp="1" noChangeArrowheads="1"/>
          </p:cNvSpPr>
          <p:nvPr>
            <p:ph type="ftr" sz="quarter" idx="2"/>
          </p:nvPr>
        </p:nvSpPr>
        <p:spPr bwMode="auto">
          <a:xfrm>
            <a:off x="5" y="9119173"/>
            <a:ext cx="3170583" cy="480388"/>
          </a:xfrm>
          <a:prstGeom prst="rect">
            <a:avLst/>
          </a:prstGeom>
          <a:noFill/>
          <a:ln>
            <a:noFill/>
          </a:ln>
          <a:effectLst/>
          <a:extLst>
            <a:ext uri="{FAA26D3D-D897-4be2-8F04-BA451C77F1D7}"/>
          </a:extLst>
        </p:spPr>
        <p:txBody>
          <a:bodyPr vert="horz" wrap="square" lIns="96595" tIns="48299" rIns="96595" bIns="48299" numCol="1" anchor="b" anchorCtr="0" compatLnSpc="1">
            <a:prstTxWarp prst="textNoShape">
              <a:avLst/>
            </a:prstTxWarp>
          </a:bodyPr>
          <a:lstStyle>
            <a:lvl1pPr defTabSz="966053">
              <a:defRPr sz="1200">
                <a:ea typeface="ＭＳ Ｐゴシック" charset="0"/>
                <a:cs typeface="Arial" charset="0"/>
              </a:defRPr>
            </a:lvl1pPr>
          </a:lstStyle>
          <a:p>
            <a:pPr>
              <a:defRPr/>
            </a:pPr>
            <a:endParaRPr lang="en-US"/>
          </a:p>
        </p:txBody>
      </p:sp>
      <p:sp>
        <p:nvSpPr>
          <p:cNvPr id="249861" name="Rectangle 5"/>
          <p:cNvSpPr>
            <a:spLocks noGrp="1" noChangeArrowheads="1"/>
          </p:cNvSpPr>
          <p:nvPr>
            <p:ph type="sldNum" sz="quarter" idx="3"/>
          </p:nvPr>
        </p:nvSpPr>
        <p:spPr bwMode="auto">
          <a:xfrm>
            <a:off x="4142966" y="9119173"/>
            <a:ext cx="3170583" cy="480388"/>
          </a:xfrm>
          <a:prstGeom prst="rect">
            <a:avLst/>
          </a:prstGeom>
          <a:noFill/>
          <a:ln>
            <a:noFill/>
          </a:ln>
          <a:effectLst/>
          <a:extLst>
            <a:ext uri="{FAA26D3D-D897-4be2-8F04-BA451C77F1D7}"/>
          </a:extLst>
        </p:spPr>
        <p:txBody>
          <a:bodyPr vert="horz" wrap="square" lIns="96595" tIns="48299" rIns="96595" bIns="48299" numCol="1" anchor="b" anchorCtr="0" compatLnSpc="1">
            <a:prstTxWarp prst="textNoShape">
              <a:avLst/>
            </a:prstTxWarp>
          </a:bodyPr>
          <a:lstStyle>
            <a:lvl1pPr algn="r" defTabSz="966053">
              <a:defRPr sz="1200">
                <a:ea typeface="ＭＳ Ｐゴシック" charset="0"/>
                <a:cs typeface="Arial" charset="0"/>
              </a:defRPr>
            </a:lvl1pPr>
          </a:lstStyle>
          <a:p>
            <a:pPr>
              <a:defRPr/>
            </a:pPr>
            <a:fld id="{526B22D3-D60A-4153-BDD7-7099971AB1C0}" type="slidenum">
              <a:rPr lang="en-US"/>
              <a:pPr>
                <a:defRPr/>
              </a:pPr>
              <a:t>‹#›</a:t>
            </a:fld>
            <a:endParaRPr lang="en-US" dirty="0"/>
          </a:p>
        </p:txBody>
      </p:sp>
    </p:spTree>
    <p:extLst>
      <p:ext uri="{BB962C8B-B14F-4D97-AF65-F5344CB8AC3E}">
        <p14:creationId xmlns:p14="http://schemas.microsoft.com/office/powerpoint/2010/main" val="87824434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5" y="0"/>
            <a:ext cx="3170583" cy="480388"/>
          </a:xfrm>
          <a:prstGeom prst="rect">
            <a:avLst/>
          </a:prstGeom>
          <a:noFill/>
          <a:ln>
            <a:noFill/>
          </a:ln>
          <a:effectLst/>
          <a:extLst>
            <a:ext uri="{FAA26D3D-D897-4be2-8F04-BA451C77F1D7}"/>
          </a:extLst>
        </p:spPr>
        <p:txBody>
          <a:bodyPr vert="horz" wrap="square" lIns="96595" tIns="48299" rIns="96595" bIns="48299" numCol="1" anchor="t" anchorCtr="0" compatLnSpc="1">
            <a:prstTxWarp prst="textNoShape">
              <a:avLst/>
            </a:prstTxWarp>
          </a:bodyPr>
          <a:lstStyle>
            <a:lvl1pPr defTabSz="966053">
              <a:defRPr sz="1200">
                <a:ea typeface="ＭＳ Ｐゴシック" charset="0"/>
                <a:cs typeface="Arial" charset="0"/>
              </a:defRPr>
            </a:lvl1pPr>
          </a:lstStyle>
          <a:p>
            <a:pPr>
              <a:defRPr/>
            </a:pPr>
            <a:endParaRPr lang="en-US"/>
          </a:p>
        </p:txBody>
      </p:sp>
      <p:sp>
        <p:nvSpPr>
          <p:cNvPr id="8195" name="Rectangle 3"/>
          <p:cNvSpPr>
            <a:spLocks noGrp="1" noChangeArrowheads="1"/>
          </p:cNvSpPr>
          <p:nvPr>
            <p:ph type="dt" idx="1"/>
          </p:nvPr>
        </p:nvSpPr>
        <p:spPr bwMode="auto">
          <a:xfrm>
            <a:off x="4142966" y="0"/>
            <a:ext cx="3170583" cy="480388"/>
          </a:xfrm>
          <a:prstGeom prst="rect">
            <a:avLst/>
          </a:prstGeom>
          <a:noFill/>
          <a:ln>
            <a:noFill/>
          </a:ln>
          <a:effectLst/>
          <a:extLst>
            <a:ext uri="{FAA26D3D-D897-4be2-8F04-BA451C77F1D7}"/>
          </a:extLst>
        </p:spPr>
        <p:txBody>
          <a:bodyPr vert="horz" wrap="square" lIns="96595" tIns="48299" rIns="96595" bIns="48299" numCol="1" anchor="t" anchorCtr="0" compatLnSpc="1">
            <a:prstTxWarp prst="textNoShape">
              <a:avLst/>
            </a:prstTxWarp>
          </a:bodyPr>
          <a:lstStyle>
            <a:lvl1pPr algn="r" defTabSz="966053">
              <a:defRPr sz="1200">
                <a:ea typeface="ＭＳ Ｐゴシック" charset="0"/>
                <a:cs typeface="Arial" charset="0"/>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732187" y="4561230"/>
            <a:ext cx="5850835" cy="4320213"/>
          </a:xfrm>
          <a:prstGeom prst="rect">
            <a:avLst/>
          </a:prstGeom>
          <a:noFill/>
          <a:ln>
            <a:noFill/>
          </a:ln>
          <a:effectLst/>
          <a:extLst>
            <a:ext uri="{FAA26D3D-D897-4be2-8F04-BA451C77F1D7}"/>
          </a:extLst>
        </p:spPr>
        <p:txBody>
          <a:bodyPr vert="horz" wrap="square" lIns="96595" tIns="48299" rIns="96595" bIns="4829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5" y="9119173"/>
            <a:ext cx="3170583" cy="480388"/>
          </a:xfrm>
          <a:prstGeom prst="rect">
            <a:avLst/>
          </a:prstGeom>
          <a:noFill/>
          <a:ln>
            <a:noFill/>
          </a:ln>
          <a:effectLst/>
          <a:extLst>
            <a:ext uri="{FAA26D3D-D897-4be2-8F04-BA451C77F1D7}"/>
          </a:extLst>
        </p:spPr>
        <p:txBody>
          <a:bodyPr vert="horz" wrap="square" lIns="96595" tIns="48299" rIns="96595" bIns="48299" numCol="1" anchor="b" anchorCtr="0" compatLnSpc="1">
            <a:prstTxWarp prst="textNoShape">
              <a:avLst/>
            </a:prstTxWarp>
          </a:bodyPr>
          <a:lstStyle>
            <a:lvl1pPr defTabSz="966053">
              <a:defRPr sz="1200">
                <a:ea typeface="ＭＳ Ｐゴシック" charset="0"/>
                <a:cs typeface="Arial" charset="0"/>
              </a:defRPr>
            </a:lvl1pPr>
          </a:lstStyle>
          <a:p>
            <a:pPr>
              <a:defRPr/>
            </a:pPr>
            <a:endParaRPr lang="en-US"/>
          </a:p>
        </p:txBody>
      </p:sp>
      <p:sp>
        <p:nvSpPr>
          <p:cNvPr id="8199" name="Rectangle 7"/>
          <p:cNvSpPr>
            <a:spLocks noGrp="1" noChangeArrowheads="1"/>
          </p:cNvSpPr>
          <p:nvPr>
            <p:ph type="sldNum" sz="quarter" idx="5"/>
          </p:nvPr>
        </p:nvSpPr>
        <p:spPr bwMode="auto">
          <a:xfrm>
            <a:off x="4142966" y="9119173"/>
            <a:ext cx="3170583" cy="480388"/>
          </a:xfrm>
          <a:prstGeom prst="rect">
            <a:avLst/>
          </a:prstGeom>
          <a:noFill/>
          <a:ln>
            <a:noFill/>
          </a:ln>
          <a:effectLst/>
          <a:extLst>
            <a:ext uri="{FAA26D3D-D897-4be2-8F04-BA451C77F1D7}"/>
          </a:extLst>
        </p:spPr>
        <p:txBody>
          <a:bodyPr vert="horz" wrap="square" lIns="96595" tIns="48299" rIns="96595" bIns="48299" numCol="1" anchor="b" anchorCtr="0" compatLnSpc="1">
            <a:prstTxWarp prst="textNoShape">
              <a:avLst/>
            </a:prstTxWarp>
          </a:bodyPr>
          <a:lstStyle>
            <a:lvl1pPr algn="r" defTabSz="966053">
              <a:defRPr sz="1200">
                <a:ea typeface="ＭＳ Ｐゴシック" charset="0"/>
                <a:cs typeface="Arial" charset="0"/>
              </a:defRPr>
            </a:lvl1pPr>
          </a:lstStyle>
          <a:p>
            <a:pPr>
              <a:defRPr/>
            </a:pPr>
            <a:fld id="{37ED7F41-C56D-49F3-A56D-993A591B675E}" type="slidenum">
              <a:rPr lang="en-US"/>
              <a:pPr>
                <a:defRPr/>
              </a:pPr>
              <a:t>‹#›</a:t>
            </a:fld>
            <a:endParaRPr lang="en-US" dirty="0"/>
          </a:p>
        </p:txBody>
      </p:sp>
    </p:spTree>
    <p:extLst>
      <p:ext uri="{BB962C8B-B14F-4D97-AF65-F5344CB8AC3E}">
        <p14:creationId xmlns:p14="http://schemas.microsoft.com/office/powerpoint/2010/main" val="1657666152"/>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58306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7015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44577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27490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8293100" y="5803900"/>
            <a:ext cx="352425" cy="669925"/>
          </a:xfrm>
          <a:prstGeom prst="rect">
            <a:avLst/>
          </a:prstGeom>
          <a:noFill/>
          <a:ln>
            <a:noFill/>
          </a:ln>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4400" dirty="0">
                <a:solidFill>
                  <a:schemeClr val="accent1"/>
                </a:solidFill>
                <a:latin typeface="Wingdings" charset="0"/>
              </a:rPr>
              <a:t>S</a:t>
            </a:r>
          </a:p>
        </p:txBody>
      </p:sp>
      <p:sp>
        <p:nvSpPr>
          <p:cNvPr id="2" name="Title 1"/>
          <p:cNvSpPr>
            <a:spLocks noGrp="1"/>
          </p:cNvSpPr>
          <p:nvPr>
            <p:ph type="ctrTitle"/>
          </p:nvPr>
        </p:nvSpPr>
        <p:spPr>
          <a:xfrm>
            <a:off x="457199" y="1295400"/>
            <a:ext cx="8228013" cy="1927225"/>
          </a:xfrm>
        </p:spPr>
        <p:txBody>
          <a:bodyPr tIns="0" bIns="0" anchor="b"/>
          <a:lstStyle>
            <a:lvl1pPr>
              <a:defRPr sz="60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5" name="Date Placeholder 3"/>
          <p:cNvSpPr>
            <a:spLocks noGrp="1"/>
          </p:cNvSpPr>
          <p:nvPr>
            <p:ph type="dt" sz="half" idx="10"/>
          </p:nvPr>
        </p:nvSpPr>
        <p:spPr/>
        <p:txBody>
          <a:bodyPr/>
          <a:lstStyle>
            <a:lvl1pPr>
              <a:defRPr/>
            </a:lvl1pPr>
          </a:lstStyle>
          <a:p>
            <a:pPr>
              <a:defRPr/>
            </a:pPr>
            <a:fld id="{7EC9D6A9-B43A-488D-B08E-061AB0504F51}" type="datetimeFigureOut">
              <a:rPr lang="en-US"/>
              <a:pPr>
                <a:defRPr/>
              </a:pPr>
              <a:t>6/15/2021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E06ADA5-206E-4DBD-AE57-A6CFB1B88FFE}"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3A6AF5BB-7750-4E9B-816B-D2E02B404257}" type="datetimeFigureOut">
              <a:rPr lang="en-US"/>
              <a:pPr>
                <a:defRPr/>
              </a:pPr>
              <a:t>6/15/2021</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2BA7D5C8-32E3-45E0-B024-FF23FF25AD08}"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0"/>
            <a:ext cx="3509683" cy="6019799"/>
          </a:xfrm>
        </p:spPr>
        <p:txBody>
          <a:bodyPr/>
          <a:lstStyle>
            <a:lvl1pPr algn="l">
              <a:defRPr sz="4400" b="0"/>
            </a:lvl1pPr>
          </a:lstStyle>
          <a:p>
            <a:r>
              <a:rPr lang="en-US"/>
              <a:t>Click to edit Master title style</a:t>
            </a:r>
            <a:endParaRPr/>
          </a:p>
        </p:txBody>
      </p:sp>
      <p:sp>
        <p:nvSpPr>
          <p:cNvPr id="3" name="Content Placeholder 2"/>
          <p:cNvSpPr>
            <a:spLocks noGrp="1"/>
          </p:cNvSpPr>
          <p:nvPr>
            <p:ph idx="1"/>
          </p:nvPr>
        </p:nvSpPr>
        <p:spPr>
          <a:xfrm>
            <a:off x="5029200" y="273050"/>
            <a:ext cx="3657600" cy="6280150"/>
          </a:xfrm>
        </p:spPr>
        <p:txBody>
          <a:bodyPr anchor="ct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4"/>
          <p:cNvSpPr>
            <a:spLocks noGrp="1"/>
          </p:cNvSpPr>
          <p:nvPr>
            <p:ph type="dt" sz="half" idx="10"/>
          </p:nvPr>
        </p:nvSpPr>
        <p:spPr/>
        <p:txBody>
          <a:bodyPr/>
          <a:lstStyle>
            <a:lvl1pPr>
              <a:defRPr>
                <a:solidFill>
                  <a:schemeClr val="bg1"/>
                </a:solidFill>
              </a:defRPr>
            </a:lvl1pPr>
          </a:lstStyle>
          <a:p>
            <a:pPr>
              <a:defRPr/>
            </a:pPr>
            <a:fld id="{8E7FC26D-77DF-4104-A228-13282E7273BB}" type="datetimeFigureOut">
              <a:rPr lang="en-US"/>
              <a:pPr>
                <a:defRPr/>
              </a:pPr>
              <a:t>6/15/2021</a:t>
            </a:fld>
            <a:endParaRPr lang="en-US"/>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EE81FA88-2B5C-4EA9-91B2-262DBE28F69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rtlCol="0">
            <a:normAutofit/>
          </a:bodyPr>
          <a:lstStyle>
            <a:lvl1pPr marL="0" indent="0">
              <a:buNone/>
              <a:defRPr>
                <a:solidFill>
                  <a:schemeClr val="bg1"/>
                </a:solidFill>
              </a:defRPr>
            </a:lvl1pPr>
          </a:lstStyle>
          <a:p>
            <a:pPr lvl="0"/>
            <a:r>
              <a:rPr lang="en-US" noProof="0" dirty="0"/>
              <a:t>Drag picture to placeholder or click icon to add</a:t>
            </a:r>
            <a:endParaRPr noProof="0" dirty="0"/>
          </a:p>
        </p:txBody>
      </p:sp>
      <p:sp>
        <p:nvSpPr>
          <p:cNvPr id="5" name="Date Placeholder 4"/>
          <p:cNvSpPr>
            <a:spLocks noGrp="1"/>
          </p:cNvSpPr>
          <p:nvPr>
            <p:ph type="dt" sz="half" idx="14"/>
          </p:nvPr>
        </p:nvSpPr>
        <p:spPr/>
        <p:txBody>
          <a:bodyPr/>
          <a:lstStyle>
            <a:lvl1pPr>
              <a:defRPr>
                <a:solidFill>
                  <a:schemeClr val="bg1"/>
                </a:solidFill>
              </a:defRPr>
            </a:lvl1pPr>
          </a:lstStyle>
          <a:p>
            <a:pPr>
              <a:defRPr/>
            </a:pPr>
            <a:fld id="{3FB762E0-FA30-4559-9D93-ECF14CBCCC8D}" type="datetimeFigureOut">
              <a:rPr lang="en-US"/>
              <a:pPr>
                <a:defRPr/>
              </a:pPr>
              <a:t>6/15/2021</a:t>
            </a:fld>
            <a:endParaRPr lang="en-US"/>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p:txBody>
          <a:bodyPr/>
          <a:lstStyle>
            <a:lvl1pPr>
              <a:defRPr/>
            </a:lvl1pPr>
          </a:lstStyle>
          <a:p>
            <a:pPr>
              <a:defRPr/>
            </a:pPr>
            <a:fld id="{9D7AB63B-C565-4D7B-BCD8-172E4E61DE8D}"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rtlCol="0">
            <a:normAutofit/>
          </a:bodyPr>
          <a:lstStyle>
            <a:lvl1pPr marL="0" indent="0">
              <a:buNone/>
              <a:defRPr>
                <a:solidFill>
                  <a:schemeClr val="bg1"/>
                </a:solidFill>
              </a:defRPr>
            </a:lvl1pPr>
          </a:lstStyle>
          <a:p>
            <a:pPr lvl="0"/>
            <a:r>
              <a:rPr lang="en-US" noProof="0" dirty="0"/>
              <a:t>Drag picture to placeholder or click icon to add</a:t>
            </a:r>
            <a:endParaRPr noProof="0" dirty="0"/>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rtlCol="0">
            <a:normAutofit/>
          </a:bodyPr>
          <a:lstStyle>
            <a:lvl1pPr marL="0" indent="0">
              <a:buNone/>
              <a:defRPr sz="1400">
                <a:solidFill>
                  <a:schemeClr val="bg1"/>
                </a:solidFill>
              </a:defRPr>
            </a:lvl1pPr>
          </a:lstStyle>
          <a:p>
            <a:pPr lvl="0"/>
            <a:r>
              <a:rPr lang="en-US" noProof="0" dirty="0"/>
              <a:t>Drag picture to placeholder or click icon to add</a:t>
            </a:r>
            <a:endParaRPr noProof="0" dirty="0"/>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rtlCol="0">
            <a:normAutofit/>
          </a:bodyPr>
          <a:lstStyle>
            <a:lvl1pPr marL="0" indent="0">
              <a:buNone/>
              <a:defRPr sz="1800">
                <a:solidFill>
                  <a:schemeClr val="bg1"/>
                </a:solidFill>
              </a:defRPr>
            </a:lvl1pPr>
          </a:lstStyle>
          <a:p>
            <a:pPr lvl="0"/>
            <a:r>
              <a:rPr lang="en-US" noProof="0" dirty="0"/>
              <a:t>Drag picture to placeholder or click icon to add</a:t>
            </a:r>
            <a:endParaRPr noProof="0" dirty="0"/>
          </a:p>
        </p:txBody>
      </p:sp>
      <p:sp>
        <p:nvSpPr>
          <p:cNvPr id="7" name="Date Placeholder 4"/>
          <p:cNvSpPr>
            <a:spLocks noGrp="1"/>
          </p:cNvSpPr>
          <p:nvPr>
            <p:ph type="dt" sz="half" idx="16"/>
          </p:nvPr>
        </p:nvSpPr>
        <p:spPr/>
        <p:txBody>
          <a:bodyPr/>
          <a:lstStyle>
            <a:lvl1pPr>
              <a:defRPr>
                <a:solidFill>
                  <a:schemeClr val="bg1"/>
                </a:solidFill>
              </a:defRPr>
            </a:lvl1pPr>
          </a:lstStyle>
          <a:p>
            <a:pPr>
              <a:defRPr/>
            </a:pPr>
            <a:fld id="{61332EC1-CD0A-4490-AE15-B5B22CD3624C}" type="datetimeFigureOut">
              <a:rPr lang="en-US"/>
              <a:pPr>
                <a:defRPr/>
              </a:pPr>
              <a:t>6/15/2021</a:t>
            </a:fld>
            <a:endParaRPr lang="en-US"/>
          </a:p>
        </p:txBody>
      </p:sp>
      <p:sp>
        <p:nvSpPr>
          <p:cNvPr id="11" name="Footer Placeholder 5"/>
          <p:cNvSpPr>
            <a:spLocks noGrp="1"/>
          </p:cNvSpPr>
          <p:nvPr>
            <p:ph type="ftr" sz="quarter" idx="17"/>
          </p:nvPr>
        </p:nvSpPr>
        <p:spPr/>
        <p:txBody>
          <a:bodyPr/>
          <a:lstStyle>
            <a:lvl1pPr>
              <a:defRPr/>
            </a:lvl1pPr>
          </a:lstStyle>
          <a:p>
            <a:pPr>
              <a:defRPr/>
            </a:pPr>
            <a:endParaRPr lang="en-US"/>
          </a:p>
        </p:txBody>
      </p:sp>
      <p:sp>
        <p:nvSpPr>
          <p:cNvPr id="12" name="Slide Number Placeholder 6"/>
          <p:cNvSpPr>
            <a:spLocks noGrp="1"/>
          </p:cNvSpPr>
          <p:nvPr>
            <p:ph type="sldNum" sz="quarter" idx="18"/>
          </p:nvPr>
        </p:nvSpPr>
        <p:spPr/>
        <p:txBody>
          <a:bodyPr/>
          <a:lstStyle>
            <a:lvl1pPr>
              <a:defRPr/>
            </a:lvl1pPr>
          </a:lstStyle>
          <a:p>
            <a:pPr>
              <a:defRPr/>
            </a:pPr>
            <a:fld id="{59CA4BB1-7786-4DA1-A6BA-0AECF9E077E4}" type="slidenum">
              <a:rPr lang="en-US"/>
              <a:pPr>
                <a:defRPr/>
              </a:pPr>
              <a:t>‹#›</a:t>
            </a:fld>
            <a:endParaRPr lang="en-US" dirty="0"/>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lvl1pPr>
              <a:defRPr/>
            </a:lvl1pPr>
          </a:lstStyle>
          <a:p>
            <a:pPr>
              <a:defRPr/>
            </a:pPr>
            <a:fld id="{AD7A2F64-6376-4A41-87A1-2D0D5C90A3C7}" type="datetimeFigureOut">
              <a:rPr lang="en-US"/>
              <a:pPr>
                <a:defRPr/>
              </a:pPr>
              <a:t>6/15/2021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362953-43C8-4EC8-A990-B9DE45FF11C0}"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lstStyle/>
          <a:p>
            <a:r>
              <a:rPr lang="en-US"/>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lvl1pPr>
              <a:defRPr/>
            </a:lvl1pPr>
          </a:lstStyle>
          <a:p>
            <a:pPr>
              <a:defRPr/>
            </a:pPr>
            <a:fld id="{D47D71EF-34EC-40BB-B2D5-F11FD2C8734D}" type="datetimeFigureOut">
              <a:rPr lang="en-US"/>
              <a:pPr>
                <a:defRPr/>
              </a:pPr>
              <a:t>6/15/2021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80A6F9-FDD3-4D92-9B38-BA786E1B98AC}"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A1A47E68-2223-43A5-9411-2E256B357C4B}" type="datetimeFigureOut">
              <a:rPr lang="en-US"/>
              <a:pPr>
                <a:defRPr/>
              </a:pPr>
              <a:t>6/15/2021</a:t>
            </a:fld>
            <a:endParaRPr lang="en-US"/>
          </a:p>
        </p:txBody>
      </p:sp>
      <p:sp>
        <p:nvSpPr>
          <p:cNvPr id="3" name="Footer Placeholder 3"/>
          <p:cNvSpPr>
            <a:spLocks noGrp="1"/>
          </p:cNvSpPr>
          <p:nvPr>
            <p:ph type="ftr" sz="quarter" idx="11"/>
          </p:nvPr>
        </p:nvSpPr>
        <p:spPr/>
        <p:txBody>
          <a:bodyPr/>
          <a:lstStyle>
            <a:lvl1pPr>
              <a:defRPr/>
            </a:lvl1pPr>
          </a:lstStyle>
          <a:p>
            <a:pPr>
              <a:defRPr/>
            </a:pPr>
            <a:endParaRPr lang="en-US"/>
          </a:p>
        </p:txBody>
      </p:sp>
      <p:sp>
        <p:nvSpPr>
          <p:cNvPr id="4" name="Slide Number Placeholder 4"/>
          <p:cNvSpPr>
            <a:spLocks noGrp="1"/>
          </p:cNvSpPr>
          <p:nvPr>
            <p:ph type="sldNum" sz="quarter" idx="12"/>
          </p:nvPr>
        </p:nvSpPr>
        <p:spPr/>
        <p:txBody>
          <a:bodyPr/>
          <a:lstStyle>
            <a:lvl1pPr>
              <a:defRPr/>
            </a:lvl1pPr>
          </a:lstStyle>
          <a:p>
            <a:pPr>
              <a:defRPr/>
            </a:pPr>
            <a:fld id="{025BB895-55C0-4055-8529-D5353DF3B42F}"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78563"/>
            <a:ext cx="2133600" cy="457200"/>
          </a:xfrm>
        </p:spPr>
        <p:txBody>
          <a:bodyPr/>
          <a:lstStyle>
            <a:lvl1pPr>
              <a:defRPr/>
            </a:lvl1pPr>
          </a:lstStyle>
          <a:p>
            <a:pPr>
              <a:defRPr/>
            </a:pPr>
            <a:fld id="{FF208241-CB92-4750-AA37-2E46FF93215E}" type="datetimeFigureOut">
              <a:rPr lang="en-US"/>
              <a:pPr>
                <a:defRPr/>
              </a:pPr>
              <a:t>6/15/2021</a:t>
            </a:fld>
            <a:endParaRPr lang="en-US"/>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pPr>
              <a:defRPr/>
            </a:pPr>
            <a:fld id="{953299A3-0E81-44EC-A845-C47F6C062B2D}"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3ED108F0-CF88-4255-AA92-DC36010C20BD}" type="datetimeFigureOut">
              <a:rPr lang="en-US" smtClean="0"/>
              <a:pPr>
                <a:defRPr/>
              </a:pPr>
              <a:t>6/15/2021</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854629A-CE81-4066-9532-196CBF5E4CAB}" type="slidenum">
              <a:rPr lang="en-US" smtClean="0"/>
              <a:pPr>
                <a:defRPr/>
              </a:pPr>
              <a:t>‹#›</a:t>
            </a:fld>
            <a:endParaRPr lang="en-US" dirty="0"/>
          </a:p>
        </p:txBody>
      </p:sp>
    </p:spTree>
    <p:extLst>
      <p:ext uri="{BB962C8B-B14F-4D97-AF65-F5344CB8AC3E}">
        <p14:creationId xmlns:p14="http://schemas.microsoft.com/office/powerpoint/2010/main" val="549917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lvl1pPr>
              <a:defRPr/>
            </a:lvl1pPr>
          </a:lstStyle>
          <a:p>
            <a:pPr>
              <a:defRPr/>
            </a:pPr>
            <a:fld id="{193C7499-2653-47D7-898A-66914DC03C18}" type="datetimeFigureOut">
              <a:rPr lang="en-US"/>
              <a:pPr>
                <a:defRPr/>
              </a:pPr>
              <a:t>6/15/2021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55A523-822D-4F21-A775-B8ACD862681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8293100" y="5803900"/>
            <a:ext cx="352425" cy="669925"/>
          </a:xfrm>
          <a:prstGeom prst="rect">
            <a:avLst/>
          </a:prstGeom>
          <a:noFill/>
          <a:ln>
            <a:noFill/>
          </a:ln>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4400" dirty="0">
                <a:solidFill>
                  <a:schemeClr val="accent1"/>
                </a:solidFill>
                <a:latin typeface="Wingdings" charset="0"/>
              </a:rPr>
              <a:t>S</a:t>
            </a:r>
          </a:p>
        </p:txBody>
      </p:sp>
      <p:sp>
        <p:nvSpPr>
          <p:cNvPr id="2" name="Title 1"/>
          <p:cNvSpPr>
            <a:spLocks noGrp="1"/>
          </p:cNvSpPr>
          <p:nvPr>
            <p:ph type="title"/>
          </p:nvPr>
        </p:nvSpPr>
        <p:spPr>
          <a:xfrm>
            <a:off x="457200" y="2236694"/>
            <a:ext cx="6400800" cy="1362075"/>
          </a:xfrm>
        </p:spPr>
        <p:txBody>
          <a:bodyPr anchor="b"/>
          <a:lstStyle>
            <a:lvl1pPr algn="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1676399" y="3609695"/>
            <a:ext cx="5181601" cy="1500187"/>
          </a:xfrm>
        </p:spPr>
        <p:txBody>
          <a:bodyPr/>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solidFill>
                  <a:schemeClr val="bg1"/>
                </a:solidFill>
              </a:defRPr>
            </a:lvl1pPr>
          </a:lstStyle>
          <a:p>
            <a:pPr>
              <a:defRPr/>
            </a:pPr>
            <a:fld id="{1EEC37BB-1165-4543-8ABC-93CE3524562F}" type="datetimeFigureOut">
              <a:rPr lang="en-US"/>
              <a:pPr>
                <a:defRPr/>
              </a:pPr>
              <a:t>6/15/2021</a:t>
            </a:fld>
            <a:endParaRPr lang="en-US"/>
          </a:p>
        </p:txBody>
      </p:sp>
      <p:sp>
        <p:nvSpPr>
          <p:cNvPr id="6" name="Footer Placeholder 4"/>
          <p:cNvSpPr>
            <a:spLocks noGrp="1"/>
          </p:cNvSpPr>
          <p:nvPr>
            <p:ph type="ftr" sz="quarter" idx="11"/>
          </p:nvPr>
        </p:nvSpPr>
        <p:spPr>
          <a:xfrm>
            <a:off x="7239000" y="6356350"/>
            <a:ext cx="1446213" cy="365125"/>
          </a:xfr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solidFill>
                  <a:schemeClr val="bg1"/>
                </a:solidFill>
              </a:defRPr>
            </a:lvl1pPr>
          </a:lstStyle>
          <a:p>
            <a:pPr>
              <a:defRPr/>
            </a:pPr>
            <a:fld id="{2B269EFE-521C-4A6C-92F2-5F39260AAA3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3"/>
          <p:cNvSpPr>
            <a:spLocks noGrp="1"/>
          </p:cNvSpPr>
          <p:nvPr>
            <p:ph type="dt" sz="half" idx="10"/>
          </p:nvPr>
        </p:nvSpPr>
        <p:spPr/>
        <p:txBody>
          <a:bodyPr/>
          <a:lstStyle>
            <a:lvl1pPr>
              <a:defRPr/>
            </a:lvl1pPr>
          </a:lstStyle>
          <a:p>
            <a:pPr>
              <a:defRPr/>
            </a:pPr>
            <a:fld id="{BF7CB7A1-0F90-4B0A-A6C1-987374953207}" type="datetimeFigureOut">
              <a:rPr lang="en-US"/>
              <a:pPr>
                <a:defRPr/>
              </a:pPr>
              <a:t>6/15/2021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B14972F-1601-4A09-A0B6-7BDDED3D956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3"/>
          <p:cNvSpPr>
            <a:spLocks noGrp="1"/>
          </p:cNvSpPr>
          <p:nvPr>
            <p:ph type="dt" sz="half" idx="10"/>
          </p:nvPr>
        </p:nvSpPr>
        <p:spPr/>
        <p:txBody>
          <a:bodyPr/>
          <a:lstStyle>
            <a:lvl1pPr>
              <a:defRPr/>
            </a:lvl1pPr>
          </a:lstStyle>
          <a:p>
            <a:pPr>
              <a:defRPr/>
            </a:pPr>
            <a:fld id="{7FFAA106-C564-44B3-87BC-B4785DB69B57}" type="datetimeFigureOut">
              <a:rPr lang="en-US"/>
              <a:pPr>
                <a:defRPr/>
              </a:pPr>
              <a:t>6/15/2021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1C4C642-6692-4DE2-8E46-9E46EA4B71A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3"/>
          <p:cNvSpPr>
            <a:spLocks noGrp="1"/>
          </p:cNvSpPr>
          <p:nvPr>
            <p:ph type="dt" sz="half" idx="14"/>
          </p:nvPr>
        </p:nvSpPr>
        <p:spPr/>
        <p:txBody>
          <a:bodyPr/>
          <a:lstStyle>
            <a:lvl1pPr>
              <a:defRPr/>
            </a:lvl1pPr>
          </a:lstStyle>
          <a:p>
            <a:pPr>
              <a:defRPr/>
            </a:pPr>
            <a:fld id="{601B8E44-9944-44F5-9EC3-66CD7CDA75E3}" type="datetimeFigureOut">
              <a:rPr lang="en-US"/>
              <a:pPr>
                <a:defRPr/>
              </a:pPr>
              <a:t>6/15/2021</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E8A75BC5-423D-4889-B461-16958C785E4D}" type="slidenum">
              <a:rPr lang="en-US"/>
              <a:pPr>
                <a:defRPr/>
              </a:pPr>
              <a:t>‹#›</a:t>
            </a:fld>
            <a:endParaRPr lang="en-US" dirty="0"/>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Date Placeholder 3"/>
          <p:cNvSpPr>
            <a:spLocks noGrp="1"/>
          </p:cNvSpPr>
          <p:nvPr>
            <p:ph type="dt" sz="half" idx="15"/>
          </p:nvPr>
        </p:nvSpPr>
        <p:spPr/>
        <p:txBody>
          <a:bodyPr/>
          <a:lstStyle>
            <a:lvl1pPr>
              <a:defRPr/>
            </a:lvl1pPr>
          </a:lstStyle>
          <a:p>
            <a:pPr>
              <a:defRPr/>
            </a:pPr>
            <a:fld id="{FDEF97A3-F4CF-4590-A167-6723C655C65F}" type="datetimeFigureOut">
              <a:rPr lang="en-US"/>
              <a:pPr>
                <a:defRPr/>
              </a:pPr>
              <a:t>6/15/2021</a:t>
            </a:fld>
            <a:endParaRPr lang="en-US"/>
          </a:p>
        </p:txBody>
      </p:sp>
      <p:sp>
        <p:nvSpPr>
          <p:cNvPr id="7" name="Footer Placeholder 4"/>
          <p:cNvSpPr>
            <a:spLocks noGrp="1"/>
          </p:cNvSpPr>
          <p:nvPr>
            <p:ph type="ftr" sz="quarter" idx="16"/>
          </p:nvPr>
        </p:nvSpPr>
        <p:spPr/>
        <p:txBody>
          <a:bodyPr/>
          <a:lstStyle>
            <a:lvl1pPr>
              <a:defRPr/>
            </a:lvl1pPr>
          </a:lstStyle>
          <a:p>
            <a:pPr>
              <a:defRPr/>
            </a:pPr>
            <a:endParaRPr lang="en-US"/>
          </a:p>
        </p:txBody>
      </p:sp>
      <p:sp>
        <p:nvSpPr>
          <p:cNvPr id="10" name="Slide Number Placeholder 5"/>
          <p:cNvSpPr>
            <a:spLocks noGrp="1"/>
          </p:cNvSpPr>
          <p:nvPr>
            <p:ph type="sldNum" sz="quarter" idx="17"/>
          </p:nvPr>
        </p:nvSpPr>
        <p:spPr/>
        <p:txBody>
          <a:bodyPr/>
          <a:lstStyle>
            <a:lvl1pPr>
              <a:defRPr/>
            </a:lvl1pPr>
          </a:lstStyle>
          <a:p>
            <a:pPr>
              <a:defRPr/>
            </a:pPr>
            <a:fld id="{CCDC3313-B0D4-4B4C-A27A-618D0245C9E6}" type="slidenum">
              <a:rPr lang="en-US"/>
              <a:pPr>
                <a:defRPr/>
              </a:pPr>
              <a:t>‹#›</a:t>
            </a:fld>
            <a:endParaRPr lang="en-US" dirty="0"/>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3"/>
          <p:cNvSpPr>
            <a:spLocks noGrp="1"/>
          </p:cNvSpPr>
          <p:nvPr>
            <p:ph type="dt" sz="half" idx="16"/>
          </p:nvPr>
        </p:nvSpPr>
        <p:spPr/>
        <p:txBody>
          <a:bodyPr/>
          <a:lstStyle>
            <a:lvl1pPr>
              <a:defRPr/>
            </a:lvl1pPr>
          </a:lstStyle>
          <a:p>
            <a:pPr>
              <a:defRPr/>
            </a:pPr>
            <a:fld id="{CB008426-7F6A-4800-8B91-A44343022FA1}" type="datetimeFigureOut">
              <a:rPr lang="en-US"/>
              <a:pPr>
                <a:defRPr/>
              </a:pPr>
              <a:t>6/15/2021</a:t>
            </a:fld>
            <a:endParaRPr lang="en-US"/>
          </a:p>
        </p:txBody>
      </p:sp>
      <p:sp>
        <p:nvSpPr>
          <p:cNvPr id="9" name="Footer Placeholder 4"/>
          <p:cNvSpPr>
            <a:spLocks noGrp="1"/>
          </p:cNvSpPr>
          <p:nvPr>
            <p:ph type="ftr" sz="quarter" idx="17"/>
          </p:nvPr>
        </p:nvSpPr>
        <p:spPr/>
        <p:txBody>
          <a:bodyPr/>
          <a:lstStyle>
            <a:lvl1pPr>
              <a:defRPr/>
            </a:lvl1pPr>
          </a:lstStyle>
          <a:p>
            <a:pPr>
              <a:defRPr/>
            </a:pPr>
            <a:endParaRPr lang="en-US"/>
          </a:p>
        </p:txBody>
      </p:sp>
      <p:sp>
        <p:nvSpPr>
          <p:cNvPr id="12" name="Slide Number Placeholder 5"/>
          <p:cNvSpPr>
            <a:spLocks noGrp="1"/>
          </p:cNvSpPr>
          <p:nvPr>
            <p:ph type="sldNum" sz="quarter" idx="18"/>
          </p:nvPr>
        </p:nvSpPr>
        <p:spPr/>
        <p:txBody>
          <a:bodyPr/>
          <a:lstStyle>
            <a:lvl1pPr>
              <a:defRPr/>
            </a:lvl1pPr>
          </a:lstStyle>
          <a:p>
            <a:pPr>
              <a:defRPr/>
            </a:pPr>
            <a:fld id="{723B9D7E-CE88-4225-A1C8-63787DE5C4E7}" type="slidenum">
              <a:rPr lang="en-US"/>
              <a:pPr>
                <a:defRPr/>
              </a:pPr>
              <a:t>‹#›</a:t>
            </a:fld>
            <a:endParaRPr lang="en-US" dirty="0"/>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C326DADA-B3F0-41C3-8E47-13C0F4F353A9}" type="datetimeFigureOut">
              <a:rPr lang="en-US"/>
              <a:pPr>
                <a:defRPr/>
              </a:pPr>
              <a:t>6/15/2021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7FB273C-1F31-46C1-8F02-AA0132AEF17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444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739775" y="2770188"/>
            <a:ext cx="7662863" cy="326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100" b="1">
                <a:solidFill>
                  <a:srgbClr val="7F7F7F"/>
                </a:solidFill>
              </a:defRPr>
            </a:lvl1pPr>
          </a:lstStyle>
          <a:p>
            <a:pPr>
              <a:defRPr/>
            </a:pPr>
            <a:fld id="{3ED108F0-CF88-4255-AA92-DC36010C20BD}" type="datetimeFigureOut">
              <a:rPr lang="en-US"/>
              <a:pPr>
                <a:defRPr/>
              </a:pPr>
              <a:t>6/15/2021</a:t>
            </a:fld>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7F7F7F"/>
                </a:solidFill>
              </a:defRPr>
            </a:lvl1pPr>
          </a:lstStyle>
          <a:p>
            <a:pPr>
              <a:defRPr/>
            </a:pPr>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ea typeface="ＭＳ Ｐゴシック" charset="0"/>
                <a:cs typeface="Arial" charset="0"/>
              </a:defRPr>
            </a:lvl1pPr>
          </a:lstStyle>
          <a:p>
            <a:pPr>
              <a:defRPr/>
            </a:pPr>
            <a:fld id="{4854629A-CE81-4066-9532-196CBF5E4CA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2" r:id="rId1"/>
    <p:sldLayoutId id="2147483681" r:id="rId2"/>
    <p:sldLayoutId id="2147483683" r:id="rId3"/>
    <p:sldLayoutId id="2147483680" r:id="rId4"/>
    <p:sldLayoutId id="2147483679" r:id="rId5"/>
    <p:sldLayoutId id="2147483678" r:id="rId6"/>
    <p:sldLayoutId id="2147483677" r:id="rId7"/>
    <p:sldLayoutId id="2147483676" r:id="rId8"/>
    <p:sldLayoutId id="2147483675" r:id="rId9"/>
    <p:sldLayoutId id="2147483684" r:id="rId10"/>
    <p:sldLayoutId id="2147483685" r:id="rId11"/>
    <p:sldLayoutId id="2147483686" r:id="rId12"/>
    <p:sldLayoutId id="2147483687" r:id="rId13"/>
    <p:sldLayoutId id="2147483674" r:id="rId14"/>
    <p:sldLayoutId id="2147483688" r:id="rId15"/>
    <p:sldLayoutId id="2147483689" r:id="rId16"/>
    <p:sldLayoutId id="2147483691" r:id="rId17"/>
    <p:sldLayoutId id="2147483692" r:id="rId18"/>
  </p:sldLayoutIdLst>
  <p:hf hdr="0" ftr="0" dt="0"/>
  <p:txStyles>
    <p:titleStyle>
      <a:lvl1pPr algn="ctr" rtl="0" eaLnBrk="0" fontAlgn="base" hangingPunct="0">
        <a:spcBef>
          <a:spcPct val="0"/>
        </a:spcBef>
        <a:spcAft>
          <a:spcPct val="0"/>
        </a:spcAft>
        <a:defRPr sz="4600" kern="1200">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4600">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4600">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4600">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4600">
          <a:solidFill>
            <a:schemeClr val="bg1"/>
          </a:solidFill>
          <a:latin typeface="Arial" charset="0"/>
          <a:ea typeface="ＭＳ Ｐゴシック" charset="0"/>
          <a:cs typeface="ＭＳ Ｐゴシック" charset="0"/>
        </a:defRPr>
      </a:lvl5pPr>
      <a:lvl6pPr marL="457200" algn="ctr" rtl="0" fontAlgn="base">
        <a:spcBef>
          <a:spcPct val="0"/>
        </a:spcBef>
        <a:spcAft>
          <a:spcPct val="0"/>
        </a:spcAft>
        <a:defRPr sz="4600">
          <a:solidFill>
            <a:schemeClr val="bg1"/>
          </a:solidFill>
          <a:latin typeface="Arial" charset="0"/>
          <a:ea typeface="ＭＳ Ｐゴシック" charset="0"/>
          <a:cs typeface="ＭＳ Ｐゴシック" charset="0"/>
        </a:defRPr>
      </a:lvl6pPr>
      <a:lvl7pPr marL="914400" algn="ctr" rtl="0" fontAlgn="base">
        <a:spcBef>
          <a:spcPct val="0"/>
        </a:spcBef>
        <a:spcAft>
          <a:spcPct val="0"/>
        </a:spcAft>
        <a:defRPr sz="4600">
          <a:solidFill>
            <a:schemeClr val="bg1"/>
          </a:solidFill>
          <a:latin typeface="Arial" charset="0"/>
          <a:ea typeface="ＭＳ Ｐゴシック" charset="0"/>
          <a:cs typeface="ＭＳ Ｐゴシック" charset="0"/>
        </a:defRPr>
      </a:lvl7pPr>
      <a:lvl8pPr marL="1371600" algn="ctr" rtl="0" fontAlgn="base">
        <a:spcBef>
          <a:spcPct val="0"/>
        </a:spcBef>
        <a:spcAft>
          <a:spcPct val="0"/>
        </a:spcAft>
        <a:defRPr sz="4600">
          <a:solidFill>
            <a:schemeClr val="bg1"/>
          </a:solidFill>
          <a:latin typeface="Arial" charset="0"/>
          <a:ea typeface="ＭＳ Ｐゴシック" charset="0"/>
          <a:cs typeface="ＭＳ Ｐゴシック" charset="0"/>
        </a:defRPr>
      </a:lvl8pPr>
      <a:lvl9pPr marL="1828800" algn="ctr" rtl="0" fontAlgn="base">
        <a:spcBef>
          <a:spcPct val="0"/>
        </a:spcBef>
        <a:spcAft>
          <a:spcPct val="0"/>
        </a:spcAft>
        <a:defRPr sz="4600">
          <a:solidFill>
            <a:schemeClr val="bg1"/>
          </a:solidFill>
          <a:latin typeface="Arial" charset="0"/>
          <a:ea typeface="ＭＳ Ｐゴシック" charset="0"/>
          <a:cs typeface="ＭＳ Ｐゴシック" charset="0"/>
        </a:defRPr>
      </a:lvl9pPr>
    </p:titleStyle>
    <p:bodyStyle>
      <a:lvl1pPr marL="342900" indent="-342900" algn="l" rtl="0" eaLnBrk="0" fontAlgn="base" hangingPunct="0">
        <a:spcBef>
          <a:spcPts val="2000"/>
        </a:spcBef>
        <a:spcAft>
          <a:spcPct val="0"/>
        </a:spcAft>
        <a:buClr>
          <a:schemeClr val="accent1"/>
        </a:buClr>
        <a:buSzPct val="90000"/>
        <a:buFont typeface="Wingdings" pitchFamily="2" charset="2"/>
        <a:buChar char="Ø"/>
        <a:defRPr sz="2200" kern="1200">
          <a:solidFill>
            <a:srgbClr val="595959"/>
          </a:solidFill>
          <a:latin typeface="+mn-lt"/>
          <a:ea typeface="ＭＳ Ｐゴシック" charset="0"/>
          <a:cs typeface="ＭＳ Ｐゴシック" charset="0"/>
        </a:defRPr>
      </a:lvl1pPr>
      <a:lvl2pPr marL="685800" indent="-336550" algn="l" rtl="0" eaLnBrk="0" fontAlgn="base" hangingPunct="0">
        <a:spcBef>
          <a:spcPts val="600"/>
        </a:spcBef>
        <a:spcAft>
          <a:spcPct val="0"/>
        </a:spcAft>
        <a:buClr>
          <a:srgbClr val="589DEE"/>
        </a:buClr>
        <a:buSzPct val="110000"/>
        <a:buFont typeface="Wingdings" pitchFamily="2" charset="2"/>
        <a:buChar char="§"/>
        <a:defRPr sz="2000" kern="1200">
          <a:solidFill>
            <a:srgbClr val="595959"/>
          </a:solidFill>
          <a:latin typeface="+mn-lt"/>
          <a:ea typeface="ＭＳ Ｐゴシック" charset="0"/>
          <a:cs typeface="+mn-cs"/>
        </a:defRPr>
      </a:lvl2pPr>
      <a:lvl3pPr marL="1035050" indent="-349250" algn="l" rtl="0" eaLnBrk="0" fontAlgn="base" hangingPunct="0">
        <a:spcBef>
          <a:spcPts val="600"/>
        </a:spcBef>
        <a:spcAft>
          <a:spcPct val="0"/>
        </a:spcAft>
        <a:buClr>
          <a:schemeClr val="accent1"/>
        </a:buClr>
        <a:buSzPct val="90000"/>
        <a:buFont typeface="Lucida Grande"/>
        <a:buChar char="-"/>
        <a:defRPr kern="1200">
          <a:solidFill>
            <a:srgbClr val="595959"/>
          </a:solidFill>
          <a:latin typeface="+mn-lt"/>
          <a:ea typeface="ＭＳ Ｐゴシック" charset="0"/>
          <a:cs typeface="+mn-cs"/>
        </a:defRPr>
      </a:lvl3pPr>
      <a:lvl4pPr marL="1371600" indent="-336550" algn="l" rtl="0" eaLnBrk="0" fontAlgn="base" hangingPunct="0">
        <a:spcBef>
          <a:spcPts val="600"/>
        </a:spcBef>
        <a:spcAft>
          <a:spcPct val="0"/>
        </a:spcAft>
        <a:buClr>
          <a:srgbClr val="00B046"/>
        </a:buClr>
        <a:buSzPct val="90000"/>
        <a:buFont typeface="Wingdings" pitchFamily="2" charset="2"/>
        <a:buChar char="§"/>
        <a:defRPr kern="1200">
          <a:solidFill>
            <a:srgbClr val="595959"/>
          </a:solidFill>
          <a:latin typeface="+mn-lt"/>
          <a:ea typeface="ＭＳ Ｐゴシック" charset="0"/>
          <a:cs typeface="+mn-cs"/>
        </a:defRPr>
      </a:lvl4pPr>
      <a:lvl5pPr marL="1720850" indent="-349250" algn="l" rtl="0" eaLnBrk="0" fontAlgn="base" hangingPunct="0">
        <a:spcBef>
          <a:spcPts val="600"/>
        </a:spcBef>
        <a:spcAft>
          <a:spcPct val="0"/>
        </a:spcAft>
        <a:buClr>
          <a:schemeClr val="accent1"/>
        </a:buClr>
        <a:buSzPct val="90000"/>
        <a:buFont typeface="Wingdings" pitchFamily="2" charset="2"/>
        <a:buChar char="S"/>
        <a:defRPr kern="1200">
          <a:solidFill>
            <a:srgbClr val="595959"/>
          </a:solidFill>
          <a:latin typeface="+mn-lt"/>
          <a:ea typeface="ＭＳ Ｐゴシック" charset="0"/>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9.jpeg"/><Relationship Id="rId4" Type="http://schemas.openxmlformats.org/officeDocument/2006/relationships/hyperlink" Target="http://www.google.com/url?sa=i&amp;rct=j&amp;q=&amp;esrc=s&amp;frm=1&amp;source=images&amp;cd=&amp;cad=rja&amp;docid=PQfvwFauoh4ndM&amp;tbnid=UDw0sIB6CiXv0M:&amp;ved=0CAUQjRw&amp;url=http://www.local10.com/thats-life/health/doctors-share-thoughts-on-health-care-reform/-/1717022/22215578/-/8b5yox/-/index.html&amp;ei=eqXYUrPiCKGMyQHL0oHoCw&amp;bvm=bv.59568121,d.aWc&amp;psig=AFQjCNG0MKA2Llq683ToMjYFUTYKN8JMEg&amp;ust=139001540029642"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13.xml.rels><?xml version="1.0" encoding="UTF-8" standalone="yes"?>
<Relationships xmlns="http://schemas.openxmlformats.org/package/2006/relationships"><Relationship Id="rId2" Type="http://schemas.openxmlformats.org/officeDocument/2006/relationships/hyperlink" Target="http://www.irs.gov/pub/irs-pdf" TargetMode="External"/><Relationship Id="rId1" Type="http://schemas.openxmlformats.org/officeDocument/2006/relationships/slideLayout" Target="../slideLayouts/slideLayout11.xml"/></Relationships>
</file>

<file path=ppt/slides/_rels/slide1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7.xml.rels><?xml version="1.0" encoding="UTF-8" standalone="yes"?>
<Relationships xmlns="http://schemas.openxmlformats.org/package/2006/relationships"><Relationship Id="rId2" Type="http://schemas.openxmlformats.org/officeDocument/2006/relationships/hyperlink" Target="https://www.regap.info/faq_viewe.php?i=3338" TargetMode="External"/><Relationship Id="rId1" Type="http://schemas.openxmlformats.org/officeDocument/2006/relationships/slideLayout" Target="../slideLayouts/slideLayout10.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1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0.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dol.gov/ebsa" TargetMode="Externa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11.xml"/><Relationship Id="rId5" Type="http://schemas.openxmlformats.org/officeDocument/2006/relationships/audio" Target="NULL"/><Relationship Id="rId4" Type="http://schemas.openxmlformats.org/officeDocument/2006/relationships/image" Target="../media/image12.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9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C965FB3F-9DA2-45E3-82B5-C40F89027A38}" type="slidenum">
              <a:rPr lang="en-US"/>
              <a:pPr>
                <a:defRPr/>
              </a:pPr>
              <a:t>1</a:t>
            </a:fld>
            <a:endParaRPr lang="en-US" dirty="0"/>
          </a:p>
        </p:txBody>
      </p:sp>
      <p:sp>
        <p:nvSpPr>
          <p:cNvPr id="265218" name="Rectangle 2"/>
          <p:cNvSpPr>
            <a:spLocks noChangeArrowheads="1"/>
          </p:cNvSpPr>
          <p:nvPr/>
        </p:nvSpPr>
        <p:spPr bwMode="auto">
          <a:xfrm>
            <a:off x="838200" y="4343400"/>
            <a:ext cx="7467600" cy="2362200"/>
          </a:xfrm>
          <a:prstGeom prst="rect">
            <a:avLst/>
          </a:prstGeom>
          <a:noFill/>
          <a:ln>
            <a:noFill/>
          </a:ln>
          <a:effectLst/>
        </p:spPr>
        <p:txBody>
          <a:bodyPr/>
          <a:lstStyle/>
          <a:p>
            <a:pPr marL="342900" indent="-342900" algn="ctr">
              <a:lnSpc>
                <a:spcPct val="125000"/>
              </a:lnSpc>
              <a:spcBef>
                <a:spcPct val="20000"/>
              </a:spcBef>
              <a:buClr>
                <a:srgbClr val="FF6600"/>
              </a:buClr>
              <a:buFont typeface="Wingdings" pitchFamily="2" charset="2"/>
              <a:buNone/>
            </a:pPr>
            <a:r>
              <a:rPr lang="en-US" sz="1000" dirty="0">
                <a:effectLst>
                  <a:outerShdw blurRad="38100" dist="38100" dir="2700000" algn="tl">
                    <a:srgbClr val="C0C0C0"/>
                  </a:outerShdw>
                </a:effectLst>
                <a:latin typeface="Tahoma" pitchFamily="34" charset="0"/>
              </a:rPr>
              <a:t> </a:t>
            </a:r>
            <a:endParaRPr lang="en-US" dirty="0">
              <a:effectLst>
                <a:outerShdw blurRad="38100" dist="38100" dir="2700000" algn="tl">
                  <a:srgbClr val="C0C0C0"/>
                </a:outerShdw>
              </a:effectLst>
              <a:latin typeface="Tahoma" pitchFamily="34" charset="0"/>
            </a:endParaRPr>
          </a:p>
          <a:p>
            <a:pPr marL="342900" indent="-342900" algn="ctr">
              <a:lnSpc>
                <a:spcPct val="125000"/>
              </a:lnSpc>
              <a:spcBef>
                <a:spcPct val="20000"/>
              </a:spcBef>
              <a:buClr>
                <a:srgbClr val="FF6600"/>
              </a:buClr>
              <a:buFont typeface="Wingdings" pitchFamily="2" charset="2"/>
              <a:buNone/>
            </a:pPr>
            <a:r>
              <a:rPr lang="en-US" sz="1600" dirty="0">
                <a:effectLst>
                  <a:outerShdw blurRad="38100" dist="38100" dir="2700000" algn="tl">
                    <a:srgbClr val="C0C0C0"/>
                  </a:outerShdw>
                </a:effectLst>
                <a:latin typeface="Tahoma" pitchFamily="34" charset="0"/>
              </a:rPr>
              <a:t>Health Care Reform 2021!</a:t>
            </a:r>
          </a:p>
          <a:p>
            <a:pPr marL="342900" indent="-342900" algn="ctr">
              <a:lnSpc>
                <a:spcPct val="125000"/>
              </a:lnSpc>
              <a:spcBef>
                <a:spcPct val="20000"/>
              </a:spcBef>
              <a:buClr>
                <a:srgbClr val="FF6600"/>
              </a:buClr>
              <a:buFont typeface="Wingdings" pitchFamily="2" charset="2"/>
              <a:buNone/>
            </a:pPr>
            <a:r>
              <a:rPr lang="en-US" sz="1600" dirty="0">
                <a:effectLst>
                  <a:outerShdw blurRad="38100" dist="38100" dir="2700000" algn="tl">
                    <a:srgbClr val="C0C0C0"/>
                  </a:outerShdw>
                </a:effectLst>
                <a:latin typeface="Tahoma" pitchFamily="34" charset="0"/>
              </a:rPr>
              <a:t>A Comprehensive Overview of Updated Regulations &amp; Compliance Guidance</a:t>
            </a:r>
            <a:endParaRPr lang="en-US" sz="1400" dirty="0">
              <a:effectLst>
                <a:outerShdw blurRad="38100" dist="38100" dir="2700000" algn="tl">
                  <a:srgbClr val="C0C0C0"/>
                </a:outerShdw>
              </a:effectLst>
              <a:latin typeface="Tahoma" pitchFamily="34" charset="0"/>
            </a:endParaRPr>
          </a:p>
          <a:p>
            <a:pPr marL="342900" indent="-342900" algn="ctr">
              <a:lnSpc>
                <a:spcPct val="125000"/>
              </a:lnSpc>
              <a:spcBef>
                <a:spcPct val="20000"/>
              </a:spcBef>
              <a:buClr>
                <a:srgbClr val="FF6600"/>
              </a:buClr>
              <a:buFont typeface="Wingdings" pitchFamily="2" charset="2"/>
              <a:buNone/>
            </a:pPr>
            <a:r>
              <a:rPr lang="en-US" sz="1400" dirty="0">
                <a:effectLst>
                  <a:outerShdw blurRad="38100" dist="38100" dir="2700000" algn="tl">
                    <a:srgbClr val="C0C0C0"/>
                  </a:outerShdw>
                </a:effectLst>
                <a:latin typeface="Tahoma" pitchFamily="34" charset="0"/>
              </a:rPr>
              <a:t>OKC Association of </a:t>
            </a:r>
            <a:r>
              <a:rPr lang="en-US" sz="1400">
                <a:effectLst>
                  <a:outerShdw blurRad="38100" dist="38100" dir="2700000" algn="tl">
                    <a:srgbClr val="C0C0C0"/>
                  </a:outerShdw>
                </a:effectLst>
                <a:latin typeface="Tahoma" pitchFamily="34" charset="0"/>
              </a:rPr>
              <a:t>Health Underwriters (</a:t>
            </a:r>
            <a:r>
              <a:rPr lang="en-US" sz="1400" dirty="0">
                <a:effectLst>
                  <a:outerShdw blurRad="38100" dist="38100" dir="2700000" algn="tl">
                    <a:srgbClr val="C0C0C0"/>
                  </a:outerShdw>
                </a:effectLst>
                <a:latin typeface="Tahoma" pitchFamily="34" charset="0"/>
              </a:rPr>
              <a:t>July 8</a:t>
            </a:r>
            <a:r>
              <a:rPr lang="en-US" sz="1400">
                <a:effectLst>
                  <a:outerShdw blurRad="38100" dist="38100" dir="2700000" algn="tl">
                    <a:srgbClr val="C0C0C0"/>
                  </a:outerShdw>
                </a:effectLst>
                <a:latin typeface="Tahoma" pitchFamily="34" charset="0"/>
              </a:rPr>
              <a:t>, 2021)</a:t>
            </a:r>
            <a:endParaRPr lang="en-US" sz="1400" dirty="0">
              <a:effectLst>
                <a:outerShdw blurRad="38100" dist="38100" dir="2700000" algn="tl">
                  <a:srgbClr val="C0C0C0"/>
                </a:outerShdw>
              </a:effectLst>
              <a:latin typeface="Tahoma" pitchFamily="34" charset="0"/>
            </a:endParaRPr>
          </a:p>
          <a:p>
            <a:pPr marL="342900" indent="-342900" algn="ctr">
              <a:lnSpc>
                <a:spcPct val="125000"/>
              </a:lnSpc>
              <a:spcBef>
                <a:spcPct val="20000"/>
              </a:spcBef>
              <a:buClr>
                <a:srgbClr val="FF6600"/>
              </a:buClr>
              <a:buFont typeface="Wingdings" pitchFamily="2" charset="2"/>
              <a:buNone/>
            </a:pPr>
            <a:r>
              <a:rPr lang="en-US" sz="1200" dirty="0">
                <a:effectLst>
                  <a:outerShdw blurRad="38100" dist="38100" dir="2700000" algn="tl">
                    <a:srgbClr val="C0C0C0"/>
                  </a:outerShdw>
                </a:effectLst>
                <a:latin typeface="Tahoma" pitchFamily="34" charset="0"/>
              </a:rPr>
              <a:t>Jan Dumont</a:t>
            </a:r>
          </a:p>
          <a:p>
            <a:pPr marL="342900" indent="-342900" algn="ctr">
              <a:lnSpc>
                <a:spcPct val="80000"/>
              </a:lnSpc>
              <a:spcBef>
                <a:spcPct val="20000"/>
              </a:spcBef>
              <a:buClr>
                <a:srgbClr val="FF6600"/>
              </a:buClr>
              <a:buFont typeface="Wingdings" pitchFamily="2" charset="2"/>
              <a:buNone/>
            </a:pPr>
            <a:endParaRPr lang="en-US" sz="900" dirty="0">
              <a:effectLst>
                <a:outerShdw blurRad="38100" dist="38100" dir="2700000" algn="tl">
                  <a:srgbClr val="C0C0C0"/>
                </a:outerShdw>
              </a:effectLst>
              <a:latin typeface="Tahoma" pitchFamily="34" charset="0"/>
            </a:endParaRPr>
          </a:p>
          <a:p>
            <a:pPr marL="342900" indent="-342900" algn="ctr">
              <a:lnSpc>
                <a:spcPct val="80000"/>
              </a:lnSpc>
              <a:spcBef>
                <a:spcPct val="20000"/>
              </a:spcBef>
              <a:buClr>
                <a:srgbClr val="FF6600"/>
              </a:buClr>
              <a:buFont typeface="Wingdings" pitchFamily="2" charset="2"/>
              <a:buNone/>
            </a:pPr>
            <a:endParaRPr lang="en-US" sz="700" dirty="0">
              <a:effectLst>
                <a:outerShdw blurRad="38100" dist="38100" dir="2700000" algn="tl">
                  <a:srgbClr val="C0C0C0"/>
                </a:outerShdw>
              </a:effectLst>
              <a:latin typeface="Tahoma" pitchFamily="34" charset="0"/>
            </a:endParaRPr>
          </a:p>
          <a:p>
            <a:pPr marL="342900" indent="-342900" algn="ctr">
              <a:lnSpc>
                <a:spcPct val="80000"/>
              </a:lnSpc>
              <a:spcBef>
                <a:spcPct val="20000"/>
              </a:spcBef>
              <a:buClr>
                <a:srgbClr val="FF6600"/>
              </a:buClr>
              <a:buFont typeface="Wingdings" pitchFamily="2" charset="2"/>
              <a:buNone/>
            </a:pPr>
            <a:endParaRPr lang="en-US" sz="700" dirty="0">
              <a:effectLst>
                <a:outerShdw blurRad="38100" dist="38100" dir="2700000" algn="tl">
                  <a:srgbClr val="C0C0C0"/>
                </a:outerShdw>
              </a:effectLst>
              <a:latin typeface="Tahoma" pitchFamily="34" charset="0"/>
            </a:endParaRPr>
          </a:p>
          <a:p>
            <a:pPr marL="342900" indent="-342900" algn="ctr">
              <a:lnSpc>
                <a:spcPct val="80000"/>
              </a:lnSpc>
              <a:spcBef>
                <a:spcPct val="20000"/>
              </a:spcBef>
              <a:buClr>
                <a:srgbClr val="FF6600"/>
              </a:buClr>
              <a:buFont typeface="Wingdings" pitchFamily="2" charset="2"/>
              <a:buNone/>
            </a:pPr>
            <a:endParaRPr lang="en-US" sz="700" dirty="0">
              <a:effectLst>
                <a:outerShdw blurRad="38100" dist="38100" dir="2700000" algn="tl">
                  <a:srgbClr val="C0C0C0"/>
                </a:outerShdw>
              </a:effectLst>
              <a:latin typeface="Tahoma" pitchFamily="34" charset="0"/>
            </a:endParaRPr>
          </a:p>
          <a:p>
            <a:pPr marL="342900" indent="-342900" algn="ctr">
              <a:lnSpc>
                <a:spcPct val="80000"/>
              </a:lnSpc>
              <a:spcBef>
                <a:spcPct val="20000"/>
              </a:spcBef>
              <a:buClr>
                <a:srgbClr val="FF6600"/>
              </a:buClr>
              <a:buFont typeface="Wingdings" pitchFamily="2" charset="2"/>
              <a:buNone/>
            </a:pPr>
            <a:r>
              <a:rPr lang="en-US" sz="800" dirty="0">
                <a:effectLst>
                  <a:outerShdw blurRad="38100" dist="38100" dir="2700000" algn="tl">
                    <a:srgbClr val="C0C0C0"/>
                  </a:outerShdw>
                </a:effectLst>
                <a:latin typeface="Tahoma" pitchFamily="34" charset="0"/>
              </a:rPr>
              <a:t>This information was created for education &amp; information purposes only, &amp; should not be relied upon as legal advice.  The information may change as the laws &amp; regulations change &amp; additional guidance released.  Consult your own legal counsel for advice about a particular situation. </a:t>
            </a:r>
          </a:p>
          <a:p>
            <a:pPr marL="342900" indent="-342900" algn="ctr">
              <a:lnSpc>
                <a:spcPct val="80000"/>
              </a:lnSpc>
              <a:spcBef>
                <a:spcPct val="20000"/>
              </a:spcBef>
              <a:buClr>
                <a:srgbClr val="FF6600"/>
              </a:buClr>
              <a:buFont typeface="Wingdings" pitchFamily="2" charset="2"/>
              <a:buNone/>
            </a:pPr>
            <a:endParaRPr lang="en-US" sz="800" dirty="0">
              <a:effectLst>
                <a:outerShdw blurRad="38100" dist="38100" dir="2700000" algn="tl">
                  <a:srgbClr val="C0C0C0"/>
                </a:outerShdw>
              </a:effectLst>
              <a:latin typeface="Tahoma" pitchFamily="34" charset="0"/>
            </a:endParaRPr>
          </a:p>
        </p:txBody>
      </p:sp>
      <p:pic>
        <p:nvPicPr>
          <p:cNvPr id="22531" name="Picture 3" descr="untitled"/>
          <p:cNvPicPr>
            <a:picLocks noChangeAspect="1" noChangeArrowheads="1"/>
          </p:cNvPicPr>
          <p:nvPr/>
        </p:nvPicPr>
        <p:blipFill>
          <a:blip r:embed="rId3"/>
          <a:srcRect l="3113" t="16667" r="3502" b="16667"/>
          <a:stretch>
            <a:fillRect/>
          </a:stretch>
        </p:blipFill>
        <p:spPr bwMode="auto">
          <a:xfrm>
            <a:off x="3429000" y="5867400"/>
            <a:ext cx="2286000" cy="304800"/>
          </a:xfrm>
          <a:prstGeom prst="rect">
            <a:avLst/>
          </a:prstGeom>
          <a:noFill/>
          <a:ln w="9525">
            <a:noFill/>
            <a:miter lim="800000"/>
            <a:headEnd/>
            <a:tailEnd/>
          </a:ln>
        </p:spPr>
      </p:pic>
      <p:pic>
        <p:nvPicPr>
          <p:cNvPr id="22532" name="irc_mi" descr="http://www.local10.com/image/view/-/22160954/medRes/1/-/maxh/360/maxw/640/-/rhk1yr/-/Health-Care-Reform-Fullscreen-Health-Care-Reform-Full-Screen-jpg.jpg">
            <a:hlinkClick r:id="rId4"/>
          </p:cNvPr>
          <p:cNvPicPr>
            <a:picLocks noChangeAspect="1" noChangeArrowheads="1"/>
          </p:cNvPicPr>
          <p:nvPr/>
        </p:nvPicPr>
        <p:blipFill>
          <a:blip r:embed="rId5"/>
          <a:srcRect/>
          <a:stretch>
            <a:fillRect/>
          </a:stretch>
        </p:blipFill>
        <p:spPr bwMode="auto">
          <a:xfrm>
            <a:off x="1524000" y="1219200"/>
            <a:ext cx="6096000" cy="338137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381000"/>
            <a:ext cx="3509963" cy="6096000"/>
          </a:xfrm>
        </p:spPr>
        <p:txBody>
          <a:bodyPr/>
          <a:lstStyle/>
          <a:p>
            <a:pPr eaLnBrk="1" hangingPunct="1"/>
            <a:r>
              <a:rPr lang="en-US" sz="6600">
                <a:ea typeface="ＭＳ Ｐゴシック" pitchFamily="34" charset="-128"/>
              </a:rPr>
              <a:t>Sources of Laws</a:t>
            </a:r>
            <a:br>
              <a:rPr lang="en-US" sz="6600">
                <a:ea typeface="ＭＳ Ｐゴシック" pitchFamily="34" charset="-128"/>
              </a:rPr>
            </a:br>
            <a:r>
              <a:rPr lang="en-US" sz="4000">
                <a:ea typeface="ＭＳ Ｐゴシック" pitchFamily="34" charset="-128"/>
              </a:rPr>
              <a:t>(cont’d)</a:t>
            </a:r>
          </a:p>
        </p:txBody>
      </p:sp>
      <p:sp>
        <p:nvSpPr>
          <p:cNvPr id="28674" name="Content Placeholder 2"/>
          <p:cNvSpPr>
            <a:spLocks noGrp="1"/>
          </p:cNvSpPr>
          <p:nvPr>
            <p:ph idx="1"/>
          </p:nvPr>
        </p:nvSpPr>
        <p:spPr>
          <a:xfrm>
            <a:off x="4800600" y="273050"/>
            <a:ext cx="4114800" cy="6280150"/>
          </a:xfrm>
        </p:spPr>
        <p:txBody>
          <a:bodyPr/>
          <a:lstStyle/>
          <a:p>
            <a:pPr eaLnBrk="1" hangingPunct="1"/>
            <a:r>
              <a:rPr lang="en-US" sz="1800" dirty="0">
                <a:solidFill>
                  <a:schemeClr val="tx1"/>
                </a:solidFill>
                <a:ea typeface="ＭＳ Ｐゴシック" pitchFamily="34" charset="-128"/>
              </a:rPr>
              <a:t>These laws made </a:t>
            </a:r>
            <a:r>
              <a:rPr lang="en-US" sz="1800" dirty="0">
                <a:solidFill>
                  <a:srgbClr val="00B046"/>
                </a:solidFill>
                <a:ea typeface="ＭＳ Ｐゴシック" pitchFamily="34" charset="-128"/>
              </a:rPr>
              <a:t>amendments</a:t>
            </a:r>
            <a:r>
              <a:rPr lang="en-US" sz="1800" dirty="0">
                <a:solidFill>
                  <a:schemeClr val="tx1"/>
                </a:solidFill>
                <a:ea typeface="ＭＳ Ｐゴシック" pitchFamily="34" charset="-128"/>
              </a:rPr>
              <a:t> to:</a:t>
            </a:r>
          </a:p>
          <a:p>
            <a:pPr lvl="1" eaLnBrk="1" hangingPunct="1"/>
            <a:r>
              <a:rPr lang="en-US" sz="1800" dirty="0">
                <a:solidFill>
                  <a:schemeClr val="tx1"/>
                </a:solidFill>
                <a:ea typeface="ＭＳ Ｐゴシック" pitchFamily="34" charset="-128"/>
              </a:rPr>
              <a:t>Internal Revenue Code (</a:t>
            </a:r>
            <a:r>
              <a:rPr lang="ja-JP" altLang="en-US" sz="1800" dirty="0">
                <a:solidFill>
                  <a:schemeClr val="tx1"/>
                </a:solidFill>
                <a:ea typeface="ＭＳ Ｐゴシック" pitchFamily="34" charset="-128"/>
              </a:rPr>
              <a:t>“</a:t>
            </a:r>
            <a:r>
              <a:rPr lang="en-US" altLang="ja-JP" sz="1800" dirty="0">
                <a:solidFill>
                  <a:schemeClr val="tx1"/>
                </a:solidFill>
                <a:ea typeface="ＭＳ Ｐゴシック" pitchFamily="34" charset="-128"/>
              </a:rPr>
              <a:t>Code</a:t>
            </a:r>
            <a:r>
              <a:rPr lang="ja-JP" altLang="en-US" sz="1800" dirty="0">
                <a:solidFill>
                  <a:schemeClr val="tx1"/>
                </a:solidFill>
                <a:ea typeface="ＭＳ Ｐゴシック" pitchFamily="34" charset="-128"/>
              </a:rPr>
              <a:t>”</a:t>
            </a:r>
            <a:r>
              <a:rPr lang="en-US" altLang="ja-JP" sz="1800" dirty="0">
                <a:solidFill>
                  <a:schemeClr val="tx1"/>
                </a:solidFill>
                <a:ea typeface="ＭＳ Ｐゴシック" pitchFamily="34" charset="-128"/>
              </a:rPr>
              <a:t>);</a:t>
            </a:r>
          </a:p>
          <a:p>
            <a:pPr lvl="1" eaLnBrk="1" hangingPunct="1"/>
            <a:r>
              <a:rPr lang="en-US" sz="1800" dirty="0">
                <a:solidFill>
                  <a:schemeClr val="tx1"/>
                </a:solidFill>
                <a:ea typeface="ＭＳ Ｐゴシック" pitchFamily="34" charset="-128"/>
              </a:rPr>
              <a:t>ERISA;</a:t>
            </a:r>
          </a:p>
          <a:p>
            <a:pPr lvl="1" eaLnBrk="1" hangingPunct="1"/>
            <a:r>
              <a:rPr lang="en-US" sz="1800" dirty="0">
                <a:solidFill>
                  <a:schemeClr val="tx1"/>
                </a:solidFill>
                <a:ea typeface="ＭＳ Ｐゴシック" pitchFamily="34" charset="-128"/>
              </a:rPr>
              <a:t>Social Security Act (</a:t>
            </a:r>
            <a:r>
              <a:rPr lang="ja-JP" altLang="en-US" sz="1800" dirty="0">
                <a:solidFill>
                  <a:schemeClr val="tx1"/>
                </a:solidFill>
                <a:ea typeface="ＭＳ Ｐゴシック" pitchFamily="34" charset="-128"/>
              </a:rPr>
              <a:t>“</a:t>
            </a:r>
            <a:r>
              <a:rPr lang="en-US" altLang="ja-JP" sz="1800" dirty="0">
                <a:solidFill>
                  <a:schemeClr val="tx1"/>
                </a:solidFill>
                <a:ea typeface="ＭＳ Ｐゴシック" pitchFamily="34" charset="-128"/>
              </a:rPr>
              <a:t>SSA</a:t>
            </a:r>
            <a:r>
              <a:rPr lang="ja-JP" altLang="en-US" sz="1800" dirty="0">
                <a:solidFill>
                  <a:schemeClr val="tx1"/>
                </a:solidFill>
                <a:ea typeface="ＭＳ Ｐゴシック" pitchFamily="34" charset="-128"/>
              </a:rPr>
              <a:t>”</a:t>
            </a:r>
            <a:r>
              <a:rPr lang="en-US" altLang="ja-JP" sz="1800" dirty="0">
                <a:solidFill>
                  <a:schemeClr val="tx1"/>
                </a:solidFill>
                <a:ea typeface="ＭＳ Ｐゴシック" pitchFamily="34" charset="-128"/>
              </a:rPr>
              <a:t>);</a:t>
            </a:r>
          </a:p>
          <a:p>
            <a:pPr lvl="1" eaLnBrk="1" hangingPunct="1"/>
            <a:r>
              <a:rPr lang="en-US" sz="1800" dirty="0">
                <a:solidFill>
                  <a:schemeClr val="tx1"/>
                </a:solidFill>
                <a:ea typeface="ＭＳ Ｐゴシック" pitchFamily="34" charset="-128"/>
              </a:rPr>
              <a:t>Public Health Service Act (</a:t>
            </a:r>
            <a:r>
              <a:rPr lang="ja-JP" altLang="en-US" sz="1800" dirty="0">
                <a:solidFill>
                  <a:schemeClr val="tx1"/>
                </a:solidFill>
                <a:ea typeface="ＭＳ Ｐゴシック" pitchFamily="34" charset="-128"/>
              </a:rPr>
              <a:t>“</a:t>
            </a:r>
            <a:r>
              <a:rPr lang="en-US" altLang="ja-JP" sz="1800" dirty="0">
                <a:solidFill>
                  <a:schemeClr val="tx1"/>
                </a:solidFill>
                <a:ea typeface="ＭＳ Ｐゴシック" pitchFamily="34" charset="-128"/>
              </a:rPr>
              <a:t>PHSA</a:t>
            </a:r>
            <a:r>
              <a:rPr lang="ja-JP" altLang="en-US" sz="1800" dirty="0">
                <a:solidFill>
                  <a:schemeClr val="tx1"/>
                </a:solidFill>
                <a:ea typeface="ＭＳ Ｐゴシック" pitchFamily="34" charset="-128"/>
              </a:rPr>
              <a:t>”</a:t>
            </a:r>
            <a:r>
              <a:rPr lang="en-US" altLang="ja-JP" sz="1800" dirty="0">
                <a:solidFill>
                  <a:schemeClr val="tx1"/>
                </a:solidFill>
                <a:ea typeface="ＭＳ Ｐゴシック" pitchFamily="34" charset="-128"/>
              </a:rPr>
              <a:t>); and</a:t>
            </a:r>
          </a:p>
          <a:p>
            <a:pPr lvl="1" eaLnBrk="1" hangingPunct="1"/>
            <a:r>
              <a:rPr lang="en-US" sz="1800" dirty="0">
                <a:solidFill>
                  <a:schemeClr val="tx1"/>
                </a:solidFill>
                <a:ea typeface="ＭＳ Ｐゴシック" pitchFamily="34" charset="-128"/>
              </a:rPr>
              <a:t>Fair Labor Standards Act (</a:t>
            </a:r>
            <a:r>
              <a:rPr lang="ja-JP" altLang="en-US" sz="1800" dirty="0">
                <a:solidFill>
                  <a:schemeClr val="tx1"/>
                </a:solidFill>
                <a:ea typeface="ＭＳ Ｐゴシック" pitchFamily="34" charset="-128"/>
              </a:rPr>
              <a:t>“</a:t>
            </a:r>
            <a:r>
              <a:rPr lang="en-US" altLang="ja-JP" sz="1800" dirty="0">
                <a:solidFill>
                  <a:schemeClr val="tx1"/>
                </a:solidFill>
                <a:ea typeface="ＭＳ Ｐゴシック" pitchFamily="34" charset="-128"/>
              </a:rPr>
              <a:t>FLSA</a:t>
            </a:r>
            <a:r>
              <a:rPr lang="ja-JP" altLang="en-US" sz="1800" dirty="0">
                <a:solidFill>
                  <a:schemeClr val="tx1"/>
                </a:solidFill>
                <a:ea typeface="ＭＳ Ｐゴシック" pitchFamily="34" charset="-128"/>
              </a:rPr>
              <a:t>”</a:t>
            </a:r>
            <a:r>
              <a:rPr lang="en-US" altLang="ja-JP" sz="1800" dirty="0">
                <a:solidFill>
                  <a:schemeClr val="tx1"/>
                </a:solidFill>
                <a:ea typeface="ＭＳ Ｐゴシック" pitchFamily="34" charset="-128"/>
              </a:rPr>
              <a:t>)</a:t>
            </a:r>
          </a:p>
          <a:p>
            <a:pPr eaLnBrk="1" hangingPunct="1"/>
            <a:r>
              <a:rPr lang="en-US" sz="1800" dirty="0">
                <a:solidFill>
                  <a:srgbClr val="00B046"/>
                </a:solidFill>
                <a:ea typeface="ＭＳ Ｐゴシック" pitchFamily="34" charset="-128"/>
              </a:rPr>
              <a:t>Regulations and other guidance </a:t>
            </a:r>
            <a:r>
              <a:rPr lang="en-US" sz="1800" dirty="0">
                <a:solidFill>
                  <a:schemeClr val="tx1"/>
                </a:solidFill>
                <a:ea typeface="ＭＳ Ｐゴシック" pitchFamily="34" charset="-128"/>
              </a:rPr>
              <a:t>come from various agencies (often jointly), including:</a:t>
            </a:r>
          </a:p>
          <a:p>
            <a:pPr lvl="1" eaLnBrk="1" hangingPunct="1"/>
            <a:r>
              <a:rPr lang="en-US" sz="1800" dirty="0">
                <a:solidFill>
                  <a:schemeClr val="tx1"/>
                </a:solidFill>
                <a:ea typeface="ＭＳ Ｐゴシック" pitchFamily="34" charset="-128"/>
              </a:rPr>
              <a:t>Health and Human Services (</a:t>
            </a:r>
            <a:r>
              <a:rPr lang="ja-JP" altLang="en-US" sz="1800" dirty="0">
                <a:solidFill>
                  <a:schemeClr val="tx1"/>
                </a:solidFill>
                <a:ea typeface="ＭＳ Ｐゴシック" pitchFamily="34" charset="-128"/>
              </a:rPr>
              <a:t>“</a:t>
            </a:r>
            <a:r>
              <a:rPr lang="en-US" altLang="ja-JP" sz="1800" dirty="0">
                <a:solidFill>
                  <a:schemeClr val="tx1"/>
                </a:solidFill>
                <a:ea typeface="ＭＳ Ｐゴシック" pitchFamily="34" charset="-128"/>
              </a:rPr>
              <a:t>HHS</a:t>
            </a:r>
            <a:r>
              <a:rPr lang="ja-JP" altLang="en-US" sz="1800" dirty="0">
                <a:solidFill>
                  <a:schemeClr val="tx1"/>
                </a:solidFill>
                <a:ea typeface="ＭＳ Ｐゴシック" pitchFamily="34" charset="-128"/>
              </a:rPr>
              <a:t>”</a:t>
            </a:r>
            <a:r>
              <a:rPr lang="en-US" altLang="ja-JP" sz="1800" dirty="0">
                <a:solidFill>
                  <a:schemeClr val="tx1"/>
                </a:solidFill>
                <a:ea typeface="ＭＳ Ｐゴシック" pitchFamily="34" charset="-128"/>
              </a:rPr>
              <a:t>);</a:t>
            </a:r>
          </a:p>
          <a:p>
            <a:pPr lvl="1" eaLnBrk="1" hangingPunct="1"/>
            <a:r>
              <a:rPr lang="en-US" sz="1800" dirty="0">
                <a:solidFill>
                  <a:schemeClr val="tx1"/>
                </a:solidFill>
                <a:ea typeface="ＭＳ Ｐゴシック" pitchFamily="34" charset="-128"/>
              </a:rPr>
              <a:t>Department of Labor (</a:t>
            </a:r>
            <a:r>
              <a:rPr lang="ja-JP" altLang="en-US" sz="1800" dirty="0">
                <a:solidFill>
                  <a:schemeClr val="tx1"/>
                </a:solidFill>
                <a:ea typeface="ＭＳ Ｐゴシック" pitchFamily="34" charset="-128"/>
              </a:rPr>
              <a:t>“</a:t>
            </a:r>
            <a:r>
              <a:rPr lang="en-US" altLang="ja-JP" sz="1800" dirty="0">
                <a:solidFill>
                  <a:schemeClr val="tx1"/>
                </a:solidFill>
                <a:ea typeface="ＭＳ Ｐゴシック" pitchFamily="34" charset="-128"/>
              </a:rPr>
              <a:t>DOL</a:t>
            </a:r>
            <a:r>
              <a:rPr lang="ja-JP" altLang="en-US" sz="1800" dirty="0">
                <a:solidFill>
                  <a:schemeClr val="tx1"/>
                </a:solidFill>
                <a:ea typeface="ＭＳ Ｐゴシック" pitchFamily="34" charset="-128"/>
              </a:rPr>
              <a:t>”</a:t>
            </a:r>
            <a:r>
              <a:rPr lang="en-US" altLang="ja-JP" sz="1800" dirty="0">
                <a:solidFill>
                  <a:schemeClr val="tx1"/>
                </a:solidFill>
                <a:ea typeface="ＭＳ Ｐゴシック" pitchFamily="34" charset="-128"/>
              </a:rPr>
              <a:t>); and</a:t>
            </a:r>
          </a:p>
          <a:p>
            <a:pPr lvl="1" eaLnBrk="1" hangingPunct="1"/>
            <a:r>
              <a:rPr lang="en-US" sz="1800" dirty="0">
                <a:solidFill>
                  <a:schemeClr val="tx1"/>
                </a:solidFill>
                <a:ea typeface="ＭＳ Ｐゴシック" pitchFamily="34" charset="-128"/>
              </a:rPr>
              <a:t>Treasury (</a:t>
            </a:r>
            <a:r>
              <a:rPr lang="ja-JP" altLang="en-US" sz="1800" dirty="0">
                <a:solidFill>
                  <a:schemeClr val="tx1"/>
                </a:solidFill>
                <a:ea typeface="ＭＳ Ｐゴシック" pitchFamily="34" charset="-128"/>
              </a:rPr>
              <a:t>“</a:t>
            </a:r>
            <a:r>
              <a:rPr lang="en-US" altLang="ja-JP" sz="1800" dirty="0">
                <a:solidFill>
                  <a:schemeClr val="tx1"/>
                </a:solidFill>
                <a:ea typeface="ＭＳ Ｐゴシック" pitchFamily="34" charset="-128"/>
              </a:rPr>
              <a:t>IRS</a:t>
            </a:r>
            <a:r>
              <a:rPr lang="ja-JP" altLang="en-US" sz="1800" dirty="0">
                <a:solidFill>
                  <a:schemeClr val="tx1"/>
                </a:solidFill>
                <a:ea typeface="ＭＳ Ｐゴシック" pitchFamily="34" charset="-128"/>
              </a:rPr>
              <a:t>”</a:t>
            </a:r>
            <a:r>
              <a:rPr lang="en-US" altLang="ja-JP" sz="1800" dirty="0">
                <a:solidFill>
                  <a:schemeClr val="tx1"/>
                </a:solidFill>
                <a:ea typeface="ＭＳ Ｐゴシック" pitchFamily="34" charset="-128"/>
              </a:rPr>
              <a:t>).</a:t>
            </a:r>
            <a:endParaRPr lang="en-US" sz="1800" dirty="0">
              <a:solidFill>
                <a:schemeClr val="tx1"/>
              </a:solidFill>
              <a:ea typeface="ＭＳ Ｐゴシック" pitchFamily="34" charset="-128"/>
            </a:endParaRPr>
          </a:p>
        </p:txBody>
      </p:sp>
      <p:sp>
        <p:nvSpPr>
          <p:cNvPr id="5" name="Slide Number Placeholder 4"/>
          <p:cNvSpPr>
            <a:spLocks noGrp="1"/>
          </p:cNvSpPr>
          <p:nvPr>
            <p:ph type="sldNum" sz="quarter" idx="12"/>
          </p:nvPr>
        </p:nvSpPr>
        <p:spPr/>
        <p:txBody>
          <a:bodyPr/>
          <a:lstStyle/>
          <a:p>
            <a:pPr>
              <a:defRPr/>
            </a:pPr>
            <a:fld id="{E5472FAA-905B-44BB-A053-0343C5743CFC}" type="slidenum">
              <a:rPr lang="en-US"/>
              <a:pPr>
                <a:defRPr/>
              </a:pPr>
              <a:t>10</a:t>
            </a:fld>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lstStyle/>
          <a:p>
            <a:pPr>
              <a:defRPr/>
            </a:pPr>
            <a:r>
              <a:rPr lang="en-US" sz="4000" dirty="0"/>
              <a:t>ER </a:t>
            </a:r>
            <a:r>
              <a:rPr lang="ja-JP" altLang="en-US" sz="4000" dirty="0"/>
              <a:t>“</a:t>
            </a:r>
            <a:r>
              <a:rPr lang="en-US" altLang="ja-JP" sz="4000" dirty="0"/>
              <a:t>Pay or Play” Penalty Tax </a:t>
            </a:r>
            <a:r>
              <a:rPr lang="en-US" altLang="ja-JP" sz="3200" dirty="0"/>
              <a:t>(cont</a:t>
            </a:r>
            <a:r>
              <a:rPr lang="ja-JP" altLang="en-US" sz="3200" dirty="0"/>
              <a:t>’</a:t>
            </a:r>
            <a:r>
              <a:rPr lang="en-US" altLang="ja-JP" sz="3200" dirty="0"/>
              <a:t>d)</a:t>
            </a:r>
            <a:br>
              <a:rPr lang="en-US" sz="3200" b="1" i="1" u="sng" dirty="0">
                <a:solidFill>
                  <a:srgbClr val="00FFFF"/>
                </a:solidFill>
                <a:effectLst>
                  <a:outerShdw blurRad="38100" dist="38100" dir="2700000" algn="tl">
                    <a:srgbClr val="000000"/>
                  </a:outerShdw>
                </a:effectLst>
                <a:cs typeface="Arial" charset="0"/>
              </a:rPr>
            </a:br>
            <a:endParaRPr lang="en-US" sz="3200" dirty="0"/>
          </a:p>
        </p:txBody>
      </p:sp>
      <p:sp>
        <p:nvSpPr>
          <p:cNvPr id="108546" name="Rectangle 2"/>
          <p:cNvSpPr>
            <a:spLocks noGrp="1" noChangeArrowheads="1"/>
          </p:cNvSpPr>
          <p:nvPr>
            <p:ph idx="1"/>
          </p:nvPr>
        </p:nvSpPr>
        <p:spPr>
          <a:xfrm>
            <a:off x="228600" y="2362200"/>
            <a:ext cx="8686800" cy="3554412"/>
          </a:xfrm>
        </p:spPr>
        <p:txBody>
          <a:bodyPr/>
          <a:lstStyle/>
          <a:p>
            <a:pPr eaLnBrk="1" hangingPunct="1">
              <a:lnSpc>
                <a:spcPct val="80000"/>
              </a:lnSpc>
            </a:pPr>
            <a:r>
              <a:rPr lang="en-US" sz="1500" b="1" dirty="0">
                <a:solidFill>
                  <a:srgbClr val="00B046"/>
                </a:solidFill>
                <a:ea typeface="ＭＳ Ｐゴシック" pitchFamily="34" charset="-128"/>
              </a:rPr>
              <a:t>Determining </a:t>
            </a:r>
            <a:r>
              <a:rPr lang="en-US" sz="1500" b="1" dirty="0">
                <a:solidFill>
                  <a:srgbClr val="FF00FF"/>
                </a:solidFill>
                <a:ea typeface="ＭＳ Ｐゴシック" pitchFamily="34" charset="-128"/>
              </a:rPr>
              <a:t>FTE</a:t>
            </a:r>
            <a:r>
              <a:rPr lang="en-US" sz="1500" b="1" dirty="0">
                <a:solidFill>
                  <a:srgbClr val="00B046"/>
                </a:solidFill>
                <a:ea typeface="ＭＳ Ｐゴシック" pitchFamily="34" charset="-128"/>
              </a:rPr>
              <a:t> status </a:t>
            </a:r>
            <a:r>
              <a:rPr lang="en-US" sz="1500" b="1" u="sng" dirty="0">
                <a:solidFill>
                  <a:srgbClr val="00B046"/>
                </a:solidFill>
                <a:ea typeface="ＭＳ Ｐゴシック" pitchFamily="34" charset="-128"/>
              </a:rPr>
              <a:t>in current year </a:t>
            </a:r>
            <a:r>
              <a:rPr lang="en-US" sz="1500" b="1" dirty="0">
                <a:solidFill>
                  <a:srgbClr val="00B046"/>
                </a:solidFill>
                <a:ea typeface="ＭＳ Ｐゴシック" pitchFamily="34" charset="-128"/>
              </a:rPr>
              <a:t>for purposes of offers of coverage and ER reporting requirements (Forms 1094-C and 1095-C):</a:t>
            </a:r>
          </a:p>
          <a:p>
            <a:pPr lvl="1" eaLnBrk="1" hangingPunct="1">
              <a:lnSpc>
                <a:spcPct val="80000"/>
              </a:lnSpc>
            </a:pPr>
            <a:r>
              <a:rPr lang="en-US" sz="1500" dirty="0">
                <a:solidFill>
                  <a:srgbClr val="FF00FF"/>
                </a:solidFill>
                <a:ea typeface="ＭＳ Ｐゴシック" pitchFamily="34" charset="-128"/>
              </a:rPr>
              <a:t>FTE</a:t>
            </a:r>
            <a:r>
              <a:rPr lang="en-US" sz="1500" dirty="0">
                <a:ea typeface="ＭＳ Ｐゴシック" pitchFamily="34" charset="-128"/>
              </a:rPr>
              <a:t> </a:t>
            </a:r>
            <a:r>
              <a:rPr lang="en-US" sz="1500" dirty="0">
                <a:solidFill>
                  <a:schemeClr val="tx1"/>
                </a:solidFill>
                <a:ea typeface="ＭＳ Ｐゴシック" pitchFamily="34" charset="-128"/>
              </a:rPr>
              <a:t>with respect to any month is an EE who is employed on average at least</a:t>
            </a:r>
            <a:r>
              <a:rPr lang="en-US" sz="1500" dirty="0">
                <a:ea typeface="ＭＳ Ｐゴシック" pitchFamily="34" charset="-128"/>
              </a:rPr>
              <a:t> </a:t>
            </a:r>
            <a:r>
              <a:rPr lang="en-US" sz="1500" dirty="0">
                <a:solidFill>
                  <a:srgbClr val="00B046"/>
                </a:solidFill>
                <a:ea typeface="ＭＳ Ｐゴシック" pitchFamily="34" charset="-128"/>
              </a:rPr>
              <a:t>30 “hours of service” </a:t>
            </a:r>
            <a:r>
              <a:rPr lang="en-US" sz="1500" dirty="0">
                <a:solidFill>
                  <a:schemeClr val="tx1"/>
                </a:solidFill>
                <a:ea typeface="ＭＳ Ｐゴシック" pitchFamily="34" charset="-128"/>
              </a:rPr>
              <a:t>per week (130-hr monthly equivalency);</a:t>
            </a:r>
          </a:p>
          <a:p>
            <a:pPr lvl="1" eaLnBrk="1" hangingPunct="1">
              <a:lnSpc>
                <a:spcPct val="80000"/>
              </a:lnSpc>
            </a:pPr>
            <a:r>
              <a:rPr lang="en-US" sz="1500" u="sng" dirty="0">
                <a:solidFill>
                  <a:srgbClr val="00B046"/>
                </a:solidFill>
                <a:ea typeface="ＭＳ Ｐゴシック" pitchFamily="34" charset="-128"/>
              </a:rPr>
              <a:t>Two methods</a:t>
            </a:r>
            <a:r>
              <a:rPr lang="en-US" sz="1500" dirty="0">
                <a:solidFill>
                  <a:srgbClr val="00B046"/>
                </a:solidFill>
                <a:ea typeface="ＭＳ Ｐゴシック" pitchFamily="34" charset="-128"/>
              </a:rPr>
              <a:t> </a:t>
            </a:r>
            <a:r>
              <a:rPr lang="en-US" sz="1500" dirty="0">
                <a:ea typeface="ＭＳ Ｐゴシック" pitchFamily="34" charset="-128"/>
              </a:rPr>
              <a:t>for determining </a:t>
            </a:r>
            <a:r>
              <a:rPr lang="en-US" sz="1500" dirty="0">
                <a:solidFill>
                  <a:srgbClr val="FF00FF"/>
                </a:solidFill>
                <a:ea typeface="ＭＳ Ｐゴシック" pitchFamily="34" charset="-128"/>
              </a:rPr>
              <a:t>FTE</a:t>
            </a:r>
            <a:r>
              <a:rPr lang="en-US" sz="1500" dirty="0">
                <a:ea typeface="ＭＳ Ｐゴシック" pitchFamily="34" charset="-128"/>
              </a:rPr>
              <a:t> </a:t>
            </a:r>
            <a:r>
              <a:rPr lang="en-US" sz="1500" dirty="0">
                <a:solidFill>
                  <a:schemeClr val="tx1"/>
                </a:solidFill>
                <a:ea typeface="ＭＳ Ｐゴシック" pitchFamily="34" charset="-128"/>
              </a:rPr>
              <a:t>status:</a:t>
            </a:r>
          </a:p>
          <a:p>
            <a:pPr lvl="2" eaLnBrk="1" hangingPunct="1">
              <a:lnSpc>
                <a:spcPct val="80000"/>
              </a:lnSpc>
              <a:buClr>
                <a:srgbClr val="00B046"/>
              </a:buClr>
            </a:pPr>
            <a:r>
              <a:rPr lang="en-US" sz="1500" dirty="0">
                <a:solidFill>
                  <a:srgbClr val="00B046"/>
                </a:solidFill>
                <a:ea typeface="ＭＳ Ｐゴシック" pitchFamily="34" charset="-128"/>
              </a:rPr>
              <a:t>Monthly</a:t>
            </a:r>
            <a:r>
              <a:rPr lang="en-US" sz="1500" dirty="0">
                <a:ea typeface="ＭＳ Ｐゴシック" pitchFamily="34" charset="-128"/>
              </a:rPr>
              <a:t> </a:t>
            </a:r>
            <a:r>
              <a:rPr lang="en-US" sz="1500" dirty="0">
                <a:solidFill>
                  <a:schemeClr val="tx1"/>
                </a:solidFill>
                <a:ea typeface="ＭＳ Ｐゴシック" pitchFamily="34" charset="-128"/>
              </a:rPr>
              <a:t>measurement method; and</a:t>
            </a:r>
          </a:p>
          <a:p>
            <a:pPr lvl="2" eaLnBrk="1" hangingPunct="1">
              <a:lnSpc>
                <a:spcPct val="80000"/>
              </a:lnSpc>
              <a:buClr>
                <a:srgbClr val="00B046"/>
              </a:buClr>
            </a:pPr>
            <a:r>
              <a:rPr lang="en-US" sz="1500" dirty="0">
                <a:solidFill>
                  <a:srgbClr val="00B046"/>
                </a:solidFill>
                <a:ea typeface="ＭＳ Ｐゴシック" pitchFamily="34" charset="-128"/>
              </a:rPr>
              <a:t>Look-back </a:t>
            </a:r>
            <a:r>
              <a:rPr lang="en-US" sz="1500" dirty="0">
                <a:solidFill>
                  <a:schemeClr val="tx1"/>
                </a:solidFill>
                <a:ea typeface="ＭＳ Ｐゴシック" pitchFamily="34" charset="-128"/>
              </a:rPr>
              <a:t>measurement method.</a:t>
            </a:r>
          </a:p>
          <a:p>
            <a:pPr lvl="1" eaLnBrk="1" hangingPunct="1">
              <a:lnSpc>
                <a:spcPct val="80000"/>
              </a:lnSpc>
            </a:pPr>
            <a:r>
              <a:rPr lang="en-US" sz="1500" dirty="0">
                <a:solidFill>
                  <a:schemeClr val="tx1"/>
                </a:solidFill>
                <a:ea typeface="ＭＳ Ｐゴシック" pitchFamily="34" charset="-128"/>
              </a:rPr>
              <a:t>ER may apply </a:t>
            </a:r>
            <a:r>
              <a:rPr lang="en-US" sz="1500" u="sng" dirty="0">
                <a:solidFill>
                  <a:schemeClr val="tx1"/>
                </a:solidFill>
                <a:ea typeface="ＭＳ Ｐゴシック" pitchFamily="34" charset="-128"/>
              </a:rPr>
              <a:t>either</a:t>
            </a:r>
            <a:r>
              <a:rPr lang="en-US" sz="1500" dirty="0">
                <a:solidFill>
                  <a:schemeClr val="tx1"/>
                </a:solidFill>
                <a:ea typeface="ＭＳ Ｐゴシック" pitchFamily="34" charset="-128"/>
              </a:rPr>
              <a:t> monthly or look-back measurement method based on permitted categories:</a:t>
            </a:r>
          </a:p>
          <a:p>
            <a:pPr lvl="2" eaLnBrk="1" hangingPunct="1">
              <a:lnSpc>
                <a:spcPct val="80000"/>
              </a:lnSpc>
              <a:buClr>
                <a:srgbClr val="00B046"/>
              </a:buClr>
            </a:pPr>
            <a:r>
              <a:rPr lang="en-US" sz="1500" dirty="0">
                <a:solidFill>
                  <a:schemeClr val="tx1"/>
                </a:solidFill>
                <a:ea typeface="ＭＳ Ｐゴシック" pitchFamily="34" charset="-128"/>
              </a:rPr>
              <a:t>Salaried/Hourly;</a:t>
            </a:r>
          </a:p>
          <a:p>
            <a:pPr lvl="2" eaLnBrk="1" hangingPunct="1">
              <a:lnSpc>
                <a:spcPct val="80000"/>
              </a:lnSpc>
              <a:buClr>
                <a:srgbClr val="00B046"/>
              </a:buClr>
            </a:pPr>
            <a:r>
              <a:rPr lang="en-US" sz="1500" dirty="0">
                <a:solidFill>
                  <a:schemeClr val="tx1"/>
                </a:solidFill>
                <a:ea typeface="ＭＳ Ｐゴシック" pitchFamily="34" charset="-128"/>
              </a:rPr>
              <a:t>Union/Non-Union</a:t>
            </a:r>
          </a:p>
          <a:p>
            <a:pPr lvl="2" eaLnBrk="1" hangingPunct="1">
              <a:lnSpc>
                <a:spcPct val="80000"/>
              </a:lnSpc>
              <a:buClr>
                <a:srgbClr val="00B046"/>
              </a:buClr>
            </a:pPr>
            <a:r>
              <a:rPr lang="en-US" sz="1500" dirty="0">
                <a:solidFill>
                  <a:schemeClr val="tx1"/>
                </a:solidFill>
                <a:ea typeface="ＭＳ Ｐゴシック" pitchFamily="34" charset="-128"/>
              </a:rPr>
              <a:t>EEs covered by different collective bargaining agreements; and</a:t>
            </a:r>
          </a:p>
          <a:p>
            <a:pPr lvl="2" eaLnBrk="1" hangingPunct="1">
              <a:lnSpc>
                <a:spcPct val="80000"/>
              </a:lnSpc>
              <a:buClr>
                <a:srgbClr val="00B046"/>
              </a:buClr>
            </a:pPr>
            <a:r>
              <a:rPr lang="en-US" sz="1500" dirty="0">
                <a:solidFill>
                  <a:schemeClr val="tx1"/>
                </a:solidFill>
                <a:ea typeface="ＭＳ Ｐゴシック" pitchFamily="34" charset="-128"/>
              </a:rPr>
              <a:t>EEs of different states.</a:t>
            </a:r>
          </a:p>
          <a:p>
            <a:pPr lvl="1" eaLnBrk="1" hangingPunct="1">
              <a:lnSpc>
                <a:spcPct val="80000"/>
              </a:lnSpc>
            </a:pPr>
            <a:r>
              <a:rPr lang="en-US" sz="1500" dirty="0">
                <a:solidFill>
                  <a:schemeClr val="tx1"/>
                </a:solidFill>
                <a:ea typeface="ＭＳ Ｐゴシック" pitchFamily="34" charset="-128"/>
              </a:rPr>
              <a:t>ER must choose one method for each permissible category of EEs (e.g., no sub-classes permitted).</a:t>
            </a:r>
          </a:p>
          <a:p>
            <a:pPr lvl="1" eaLnBrk="1" hangingPunct="1">
              <a:lnSpc>
                <a:spcPct val="80000"/>
              </a:lnSpc>
            </a:pPr>
            <a:r>
              <a:rPr lang="en-US" sz="1500" dirty="0">
                <a:solidFill>
                  <a:schemeClr val="tx1"/>
                </a:solidFill>
                <a:ea typeface="ＭＳ Ｐゴシック" pitchFamily="34" charset="-128"/>
              </a:rPr>
              <a:t>Detailed rules for determining FTE status when EEs transfer from one measurement method to the other.</a:t>
            </a:r>
          </a:p>
          <a:p>
            <a:pPr lvl="1" eaLnBrk="1" hangingPunct="1">
              <a:lnSpc>
                <a:spcPct val="80000"/>
              </a:lnSpc>
            </a:pPr>
            <a:endParaRPr lang="en-US" sz="1700" dirty="0">
              <a:solidFill>
                <a:schemeClr val="tx1"/>
              </a:solidFill>
              <a:ea typeface="ＭＳ Ｐゴシック" pitchFamily="34" charset="-128"/>
            </a:endParaRPr>
          </a:p>
        </p:txBody>
      </p:sp>
      <p:sp>
        <p:nvSpPr>
          <p:cNvPr id="5" name="Slide Number Placeholder 5"/>
          <p:cNvSpPr>
            <a:spLocks noGrp="1"/>
          </p:cNvSpPr>
          <p:nvPr>
            <p:ph type="sldNum" sz="quarter" idx="12"/>
          </p:nvPr>
        </p:nvSpPr>
        <p:spPr/>
        <p:txBody>
          <a:bodyPr/>
          <a:lstStyle/>
          <a:p>
            <a:pPr>
              <a:defRPr/>
            </a:pPr>
            <a:fld id="{D78910C3-21B1-409E-A870-A3C434742C11}" type="slidenum">
              <a:rPr lang="en-US"/>
              <a:pPr>
                <a:defRPr/>
              </a:pPr>
              <a:t>100</a:t>
            </a:fld>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8E7AA918-E299-4BED-B4F8-1BD32AC50C63}" type="slidenum">
              <a:rPr lang="en-US"/>
              <a:pPr>
                <a:defRPr/>
              </a:pPr>
              <a:t>101</a:t>
            </a:fld>
            <a:endParaRPr lang="en-US" dirty="0"/>
          </a:p>
        </p:txBody>
      </p:sp>
      <p:sp>
        <p:nvSpPr>
          <p:cNvPr id="109571" name="Rectangle 3"/>
          <p:cNvSpPr>
            <a:spLocks noGrp="1" noChangeArrowheads="1"/>
          </p:cNvSpPr>
          <p:nvPr>
            <p:ph type="title" idx="4294967295"/>
          </p:nvPr>
        </p:nvSpPr>
        <p:spPr>
          <a:xfrm>
            <a:off x="0" y="76200"/>
            <a:ext cx="8229600" cy="725488"/>
          </a:xfrm>
        </p:spPr>
        <p:txBody>
          <a:bodyPr/>
          <a:lstStyle/>
          <a:p>
            <a:pPr eaLnBrk="1" hangingPunct="1"/>
            <a:r>
              <a:rPr lang="en-US" sz="3600" dirty="0">
                <a:ea typeface="ＭＳ Ｐゴシック" pitchFamily="34" charset="-128"/>
              </a:rPr>
              <a:t>ER </a:t>
            </a:r>
            <a:r>
              <a:rPr lang="ja-JP" altLang="en-US" sz="3600" dirty="0">
                <a:ea typeface="ＭＳ Ｐゴシック" pitchFamily="34" charset="-128"/>
              </a:rPr>
              <a:t>“</a:t>
            </a:r>
            <a:r>
              <a:rPr lang="en-US" altLang="ja-JP" sz="3600" dirty="0">
                <a:ea typeface="ＭＳ Ｐゴシック" pitchFamily="34" charset="-128"/>
              </a:rPr>
              <a:t>Pay or Play” Penalty Tax </a:t>
            </a:r>
            <a:r>
              <a:rPr lang="en-US" altLang="ja-JP" sz="3200" dirty="0">
                <a:ea typeface="ＭＳ Ｐゴシック" pitchFamily="34" charset="-128"/>
              </a:rPr>
              <a:t>(</a:t>
            </a:r>
            <a:r>
              <a:rPr lang="en-US" altLang="ja-JP" sz="3200" dirty="0" err="1">
                <a:ea typeface="ＭＳ Ｐゴシック" pitchFamily="34" charset="-128"/>
              </a:rPr>
              <a:t>cont</a:t>
            </a:r>
            <a:r>
              <a:rPr lang="ja-JP" altLang="en-US" sz="3200" dirty="0">
                <a:ea typeface="ＭＳ Ｐゴシック" pitchFamily="34" charset="-128"/>
              </a:rPr>
              <a:t>’</a:t>
            </a:r>
            <a:r>
              <a:rPr lang="en-US" altLang="ja-JP" sz="3200" dirty="0">
                <a:ea typeface="ＭＳ Ｐゴシック" pitchFamily="34" charset="-128"/>
              </a:rPr>
              <a:t>d)</a:t>
            </a:r>
            <a:endParaRPr lang="en-US" sz="3200" dirty="0">
              <a:ea typeface="ＭＳ Ｐゴシック" pitchFamily="34" charset="-128"/>
            </a:endParaRPr>
          </a:p>
        </p:txBody>
      </p:sp>
      <p:sp>
        <p:nvSpPr>
          <p:cNvPr id="109569" name="Rectangle 2"/>
          <p:cNvSpPr>
            <a:spLocks noGrp="1" noChangeArrowheads="1"/>
          </p:cNvSpPr>
          <p:nvPr>
            <p:ph idx="4294967295"/>
          </p:nvPr>
        </p:nvSpPr>
        <p:spPr>
          <a:xfrm>
            <a:off x="381000" y="1447800"/>
            <a:ext cx="8382000" cy="5638800"/>
          </a:xfrm>
        </p:spPr>
        <p:txBody>
          <a:bodyPr>
            <a:normAutofit/>
          </a:bodyPr>
          <a:lstStyle/>
          <a:p>
            <a:pPr eaLnBrk="1" hangingPunct="1">
              <a:lnSpc>
                <a:spcPct val="120000"/>
              </a:lnSpc>
              <a:spcBef>
                <a:spcPts val="600"/>
              </a:spcBef>
            </a:pPr>
            <a:r>
              <a:rPr lang="en-US" sz="1600" b="1" u="sng" dirty="0">
                <a:solidFill>
                  <a:srgbClr val="00B046"/>
                </a:solidFill>
                <a:ea typeface="ＭＳ Ｐゴシック" pitchFamily="34" charset="-128"/>
              </a:rPr>
              <a:t>Monthly</a:t>
            </a:r>
            <a:r>
              <a:rPr lang="en-US" sz="1600" b="1" dirty="0">
                <a:solidFill>
                  <a:srgbClr val="00B046"/>
                </a:solidFill>
                <a:ea typeface="ＭＳ Ｐゴシック" pitchFamily="34" charset="-128"/>
              </a:rPr>
              <a:t> measurement method:</a:t>
            </a:r>
          </a:p>
          <a:p>
            <a:pPr lvl="1" eaLnBrk="1" hangingPunct="1">
              <a:lnSpc>
                <a:spcPct val="120000"/>
              </a:lnSpc>
            </a:pPr>
            <a:r>
              <a:rPr lang="en-US" sz="1600" dirty="0">
                <a:solidFill>
                  <a:schemeClr val="tx1"/>
                </a:solidFill>
                <a:ea typeface="ＭＳ Ｐゴシック" pitchFamily="34" charset="-128"/>
              </a:rPr>
              <a:t>Used to identify</a:t>
            </a:r>
            <a:r>
              <a:rPr lang="en-US" sz="1600" dirty="0">
                <a:ea typeface="ＭＳ Ｐゴシック" pitchFamily="34" charset="-128"/>
              </a:rPr>
              <a:t> </a:t>
            </a:r>
            <a:r>
              <a:rPr lang="en-US" sz="1600" dirty="0">
                <a:solidFill>
                  <a:srgbClr val="FF00FF"/>
                </a:solidFill>
                <a:ea typeface="ＭＳ Ｐゴシック" pitchFamily="34" charset="-128"/>
              </a:rPr>
              <a:t>FTEs</a:t>
            </a:r>
            <a:r>
              <a:rPr lang="en-US" sz="1600" dirty="0">
                <a:ea typeface="ＭＳ Ｐゴシック" pitchFamily="34" charset="-128"/>
              </a:rPr>
              <a:t> </a:t>
            </a:r>
            <a:r>
              <a:rPr lang="en-US" sz="1600" dirty="0">
                <a:solidFill>
                  <a:schemeClr val="tx1"/>
                </a:solidFill>
                <a:ea typeface="ＭＳ Ｐゴシック" pitchFamily="34" charset="-128"/>
              </a:rPr>
              <a:t>by ERs who do not use the look-back measurement method;</a:t>
            </a:r>
          </a:p>
          <a:p>
            <a:pPr lvl="1" eaLnBrk="1" hangingPunct="1">
              <a:lnSpc>
                <a:spcPct val="120000"/>
              </a:lnSpc>
            </a:pPr>
            <a:r>
              <a:rPr lang="en-US" sz="1600" dirty="0">
                <a:solidFill>
                  <a:schemeClr val="tx1"/>
                </a:solidFill>
                <a:ea typeface="ＭＳ Ｐゴシック" pitchFamily="34" charset="-128"/>
              </a:rPr>
              <a:t>EEs are identified based</a:t>
            </a:r>
            <a:r>
              <a:rPr lang="en-US" sz="1600" dirty="0">
                <a:ea typeface="ＭＳ Ｐゴシック" pitchFamily="34" charset="-128"/>
              </a:rPr>
              <a:t> </a:t>
            </a:r>
            <a:r>
              <a:rPr lang="en-US" sz="1600" dirty="0">
                <a:solidFill>
                  <a:srgbClr val="00B046"/>
                </a:solidFill>
                <a:ea typeface="ＭＳ Ｐゴシック" pitchFamily="34" charset="-128"/>
              </a:rPr>
              <a:t>hours of service </a:t>
            </a:r>
            <a:r>
              <a:rPr lang="en-US" sz="1600" dirty="0">
                <a:solidFill>
                  <a:schemeClr val="tx1"/>
                </a:solidFill>
                <a:ea typeface="ＭＳ Ｐゴシック" pitchFamily="34" charset="-128"/>
              </a:rPr>
              <a:t>for each calendar month;</a:t>
            </a:r>
          </a:p>
          <a:p>
            <a:pPr lvl="1" eaLnBrk="1" hangingPunct="1">
              <a:lnSpc>
                <a:spcPct val="120000"/>
              </a:lnSpc>
            </a:pPr>
            <a:r>
              <a:rPr lang="en-US" sz="1600" dirty="0">
                <a:solidFill>
                  <a:schemeClr val="tx1"/>
                </a:solidFill>
                <a:ea typeface="ＭＳ Ｐゴシック" pitchFamily="34" charset="-128"/>
              </a:rPr>
              <a:t>If ER using optional weekly rule, will have to divide the year into 4 and 5-week periods and EEs averaging at least 30 </a:t>
            </a:r>
            <a:r>
              <a:rPr lang="en-US" sz="1600" dirty="0" err="1">
                <a:solidFill>
                  <a:schemeClr val="tx1"/>
                </a:solidFill>
                <a:ea typeface="ＭＳ Ｐゴシック" pitchFamily="34" charset="-128"/>
              </a:rPr>
              <a:t>hrs</a:t>
            </a:r>
            <a:r>
              <a:rPr lang="en-US" sz="1600" dirty="0">
                <a:solidFill>
                  <a:schemeClr val="tx1"/>
                </a:solidFill>
                <a:ea typeface="ＭＳ Ｐゴシック" pitchFamily="34" charset="-128"/>
              </a:rPr>
              <a:t>/week during those periods will be treated as a FTE (e.g., 4-week periods = 120 </a:t>
            </a:r>
            <a:r>
              <a:rPr lang="en-US" sz="1600" dirty="0" err="1">
                <a:solidFill>
                  <a:schemeClr val="tx1"/>
                </a:solidFill>
                <a:ea typeface="ＭＳ Ｐゴシック" pitchFamily="34" charset="-128"/>
              </a:rPr>
              <a:t>hrs</a:t>
            </a:r>
            <a:r>
              <a:rPr lang="en-US" sz="1600" dirty="0">
                <a:solidFill>
                  <a:schemeClr val="tx1"/>
                </a:solidFill>
                <a:ea typeface="ＭＳ Ｐゴシック" pitchFamily="34" charset="-128"/>
              </a:rPr>
              <a:t> of service/month; 5-week periods = 150 </a:t>
            </a:r>
            <a:r>
              <a:rPr lang="en-US" sz="1600" dirty="0" err="1">
                <a:solidFill>
                  <a:schemeClr val="tx1"/>
                </a:solidFill>
                <a:ea typeface="ＭＳ Ｐゴシック" pitchFamily="34" charset="-128"/>
              </a:rPr>
              <a:t>hrs</a:t>
            </a:r>
            <a:r>
              <a:rPr lang="en-US" sz="1600" dirty="0">
                <a:solidFill>
                  <a:schemeClr val="tx1"/>
                </a:solidFill>
                <a:ea typeface="ＭＳ Ｐゴシック" pitchFamily="34" charset="-128"/>
              </a:rPr>
              <a:t> of service/month); and</a:t>
            </a:r>
          </a:p>
          <a:p>
            <a:pPr lvl="1" eaLnBrk="1" hangingPunct="1">
              <a:lnSpc>
                <a:spcPct val="120000"/>
              </a:lnSpc>
            </a:pPr>
            <a:r>
              <a:rPr lang="en-US" sz="1600" dirty="0">
                <a:solidFill>
                  <a:srgbClr val="FF00FF"/>
                </a:solidFill>
                <a:ea typeface="ＭＳ Ｐゴシック" pitchFamily="34" charset="-128"/>
              </a:rPr>
              <a:t>FTEs</a:t>
            </a:r>
            <a:r>
              <a:rPr lang="en-US" sz="1600" dirty="0">
                <a:ea typeface="ＭＳ Ｐゴシック" pitchFamily="34" charset="-128"/>
              </a:rPr>
              <a:t> </a:t>
            </a:r>
            <a:r>
              <a:rPr lang="en-US" sz="1600" dirty="0">
                <a:solidFill>
                  <a:schemeClr val="tx1"/>
                </a:solidFill>
                <a:ea typeface="ＭＳ Ｐゴシック" pitchFamily="34" charset="-128"/>
              </a:rPr>
              <a:t>must be offered coverage</a:t>
            </a:r>
            <a:r>
              <a:rPr lang="en-US" sz="1600" dirty="0">
                <a:ea typeface="ＭＳ Ｐゴシック" pitchFamily="34" charset="-128"/>
              </a:rPr>
              <a:t> </a:t>
            </a:r>
            <a:r>
              <a:rPr lang="en-US" sz="1600" dirty="0">
                <a:solidFill>
                  <a:schemeClr val="tx1"/>
                </a:solidFill>
                <a:ea typeface="ＭＳ Ｐゴシック" pitchFamily="34" charset="-128"/>
              </a:rPr>
              <a:t>no later than the</a:t>
            </a:r>
            <a:r>
              <a:rPr lang="en-US" sz="1600" dirty="0">
                <a:solidFill>
                  <a:srgbClr val="00B046"/>
                </a:solidFill>
                <a:ea typeface="ＭＳ Ｐゴシック" pitchFamily="34" charset="-128"/>
              </a:rPr>
              <a:t> 1</a:t>
            </a:r>
            <a:r>
              <a:rPr lang="en-US" sz="1600" baseline="30000" dirty="0">
                <a:solidFill>
                  <a:srgbClr val="00B046"/>
                </a:solidFill>
                <a:ea typeface="ＭＳ Ｐゴシック" pitchFamily="34" charset="-128"/>
              </a:rPr>
              <a:t>st</a:t>
            </a:r>
            <a:r>
              <a:rPr lang="en-US" sz="1600" dirty="0">
                <a:solidFill>
                  <a:srgbClr val="00B046"/>
                </a:solidFill>
                <a:ea typeface="ＭＳ Ｐゴシック" pitchFamily="34" charset="-128"/>
              </a:rPr>
              <a:t> day of the month following 3 full months of employment </a:t>
            </a:r>
            <a:r>
              <a:rPr lang="en-US" sz="1600" dirty="0">
                <a:solidFill>
                  <a:schemeClr val="tx1"/>
                </a:solidFill>
                <a:ea typeface="ＭＳ Ｐゴシック" pitchFamily="34" charset="-128"/>
              </a:rPr>
              <a:t>to avoid penalty</a:t>
            </a:r>
            <a:r>
              <a:rPr lang="en-US" sz="1600" b="1" dirty="0">
                <a:solidFill>
                  <a:srgbClr val="1466C5"/>
                </a:solidFill>
                <a:ea typeface="ＭＳ Ｐゴシック" pitchFamily="34" charset="-128"/>
              </a:rPr>
              <a:t>*</a:t>
            </a:r>
            <a:r>
              <a:rPr lang="en-US" sz="1600" dirty="0">
                <a:solidFill>
                  <a:schemeClr val="tx1"/>
                </a:solidFill>
                <a:ea typeface="ＭＳ Ｐゴシック" pitchFamily="34" charset="-128"/>
              </a:rPr>
              <a:t>.</a:t>
            </a:r>
          </a:p>
          <a:p>
            <a:pPr lvl="1" eaLnBrk="1" hangingPunct="1">
              <a:lnSpc>
                <a:spcPct val="120000"/>
              </a:lnSpc>
              <a:spcBef>
                <a:spcPts val="2000"/>
              </a:spcBef>
              <a:buFont typeface="Wingdings" pitchFamily="2" charset="2"/>
              <a:buNone/>
            </a:pPr>
            <a:r>
              <a:rPr lang="en-US" sz="1600" b="1" dirty="0">
                <a:solidFill>
                  <a:srgbClr val="00B046"/>
                </a:solidFill>
                <a:latin typeface="Tahoma" pitchFamily="34" charset="0"/>
                <a:ea typeface="ＭＳ Ｐゴシック" pitchFamily="34" charset="-128"/>
                <a:cs typeface="Arial" charset="0"/>
              </a:rPr>
              <a:t>	</a:t>
            </a:r>
            <a:r>
              <a:rPr lang="en-US" sz="1600" b="1" u="sng" dirty="0">
                <a:solidFill>
                  <a:srgbClr val="CC6600"/>
                </a:solidFill>
                <a:latin typeface="Tahoma" pitchFamily="34" charset="0"/>
                <a:ea typeface="ＭＳ Ｐゴシック" pitchFamily="34" charset="-128"/>
                <a:cs typeface="Arial" charset="0"/>
              </a:rPr>
              <a:t>Example:</a:t>
            </a:r>
            <a:r>
              <a:rPr lang="en-US" sz="1600" dirty="0">
                <a:solidFill>
                  <a:schemeClr val="hlink"/>
                </a:solidFill>
                <a:latin typeface="Tahoma" pitchFamily="34" charset="0"/>
                <a:ea typeface="ＭＳ Ｐゴシック" pitchFamily="34" charset="-128"/>
                <a:cs typeface="Arial" charset="0"/>
              </a:rPr>
              <a:t> </a:t>
            </a:r>
            <a:r>
              <a:rPr lang="en-US" sz="1600" dirty="0">
                <a:solidFill>
                  <a:srgbClr val="FF00FF"/>
                </a:solidFill>
                <a:latin typeface="Tahoma" pitchFamily="34" charset="0"/>
                <a:ea typeface="ＭＳ Ｐゴシック" pitchFamily="34" charset="-128"/>
                <a:cs typeface="Arial" charset="0"/>
              </a:rPr>
              <a:t>FTE</a:t>
            </a:r>
            <a:r>
              <a:rPr lang="en-US" sz="1600" dirty="0">
                <a:solidFill>
                  <a:srgbClr val="00B046"/>
                </a:solidFill>
                <a:latin typeface="Tahoma" pitchFamily="34" charset="0"/>
                <a:ea typeface="ＭＳ Ｐゴシック" pitchFamily="34" charset="-128"/>
                <a:cs typeface="Arial" charset="0"/>
              </a:rPr>
              <a:t> is hired on 1/15/20 in an eligible class. ER must offer coverage to </a:t>
            </a:r>
            <a:r>
              <a:rPr lang="en-US" sz="1600" dirty="0">
                <a:solidFill>
                  <a:srgbClr val="FF00FF"/>
                </a:solidFill>
                <a:latin typeface="Tahoma" pitchFamily="34" charset="0"/>
                <a:ea typeface="ＭＳ Ｐゴシック" pitchFamily="34" charset="-128"/>
                <a:cs typeface="Arial" charset="0"/>
              </a:rPr>
              <a:t>FTE</a:t>
            </a:r>
            <a:r>
              <a:rPr lang="en-US" sz="1600" dirty="0">
                <a:solidFill>
                  <a:srgbClr val="00B046"/>
                </a:solidFill>
                <a:latin typeface="Tahoma" pitchFamily="34" charset="0"/>
                <a:ea typeface="ＭＳ Ｐゴシック" pitchFamily="34" charset="-128"/>
                <a:cs typeface="Arial" charset="0"/>
              </a:rPr>
              <a:t> no later than 5/1/20 (1st day of the month following 3 full months of employment) to avoid </a:t>
            </a:r>
            <a:r>
              <a:rPr lang="ja-JP" altLang="en-US" sz="1600" dirty="0">
                <a:solidFill>
                  <a:srgbClr val="00B046"/>
                </a:solidFill>
                <a:latin typeface="Tahoma" pitchFamily="34" charset="0"/>
                <a:ea typeface="ＭＳ Ｐゴシック" pitchFamily="34" charset="-128"/>
                <a:cs typeface="Arial" charset="0"/>
              </a:rPr>
              <a:t>“</a:t>
            </a:r>
            <a:r>
              <a:rPr lang="en-US" sz="1600" dirty="0">
                <a:solidFill>
                  <a:srgbClr val="00B046"/>
                </a:solidFill>
                <a:latin typeface="Tahoma" pitchFamily="34" charset="0"/>
                <a:ea typeface="ＭＳ Ｐゴシック" pitchFamily="34" charset="-128"/>
                <a:cs typeface="Arial" charset="0"/>
              </a:rPr>
              <a:t>pay or play</a:t>
            </a:r>
            <a:r>
              <a:rPr lang="ja-JP" altLang="en-US" sz="1600" dirty="0">
                <a:solidFill>
                  <a:srgbClr val="00B046"/>
                </a:solidFill>
                <a:latin typeface="Tahoma" pitchFamily="34" charset="0"/>
                <a:ea typeface="ＭＳ Ｐゴシック" pitchFamily="34" charset="-128"/>
                <a:cs typeface="Arial" charset="0"/>
              </a:rPr>
              <a:t>”</a:t>
            </a:r>
            <a:r>
              <a:rPr lang="en-US" sz="1600" dirty="0">
                <a:solidFill>
                  <a:srgbClr val="00B046"/>
                </a:solidFill>
                <a:latin typeface="Tahoma" pitchFamily="34" charset="0"/>
                <a:ea typeface="ＭＳ Ｐゴシック" pitchFamily="34" charset="-128"/>
                <a:cs typeface="Arial" charset="0"/>
              </a:rPr>
              <a:t> penalty.</a:t>
            </a:r>
          </a:p>
          <a:p>
            <a:pPr lvl="1" indent="-109538" eaLnBrk="1" hangingPunct="1">
              <a:lnSpc>
                <a:spcPct val="120000"/>
              </a:lnSpc>
              <a:spcBef>
                <a:spcPts val="2000"/>
              </a:spcBef>
              <a:buNone/>
            </a:pPr>
            <a:r>
              <a:rPr lang="en-US" altLang="ja-JP" sz="1600" b="1" dirty="0">
                <a:solidFill>
                  <a:srgbClr val="1466C5"/>
                </a:solidFill>
                <a:ea typeface="ＭＳ Ｐゴシック" pitchFamily="34" charset="-128"/>
              </a:rPr>
              <a:t>*	</a:t>
            </a:r>
            <a:r>
              <a:rPr lang="en-US" altLang="ja-JP" sz="1400" dirty="0">
                <a:solidFill>
                  <a:srgbClr val="1466C5"/>
                </a:solidFill>
                <a:ea typeface="ＭＳ Ｐゴシック" pitchFamily="34" charset="-128"/>
              </a:rPr>
              <a:t>ACA prohibition on excessive waiting periods of more than 90 days for EE’s coverage to become effective, subject to certain other permissible conditions for eligibility.</a:t>
            </a:r>
            <a:endParaRPr lang="en-US" sz="1400" b="1" dirty="0">
              <a:solidFill>
                <a:srgbClr val="1466C5"/>
              </a:solidFill>
              <a:latin typeface="Tahoma" pitchFamily="34" charset="0"/>
              <a:ea typeface="ＭＳ Ｐゴシック" pitchFamily="34" charset="-128"/>
              <a:cs typeface="Arial"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457200"/>
            <a:ext cx="9144000" cy="1143000"/>
          </a:xfrm>
        </p:spPr>
        <p:txBody>
          <a:bodyPr/>
          <a:lstStyle/>
          <a:p>
            <a:pPr>
              <a:defRPr/>
            </a:pPr>
            <a:r>
              <a:rPr lang="en-US" sz="4000" dirty="0"/>
              <a:t>ER </a:t>
            </a:r>
            <a:r>
              <a:rPr lang="ja-JP" altLang="en-US" sz="4000" dirty="0"/>
              <a:t>“</a:t>
            </a:r>
            <a:r>
              <a:rPr lang="en-US" altLang="ja-JP" sz="4000" dirty="0"/>
              <a:t>Pay or Play” Penalty Tax</a:t>
            </a:r>
            <a:r>
              <a:rPr lang="en-US" altLang="ja-JP" sz="4400" dirty="0"/>
              <a:t> </a:t>
            </a:r>
            <a:r>
              <a:rPr lang="en-US" altLang="ja-JP" sz="3200" dirty="0"/>
              <a:t>(cont</a:t>
            </a:r>
            <a:r>
              <a:rPr lang="ja-JP" altLang="en-US" sz="3200" dirty="0"/>
              <a:t>’</a:t>
            </a:r>
            <a:r>
              <a:rPr lang="en-US" altLang="ja-JP" sz="3200" dirty="0"/>
              <a:t>d)</a:t>
            </a:r>
            <a:br>
              <a:rPr lang="en-US" sz="3200" b="1" i="1" u="sng" dirty="0">
                <a:solidFill>
                  <a:srgbClr val="00FFFF"/>
                </a:solidFill>
                <a:effectLst>
                  <a:outerShdw blurRad="38100" dist="38100" dir="2700000" algn="tl">
                    <a:srgbClr val="000000"/>
                  </a:outerShdw>
                </a:effectLst>
                <a:cs typeface="Arial" charset="0"/>
              </a:rPr>
            </a:br>
            <a:endParaRPr lang="en-US" sz="3200" dirty="0"/>
          </a:p>
        </p:txBody>
      </p:sp>
      <p:sp>
        <p:nvSpPr>
          <p:cNvPr id="110593" name="Rectangle 2"/>
          <p:cNvSpPr>
            <a:spLocks noGrp="1" noChangeArrowheads="1"/>
          </p:cNvSpPr>
          <p:nvPr>
            <p:ph idx="1"/>
          </p:nvPr>
        </p:nvSpPr>
        <p:spPr>
          <a:xfrm>
            <a:off x="381000" y="2667000"/>
            <a:ext cx="8382000" cy="3657600"/>
          </a:xfrm>
        </p:spPr>
        <p:txBody>
          <a:bodyPr/>
          <a:lstStyle/>
          <a:p>
            <a:pPr eaLnBrk="1" hangingPunct="1">
              <a:lnSpc>
                <a:spcPct val="90000"/>
              </a:lnSpc>
            </a:pPr>
            <a:r>
              <a:rPr lang="en-US" sz="1900" b="1" u="sng" dirty="0">
                <a:solidFill>
                  <a:srgbClr val="00B046"/>
                </a:solidFill>
                <a:ea typeface="ＭＳ Ｐゴシック" pitchFamily="34" charset="-128"/>
              </a:rPr>
              <a:t>Look-back</a:t>
            </a:r>
            <a:r>
              <a:rPr lang="en-US" sz="1900" b="1" dirty="0">
                <a:solidFill>
                  <a:srgbClr val="00B046"/>
                </a:solidFill>
                <a:ea typeface="ＭＳ Ｐゴシック" pitchFamily="34" charset="-128"/>
              </a:rPr>
              <a:t> measurement method:</a:t>
            </a:r>
          </a:p>
          <a:p>
            <a:pPr lvl="1" eaLnBrk="1" hangingPunct="1">
              <a:lnSpc>
                <a:spcPct val="90000"/>
              </a:lnSpc>
            </a:pPr>
            <a:r>
              <a:rPr lang="en-US" sz="1900" dirty="0">
                <a:solidFill>
                  <a:schemeClr val="tx1"/>
                </a:solidFill>
                <a:ea typeface="ＭＳ Ｐゴシック" pitchFamily="34" charset="-128"/>
              </a:rPr>
              <a:t>May be used for</a:t>
            </a:r>
            <a:r>
              <a:rPr lang="en-US" sz="1900" dirty="0">
                <a:ea typeface="ＭＳ Ｐゴシック" pitchFamily="34" charset="-128"/>
              </a:rPr>
              <a:t> </a:t>
            </a:r>
            <a:r>
              <a:rPr lang="en-US" sz="1900" dirty="0">
                <a:solidFill>
                  <a:srgbClr val="00B046"/>
                </a:solidFill>
                <a:ea typeface="ＭＳ Ｐゴシック" pitchFamily="34" charset="-128"/>
              </a:rPr>
              <a:t>ongoing EEs, new </a:t>
            </a:r>
            <a:r>
              <a:rPr lang="ja-JP" altLang="en-US" sz="1900" dirty="0">
                <a:solidFill>
                  <a:srgbClr val="00B046"/>
                </a:solidFill>
                <a:ea typeface="ＭＳ Ｐゴシック" pitchFamily="34" charset="-128"/>
              </a:rPr>
              <a:t>“</a:t>
            </a:r>
            <a:r>
              <a:rPr lang="en-US" sz="1900" i="1" dirty="0">
                <a:solidFill>
                  <a:srgbClr val="00B046"/>
                </a:solidFill>
                <a:ea typeface="ＭＳ Ｐゴシック" pitchFamily="34" charset="-128"/>
              </a:rPr>
              <a:t>variable hour</a:t>
            </a:r>
            <a:r>
              <a:rPr lang="ja-JP" altLang="en-US" sz="1900" dirty="0">
                <a:solidFill>
                  <a:srgbClr val="00B046"/>
                </a:solidFill>
                <a:ea typeface="ＭＳ Ｐゴシック" pitchFamily="34" charset="-128"/>
              </a:rPr>
              <a:t>”</a:t>
            </a:r>
            <a:r>
              <a:rPr lang="en-US" sz="1900" dirty="0">
                <a:solidFill>
                  <a:srgbClr val="00B046"/>
                </a:solidFill>
                <a:ea typeface="ＭＳ Ｐゴシック" pitchFamily="34" charset="-128"/>
              </a:rPr>
              <a:t> EEs, </a:t>
            </a:r>
            <a:r>
              <a:rPr lang="en-US" sz="1900" dirty="0">
                <a:solidFill>
                  <a:schemeClr val="tx1"/>
                </a:solidFill>
                <a:ea typeface="ＭＳ Ｐゴシック" pitchFamily="34" charset="-128"/>
              </a:rPr>
              <a:t>and </a:t>
            </a:r>
            <a:r>
              <a:rPr lang="ja-JP" altLang="en-US" sz="1900" dirty="0">
                <a:solidFill>
                  <a:srgbClr val="00B046"/>
                </a:solidFill>
                <a:ea typeface="ＭＳ Ｐゴシック" pitchFamily="34" charset="-128"/>
              </a:rPr>
              <a:t>“</a:t>
            </a:r>
            <a:r>
              <a:rPr lang="en-US" sz="1900" i="1" dirty="0">
                <a:solidFill>
                  <a:srgbClr val="00B046"/>
                </a:solidFill>
                <a:ea typeface="ＭＳ Ｐゴシック" pitchFamily="34" charset="-128"/>
              </a:rPr>
              <a:t>seasonal EEs</a:t>
            </a:r>
            <a:r>
              <a:rPr lang="ja-JP" altLang="en-US" sz="1900" dirty="0">
                <a:solidFill>
                  <a:srgbClr val="00B046"/>
                </a:solidFill>
                <a:ea typeface="ＭＳ Ｐゴシック" pitchFamily="34" charset="-128"/>
              </a:rPr>
              <a:t>”</a:t>
            </a:r>
            <a:r>
              <a:rPr lang="en-US" sz="1900" dirty="0">
                <a:solidFill>
                  <a:srgbClr val="00B046"/>
                </a:solidFill>
                <a:ea typeface="ＭＳ Ｐゴシック" pitchFamily="34" charset="-128"/>
              </a:rPr>
              <a:t>;</a:t>
            </a:r>
          </a:p>
          <a:p>
            <a:pPr lvl="1" eaLnBrk="1" hangingPunct="1">
              <a:lnSpc>
                <a:spcPct val="90000"/>
              </a:lnSpc>
            </a:pPr>
            <a:r>
              <a:rPr lang="en-US" sz="1900" dirty="0">
                <a:solidFill>
                  <a:srgbClr val="00B046"/>
                </a:solidFill>
                <a:ea typeface="ＭＳ Ｐゴシック" pitchFamily="34" charset="-128"/>
              </a:rPr>
              <a:t>Hours of service </a:t>
            </a:r>
            <a:r>
              <a:rPr lang="en-US" sz="1900" dirty="0">
                <a:solidFill>
                  <a:schemeClr val="tx1"/>
                </a:solidFill>
                <a:ea typeface="ＭＳ Ｐゴシック" pitchFamily="34" charset="-128"/>
              </a:rPr>
              <a:t>measured for a</a:t>
            </a:r>
            <a:r>
              <a:rPr lang="en-US" sz="1900" dirty="0">
                <a:ea typeface="ＭＳ Ｐゴシック" pitchFamily="34" charset="-128"/>
              </a:rPr>
              <a:t> </a:t>
            </a:r>
            <a:r>
              <a:rPr lang="en-US" sz="1900" dirty="0">
                <a:solidFill>
                  <a:srgbClr val="00B046"/>
                </a:solidFill>
                <a:ea typeface="ＭＳ Ｐゴシック" pitchFamily="34" charset="-128"/>
              </a:rPr>
              <a:t>period of time (measurement period of 3-12 months) </a:t>
            </a:r>
            <a:r>
              <a:rPr lang="en-US" sz="1900" dirty="0">
                <a:solidFill>
                  <a:schemeClr val="tx1"/>
                </a:solidFill>
                <a:ea typeface="ＭＳ Ｐゴシック" pitchFamily="34" charset="-128"/>
              </a:rPr>
              <a:t>to lock-in full-time status during a subsequent stability period (at least 6 months, but not &gt; the measurement period) regardless if reduction in hours of service during stability period as long as remains an EE;</a:t>
            </a:r>
          </a:p>
          <a:p>
            <a:pPr lvl="1" eaLnBrk="1" hangingPunct="1">
              <a:lnSpc>
                <a:spcPct val="90000"/>
              </a:lnSpc>
            </a:pPr>
            <a:r>
              <a:rPr lang="en-US" sz="1900" dirty="0">
                <a:solidFill>
                  <a:schemeClr val="tx1"/>
                </a:solidFill>
                <a:ea typeface="ＭＳ Ｐゴシック" pitchFamily="34" charset="-128"/>
              </a:rPr>
              <a:t>Specific rules apply for ongoing and new EEs;</a:t>
            </a:r>
          </a:p>
          <a:p>
            <a:pPr lvl="1" eaLnBrk="1" hangingPunct="1">
              <a:lnSpc>
                <a:spcPct val="90000"/>
              </a:lnSpc>
            </a:pPr>
            <a:r>
              <a:rPr lang="en-US" sz="1900" u="sng" dirty="0">
                <a:solidFill>
                  <a:srgbClr val="00B046"/>
                </a:solidFill>
                <a:ea typeface="ＭＳ Ｐゴシック" pitchFamily="34" charset="-128"/>
              </a:rPr>
              <a:t>Transition measurement periods</a:t>
            </a:r>
            <a:r>
              <a:rPr lang="en-US" sz="1900" dirty="0">
                <a:solidFill>
                  <a:srgbClr val="00B046"/>
                </a:solidFill>
                <a:ea typeface="ＭＳ Ｐゴシック" pitchFamily="34" charset="-128"/>
              </a:rPr>
              <a:t> were </a:t>
            </a:r>
            <a:r>
              <a:rPr lang="en-US" sz="1900" dirty="0">
                <a:solidFill>
                  <a:schemeClr val="tx1"/>
                </a:solidFill>
                <a:ea typeface="ＭＳ Ｐゴシック" pitchFamily="34" charset="-128"/>
              </a:rPr>
              <a:t>allowed for</a:t>
            </a:r>
            <a:r>
              <a:rPr lang="en-US" sz="1900" dirty="0">
                <a:ea typeface="ＭＳ Ｐゴシック" pitchFamily="34" charset="-128"/>
              </a:rPr>
              <a:t> </a:t>
            </a:r>
            <a:r>
              <a:rPr lang="en-US" sz="1900" dirty="0">
                <a:solidFill>
                  <a:srgbClr val="00B046"/>
                </a:solidFill>
                <a:ea typeface="ＭＳ Ｐゴシック" pitchFamily="34" charset="-128"/>
              </a:rPr>
              <a:t>2015 only.</a:t>
            </a:r>
          </a:p>
          <a:p>
            <a:pPr marL="860425" lvl="1" indent="-511175" eaLnBrk="1" hangingPunct="1">
              <a:lnSpc>
                <a:spcPct val="90000"/>
              </a:lnSpc>
              <a:spcBef>
                <a:spcPts val="2000"/>
              </a:spcBef>
              <a:buFont typeface="Wingdings" pitchFamily="2" charset="2"/>
              <a:buNone/>
            </a:pPr>
            <a:r>
              <a:rPr lang="en-US" sz="1700" b="1" i="1" dirty="0">
                <a:solidFill>
                  <a:srgbClr val="FF6600"/>
                </a:solidFill>
                <a:latin typeface="Tahoma" pitchFamily="34" charset="0"/>
                <a:ea typeface="ＭＳ Ｐゴシック" pitchFamily="34" charset="-128"/>
                <a:cs typeface="Arial" charset="0"/>
              </a:rPr>
              <a:t>Tip:</a:t>
            </a:r>
            <a:r>
              <a:rPr lang="en-US" sz="1700" b="1" i="1" dirty="0">
                <a:solidFill>
                  <a:srgbClr val="00FFFF"/>
                </a:solidFill>
                <a:latin typeface="Tahoma" pitchFamily="34" charset="0"/>
                <a:ea typeface="ＭＳ Ｐゴシック" pitchFamily="34" charset="-128"/>
                <a:cs typeface="Arial" charset="0"/>
              </a:rPr>
              <a:t>	</a:t>
            </a:r>
            <a:r>
              <a:rPr lang="en-US" sz="1700" dirty="0">
                <a:solidFill>
                  <a:srgbClr val="00B046"/>
                </a:solidFill>
                <a:latin typeface="Tahoma" pitchFamily="34" charset="0"/>
                <a:ea typeface="ＭＳ Ｐゴシック" pitchFamily="34" charset="-128"/>
                <a:cs typeface="Arial" charset="0"/>
              </a:rPr>
              <a:t>Rules for </a:t>
            </a:r>
            <a:r>
              <a:rPr lang="en-US" sz="1700" u="sng" dirty="0">
                <a:solidFill>
                  <a:srgbClr val="00B046"/>
                </a:solidFill>
                <a:latin typeface="Tahoma" pitchFamily="34" charset="0"/>
                <a:ea typeface="ＭＳ Ｐゴシック" pitchFamily="34" charset="-128"/>
                <a:cs typeface="Arial" charset="0"/>
              </a:rPr>
              <a:t>look-back</a:t>
            </a:r>
            <a:r>
              <a:rPr lang="en-US" sz="1700" dirty="0">
                <a:solidFill>
                  <a:srgbClr val="00B046"/>
                </a:solidFill>
                <a:latin typeface="Tahoma" pitchFamily="34" charset="0"/>
                <a:ea typeface="ＭＳ Ｐゴシック" pitchFamily="34" charset="-128"/>
                <a:cs typeface="Arial" charset="0"/>
              </a:rPr>
              <a:t> measurement method are complex and technical - may </a:t>
            </a:r>
            <a:r>
              <a:rPr lang="en-US" sz="1700" u="sng" dirty="0">
                <a:solidFill>
                  <a:srgbClr val="00B046"/>
                </a:solidFill>
                <a:latin typeface="Tahoma" pitchFamily="34" charset="0"/>
                <a:ea typeface="ＭＳ Ｐゴシック" pitchFamily="34" charset="-128"/>
                <a:cs typeface="Arial" charset="0"/>
              </a:rPr>
              <a:t>not</a:t>
            </a:r>
            <a:r>
              <a:rPr lang="en-US" sz="1700" dirty="0">
                <a:solidFill>
                  <a:srgbClr val="00B046"/>
                </a:solidFill>
                <a:latin typeface="Tahoma" pitchFamily="34" charset="0"/>
                <a:ea typeface="ＭＳ Ｐゴシック" pitchFamily="34" charset="-128"/>
                <a:cs typeface="Arial" charset="0"/>
              </a:rPr>
              <a:t> be used for purposes of determining ALE 50 </a:t>
            </a:r>
            <a:r>
              <a:rPr lang="en-US" sz="1700" dirty="0">
                <a:solidFill>
                  <a:srgbClr val="FF00FF"/>
                </a:solidFill>
                <a:latin typeface="Tahoma" pitchFamily="34" charset="0"/>
                <a:ea typeface="ＭＳ Ｐゴシック" pitchFamily="34" charset="-128"/>
                <a:cs typeface="Arial" charset="0"/>
              </a:rPr>
              <a:t>FTEs</a:t>
            </a:r>
            <a:r>
              <a:rPr lang="en-US" sz="1700" dirty="0">
                <a:solidFill>
                  <a:srgbClr val="00B046"/>
                </a:solidFill>
                <a:latin typeface="Tahoma" pitchFamily="34" charset="0"/>
                <a:ea typeface="ＭＳ Ｐゴシック" pitchFamily="34" charset="-128"/>
                <a:cs typeface="Arial" charset="0"/>
              </a:rPr>
              <a:t>/</a:t>
            </a:r>
            <a:r>
              <a:rPr lang="en-US" sz="1700" dirty="0">
                <a:solidFill>
                  <a:srgbClr val="1466C5"/>
                </a:solidFill>
                <a:latin typeface="Tahoma" pitchFamily="34" charset="0"/>
                <a:ea typeface="ＭＳ Ｐゴシック" pitchFamily="34" charset="-128"/>
                <a:cs typeface="Arial" charset="0"/>
              </a:rPr>
              <a:t>FTEEs</a:t>
            </a:r>
            <a:r>
              <a:rPr lang="en-US" sz="1700" dirty="0">
                <a:solidFill>
                  <a:srgbClr val="00B046"/>
                </a:solidFill>
                <a:latin typeface="Tahoma" pitchFamily="34" charset="0"/>
                <a:ea typeface="ＭＳ Ｐゴシック" pitchFamily="34" charset="-128"/>
                <a:cs typeface="Arial" charset="0"/>
              </a:rPr>
              <a:t> threshold.</a:t>
            </a:r>
            <a:endParaRPr lang="en-US" sz="1700" b="1" dirty="0">
              <a:solidFill>
                <a:srgbClr val="00B046"/>
              </a:solidFill>
              <a:latin typeface="Tahoma" pitchFamily="34" charset="0"/>
              <a:ea typeface="ＭＳ Ｐゴシック" pitchFamily="34" charset="-128"/>
              <a:cs typeface="Arial" charset="0"/>
            </a:endParaRPr>
          </a:p>
          <a:p>
            <a:pPr lvl="1" eaLnBrk="1" hangingPunct="1">
              <a:lnSpc>
                <a:spcPct val="90000"/>
              </a:lnSpc>
            </a:pPr>
            <a:endParaRPr lang="en-US" sz="2400" dirty="0">
              <a:solidFill>
                <a:srgbClr val="00FF00"/>
              </a:solidFill>
              <a:ea typeface="ＭＳ Ｐゴシック" pitchFamily="34" charset="-128"/>
            </a:endParaRPr>
          </a:p>
        </p:txBody>
      </p:sp>
      <p:sp>
        <p:nvSpPr>
          <p:cNvPr id="6" name="Slide Number Placeholder 5"/>
          <p:cNvSpPr>
            <a:spLocks noGrp="1"/>
          </p:cNvSpPr>
          <p:nvPr>
            <p:ph type="sldNum" sz="quarter" idx="12"/>
          </p:nvPr>
        </p:nvSpPr>
        <p:spPr/>
        <p:txBody>
          <a:bodyPr/>
          <a:lstStyle/>
          <a:p>
            <a:pPr>
              <a:defRPr/>
            </a:pPr>
            <a:fld id="{265E24FA-A92D-4B02-B717-FE88AB8AFF81}" type="slidenum">
              <a:rPr lang="en-US"/>
              <a:pPr>
                <a:defRPr/>
              </a:pPr>
              <a:t>102</a:t>
            </a:fld>
            <a:endParaRPr 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A6D70D47-DFF7-41D7-B094-1ACA1BA9E5F2}" type="slidenum">
              <a:rPr lang="en-US"/>
              <a:pPr>
                <a:defRPr/>
              </a:pPr>
              <a:t>103</a:t>
            </a:fld>
            <a:endParaRPr lang="en-US" dirty="0"/>
          </a:p>
        </p:txBody>
      </p:sp>
      <p:sp>
        <p:nvSpPr>
          <p:cNvPr id="111618" name="Rectangle 2"/>
          <p:cNvSpPr>
            <a:spLocks noGrp="1" noChangeArrowheads="1"/>
          </p:cNvSpPr>
          <p:nvPr>
            <p:ph idx="4294967295"/>
          </p:nvPr>
        </p:nvSpPr>
        <p:spPr>
          <a:xfrm>
            <a:off x="0" y="1524000"/>
            <a:ext cx="8774113" cy="5486400"/>
          </a:xfrm>
        </p:spPr>
        <p:txBody>
          <a:bodyPr/>
          <a:lstStyle/>
          <a:p>
            <a:pPr lvl="1" eaLnBrk="1" hangingPunct="1">
              <a:spcBef>
                <a:spcPts val="0"/>
              </a:spcBef>
            </a:pPr>
            <a:r>
              <a:rPr lang="en-US" sz="1600" dirty="0">
                <a:solidFill>
                  <a:srgbClr val="00B046"/>
                </a:solidFill>
                <a:ea typeface="ＭＳ Ｐゴシック" pitchFamily="34" charset="-128"/>
              </a:rPr>
              <a:t>New (</a:t>
            </a:r>
            <a:r>
              <a:rPr lang="en-US" sz="1600" i="1" dirty="0">
                <a:solidFill>
                  <a:srgbClr val="00B046"/>
                </a:solidFill>
                <a:ea typeface="ＭＳ Ｐゴシック" pitchFamily="34" charset="-128"/>
              </a:rPr>
              <a:t>non-seasonal</a:t>
            </a:r>
            <a:r>
              <a:rPr lang="en-US" sz="1600" dirty="0">
                <a:solidFill>
                  <a:srgbClr val="00B046"/>
                </a:solidFill>
                <a:ea typeface="ＭＳ Ｐゴシック" pitchFamily="34" charset="-128"/>
              </a:rPr>
              <a:t>) </a:t>
            </a:r>
            <a:r>
              <a:rPr lang="en-US" sz="1600" dirty="0">
                <a:solidFill>
                  <a:srgbClr val="FF00FF"/>
                </a:solidFill>
                <a:ea typeface="ＭＳ Ｐゴシック" pitchFamily="34" charset="-128"/>
              </a:rPr>
              <a:t>FTEs</a:t>
            </a:r>
            <a:r>
              <a:rPr lang="en-US" sz="1600" dirty="0">
                <a:solidFill>
                  <a:srgbClr val="00B046"/>
                </a:solidFill>
                <a:ea typeface="ＭＳ Ｐゴシック" pitchFamily="34" charset="-128"/>
              </a:rPr>
              <a:t> </a:t>
            </a:r>
            <a:r>
              <a:rPr lang="en-US" sz="1600" dirty="0">
                <a:solidFill>
                  <a:schemeClr val="tx1"/>
                </a:solidFill>
                <a:ea typeface="ＭＳ Ｐゴシック" pitchFamily="34" charset="-128"/>
              </a:rPr>
              <a:t>(reasonably expected to work full-time):</a:t>
            </a:r>
          </a:p>
          <a:p>
            <a:pPr marL="1085850" lvl="2" eaLnBrk="1" hangingPunct="1">
              <a:spcBef>
                <a:spcPts val="0"/>
              </a:spcBef>
            </a:pPr>
            <a:r>
              <a:rPr lang="en-US" sz="1600" dirty="0">
                <a:solidFill>
                  <a:schemeClr val="tx1"/>
                </a:solidFill>
                <a:ea typeface="ＭＳ Ｐゴシック" pitchFamily="34" charset="-128"/>
              </a:rPr>
              <a:t>Must be offered coverage by</a:t>
            </a:r>
            <a:r>
              <a:rPr lang="en-US" sz="1600" dirty="0">
                <a:ea typeface="ＭＳ Ｐゴシック" pitchFamily="34" charset="-128"/>
              </a:rPr>
              <a:t> </a:t>
            </a:r>
            <a:r>
              <a:rPr lang="en-US" sz="1600" dirty="0">
                <a:solidFill>
                  <a:srgbClr val="00B046"/>
                </a:solidFill>
                <a:ea typeface="ＭＳ Ｐゴシック" pitchFamily="34" charset="-128"/>
              </a:rPr>
              <a:t>1</a:t>
            </a:r>
            <a:r>
              <a:rPr lang="en-US" sz="1600" baseline="30000" dirty="0">
                <a:solidFill>
                  <a:srgbClr val="00B046"/>
                </a:solidFill>
                <a:ea typeface="ＭＳ Ｐゴシック" pitchFamily="34" charset="-128"/>
              </a:rPr>
              <a:t>st</a:t>
            </a:r>
            <a:r>
              <a:rPr lang="en-US" sz="1600" dirty="0">
                <a:solidFill>
                  <a:srgbClr val="00B046"/>
                </a:solidFill>
                <a:ea typeface="ＭＳ Ｐゴシック" pitchFamily="34" charset="-128"/>
              </a:rPr>
              <a:t> day of the month following 3 full months of employment</a:t>
            </a:r>
            <a:r>
              <a:rPr lang="en-US" sz="1600" dirty="0">
                <a:solidFill>
                  <a:srgbClr val="1466C5"/>
                </a:solidFill>
                <a:ea typeface="ＭＳ Ｐゴシック" pitchFamily="34" charset="-128"/>
              </a:rPr>
              <a:t>*</a:t>
            </a:r>
            <a:r>
              <a:rPr lang="en-US" sz="1600" dirty="0">
                <a:solidFill>
                  <a:srgbClr val="00B046"/>
                </a:solidFill>
                <a:ea typeface="ＭＳ Ｐゴシック" pitchFamily="34" charset="-128"/>
              </a:rPr>
              <a:t>;</a:t>
            </a:r>
          </a:p>
          <a:p>
            <a:pPr marL="1085850" lvl="2" eaLnBrk="1" hangingPunct="1">
              <a:spcBef>
                <a:spcPts val="0"/>
              </a:spcBef>
            </a:pPr>
            <a:r>
              <a:rPr lang="en-US" sz="1600" dirty="0">
                <a:solidFill>
                  <a:schemeClr val="tx1"/>
                </a:solidFill>
                <a:ea typeface="ＭＳ Ｐゴシック" pitchFamily="34" charset="-128"/>
              </a:rPr>
              <a:t>Reasonable expectation based on facts and circumstances;</a:t>
            </a:r>
          </a:p>
          <a:p>
            <a:pPr marL="1085850" lvl="2" eaLnBrk="1" hangingPunct="1">
              <a:spcBef>
                <a:spcPts val="0"/>
              </a:spcBef>
            </a:pPr>
            <a:r>
              <a:rPr lang="en-US" sz="1600" dirty="0">
                <a:solidFill>
                  <a:schemeClr val="tx1"/>
                </a:solidFill>
                <a:ea typeface="ＭＳ Ｐゴシック" pitchFamily="34" charset="-128"/>
              </a:rPr>
              <a:t>Factors may include:</a:t>
            </a:r>
          </a:p>
          <a:p>
            <a:pPr marL="1543050" lvl="3" indent="-342900" eaLnBrk="1" hangingPunct="1">
              <a:spcBef>
                <a:spcPts val="0"/>
              </a:spcBef>
            </a:pPr>
            <a:r>
              <a:rPr lang="en-US" sz="1600" dirty="0">
                <a:solidFill>
                  <a:schemeClr val="tx1"/>
                </a:solidFill>
                <a:ea typeface="ＭＳ Ｐゴシック" pitchFamily="34" charset="-128"/>
              </a:rPr>
              <a:t>Status of EE being replaced;</a:t>
            </a:r>
          </a:p>
          <a:p>
            <a:pPr marL="1543050" lvl="3" indent="-342900" eaLnBrk="1" hangingPunct="1">
              <a:spcBef>
                <a:spcPts val="0"/>
              </a:spcBef>
            </a:pPr>
            <a:r>
              <a:rPr lang="en-US" sz="1600" dirty="0">
                <a:solidFill>
                  <a:schemeClr val="tx1"/>
                </a:solidFill>
                <a:ea typeface="ＭＳ Ｐゴシック" pitchFamily="34" charset="-128"/>
              </a:rPr>
              <a:t>Status of EE</a:t>
            </a:r>
            <a:r>
              <a:rPr lang="ja-JP" altLang="en-US" sz="1600" dirty="0">
                <a:solidFill>
                  <a:schemeClr val="tx1"/>
                </a:solidFill>
                <a:ea typeface="ＭＳ Ｐゴシック" pitchFamily="34" charset="-128"/>
              </a:rPr>
              <a:t>’</a:t>
            </a:r>
            <a:r>
              <a:rPr lang="en-US" altLang="ja-JP" sz="1600" dirty="0">
                <a:solidFill>
                  <a:schemeClr val="tx1"/>
                </a:solidFill>
                <a:ea typeface="ＭＳ Ｐゴシック" pitchFamily="34" charset="-128"/>
              </a:rPr>
              <a:t>s in a comparable position;</a:t>
            </a:r>
          </a:p>
          <a:p>
            <a:pPr marL="1543050" lvl="3" indent="-342900" eaLnBrk="1" hangingPunct="1">
              <a:spcBef>
                <a:spcPts val="0"/>
              </a:spcBef>
            </a:pPr>
            <a:r>
              <a:rPr lang="en-US" sz="1600" dirty="0">
                <a:solidFill>
                  <a:schemeClr val="tx1"/>
                </a:solidFill>
                <a:ea typeface="ＭＳ Ｐゴシック" pitchFamily="34" charset="-128"/>
              </a:rPr>
              <a:t>Whether job advertised as requiring 30 hrs./week on average</a:t>
            </a:r>
          </a:p>
          <a:p>
            <a:pPr lvl="1" eaLnBrk="1" hangingPunct="1">
              <a:spcBef>
                <a:spcPts val="0"/>
              </a:spcBef>
            </a:pPr>
            <a:r>
              <a:rPr lang="en-US" sz="1600" dirty="0">
                <a:solidFill>
                  <a:srgbClr val="00B046"/>
                </a:solidFill>
                <a:ea typeface="ＭＳ Ｐゴシック" pitchFamily="34" charset="-128"/>
              </a:rPr>
              <a:t>Variable hour, seasonal, and </a:t>
            </a:r>
            <a:r>
              <a:rPr lang="en-US" sz="1600" u="sng" dirty="0">
                <a:solidFill>
                  <a:srgbClr val="00B046"/>
                </a:solidFill>
                <a:ea typeface="ＭＳ Ｐゴシック" pitchFamily="34" charset="-128"/>
              </a:rPr>
              <a:t>ongoing</a:t>
            </a:r>
            <a:r>
              <a:rPr lang="en-US" sz="1600" dirty="0">
                <a:solidFill>
                  <a:srgbClr val="00B046"/>
                </a:solidFill>
                <a:ea typeface="ＭＳ Ｐゴシック" pitchFamily="34" charset="-128"/>
              </a:rPr>
              <a:t> EEs:</a:t>
            </a:r>
          </a:p>
          <a:p>
            <a:pPr marL="1085850" lvl="2" eaLnBrk="1" hangingPunct="1">
              <a:spcBef>
                <a:spcPts val="0"/>
              </a:spcBef>
            </a:pPr>
            <a:r>
              <a:rPr lang="en-US" sz="1600" u="sng" dirty="0">
                <a:solidFill>
                  <a:srgbClr val="00B046"/>
                </a:solidFill>
                <a:ea typeface="ＭＳ Ｐゴシック" pitchFamily="34" charset="-128"/>
              </a:rPr>
              <a:t>Look-back</a:t>
            </a:r>
            <a:r>
              <a:rPr lang="en-US" sz="1600" dirty="0">
                <a:solidFill>
                  <a:srgbClr val="00B046"/>
                </a:solidFill>
                <a:ea typeface="ＭＳ Ｐゴシック" pitchFamily="34" charset="-128"/>
              </a:rPr>
              <a:t> measurement method- </a:t>
            </a:r>
            <a:r>
              <a:rPr lang="en-US" sz="1600" dirty="0">
                <a:solidFill>
                  <a:schemeClr val="tx1"/>
                </a:solidFill>
                <a:ea typeface="ＭＳ Ｐゴシック" pitchFamily="34" charset="-128"/>
              </a:rPr>
              <a:t>ER establishes a</a:t>
            </a:r>
            <a:r>
              <a:rPr lang="en-US" sz="1600" dirty="0">
                <a:ea typeface="ＭＳ Ｐゴシック" pitchFamily="34" charset="-128"/>
              </a:rPr>
              <a:t> </a:t>
            </a:r>
            <a:r>
              <a:rPr lang="ja-JP" altLang="en-US" sz="1600" dirty="0">
                <a:solidFill>
                  <a:srgbClr val="00B046"/>
                </a:solidFill>
                <a:ea typeface="ＭＳ Ｐゴシック" pitchFamily="34" charset="-128"/>
              </a:rPr>
              <a:t>“</a:t>
            </a:r>
            <a:r>
              <a:rPr lang="en-US" altLang="ja-JP" sz="1600" i="1" dirty="0">
                <a:solidFill>
                  <a:srgbClr val="00B046"/>
                </a:solidFill>
                <a:ea typeface="ＭＳ Ｐゴシック" pitchFamily="34" charset="-128"/>
              </a:rPr>
              <a:t>measurement period</a:t>
            </a:r>
            <a:r>
              <a:rPr lang="ja-JP" altLang="en-US" sz="1600" dirty="0">
                <a:solidFill>
                  <a:srgbClr val="00B046"/>
                </a:solidFill>
                <a:ea typeface="ＭＳ Ｐゴシック" pitchFamily="34" charset="-128"/>
              </a:rPr>
              <a:t>”</a:t>
            </a:r>
            <a:r>
              <a:rPr lang="en-US" altLang="ja-JP" sz="1600" dirty="0">
                <a:solidFill>
                  <a:srgbClr val="00B046"/>
                </a:solidFill>
                <a:ea typeface="ＭＳ Ｐゴシック" pitchFamily="34" charset="-128"/>
              </a:rPr>
              <a:t> </a:t>
            </a:r>
            <a:r>
              <a:rPr lang="en-US" altLang="ja-JP" sz="1600" dirty="0">
                <a:solidFill>
                  <a:schemeClr val="tx1"/>
                </a:solidFill>
                <a:ea typeface="ＭＳ Ｐゴシック" pitchFamily="34" charset="-128"/>
              </a:rPr>
              <a:t>of</a:t>
            </a:r>
            <a:r>
              <a:rPr lang="en-US" altLang="ja-JP" sz="1600" dirty="0">
                <a:ea typeface="ＭＳ Ｐゴシック" pitchFamily="34" charset="-128"/>
              </a:rPr>
              <a:t> </a:t>
            </a:r>
            <a:r>
              <a:rPr lang="en-US" altLang="ja-JP" sz="1600" dirty="0">
                <a:solidFill>
                  <a:srgbClr val="00B046"/>
                </a:solidFill>
                <a:ea typeface="ＭＳ Ｐゴシック" pitchFamily="34" charset="-128"/>
              </a:rPr>
              <a:t>3-12 months </a:t>
            </a:r>
            <a:r>
              <a:rPr lang="en-US" altLang="ja-JP" sz="1600" dirty="0">
                <a:ea typeface="ＭＳ Ｐゴシック" pitchFamily="34" charset="-128"/>
              </a:rPr>
              <a:t>to determine the </a:t>
            </a:r>
            <a:r>
              <a:rPr lang="en-US" altLang="ja-JP" sz="1600" dirty="0">
                <a:solidFill>
                  <a:schemeClr val="tx1"/>
                </a:solidFill>
                <a:ea typeface="ＭＳ Ｐゴシック" pitchFamily="34" charset="-128"/>
              </a:rPr>
              <a:t>average hours worked</a:t>
            </a:r>
            <a:r>
              <a:rPr lang="en-US" altLang="ja-JP" sz="1600" dirty="0">
                <a:solidFill>
                  <a:srgbClr val="00B046"/>
                </a:solidFill>
                <a:ea typeface="ＭＳ Ｐゴシック" pitchFamily="34" charset="-128"/>
              </a:rPr>
              <a:t> </a:t>
            </a:r>
            <a:r>
              <a:rPr lang="en-US" altLang="ja-JP" sz="1600" dirty="0">
                <a:ea typeface="ＭＳ Ｐゴシック" pitchFamily="34" charset="-128"/>
              </a:rPr>
              <a:t>(must be consistent for all EEs in same category);</a:t>
            </a:r>
          </a:p>
          <a:p>
            <a:pPr marL="1085850" lvl="2" eaLnBrk="1" hangingPunct="1">
              <a:spcBef>
                <a:spcPts val="0"/>
              </a:spcBef>
            </a:pPr>
            <a:r>
              <a:rPr lang="en-US" sz="1600" dirty="0">
                <a:ea typeface="ＭＳ Ｐゴシック" pitchFamily="34" charset="-128"/>
              </a:rPr>
              <a:t>If EE averaged at least </a:t>
            </a:r>
            <a:r>
              <a:rPr lang="en-US" sz="1600" dirty="0">
                <a:solidFill>
                  <a:srgbClr val="00B046"/>
                </a:solidFill>
                <a:ea typeface="ＭＳ Ｐゴシック" pitchFamily="34" charset="-128"/>
              </a:rPr>
              <a:t>30 hours of service per week </a:t>
            </a:r>
            <a:r>
              <a:rPr lang="en-US" sz="1600" dirty="0">
                <a:ea typeface="ＭＳ Ｐゴシック" pitchFamily="34" charset="-128"/>
              </a:rPr>
              <a:t>during </a:t>
            </a:r>
            <a:r>
              <a:rPr lang="en-US" sz="1600" dirty="0">
                <a:solidFill>
                  <a:srgbClr val="00B046"/>
                </a:solidFill>
                <a:ea typeface="ＭＳ Ｐゴシック" pitchFamily="34" charset="-128"/>
              </a:rPr>
              <a:t>measurement period, </a:t>
            </a:r>
            <a:r>
              <a:rPr lang="en-US" sz="1600" dirty="0">
                <a:solidFill>
                  <a:schemeClr val="tx1"/>
                </a:solidFill>
                <a:ea typeface="ＭＳ Ｐゴシック" pitchFamily="34" charset="-128"/>
              </a:rPr>
              <a:t>the ER treats EE as a</a:t>
            </a:r>
            <a:r>
              <a:rPr lang="en-US" sz="1600" dirty="0">
                <a:ea typeface="ＭＳ Ｐゴシック" pitchFamily="34" charset="-128"/>
              </a:rPr>
              <a:t> </a:t>
            </a:r>
            <a:r>
              <a:rPr lang="en-US" sz="1600" dirty="0">
                <a:solidFill>
                  <a:srgbClr val="FF00FF"/>
                </a:solidFill>
                <a:ea typeface="ＭＳ Ｐゴシック" pitchFamily="34" charset="-128"/>
              </a:rPr>
              <a:t>FTE</a:t>
            </a:r>
            <a:r>
              <a:rPr lang="en-US" sz="1600" dirty="0">
                <a:solidFill>
                  <a:schemeClr val="hlink"/>
                </a:solidFill>
                <a:ea typeface="ＭＳ Ｐゴシック" pitchFamily="34" charset="-128"/>
              </a:rPr>
              <a:t> </a:t>
            </a:r>
            <a:r>
              <a:rPr lang="en-US" sz="1600" dirty="0">
                <a:solidFill>
                  <a:schemeClr val="tx1"/>
                </a:solidFill>
                <a:ea typeface="ＭＳ Ｐゴシック" pitchFamily="34" charset="-128"/>
              </a:rPr>
              <a:t>during a subsequent</a:t>
            </a:r>
            <a:r>
              <a:rPr lang="en-US" sz="1600" dirty="0">
                <a:solidFill>
                  <a:schemeClr val="hlink"/>
                </a:solidFill>
                <a:ea typeface="ＭＳ Ｐゴシック" pitchFamily="34" charset="-128"/>
              </a:rPr>
              <a:t> </a:t>
            </a:r>
            <a:r>
              <a:rPr lang="ja-JP" altLang="en-US" sz="1600" dirty="0">
                <a:solidFill>
                  <a:srgbClr val="00B046"/>
                </a:solidFill>
                <a:ea typeface="ＭＳ Ｐゴシック" pitchFamily="34" charset="-128"/>
              </a:rPr>
              <a:t>“</a:t>
            </a:r>
            <a:r>
              <a:rPr lang="en-US" altLang="ja-JP" sz="1600" i="1" dirty="0">
                <a:solidFill>
                  <a:srgbClr val="00B046"/>
                </a:solidFill>
                <a:ea typeface="ＭＳ Ｐゴシック" pitchFamily="34" charset="-128"/>
              </a:rPr>
              <a:t>stability period</a:t>
            </a:r>
            <a:r>
              <a:rPr lang="ja-JP" altLang="en-US" sz="1600" dirty="0">
                <a:solidFill>
                  <a:srgbClr val="00B046"/>
                </a:solidFill>
                <a:ea typeface="ＭＳ Ｐゴシック" pitchFamily="34" charset="-128"/>
              </a:rPr>
              <a:t>”</a:t>
            </a:r>
            <a:r>
              <a:rPr lang="en-US" altLang="ja-JP" sz="1600" dirty="0">
                <a:solidFill>
                  <a:srgbClr val="00B046"/>
                </a:solidFill>
                <a:ea typeface="ＭＳ Ｐゴシック" pitchFamily="34" charset="-128"/>
              </a:rPr>
              <a:t> </a:t>
            </a:r>
            <a:r>
              <a:rPr lang="en-US" altLang="ja-JP" sz="1600" dirty="0">
                <a:solidFill>
                  <a:schemeClr val="tx1"/>
                </a:solidFill>
                <a:ea typeface="ＭＳ Ｐゴシック" pitchFamily="34" charset="-128"/>
              </a:rPr>
              <a:t>established by the ER  regardless of EE</a:t>
            </a:r>
            <a:r>
              <a:rPr lang="ja-JP" altLang="en-US" sz="1600" dirty="0">
                <a:solidFill>
                  <a:schemeClr val="tx1"/>
                </a:solidFill>
                <a:ea typeface="ＭＳ Ｐゴシック" pitchFamily="34" charset="-128"/>
              </a:rPr>
              <a:t>’</a:t>
            </a:r>
            <a:r>
              <a:rPr lang="en-US" altLang="ja-JP" sz="1600" dirty="0">
                <a:solidFill>
                  <a:schemeClr val="tx1"/>
                </a:solidFill>
                <a:ea typeface="ＭＳ Ｐゴシック" pitchFamily="34" charset="-128"/>
              </a:rPr>
              <a:t>s hours of service during the stability period;</a:t>
            </a:r>
          </a:p>
          <a:p>
            <a:pPr marL="1085850" lvl="2" eaLnBrk="1" hangingPunct="1">
              <a:spcBef>
                <a:spcPts val="0"/>
              </a:spcBef>
            </a:pPr>
            <a:r>
              <a:rPr lang="en-US" sz="1600" dirty="0">
                <a:solidFill>
                  <a:srgbClr val="00B046"/>
                </a:solidFill>
                <a:ea typeface="ＭＳ Ｐゴシック" pitchFamily="34" charset="-128"/>
              </a:rPr>
              <a:t>Stability period </a:t>
            </a:r>
            <a:r>
              <a:rPr lang="en-US" sz="1600" dirty="0">
                <a:solidFill>
                  <a:schemeClr val="tx1"/>
                </a:solidFill>
                <a:ea typeface="ＭＳ Ｐゴシック" pitchFamily="34" charset="-128"/>
              </a:rPr>
              <a:t>must be at least</a:t>
            </a:r>
            <a:r>
              <a:rPr lang="en-US" sz="1600" dirty="0">
                <a:ea typeface="ＭＳ Ｐゴシック" pitchFamily="34" charset="-128"/>
              </a:rPr>
              <a:t> </a:t>
            </a:r>
            <a:r>
              <a:rPr lang="en-US" sz="1600" dirty="0">
                <a:solidFill>
                  <a:srgbClr val="00B046"/>
                </a:solidFill>
                <a:ea typeface="ＭＳ Ｐゴシック" pitchFamily="34" charset="-128"/>
              </a:rPr>
              <a:t>6 calendar months </a:t>
            </a:r>
            <a:r>
              <a:rPr lang="en-US" sz="1600" dirty="0">
                <a:solidFill>
                  <a:schemeClr val="tx1"/>
                </a:solidFill>
                <a:ea typeface="ＭＳ Ｐゴシック" pitchFamily="34" charset="-128"/>
              </a:rPr>
              <a:t>but not &lt; than the </a:t>
            </a:r>
            <a:r>
              <a:rPr lang="ja-JP" altLang="en-US" sz="1600" dirty="0">
                <a:solidFill>
                  <a:schemeClr val="tx1"/>
                </a:solidFill>
                <a:ea typeface="ＭＳ Ｐゴシック" pitchFamily="34" charset="-128"/>
              </a:rPr>
              <a:t>“</a:t>
            </a:r>
            <a:r>
              <a:rPr lang="en-US" altLang="ja-JP" sz="1600" dirty="0">
                <a:solidFill>
                  <a:schemeClr val="tx1"/>
                </a:solidFill>
                <a:ea typeface="ＭＳ Ｐゴシック" pitchFamily="34" charset="-128"/>
              </a:rPr>
              <a:t>measurement period</a:t>
            </a:r>
            <a:r>
              <a:rPr lang="ja-JP" altLang="en-US" sz="1600" dirty="0">
                <a:solidFill>
                  <a:schemeClr val="tx1"/>
                </a:solidFill>
                <a:ea typeface="ＭＳ Ｐゴシック" pitchFamily="34" charset="-128"/>
              </a:rPr>
              <a:t>”</a:t>
            </a:r>
            <a:r>
              <a:rPr lang="en-US" altLang="ja-JP" sz="1600" dirty="0">
                <a:solidFill>
                  <a:schemeClr val="tx1"/>
                </a:solidFill>
                <a:ea typeface="ＭＳ Ｐゴシック" pitchFamily="34" charset="-128"/>
              </a:rPr>
              <a:t>.</a:t>
            </a:r>
          </a:p>
          <a:p>
            <a:pPr marL="403225" lvl="2" indent="-123825" eaLnBrk="1" hangingPunct="1">
              <a:buNone/>
            </a:pPr>
            <a:r>
              <a:rPr lang="en-US" altLang="ja-JP" sz="1700" dirty="0">
                <a:solidFill>
                  <a:srgbClr val="1466C5"/>
                </a:solidFill>
                <a:ea typeface="ＭＳ Ｐゴシック" pitchFamily="34" charset="-128"/>
              </a:rPr>
              <a:t>*</a:t>
            </a:r>
            <a:r>
              <a:rPr lang="en-US" altLang="ja-JP" sz="1600" dirty="0">
                <a:solidFill>
                  <a:srgbClr val="FF6600"/>
                </a:solidFill>
                <a:ea typeface="ＭＳ Ｐゴシック" pitchFamily="34" charset="-128"/>
              </a:rPr>
              <a:t>	</a:t>
            </a:r>
            <a:r>
              <a:rPr lang="en-US" altLang="ja-JP" sz="1400" dirty="0">
                <a:solidFill>
                  <a:srgbClr val="1466C5"/>
                </a:solidFill>
                <a:ea typeface="ＭＳ Ｐゴシック" pitchFamily="34" charset="-128"/>
              </a:rPr>
              <a:t>ACA prohibition on excessive waiting periods of more than 90 days for EE’s coverage to become effective, subject to certain other permissible conditions for eligibility.</a:t>
            </a:r>
          </a:p>
        </p:txBody>
      </p:sp>
      <p:sp>
        <p:nvSpPr>
          <p:cNvPr id="6" name="Rectangle 58"/>
          <p:cNvSpPr>
            <a:spLocks noChangeArrowheads="1"/>
          </p:cNvSpPr>
          <p:nvPr/>
        </p:nvSpPr>
        <p:spPr bwMode="auto">
          <a:xfrm>
            <a:off x="0" y="76200"/>
            <a:ext cx="9144000" cy="533400"/>
          </a:xfrm>
          <a:prstGeom prst="rect">
            <a:avLst/>
          </a:prstGeom>
          <a:noFill/>
          <a:ln>
            <a:noFill/>
          </a:ln>
          <a:effectLst/>
        </p:spPr>
        <p:txBody>
          <a:bodyPr anchor="ctr"/>
          <a:lstStyle/>
          <a:p>
            <a:pPr algn="ctr">
              <a:defRPr/>
            </a:pPr>
            <a:r>
              <a:rPr lang="en-US" sz="2800" dirty="0">
                <a:solidFill>
                  <a:schemeClr val="bg1"/>
                </a:solidFill>
                <a:ea typeface="ＭＳ Ｐゴシック" charset="0"/>
                <a:cs typeface="ＭＳ Ｐゴシック" charset="0"/>
              </a:rPr>
              <a:t>ER </a:t>
            </a:r>
            <a:r>
              <a:rPr lang="ja-JP" altLang="en-US" sz="2800" dirty="0">
                <a:solidFill>
                  <a:schemeClr val="bg1"/>
                </a:solidFill>
                <a:ea typeface="ＭＳ Ｐゴシック" charset="0"/>
                <a:cs typeface="ＭＳ Ｐゴシック" charset="0"/>
              </a:rPr>
              <a:t>“</a:t>
            </a:r>
            <a:r>
              <a:rPr lang="en-US" altLang="ja-JP" sz="2800" dirty="0">
                <a:solidFill>
                  <a:schemeClr val="bg1"/>
                </a:solidFill>
                <a:ea typeface="ＭＳ Ｐゴシック" charset="0"/>
                <a:cs typeface="ＭＳ Ｐゴシック" charset="0"/>
              </a:rPr>
              <a:t>Pay or Play” Penalty Tax (cont</a:t>
            </a:r>
            <a:r>
              <a:rPr lang="ja-JP" altLang="en-US" sz="2800" dirty="0">
                <a:solidFill>
                  <a:schemeClr val="bg1"/>
                </a:solidFill>
                <a:ea typeface="ＭＳ Ｐゴシック" charset="0"/>
                <a:cs typeface="ＭＳ Ｐゴシック" charset="0"/>
              </a:rPr>
              <a:t>’</a:t>
            </a:r>
            <a:r>
              <a:rPr lang="en-US" altLang="ja-JP" sz="2800" dirty="0">
                <a:solidFill>
                  <a:schemeClr val="bg1"/>
                </a:solidFill>
                <a:ea typeface="ＭＳ Ｐゴシック" charset="0"/>
                <a:cs typeface="ＭＳ Ｐゴシック" charset="0"/>
              </a:rPr>
              <a:t>d)</a:t>
            </a:r>
            <a:endParaRPr lang="en-US" sz="2800" b="1" i="1" u="sng" dirty="0">
              <a:solidFill>
                <a:srgbClr val="00FFFF"/>
              </a:solidFill>
              <a:effectLst>
                <a:outerShdw blurRad="38100" dist="38100" dir="2700000" algn="tl">
                  <a:srgbClr val="000000"/>
                </a:outerShdw>
              </a:effectLst>
              <a:ea typeface="ＭＳ Ｐゴシック"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a:spLocks noGrp="1" noChangeArrowheads="1"/>
          </p:cNvSpPr>
          <p:nvPr>
            <p:ph type="title"/>
          </p:nvPr>
        </p:nvSpPr>
        <p:spPr>
          <a:xfrm>
            <a:off x="457200" y="381000"/>
            <a:ext cx="3810000" cy="6019800"/>
          </a:xfrm>
        </p:spPr>
        <p:txBody>
          <a:bodyPr/>
          <a:lstStyle/>
          <a:p>
            <a:pPr eaLnBrk="1" hangingPunct="1"/>
            <a:r>
              <a:rPr lang="en-US" sz="3600">
                <a:ea typeface="ＭＳ Ｐゴシック" pitchFamily="34" charset="-128"/>
              </a:rPr>
              <a:t>ER </a:t>
            </a:r>
            <a:r>
              <a:rPr lang="ja-JP" altLang="en-US" sz="3600">
                <a:ea typeface="ＭＳ Ｐゴシック" pitchFamily="34" charset="-128"/>
              </a:rPr>
              <a:t>“</a:t>
            </a:r>
            <a:r>
              <a:rPr lang="en-US" altLang="ja-JP" sz="3600">
                <a:ea typeface="ＭＳ Ｐゴシック" pitchFamily="34" charset="-128"/>
              </a:rPr>
              <a:t>Pay or Play” Penalty Tax </a:t>
            </a:r>
            <a:r>
              <a:rPr lang="en-US" altLang="ja-JP" sz="3200">
                <a:ea typeface="ＭＳ Ｐゴシック" pitchFamily="34" charset="-128"/>
              </a:rPr>
              <a:t>(cont</a:t>
            </a:r>
            <a:r>
              <a:rPr lang="ja-JP" altLang="en-US" sz="3200">
                <a:ea typeface="ＭＳ Ｐゴシック" pitchFamily="34" charset="-128"/>
              </a:rPr>
              <a:t>’</a:t>
            </a:r>
            <a:r>
              <a:rPr lang="en-US" altLang="ja-JP" sz="3200">
                <a:ea typeface="ＭＳ Ｐゴシック" pitchFamily="34" charset="-128"/>
              </a:rPr>
              <a:t>d)</a:t>
            </a:r>
            <a:endParaRPr lang="en-US" sz="3200">
              <a:ea typeface="ＭＳ Ｐゴシック" pitchFamily="34" charset="-128"/>
            </a:endParaRPr>
          </a:p>
        </p:txBody>
      </p:sp>
      <p:sp>
        <p:nvSpPr>
          <p:cNvPr id="112641" name="Rectangle 2"/>
          <p:cNvSpPr>
            <a:spLocks noGrp="1" noChangeArrowheads="1"/>
          </p:cNvSpPr>
          <p:nvPr>
            <p:ph idx="1"/>
          </p:nvPr>
        </p:nvSpPr>
        <p:spPr>
          <a:xfrm>
            <a:off x="4648200" y="304800"/>
            <a:ext cx="4038600" cy="6280150"/>
          </a:xfrm>
        </p:spPr>
        <p:txBody>
          <a:bodyPr>
            <a:normAutofit/>
          </a:bodyPr>
          <a:lstStyle/>
          <a:p>
            <a:pPr marL="346075" lvl="2" eaLnBrk="1" hangingPunct="1">
              <a:lnSpc>
                <a:spcPct val="90000"/>
              </a:lnSpc>
              <a:buClr>
                <a:srgbClr val="00B046"/>
              </a:buClr>
              <a:buFont typeface="Wingdings" pitchFamily="2" charset="2"/>
              <a:buChar char="Ø"/>
            </a:pPr>
            <a:r>
              <a:rPr lang="en-US" b="1" dirty="0">
                <a:solidFill>
                  <a:srgbClr val="00B046"/>
                </a:solidFill>
                <a:ea typeface="ＭＳ Ｐゴシック" pitchFamily="34" charset="-128"/>
              </a:rPr>
              <a:t>Optional </a:t>
            </a:r>
            <a:r>
              <a:rPr lang="ja-JP" altLang="en-US" b="1" dirty="0">
                <a:solidFill>
                  <a:srgbClr val="00B046"/>
                </a:solidFill>
                <a:ea typeface="ＭＳ Ｐゴシック" pitchFamily="34" charset="-128"/>
              </a:rPr>
              <a:t>“</a:t>
            </a:r>
            <a:r>
              <a:rPr lang="en-US" b="1" i="1" dirty="0">
                <a:solidFill>
                  <a:srgbClr val="00B046"/>
                </a:solidFill>
                <a:ea typeface="ＭＳ Ｐゴシック" pitchFamily="34" charset="-128"/>
              </a:rPr>
              <a:t>administrative period</a:t>
            </a:r>
            <a:r>
              <a:rPr lang="ja-JP" altLang="en-US" b="1" dirty="0">
                <a:solidFill>
                  <a:srgbClr val="00B046"/>
                </a:solidFill>
                <a:ea typeface="ＭＳ Ｐゴシック" pitchFamily="34" charset="-128"/>
              </a:rPr>
              <a:t>”</a:t>
            </a:r>
            <a:r>
              <a:rPr lang="en-US" dirty="0">
                <a:solidFill>
                  <a:srgbClr val="00B046"/>
                </a:solidFill>
                <a:ea typeface="ＭＳ Ｐゴシック" pitchFamily="34" charset="-128"/>
              </a:rPr>
              <a:t> </a:t>
            </a:r>
            <a:r>
              <a:rPr lang="en-US" dirty="0">
                <a:ea typeface="ＭＳ Ｐゴシック" pitchFamily="34" charset="-128"/>
              </a:rPr>
              <a:t>– </a:t>
            </a:r>
            <a:r>
              <a:rPr lang="en-US" dirty="0">
                <a:solidFill>
                  <a:schemeClr val="tx1"/>
                </a:solidFill>
                <a:ea typeface="ＭＳ Ｐゴシック" pitchFamily="34" charset="-128"/>
              </a:rPr>
              <a:t>ER can use</a:t>
            </a:r>
            <a:r>
              <a:rPr lang="en-US" dirty="0">
                <a:ea typeface="ＭＳ Ｐゴシック" pitchFamily="34" charset="-128"/>
              </a:rPr>
              <a:t> </a:t>
            </a:r>
            <a:r>
              <a:rPr lang="en-US" dirty="0">
                <a:solidFill>
                  <a:schemeClr val="tx1"/>
                </a:solidFill>
                <a:ea typeface="ＭＳ Ｐゴシック" pitchFamily="34" charset="-128"/>
              </a:rPr>
              <a:t>up to a</a:t>
            </a:r>
            <a:r>
              <a:rPr lang="en-US" dirty="0">
                <a:solidFill>
                  <a:srgbClr val="00B046"/>
                </a:solidFill>
                <a:ea typeface="ＭＳ Ｐゴシック" pitchFamily="34" charset="-128"/>
              </a:rPr>
              <a:t> 90-day administrative period </a:t>
            </a:r>
            <a:r>
              <a:rPr lang="en-US" dirty="0">
                <a:solidFill>
                  <a:schemeClr val="tx1"/>
                </a:solidFill>
                <a:ea typeface="ＭＳ Ｐゴシック" pitchFamily="34" charset="-128"/>
              </a:rPr>
              <a:t>following the</a:t>
            </a:r>
            <a:r>
              <a:rPr lang="en-US" dirty="0">
                <a:ea typeface="ＭＳ Ｐゴシック" pitchFamily="34" charset="-128"/>
              </a:rPr>
              <a:t> </a:t>
            </a:r>
            <a:r>
              <a:rPr lang="en-US" dirty="0">
                <a:solidFill>
                  <a:schemeClr val="tx1"/>
                </a:solidFill>
                <a:ea typeface="ＭＳ Ｐゴシック" pitchFamily="34" charset="-128"/>
              </a:rPr>
              <a:t>measurement period</a:t>
            </a:r>
            <a:r>
              <a:rPr lang="en-US" dirty="0">
                <a:solidFill>
                  <a:srgbClr val="00B046"/>
                </a:solidFill>
                <a:ea typeface="ＭＳ Ｐゴシック" pitchFamily="34" charset="-128"/>
              </a:rPr>
              <a:t> </a:t>
            </a:r>
            <a:r>
              <a:rPr lang="en-US" dirty="0">
                <a:solidFill>
                  <a:schemeClr val="tx1"/>
                </a:solidFill>
                <a:ea typeface="ＭＳ Ｐゴシック" pitchFamily="34" charset="-128"/>
              </a:rPr>
              <a:t>to provide time for ER to determine EE</a:t>
            </a:r>
            <a:r>
              <a:rPr lang="ja-JP" altLang="en-US" dirty="0">
                <a:solidFill>
                  <a:schemeClr val="tx1"/>
                </a:solidFill>
                <a:ea typeface="ＭＳ Ｐゴシック" pitchFamily="34" charset="-128"/>
              </a:rPr>
              <a:t>’</a:t>
            </a:r>
            <a:r>
              <a:rPr lang="en-US" dirty="0">
                <a:solidFill>
                  <a:schemeClr val="tx1"/>
                </a:solidFill>
                <a:ea typeface="ＭＳ Ｐゴシック" pitchFamily="34" charset="-128"/>
              </a:rPr>
              <a:t>s eligibility:</a:t>
            </a:r>
          </a:p>
          <a:p>
            <a:pPr marL="685800" lvl="3" eaLnBrk="1" hangingPunct="1">
              <a:lnSpc>
                <a:spcPct val="90000"/>
              </a:lnSpc>
              <a:buClr>
                <a:srgbClr val="589DEE"/>
              </a:buClr>
            </a:pPr>
            <a:r>
              <a:rPr lang="en-US" dirty="0">
                <a:solidFill>
                  <a:srgbClr val="00B046"/>
                </a:solidFill>
                <a:ea typeface="ＭＳ Ｐゴシック" pitchFamily="34" charset="-128"/>
              </a:rPr>
              <a:t>Ongoing EEs- </a:t>
            </a:r>
            <a:r>
              <a:rPr lang="en-US" dirty="0">
                <a:solidFill>
                  <a:schemeClr val="tx1"/>
                </a:solidFill>
                <a:ea typeface="ＭＳ Ｐゴシック" pitchFamily="34" charset="-128"/>
              </a:rPr>
              <a:t>administrative period will</a:t>
            </a:r>
            <a:r>
              <a:rPr lang="en-US" dirty="0">
                <a:ea typeface="ＭＳ Ｐゴシック" pitchFamily="34" charset="-128"/>
              </a:rPr>
              <a:t> </a:t>
            </a:r>
            <a:r>
              <a:rPr lang="en-US" dirty="0">
                <a:solidFill>
                  <a:srgbClr val="00B046"/>
                </a:solidFill>
                <a:ea typeface="ＭＳ Ｐゴシック" pitchFamily="34" charset="-128"/>
              </a:rPr>
              <a:t>overlap the EEs prior stability period </a:t>
            </a:r>
            <a:r>
              <a:rPr lang="en-US" dirty="0">
                <a:solidFill>
                  <a:schemeClr val="tx1"/>
                </a:solidFill>
                <a:ea typeface="ＭＳ Ｐゴシック" pitchFamily="34" charset="-128"/>
              </a:rPr>
              <a:t>so no gap in coverage;</a:t>
            </a:r>
          </a:p>
          <a:p>
            <a:pPr marL="685800" lvl="3" eaLnBrk="1" hangingPunct="1">
              <a:lnSpc>
                <a:spcPct val="90000"/>
              </a:lnSpc>
              <a:buClr>
                <a:srgbClr val="589DEE"/>
              </a:buClr>
            </a:pPr>
            <a:r>
              <a:rPr lang="en-US" dirty="0">
                <a:solidFill>
                  <a:srgbClr val="00B046"/>
                </a:solidFill>
                <a:ea typeface="ＭＳ Ｐゴシック" pitchFamily="34" charset="-128"/>
              </a:rPr>
              <a:t>New variable hour and seasonal EEs- </a:t>
            </a:r>
            <a:r>
              <a:rPr lang="en-US" dirty="0">
                <a:solidFill>
                  <a:schemeClr val="tx1"/>
                </a:solidFill>
                <a:ea typeface="ＭＳ Ｐゴシック" pitchFamily="34" charset="-128"/>
              </a:rPr>
              <a:t>if EE is determined to be a</a:t>
            </a:r>
            <a:r>
              <a:rPr lang="en-US" dirty="0">
                <a:ea typeface="ＭＳ Ｐゴシック" pitchFamily="34" charset="-128"/>
              </a:rPr>
              <a:t> </a:t>
            </a:r>
            <a:r>
              <a:rPr lang="en-US" dirty="0">
                <a:solidFill>
                  <a:srgbClr val="FF00FF"/>
                </a:solidFill>
                <a:ea typeface="ＭＳ Ｐゴシック" pitchFamily="34" charset="-128"/>
              </a:rPr>
              <a:t>FTE</a:t>
            </a:r>
            <a:r>
              <a:rPr lang="en-US" dirty="0">
                <a:ea typeface="ＭＳ Ｐゴシック" pitchFamily="34" charset="-128"/>
              </a:rPr>
              <a:t>, </a:t>
            </a:r>
            <a:r>
              <a:rPr lang="en-US" dirty="0">
                <a:solidFill>
                  <a:schemeClr val="tx1"/>
                </a:solidFill>
                <a:ea typeface="ＭＳ Ｐゴシック" pitchFamily="34" charset="-128"/>
              </a:rPr>
              <a:t>coverage must </a:t>
            </a:r>
            <a:r>
              <a:rPr lang="en-US" u="sng" dirty="0">
                <a:solidFill>
                  <a:schemeClr val="tx1"/>
                </a:solidFill>
                <a:ea typeface="ＭＳ Ｐゴシック" pitchFamily="34" charset="-128"/>
              </a:rPr>
              <a:t>not</a:t>
            </a:r>
            <a:r>
              <a:rPr lang="en-US" dirty="0">
                <a:solidFill>
                  <a:schemeClr val="tx1"/>
                </a:solidFill>
                <a:ea typeface="ＭＳ Ｐゴシック" pitchFamily="34" charset="-128"/>
              </a:rPr>
              <a:t> be delayed for more than </a:t>
            </a:r>
            <a:r>
              <a:rPr lang="en-US" dirty="0">
                <a:solidFill>
                  <a:srgbClr val="00B046"/>
                </a:solidFill>
                <a:ea typeface="ＭＳ Ｐゴシック" pitchFamily="34" charset="-128"/>
              </a:rPr>
              <a:t>13 months</a:t>
            </a:r>
            <a:r>
              <a:rPr lang="en-US" dirty="0">
                <a:solidFill>
                  <a:schemeClr val="tx1"/>
                </a:solidFill>
                <a:ea typeface="ＭＳ Ｐゴシック" pitchFamily="34" charset="-128"/>
              </a:rPr>
              <a:t> (e.g., coverage must be effective no later than the 1</a:t>
            </a:r>
            <a:r>
              <a:rPr lang="en-US" baseline="30000" dirty="0">
                <a:solidFill>
                  <a:schemeClr val="tx1"/>
                </a:solidFill>
                <a:ea typeface="ＭＳ Ｐゴシック" pitchFamily="34" charset="-128"/>
              </a:rPr>
              <a:t>st</a:t>
            </a:r>
            <a:r>
              <a:rPr lang="en-US" dirty="0">
                <a:solidFill>
                  <a:schemeClr val="tx1"/>
                </a:solidFill>
                <a:ea typeface="ＭＳ Ｐゴシック" pitchFamily="34" charset="-128"/>
              </a:rPr>
              <a:t> day of the month following 13 months of employment).</a:t>
            </a:r>
          </a:p>
          <a:p>
            <a:pPr marL="341313" lvl="3" indent="-341313" eaLnBrk="1" hangingPunct="1">
              <a:lnSpc>
                <a:spcPct val="90000"/>
              </a:lnSpc>
              <a:spcBef>
                <a:spcPts val="1200"/>
              </a:spcBef>
              <a:buClr>
                <a:srgbClr val="C1F944"/>
              </a:buClr>
              <a:buFont typeface="Wingdings" pitchFamily="2" charset="2"/>
              <a:buNone/>
            </a:pPr>
            <a:r>
              <a:rPr lang="en-US" sz="1200" dirty="0">
                <a:solidFill>
                  <a:srgbClr val="00B046"/>
                </a:solidFill>
                <a:latin typeface="Tahoma" pitchFamily="34" charset="0"/>
                <a:ea typeface="ＭＳ Ｐゴシック" pitchFamily="34" charset="-128"/>
                <a:cs typeface="Arial" charset="0"/>
              </a:rPr>
              <a:t>	</a:t>
            </a:r>
            <a:r>
              <a:rPr lang="en-US" sz="1600" b="1" i="1" dirty="0">
                <a:solidFill>
                  <a:srgbClr val="FF6600"/>
                </a:solidFill>
                <a:latin typeface="Tahoma" pitchFamily="34" charset="0"/>
                <a:ea typeface="ＭＳ Ｐゴシック" pitchFamily="34" charset="-128"/>
                <a:cs typeface="Arial" charset="0"/>
              </a:rPr>
              <a:t>Tip:</a:t>
            </a:r>
            <a:r>
              <a:rPr lang="en-US" sz="1600" dirty="0">
                <a:solidFill>
                  <a:srgbClr val="00B046"/>
                </a:solidFill>
                <a:latin typeface="Tahoma" pitchFamily="34" charset="0"/>
                <a:ea typeface="ＭＳ Ｐゴシック" pitchFamily="34" charset="-128"/>
                <a:cs typeface="Arial" charset="0"/>
              </a:rPr>
              <a:t>  See IRS </a:t>
            </a:r>
            <a:r>
              <a:rPr lang="ja-JP" altLang="en-US" sz="1600" dirty="0">
                <a:solidFill>
                  <a:srgbClr val="00B046"/>
                </a:solidFill>
                <a:ea typeface="ＭＳ Ｐゴシック" pitchFamily="34" charset="-128"/>
                <a:cs typeface="Arial" charset="0"/>
              </a:rPr>
              <a:t>“</a:t>
            </a:r>
            <a:r>
              <a:rPr lang="en-US" sz="1600" dirty="0">
                <a:solidFill>
                  <a:srgbClr val="00B046"/>
                </a:solidFill>
                <a:latin typeface="Tahoma" pitchFamily="34" charset="0"/>
                <a:ea typeface="ＭＳ Ｐゴシック" pitchFamily="34" charset="-128"/>
                <a:cs typeface="Arial" charset="0"/>
              </a:rPr>
              <a:t>Pay or Play</a:t>
            </a:r>
            <a:r>
              <a:rPr lang="ja-JP" altLang="en-US" sz="1600" dirty="0">
                <a:solidFill>
                  <a:srgbClr val="00B046"/>
                </a:solidFill>
                <a:ea typeface="ＭＳ Ｐゴシック" pitchFamily="34" charset="-128"/>
                <a:cs typeface="Arial" charset="0"/>
              </a:rPr>
              <a:t>”</a:t>
            </a:r>
            <a:r>
              <a:rPr lang="en-US" sz="1600" dirty="0">
                <a:solidFill>
                  <a:srgbClr val="00B046"/>
                </a:solidFill>
                <a:latin typeface="Tahoma" pitchFamily="34" charset="0"/>
                <a:ea typeface="ＭＳ Ｐゴシック" pitchFamily="34" charset="-128"/>
                <a:cs typeface="Arial" charset="0"/>
              </a:rPr>
              <a:t> Examples for Determining Full-time status from IRS Notice 2012-58.</a:t>
            </a:r>
          </a:p>
        </p:txBody>
      </p:sp>
      <p:sp>
        <p:nvSpPr>
          <p:cNvPr id="5" name="Slide Number Placeholder 5"/>
          <p:cNvSpPr>
            <a:spLocks noGrp="1"/>
          </p:cNvSpPr>
          <p:nvPr>
            <p:ph type="sldNum" sz="quarter" idx="12"/>
          </p:nvPr>
        </p:nvSpPr>
        <p:spPr/>
        <p:txBody>
          <a:bodyPr/>
          <a:lstStyle/>
          <a:p>
            <a:pPr>
              <a:defRPr/>
            </a:pPr>
            <a:fld id="{B30C10A2-D1B6-407E-9BDA-06EEBB0A3F03}" type="slidenum">
              <a:rPr lang="en-US"/>
              <a:pPr>
                <a:defRPr/>
              </a:pPr>
              <a:t>104</a:t>
            </a:fld>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ChangeArrowheads="1"/>
          </p:cNvSpPr>
          <p:nvPr>
            <p:ph idx="1"/>
          </p:nvPr>
        </p:nvSpPr>
        <p:spPr>
          <a:xfrm>
            <a:off x="457200" y="2971800"/>
            <a:ext cx="8229600" cy="3124200"/>
          </a:xfrm>
        </p:spPr>
        <p:txBody>
          <a:bodyPr/>
          <a:lstStyle/>
          <a:p>
            <a:pPr eaLnBrk="1" hangingPunct="1">
              <a:lnSpc>
                <a:spcPct val="90000"/>
              </a:lnSpc>
            </a:pPr>
            <a:r>
              <a:rPr lang="en-US" sz="1800" b="1" dirty="0">
                <a:solidFill>
                  <a:srgbClr val="00B046"/>
                </a:solidFill>
                <a:ea typeface="ＭＳ Ｐゴシック" pitchFamily="34" charset="-128"/>
              </a:rPr>
              <a:t>Transition Rules for 2015 were not carried forward for 2016:</a:t>
            </a:r>
          </a:p>
          <a:p>
            <a:pPr lvl="1" eaLnBrk="1" hangingPunct="1">
              <a:lnSpc>
                <a:spcPct val="90000"/>
              </a:lnSpc>
            </a:pPr>
            <a:r>
              <a:rPr lang="en-US" sz="1800" dirty="0">
                <a:solidFill>
                  <a:srgbClr val="00B046"/>
                </a:solidFill>
                <a:ea typeface="ＭＳ Ｐゴシック" pitchFamily="34" charset="-128"/>
              </a:rPr>
              <a:t>Stability period rule - </a:t>
            </a:r>
            <a:r>
              <a:rPr lang="en-US" sz="1800" dirty="0">
                <a:ea typeface="ＭＳ Ｐゴシック" pitchFamily="34" charset="-128"/>
              </a:rPr>
              <a:t>ERs intending to use a 12-month stability period beginning in 2015, may use a </a:t>
            </a:r>
            <a:r>
              <a:rPr lang="en-US" sz="1800" dirty="0">
                <a:solidFill>
                  <a:srgbClr val="00B046"/>
                </a:solidFill>
                <a:ea typeface="ＭＳ Ｐゴシック" pitchFamily="34" charset="-128"/>
              </a:rPr>
              <a:t>measurement period that is shorter than 12 months, but not less than 6 months, </a:t>
            </a:r>
            <a:r>
              <a:rPr lang="en-US" sz="1800" dirty="0">
                <a:solidFill>
                  <a:schemeClr val="tx1"/>
                </a:solidFill>
                <a:ea typeface="ＭＳ Ｐゴシック" pitchFamily="34" charset="-128"/>
              </a:rPr>
              <a:t>and that begins no later than July 1, 2014, and ends no earlier than 90 days before the 1st day of the PY beginning on or after January 1, 2015.</a:t>
            </a:r>
          </a:p>
          <a:p>
            <a:pPr lvl="1" eaLnBrk="1" hangingPunct="1">
              <a:lnSpc>
                <a:spcPct val="90000"/>
              </a:lnSpc>
            </a:pPr>
            <a:r>
              <a:rPr lang="en-US" sz="1800" dirty="0">
                <a:solidFill>
                  <a:srgbClr val="00B046"/>
                </a:solidFill>
                <a:ea typeface="ＭＳ Ｐゴシック" pitchFamily="34" charset="-128"/>
              </a:rPr>
              <a:t>Variable EE rule - </a:t>
            </a:r>
            <a:r>
              <a:rPr lang="en-US" sz="1800" dirty="0">
                <a:solidFill>
                  <a:schemeClr val="tx1"/>
                </a:solidFill>
                <a:ea typeface="ＭＳ Ｐゴシック" pitchFamily="34" charset="-128"/>
              </a:rPr>
              <a:t>The status of variable hour EEs must be</a:t>
            </a:r>
            <a:r>
              <a:rPr lang="en-US" sz="1800" dirty="0">
                <a:ea typeface="ＭＳ Ｐゴシック" pitchFamily="34" charset="-128"/>
              </a:rPr>
              <a:t> </a:t>
            </a:r>
            <a:r>
              <a:rPr lang="en-US" sz="1800" dirty="0">
                <a:solidFill>
                  <a:srgbClr val="00B046"/>
                </a:solidFill>
                <a:ea typeface="ＭＳ Ｐゴシック" pitchFamily="34" charset="-128"/>
              </a:rPr>
              <a:t>based on facts and circumstances specific to the new EE at EE</a:t>
            </a:r>
            <a:r>
              <a:rPr lang="ja-JP" altLang="en-US" sz="1800" dirty="0">
                <a:solidFill>
                  <a:srgbClr val="00B046"/>
                </a:solidFill>
                <a:ea typeface="ＭＳ Ｐゴシック" pitchFamily="34" charset="-128"/>
              </a:rPr>
              <a:t>’</a:t>
            </a:r>
            <a:r>
              <a:rPr lang="en-US" altLang="ja-JP" sz="1800" dirty="0">
                <a:solidFill>
                  <a:srgbClr val="00B046"/>
                </a:solidFill>
                <a:ea typeface="ＭＳ Ｐゴシック" pitchFamily="34" charset="-128"/>
              </a:rPr>
              <a:t>s start date, </a:t>
            </a:r>
            <a:r>
              <a:rPr lang="en-US" altLang="ja-JP" sz="1800" dirty="0">
                <a:solidFill>
                  <a:schemeClr val="tx1"/>
                </a:solidFill>
                <a:ea typeface="ＭＳ Ｐゴシック" pitchFamily="34" charset="-128"/>
              </a:rPr>
              <a:t>and cannot be based on ER</a:t>
            </a:r>
            <a:r>
              <a:rPr lang="ja-JP" altLang="en-US" sz="1800" dirty="0">
                <a:solidFill>
                  <a:schemeClr val="tx1"/>
                </a:solidFill>
                <a:ea typeface="ＭＳ Ｐゴシック" pitchFamily="34" charset="-128"/>
              </a:rPr>
              <a:t>’</a:t>
            </a:r>
            <a:r>
              <a:rPr lang="en-US" altLang="ja-JP" sz="1800" dirty="0">
                <a:solidFill>
                  <a:schemeClr val="tx1"/>
                </a:solidFill>
                <a:ea typeface="ＭＳ Ｐゴシック" pitchFamily="34" charset="-128"/>
              </a:rPr>
              <a:t>s general expectations or projections about turnover rates. ERs must assume that variable hour EEs will be employed during the entire initial measurement period.</a:t>
            </a:r>
            <a:endParaRPr lang="en-US" sz="1800" dirty="0">
              <a:solidFill>
                <a:schemeClr val="tx1"/>
              </a:solidFill>
              <a:ea typeface="ＭＳ Ｐゴシック" pitchFamily="34" charset="-128"/>
            </a:endParaRPr>
          </a:p>
        </p:txBody>
      </p:sp>
      <p:sp>
        <p:nvSpPr>
          <p:cNvPr id="5" name="Slide Number Placeholder 5"/>
          <p:cNvSpPr>
            <a:spLocks noGrp="1"/>
          </p:cNvSpPr>
          <p:nvPr>
            <p:ph type="sldNum" sz="quarter" idx="12"/>
          </p:nvPr>
        </p:nvSpPr>
        <p:spPr/>
        <p:txBody>
          <a:bodyPr/>
          <a:lstStyle/>
          <a:p>
            <a:pPr>
              <a:defRPr/>
            </a:pPr>
            <a:fld id="{6659F97D-5E62-45EA-8E68-9265DD651FB3}" type="slidenum">
              <a:rPr lang="en-US"/>
              <a:pPr>
                <a:defRPr/>
              </a:pPr>
              <a:t>105</a:t>
            </a:fld>
            <a:endParaRPr lang="en-US" dirty="0"/>
          </a:p>
        </p:txBody>
      </p:sp>
      <p:sp>
        <p:nvSpPr>
          <p:cNvPr id="217093" name="Rectangle 5"/>
          <p:cNvSpPr>
            <a:spLocks noChangeArrowheads="1"/>
          </p:cNvSpPr>
          <p:nvPr/>
        </p:nvSpPr>
        <p:spPr bwMode="auto">
          <a:xfrm>
            <a:off x="0" y="609600"/>
            <a:ext cx="9144000" cy="838200"/>
          </a:xfrm>
          <a:prstGeom prst="rect">
            <a:avLst/>
          </a:prstGeom>
          <a:noFill/>
          <a:ln>
            <a:noFill/>
          </a:ln>
          <a:effectLst/>
        </p:spPr>
        <p:txBody>
          <a:bodyPr anchor="ctr"/>
          <a:lstStyle/>
          <a:p>
            <a:pPr algn="ctr">
              <a:defRPr/>
            </a:pPr>
            <a:r>
              <a:rPr lang="en-US" sz="4000" dirty="0">
                <a:solidFill>
                  <a:schemeClr val="bg1"/>
                </a:solidFill>
                <a:ea typeface="ＭＳ Ｐゴシック" charset="0"/>
                <a:cs typeface="ＭＳ Ｐゴシック" charset="0"/>
              </a:rPr>
              <a:t>ER </a:t>
            </a:r>
            <a:r>
              <a:rPr lang="ja-JP" altLang="en-US" sz="4000" dirty="0">
                <a:solidFill>
                  <a:schemeClr val="bg1"/>
                </a:solidFill>
                <a:ea typeface="ＭＳ Ｐゴシック" charset="0"/>
                <a:cs typeface="ＭＳ Ｐゴシック" charset="0"/>
              </a:rPr>
              <a:t>“</a:t>
            </a:r>
            <a:r>
              <a:rPr lang="en-US" altLang="ja-JP" sz="4000" dirty="0">
                <a:solidFill>
                  <a:schemeClr val="bg1"/>
                </a:solidFill>
                <a:ea typeface="ＭＳ Ｐゴシック" charset="0"/>
                <a:cs typeface="ＭＳ Ｐゴシック" charset="0"/>
              </a:rPr>
              <a:t>Pay or Play” Penalty Tax </a:t>
            </a:r>
            <a:r>
              <a:rPr lang="en-US" altLang="ja-JP" sz="3200" dirty="0">
                <a:solidFill>
                  <a:schemeClr val="bg1"/>
                </a:solidFill>
                <a:ea typeface="ＭＳ Ｐゴシック" charset="0"/>
                <a:cs typeface="ＭＳ Ｐゴシック" charset="0"/>
              </a:rPr>
              <a:t>(cont</a:t>
            </a:r>
            <a:r>
              <a:rPr lang="ja-JP" altLang="en-US" sz="3200" dirty="0">
                <a:solidFill>
                  <a:schemeClr val="bg1"/>
                </a:solidFill>
                <a:ea typeface="ＭＳ Ｐゴシック" charset="0"/>
                <a:cs typeface="ＭＳ Ｐゴシック" charset="0"/>
              </a:rPr>
              <a:t>’</a:t>
            </a:r>
            <a:r>
              <a:rPr lang="en-US" altLang="ja-JP" sz="3200" dirty="0">
                <a:solidFill>
                  <a:schemeClr val="bg1"/>
                </a:solidFill>
                <a:ea typeface="ＭＳ Ｐゴシック" charset="0"/>
                <a:cs typeface="ＭＳ Ｐゴシック" charset="0"/>
              </a:rPr>
              <a:t>d)</a:t>
            </a:r>
            <a:br>
              <a:rPr lang="en-US" sz="3200" b="1" i="1" u="sng" dirty="0">
                <a:solidFill>
                  <a:srgbClr val="00FFFF"/>
                </a:solidFill>
                <a:effectLst>
                  <a:outerShdw blurRad="38100" dist="38100" dir="2700000" algn="tl">
                    <a:srgbClr val="000000"/>
                  </a:outerShdw>
                </a:effectLst>
                <a:ea typeface="ＭＳ Ｐゴシック" charset="0"/>
              </a:rPr>
            </a:br>
            <a:endParaRPr lang="en-US" sz="3200" b="1" i="1" u="sng" dirty="0">
              <a:solidFill>
                <a:srgbClr val="00FFFF"/>
              </a:solidFill>
              <a:effectLst>
                <a:outerShdw blurRad="38100" dist="38100" dir="2700000" algn="tl">
                  <a:srgbClr val="000000"/>
                </a:outerShdw>
              </a:effectLst>
              <a:ea typeface="ＭＳ Ｐゴシック"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3"/>
          <p:cNvSpPr>
            <a:spLocks noGrp="1" noChangeArrowheads="1"/>
          </p:cNvSpPr>
          <p:nvPr>
            <p:ph type="title"/>
          </p:nvPr>
        </p:nvSpPr>
        <p:spPr>
          <a:xfrm>
            <a:off x="457200" y="381000"/>
            <a:ext cx="3886200" cy="6019800"/>
          </a:xfrm>
        </p:spPr>
        <p:txBody>
          <a:bodyPr/>
          <a:lstStyle/>
          <a:p>
            <a:pPr eaLnBrk="1" hangingPunct="1"/>
            <a:r>
              <a:rPr lang="en-US" sz="3600">
                <a:ea typeface="ＭＳ Ｐゴシック" pitchFamily="34" charset="-128"/>
              </a:rPr>
              <a:t>ER </a:t>
            </a:r>
            <a:r>
              <a:rPr lang="ja-JP" altLang="en-US" sz="3600">
                <a:ea typeface="ＭＳ Ｐゴシック" pitchFamily="34" charset="-128"/>
              </a:rPr>
              <a:t>“</a:t>
            </a:r>
            <a:r>
              <a:rPr lang="en-US" altLang="ja-JP" sz="3600">
                <a:ea typeface="ＭＳ Ｐゴシック" pitchFamily="34" charset="-128"/>
              </a:rPr>
              <a:t>Pay or Play” Penalty Tax </a:t>
            </a:r>
            <a:r>
              <a:rPr lang="en-US" altLang="ja-JP" sz="3200">
                <a:ea typeface="ＭＳ Ｐゴシック" pitchFamily="34" charset="-128"/>
              </a:rPr>
              <a:t>(cont</a:t>
            </a:r>
            <a:r>
              <a:rPr lang="ja-JP" altLang="en-US" sz="3200">
                <a:ea typeface="ＭＳ Ｐゴシック" pitchFamily="34" charset="-128"/>
              </a:rPr>
              <a:t>’</a:t>
            </a:r>
            <a:r>
              <a:rPr lang="en-US" altLang="ja-JP" sz="3200">
                <a:ea typeface="ＭＳ Ｐゴシック" pitchFamily="34" charset="-128"/>
              </a:rPr>
              <a:t>d)</a:t>
            </a:r>
            <a:endParaRPr lang="en-US" sz="3200">
              <a:ea typeface="ＭＳ Ｐゴシック" pitchFamily="34" charset="-128"/>
            </a:endParaRPr>
          </a:p>
        </p:txBody>
      </p:sp>
      <p:sp>
        <p:nvSpPr>
          <p:cNvPr id="114689" name="Rectangle 2"/>
          <p:cNvSpPr>
            <a:spLocks noGrp="1" noChangeArrowheads="1"/>
          </p:cNvSpPr>
          <p:nvPr>
            <p:ph idx="1"/>
          </p:nvPr>
        </p:nvSpPr>
        <p:spPr>
          <a:xfrm>
            <a:off x="4572000" y="304800"/>
            <a:ext cx="4419600" cy="6280150"/>
          </a:xfrm>
        </p:spPr>
        <p:txBody>
          <a:bodyPr/>
          <a:lstStyle/>
          <a:p>
            <a:pPr eaLnBrk="1" hangingPunct="1">
              <a:lnSpc>
                <a:spcPct val="90000"/>
              </a:lnSpc>
              <a:spcBef>
                <a:spcPts val="600"/>
              </a:spcBef>
              <a:spcAft>
                <a:spcPts val="600"/>
              </a:spcAft>
            </a:pPr>
            <a:r>
              <a:rPr lang="en-US" sz="1800" b="1" dirty="0">
                <a:solidFill>
                  <a:srgbClr val="00B046"/>
                </a:solidFill>
                <a:ea typeface="ＭＳ Ｐゴシック" pitchFamily="34" charset="-128"/>
              </a:rPr>
              <a:t>Nonpayment or late payment of premiums:</a:t>
            </a:r>
          </a:p>
          <a:p>
            <a:pPr marL="742950" lvl="1" indent="-285750" eaLnBrk="1" hangingPunct="1">
              <a:lnSpc>
                <a:spcPct val="90000"/>
              </a:lnSpc>
              <a:spcAft>
                <a:spcPts val="600"/>
              </a:spcAft>
            </a:pPr>
            <a:r>
              <a:rPr lang="en-US" sz="1800" dirty="0">
                <a:solidFill>
                  <a:schemeClr val="tx1"/>
                </a:solidFill>
                <a:ea typeface="ＭＳ Ｐゴシック" pitchFamily="34" charset="-128"/>
              </a:rPr>
              <a:t>ALE will not be treated as failing to offer to a</a:t>
            </a:r>
            <a:r>
              <a:rPr lang="en-US" sz="1800" dirty="0">
                <a:ea typeface="ＭＳ Ｐゴシック" pitchFamily="34" charset="-128"/>
              </a:rPr>
              <a:t> </a:t>
            </a:r>
            <a:r>
              <a:rPr lang="en-US" sz="1800" dirty="0">
                <a:solidFill>
                  <a:srgbClr val="FF00FF"/>
                </a:solidFill>
                <a:ea typeface="ＭＳ Ｐゴシック" pitchFamily="34" charset="-128"/>
              </a:rPr>
              <a:t>FTE</a:t>
            </a:r>
            <a:r>
              <a:rPr lang="en-US" sz="1800" dirty="0">
                <a:ea typeface="ＭＳ Ｐゴシック" pitchFamily="34" charset="-128"/>
              </a:rPr>
              <a:t> </a:t>
            </a:r>
            <a:r>
              <a:rPr lang="en-US" sz="1800" dirty="0">
                <a:solidFill>
                  <a:schemeClr val="tx1"/>
                </a:solidFill>
                <a:ea typeface="ＭＳ Ｐゴシック" pitchFamily="34" charset="-128"/>
              </a:rPr>
              <a:t>the opportunity to enroll in MEC under an ER-sponsored plan whose coverage under the plan is</a:t>
            </a:r>
            <a:r>
              <a:rPr lang="en-US" sz="1800" dirty="0">
                <a:solidFill>
                  <a:srgbClr val="00B046"/>
                </a:solidFill>
                <a:ea typeface="ＭＳ Ｐゴシック" pitchFamily="34" charset="-128"/>
              </a:rPr>
              <a:t> </a:t>
            </a:r>
            <a:r>
              <a:rPr lang="en-US" sz="1800" dirty="0">
                <a:solidFill>
                  <a:schemeClr val="tx1"/>
                </a:solidFill>
                <a:ea typeface="ＭＳ Ｐゴシック" pitchFamily="34" charset="-128"/>
              </a:rPr>
              <a:t>terminated solely due to EE</a:t>
            </a:r>
            <a:r>
              <a:rPr lang="en-US" sz="1800" dirty="0">
                <a:solidFill>
                  <a:srgbClr val="00B046"/>
                </a:solidFill>
                <a:ea typeface="ＭＳ Ｐゴシック" pitchFamily="34" charset="-128"/>
              </a:rPr>
              <a:t> failing to make timely payment </a:t>
            </a:r>
            <a:r>
              <a:rPr lang="en-US" sz="1800" dirty="0">
                <a:solidFill>
                  <a:schemeClr val="tx1"/>
                </a:solidFill>
                <a:ea typeface="ＭＳ Ｐゴシック" pitchFamily="34" charset="-128"/>
              </a:rPr>
              <a:t>of the EE portion of the premium thru the end of the coverage period (typically the PY). </a:t>
            </a:r>
          </a:p>
          <a:p>
            <a:pPr marL="742950" lvl="1" indent="-285750" eaLnBrk="1" hangingPunct="1">
              <a:lnSpc>
                <a:spcPct val="90000"/>
              </a:lnSpc>
              <a:spcAft>
                <a:spcPts val="600"/>
              </a:spcAft>
            </a:pPr>
            <a:r>
              <a:rPr lang="en-US" sz="1800" dirty="0">
                <a:solidFill>
                  <a:schemeClr val="tx1"/>
                </a:solidFill>
                <a:ea typeface="ＭＳ Ｐゴシック" pitchFamily="34" charset="-128"/>
              </a:rPr>
              <a:t>Rules in IRC </a:t>
            </a:r>
            <a:r>
              <a:rPr lang="en-US" sz="1800" dirty="0" err="1">
                <a:solidFill>
                  <a:schemeClr val="tx1"/>
                </a:solidFill>
                <a:ea typeface="ＭＳ Ｐゴシック" pitchFamily="34" charset="-128"/>
              </a:rPr>
              <a:t>Reg</a:t>
            </a:r>
            <a:r>
              <a:rPr lang="en-US" sz="1800" dirty="0">
                <a:solidFill>
                  <a:schemeClr val="tx1"/>
                </a:solidFill>
                <a:ea typeface="ＭＳ Ｐゴシック" pitchFamily="34" charset="-128"/>
              </a:rPr>
              <a:t> </a:t>
            </a:r>
            <a:r>
              <a:rPr lang="en-US" sz="1800" b="1" dirty="0">
                <a:solidFill>
                  <a:schemeClr val="tx1"/>
                </a:solidFill>
                <a:ea typeface="ＭＳ Ｐゴシック" pitchFamily="34" charset="-128"/>
              </a:rPr>
              <a:t>§</a:t>
            </a:r>
            <a:r>
              <a:rPr lang="en-US" sz="1800" dirty="0">
                <a:solidFill>
                  <a:schemeClr val="tx1"/>
                </a:solidFill>
                <a:ea typeface="ＭＳ Ｐゴシック" pitchFamily="34" charset="-128"/>
              </a:rPr>
              <a:t> 54.4980B-8, Q&amp;A-5(a)(c),(d), and (e) apply to payment for coverage with respect to</a:t>
            </a:r>
            <a:r>
              <a:rPr lang="en-US" sz="1800" dirty="0">
                <a:ea typeface="ＭＳ Ｐゴシック" pitchFamily="34" charset="-128"/>
              </a:rPr>
              <a:t> </a:t>
            </a:r>
            <a:r>
              <a:rPr lang="en-US" sz="1800" dirty="0">
                <a:solidFill>
                  <a:srgbClr val="FF00FF"/>
                </a:solidFill>
                <a:ea typeface="ＭＳ Ｐゴシック" pitchFamily="34" charset="-128"/>
              </a:rPr>
              <a:t>FTE</a:t>
            </a:r>
            <a:r>
              <a:rPr lang="en-US" sz="1800" dirty="0">
                <a:ea typeface="ＭＳ Ｐゴシック" pitchFamily="34" charset="-128"/>
              </a:rPr>
              <a:t> </a:t>
            </a:r>
            <a:r>
              <a:rPr lang="en-US" sz="1800" dirty="0">
                <a:solidFill>
                  <a:srgbClr val="00B046"/>
                </a:solidFill>
                <a:ea typeface="ＭＳ Ｐゴシック" pitchFamily="34" charset="-128"/>
              </a:rPr>
              <a:t>in same manner that they apply to payment of COBRA continuation coverage </a:t>
            </a:r>
            <a:r>
              <a:rPr lang="en-US" sz="1800" dirty="0">
                <a:solidFill>
                  <a:schemeClr val="tx1"/>
                </a:solidFill>
                <a:ea typeface="ＭＳ Ｐゴシック" pitchFamily="34" charset="-128"/>
              </a:rPr>
              <a:t>(e.g., 30-day grace period, insufficient amount and payment made on date sent to the plan).</a:t>
            </a:r>
            <a:endParaRPr lang="en-US" sz="1800" b="1" dirty="0">
              <a:solidFill>
                <a:schemeClr val="tx1"/>
              </a:solidFill>
              <a:ea typeface="ＭＳ Ｐゴシック" pitchFamily="34" charset="-128"/>
            </a:endParaRPr>
          </a:p>
        </p:txBody>
      </p:sp>
      <p:sp>
        <p:nvSpPr>
          <p:cNvPr id="4" name="Slide Number Placeholder 5"/>
          <p:cNvSpPr>
            <a:spLocks noGrp="1"/>
          </p:cNvSpPr>
          <p:nvPr>
            <p:ph type="sldNum" sz="quarter" idx="12"/>
          </p:nvPr>
        </p:nvSpPr>
        <p:spPr/>
        <p:txBody>
          <a:bodyPr/>
          <a:lstStyle/>
          <a:p>
            <a:pPr>
              <a:defRPr/>
            </a:pPr>
            <a:fld id="{75502B90-4278-4830-BEF6-BD2504879896}" type="slidenum">
              <a:rPr lang="en-US"/>
              <a:pPr>
                <a:defRPr/>
              </a:pPr>
              <a:t>106</a:t>
            </a:fld>
            <a:endParaRPr 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48FA88FC-B908-473B-9DBB-425CE45EF107}" type="slidenum">
              <a:rPr lang="en-US"/>
              <a:pPr>
                <a:defRPr/>
              </a:pPr>
              <a:t>107</a:t>
            </a:fld>
            <a:endParaRPr lang="en-US" dirty="0"/>
          </a:p>
        </p:txBody>
      </p:sp>
      <p:sp>
        <p:nvSpPr>
          <p:cNvPr id="115714" name="Rectangle 2"/>
          <p:cNvSpPr>
            <a:spLocks noGrp="1" noChangeArrowheads="1"/>
          </p:cNvSpPr>
          <p:nvPr>
            <p:ph idx="4294967295"/>
          </p:nvPr>
        </p:nvSpPr>
        <p:spPr>
          <a:xfrm>
            <a:off x="419100" y="1447800"/>
            <a:ext cx="8305800" cy="4724400"/>
          </a:xfrm>
        </p:spPr>
        <p:txBody>
          <a:bodyPr/>
          <a:lstStyle/>
          <a:p>
            <a:pPr eaLnBrk="1" hangingPunct="1">
              <a:lnSpc>
                <a:spcPct val="90000"/>
              </a:lnSpc>
            </a:pPr>
            <a:r>
              <a:rPr lang="en-US" sz="1800" b="1" dirty="0">
                <a:solidFill>
                  <a:srgbClr val="00B046"/>
                </a:solidFill>
                <a:ea typeface="ＭＳ Ｐゴシック" pitchFamily="34" charset="-128"/>
              </a:rPr>
              <a:t>Change in employment status</a:t>
            </a:r>
            <a:r>
              <a:rPr lang="en-US" sz="1800" dirty="0">
                <a:solidFill>
                  <a:srgbClr val="00B046"/>
                </a:solidFill>
                <a:ea typeface="ＭＳ Ｐゴシック" pitchFamily="34" charset="-128"/>
              </a:rPr>
              <a:t> for ERs using the </a:t>
            </a:r>
            <a:r>
              <a:rPr lang="en-US" sz="1800" u="sng" dirty="0">
                <a:solidFill>
                  <a:srgbClr val="00B046"/>
                </a:solidFill>
                <a:ea typeface="ＭＳ Ｐゴシック" pitchFamily="34" charset="-128"/>
              </a:rPr>
              <a:t>look-back</a:t>
            </a:r>
            <a:r>
              <a:rPr lang="en-US" sz="1800" dirty="0">
                <a:solidFill>
                  <a:srgbClr val="00B046"/>
                </a:solidFill>
                <a:ea typeface="ＭＳ Ｐゴシック" pitchFamily="34" charset="-128"/>
              </a:rPr>
              <a:t> method- </a:t>
            </a:r>
            <a:r>
              <a:rPr lang="en-US" sz="1800" dirty="0">
                <a:solidFill>
                  <a:schemeClr val="tx1"/>
                </a:solidFill>
                <a:ea typeface="ＭＳ Ｐゴシック" pitchFamily="34" charset="-128"/>
              </a:rPr>
              <a:t>If a new variable or seasonal EE changes employment status </a:t>
            </a:r>
            <a:r>
              <a:rPr lang="en-US" sz="1800" dirty="0">
                <a:solidFill>
                  <a:srgbClr val="00B046"/>
                </a:solidFill>
                <a:ea typeface="ＭＳ Ｐゴシック" pitchFamily="34" charset="-128"/>
              </a:rPr>
              <a:t>during the initial measurement period</a:t>
            </a:r>
            <a:r>
              <a:rPr lang="en-US" sz="1800" dirty="0">
                <a:solidFill>
                  <a:schemeClr val="tx1"/>
                </a:solidFill>
                <a:ea typeface="ＭＳ Ｐゴシック" pitchFamily="34" charset="-128"/>
              </a:rPr>
              <a:t> so that, had EE begun in that new status, they would have reasonably been expected to average</a:t>
            </a:r>
            <a:r>
              <a:rPr lang="en-US" sz="1800" dirty="0">
                <a:ea typeface="ＭＳ Ｐゴシック" pitchFamily="34" charset="-128"/>
              </a:rPr>
              <a:t> </a:t>
            </a:r>
            <a:r>
              <a:rPr lang="en-US" sz="1800" dirty="0">
                <a:solidFill>
                  <a:schemeClr val="tx1"/>
                </a:solidFill>
                <a:ea typeface="ＭＳ Ｐゴシック" pitchFamily="34" charset="-128"/>
              </a:rPr>
              <a:t>at least 30 hours of service per week, that individual will be</a:t>
            </a:r>
            <a:r>
              <a:rPr lang="en-US" sz="1800" dirty="0">
                <a:ea typeface="ＭＳ Ｐゴシック" pitchFamily="34" charset="-128"/>
              </a:rPr>
              <a:t> </a:t>
            </a:r>
            <a:r>
              <a:rPr lang="en-US" sz="1800" dirty="0">
                <a:solidFill>
                  <a:srgbClr val="00B046"/>
                </a:solidFill>
                <a:ea typeface="ＭＳ Ｐゴシック" pitchFamily="34" charset="-128"/>
              </a:rPr>
              <a:t>treated as a </a:t>
            </a:r>
            <a:r>
              <a:rPr lang="en-US" sz="1800" dirty="0">
                <a:solidFill>
                  <a:srgbClr val="FF00FF"/>
                </a:solidFill>
                <a:ea typeface="ＭＳ Ｐゴシック" pitchFamily="34" charset="-128"/>
              </a:rPr>
              <a:t>FTE</a:t>
            </a:r>
            <a:r>
              <a:rPr lang="en-US" sz="1800" dirty="0">
                <a:solidFill>
                  <a:schemeClr val="hlink"/>
                </a:solidFill>
                <a:ea typeface="ＭＳ Ｐゴシック" pitchFamily="34" charset="-128"/>
              </a:rPr>
              <a:t> </a:t>
            </a:r>
            <a:r>
              <a:rPr lang="en-US" sz="1800" dirty="0">
                <a:solidFill>
                  <a:srgbClr val="00B046"/>
                </a:solidFill>
                <a:ea typeface="ＭＳ Ｐゴシック" pitchFamily="34" charset="-128"/>
              </a:rPr>
              <a:t>on the first day of the 4th month </a:t>
            </a:r>
            <a:r>
              <a:rPr lang="en-US" sz="1800" dirty="0">
                <a:solidFill>
                  <a:schemeClr val="tx1"/>
                </a:solidFill>
                <a:ea typeface="ＭＳ Ｐゴシック" pitchFamily="34" charset="-128"/>
              </a:rPr>
              <a:t>following the change in employment status (or, if earlier, and the individual averaged 30 hours of service during the initial measurement period, the 1st day following the end of the initial measurement period and any applicable administrative period). This change of status rule</a:t>
            </a:r>
            <a:r>
              <a:rPr lang="en-US" sz="1800" dirty="0">
                <a:ea typeface="ＭＳ Ｐゴシック" pitchFamily="34" charset="-128"/>
              </a:rPr>
              <a:t> </a:t>
            </a:r>
            <a:r>
              <a:rPr lang="en-US" sz="1800" dirty="0">
                <a:solidFill>
                  <a:srgbClr val="00B046"/>
                </a:solidFill>
                <a:ea typeface="ＭＳ Ｐゴシック" pitchFamily="34" charset="-128"/>
              </a:rPr>
              <a:t>applies only to new EEs, not ongoing EEs</a:t>
            </a:r>
            <a:r>
              <a:rPr lang="en-US" sz="1800" dirty="0">
                <a:ea typeface="ＭＳ Ｐゴシック" pitchFamily="34" charset="-128"/>
              </a:rPr>
              <a:t>.</a:t>
            </a:r>
          </a:p>
          <a:p>
            <a:pPr eaLnBrk="1" hangingPunct="1">
              <a:lnSpc>
                <a:spcPct val="90000"/>
              </a:lnSpc>
            </a:pPr>
            <a:r>
              <a:rPr lang="en-US" sz="1800" b="1" dirty="0">
                <a:solidFill>
                  <a:srgbClr val="00B046"/>
                </a:solidFill>
                <a:ea typeface="ＭＳ Ｐゴシック" pitchFamily="34" charset="-128"/>
              </a:rPr>
              <a:t>Rehired EEs and Those Returning from Leaves of Absence:</a:t>
            </a:r>
          </a:p>
          <a:p>
            <a:pPr lvl="1" eaLnBrk="1" hangingPunct="1">
              <a:lnSpc>
                <a:spcPct val="90000"/>
              </a:lnSpc>
            </a:pPr>
            <a:r>
              <a:rPr lang="en-US" sz="1800" dirty="0">
                <a:solidFill>
                  <a:schemeClr val="tx1"/>
                </a:solidFill>
                <a:ea typeface="ＭＳ Ｐゴシック" pitchFamily="34" charset="-128"/>
              </a:rPr>
              <a:t>EEs who are credited with</a:t>
            </a:r>
            <a:r>
              <a:rPr lang="en-US" sz="1800" dirty="0">
                <a:ea typeface="ＭＳ Ｐゴシック" pitchFamily="34" charset="-128"/>
              </a:rPr>
              <a:t> </a:t>
            </a:r>
            <a:r>
              <a:rPr lang="en-US" sz="1800" dirty="0">
                <a:solidFill>
                  <a:srgbClr val="00B046"/>
                </a:solidFill>
                <a:ea typeface="ＭＳ Ｐゴシック" pitchFamily="34" charset="-128"/>
              </a:rPr>
              <a:t>0 hours of service for at least </a:t>
            </a:r>
            <a:r>
              <a:rPr lang="en-US" sz="1800" u="sng" dirty="0">
                <a:solidFill>
                  <a:srgbClr val="00B046"/>
                </a:solidFill>
                <a:ea typeface="ＭＳ Ｐゴシック" pitchFamily="34" charset="-128"/>
              </a:rPr>
              <a:t>13 </a:t>
            </a:r>
            <a:r>
              <a:rPr lang="en-US" sz="1800" dirty="0">
                <a:solidFill>
                  <a:srgbClr val="00B046"/>
                </a:solidFill>
                <a:ea typeface="ＭＳ Ｐゴシック" pitchFamily="34" charset="-128"/>
              </a:rPr>
              <a:t>consecutive weeks </a:t>
            </a:r>
            <a:r>
              <a:rPr lang="en-US" sz="1800" dirty="0">
                <a:solidFill>
                  <a:schemeClr val="tx1"/>
                </a:solidFill>
                <a:ea typeface="ＭＳ Ｐゴシック" pitchFamily="34" charset="-128"/>
              </a:rPr>
              <a:t>and then return to employment may be treated as</a:t>
            </a:r>
            <a:r>
              <a:rPr lang="en-US" sz="1800" dirty="0">
                <a:solidFill>
                  <a:srgbClr val="00B046"/>
                </a:solidFill>
                <a:ea typeface="ＭＳ Ｐゴシック" pitchFamily="34" charset="-128"/>
              </a:rPr>
              <a:t> new hires.</a:t>
            </a:r>
          </a:p>
          <a:p>
            <a:pPr lvl="1" eaLnBrk="1" hangingPunct="1">
              <a:lnSpc>
                <a:spcPct val="90000"/>
              </a:lnSpc>
            </a:pPr>
            <a:r>
              <a:rPr lang="en-US" sz="1800" dirty="0">
                <a:solidFill>
                  <a:schemeClr val="tx1"/>
                </a:solidFill>
                <a:ea typeface="ＭＳ Ｐゴシック" pitchFamily="34" charset="-128"/>
              </a:rPr>
              <a:t>If the period of </a:t>
            </a:r>
            <a:r>
              <a:rPr lang="ja-JP" altLang="en-US" sz="1800" dirty="0">
                <a:solidFill>
                  <a:schemeClr val="tx1"/>
                </a:solidFill>
                <a:ea typeface="ＭＳ Ｐゴシック" pitchFamily="34" charset="-128"/>
              </a:rPr>
              <a:t>“</a:t>
            </a:r>
            <a:r>
              <a:rPr lang="en-US" altLang="ja-JP" sz="1800" dirty="0">
                <a:solidFill>
                  <a:schemeClr val="tx1"/>
                </a:solidFill>
                <a:ea typeface="ＭＳ Ｐゴシック" pitchFamily="34" charset="-128"/>
              </a:rPr>
              <a:t>no service</a:t>
            </a:r>
            <a:r>
              <a:rPr lang="ja-JP" altLang="en-US" sz="1800" dirty="0">
                <a:solidFill>
                  <a:schemeClr val="tx1"/>
                </a:solidFill>
                <a:ea typeface="ＭＳ Ｐゴシック" pitchFamily="34" charset="-128"/>
              </a:rPr>
              <a:t>”</a:t>
            </a:r>
            <a:r>
              <a:rPr lang="en-US" altLang="ja-JP" sz="1800" dirty="0">
                <a:solidFill>
                  <a:schemeClr val="tx1"/>
                </a:solidFill>
                <a:ea typeface="ＭＳ Ｐゴシック" pitchFamily="34" charset="-128"/>
              </a:rPr>
              <a:t> is &lt; than</a:t>
            </a:r>
            <a:r>
              <a:rPr lang="en-US" altLang="ja-JP" sz="1800" dirty="0">
                <a:ea typeface="ＭＳ Ｐゴシック" pitchFamily="34" charset="-128"/>
              </a:rPr>
              <a:t> </a:t>
            </a:r>
            <a:r>
              <a:rPr lang="en-US" altLang="ja-JP" sz="1800" u="sng" dirty="0">
                <a:solidFill>
                  <a:srgbClr val="00B046"/>
                </a:solidFill>
                <a:ea typeface="ＭＳ Ｐゴシック" pitchFamily="34" charset="-128"/>
              </a:rPr>
              <a:t>13</a:t>
            </a:r>
            <a:r>
              <a:rPr lang="en-US" altLang="ja-JP" sz="1800" dirty="0">
                <a:solidFill>
                  <a:srgbClr val="00B046"/>
                </a:solidFill>
                <a:ea typeface="ＭＳ Ｐゴシック" pitchFamily="34" charset="-128"/>
              </a:rPr>
              <a:t> consecutive weeks, </a:t>
            </a:r>
            <a:r>
              <a:rPr lang="en-US" altLang="ja-JP" sz="1800" dirty="0">
                <a:solidFill>
                  <a:schemeClr val="tx1"/>
                </a:solidFill>
                <a:ea typeface="ＭＳ Ｐゴシック" pitchFamily="34" charset="-128"/>
              </a:rPr>
              <a:t>an ER may apply an optional rule of parity and treat the returning EE as a</a:t>
            </a:r>
            <a:r>
              <a:rPr lang="en-US" altLang="ja-JP" sz="1800" dirty="0">
                <a:solidFill>
                  <a:srgbClr val="00B046"/>
                </a:solidFill>
                <a:ea typeface="ＭＳ Ｐゴシック" pitchFamily="34" charset="-128"/>
              </a:rPr>
              <a:t> new hire </a:t>
            </a:r>
            <a:r>
              <a:rPr lang="en-US" altLang="ja-JP" sz="1800" dirty="0">
                <a:solidFill>
                  <a:schemeClr val="tx1"/>
                </a:solidFill>
                <a:ea typeface="ＭＳ Ｐゴシック" pitchFamily="34" charset="-128"/>
              </a:rPr>
              <a:t>if the period of</a:t>
            </a:r>
            <a:r>
              <a:rPr lang="en-US" altLang="ja-JP" sz="1800" dirty="0">
                <a:ea typeface="ＭＳ Ｐゴシック" pitchFamily="34" charset="-128"/>
              </a:rPr>
              <a:t> </a:t>
            </a:r>
            <a:r>
              <a:rPr lang="ja-JP" altLang="en-US" sz="1800" dirty="0">
                <a:solidFill>
                  <a:srgbClr val="00B046"/>
                </a:solidFill>
                <a:ea typeface="ＭＳ Ｐゴシック" pitchFamily="34" charset="-128"/>
              </a:rPr>
              <a:t>“</a:t>
            </a:r>
            <a:r>
              <a:rPr lang="en-US" altLang="ja-JP" sz="1800" dirty="0">
                <a:solidFill>
                  <a:srgbClr val="00B046"/>
                </a:solidFill>
                <a:ea typeface="ＭＳ Ｐゴシック" pitchFamily="34" charset="-128"/>
              </a:rPr>
              <a:t>no service</a:t>
            </a:r>
            <a:r>
              <a:rPr lang="ja-JP" altLang="en-US" sz="1800" dirty="0">
                <a:solidFill>
                  <a:srgbClr val="00B046"/>
                </a:solidFill>
                <a:ea typeface="ＭＳ Ｐゴシック" pitchFamily="34" charset="-128"/>
              </a:rPr>
              <a:t>”</a:t>
            </a:r>
            <a:r>
              <a:rPr lang="en-US" altLang="ja-JP" sz="1800" dirty="0">
                <a:solidFill>
                  <a:srgbClr val="00B046"/>
                </a:solidFill>
                <a:ea typeface="ＭＳ Ｐゴシック" pitchFamily="34" charset="-128"/>
              </a:rPr>
              <a:t> is at least 4 but less than </a:t>
            </a:r>
            <a:r>
              <a:rPr lang="en-US" altLang="ja-JP" sz="1800" u="sng" dirty="0">
                <a:solidFill>
                  <a:srgbClr val="00B046"/>
                </a:solidFill>
                <a:ea typeface="ＭＳ Ｐゴシック" pitchFamily="34" charset="-128"/>
              </a:rPr>
              <a:t>13</a:t>
            </a:r>
            <a:r>
              <a:rPr lang="en-US" altLang="ja-JP" sz="1800" dirty="0">
                <a:solidFill>
                  <a:srgbClr val="00B046"/>
                </a:solidFill>
                <a:ea typeface="ＭＳ Ｐゴシック" pitchFamily="34" charset="-128"/>
              </a:rPr>
              <a:t> weeks</a:t>
            </a:r>
            <a:r>
              <a:rPr lang="en-US" altLang="ja-JP" sz="1800" dirty="0">
                <a:solidFill>
                  <a:srgbClr val="00FF00"/>
                </a:solidFill>
                <a:ea typeface="ＭＳ Ｐゴシック" pitchFamily="34" charset="-128"/>
              </a:rPr>
              <a:t>,</a:t>
            </a:r>
            <a:r>
              <a:rPr lang="en-US" altLang="ja-JP" sz="1800" dirty="0">
                <a:ea typeface="ＭＳ Ｐゴシック" pitchFamily="34" charset="-128"/>
              </a:rPr>
              <a:t> </a:t>
            </a:r>
            <a:r>
              <a:rPr lang="en-US" altLang="ja-JP" sz="1800" dirty="0">
                <a:solidFill>
                  <a:schemeClr val="tx1"/>
                </a:solidFill>
                <a:ea typeface="ＭＳ Ｐゴシック" pitchFamily="34" charset="-128"/>
              </a:rPr>
              <a:t>and is longer than the EE</a:t>
            </a:r>
            <a:r>
              <a:rPr lang="ja-JP" altLang="en-US" sz="1800" dirty="0">
                <a:solidFill>
                  <a:schemeClr val="tx1"/>
                </a:solidFill>
                <a:ea typeface="ＭＳ Ｐゴシック" pitchFamily="34" charset="-128"/>
              </a:rPr>
              <a:t>’</a:t>
            </a:r>
            <a:r>
              <a:rPr lang="en-US" altLang="ja-JP" sz="1800" dirty="0">
                <a:solidFill>
                  <a:schemeClr val="tx1"/>
                </a:solidFill>
                <a:ea typeface="ＭＳ Ｐゴシック" pitchFamily="34" charset="-128"/>
              </a:rPr>
              <a:t>s immediately prior period of employment.</a:t>
            </a:r>
            <a:endParaRPr lang="en-US" sz="1800" dirty="0">
              <a:solidFill>
                <a:schemeClr val="tx1"/>
              </a:solidFill>
              <a:ea typeface="ＭＳ Ｐゴシック" pitchFamily="34" charset="-128"/>
            </a:endParaRPr>
          </a:p>
        </p:txBody>
      </p:sp>
      <p:sp>
        <p:nvSpPr>
          <p:cNvPr id="219141" name="Rectangle 5"/>
          <p:cNvSpPr>
            <a:spLocks noChangeArrowheads="1"/>
          </p:cNvSpPr>
          <p:nvPr/>
        </p:nvSpPr>
        <p:spPr bwMode="auto">
          <a:xfrm>
            <a:off x="0" y="0"/>
            <a:ext cx="9144000" cy="838200"/>
          </a:xfrm>
          <a:prstGeom prst="rect">
            <a:avLst/>
          </a:prstGeom>
          <a:noFill/>
          <a:ln>
            <a:noFill/>
          </a:ln>
          <a:effectLst/>
        </p:spPr>
        <p:txBody>
          <a:bodyPr anchor="ctr"/>
          <a:lstStyle/>
          <a:p>
            <a:pPr algn="ctr">
              <a:defRPr/>
            </a:pPr>
            <a:r>
              <a:rPr lang="en-US" sz="2800" dirty="0">
                <a:solidFill>
                  <a:schemeClr val="bg1"/>
                </a:solidFill>
                <a:ea typeface="ＭＳ Ｐゴシック" charset="0"/>
                <a:cs typeface="ＭＳ Ｐゴシック" charset="0"/>
              </a:rPr>
              <a:t>ER </a:t>
            </a:r>
            <a:r>
              <a:rPr lang="ja-JP" altLang="en-US" sz="2800" dirty="0">
                <a:solidFill>
                  <a:schemeClr val="bg1"/>
                </a:solidFill>
                <a:ea typeface="ＭＳ Ｐゴシック" charset="0"/>
                <a:cs typeface="ＭＳ Ｐゴシック" charset="0"/>
              </a:rPr>
              <a:t>“</a:t>
            </a:r>
            <a:r>
              <a:rPr lang="en-US" altLang="ja-JP" sz="2800" dirty="0">
                <a:solidFill>
                  <a:schemeClr val="bg1"/>
                </a:solidFill>
                <a:ea typeface="ＭＳ Ｐゴシック" charset="0"/>
                <a:cs typeface="ＭＳ Ｐゴシック" charset="0"/>
              </a:rPr>
              <a:t>Pay or Play” Penalty Tax (cont</a:t>
            </a:r>
            <a:r>
              <a:rPr lang="ja-JP" altLang="en-US" sz="2800" dirty="0">
                <a:solidFill>
                  <a:schemeClr val="bg1"/>
                </a:solidFill>
                <a:ea typeface="ＭＳ Ｐゴシック" charset="0"/>
                <a:cs typeface="ＭＳ Ｐゴシック" charset="0"/>
              </a:rPr>
              <a:t>’</a:t>
            </a:r>
            <a:r>
              <a:rPr lang="en-US" altLang="ja-JP" sz="2800" dirty="0">
                <a:solidFill>
                  <a:schemeClr val="bg1"/>
                </a:solidFill>
                <a:ea typeface="ＭＳ Ｐゴシック" charset="0"/>
                <a:cs typeface="ＭＳ Ｐゴシック" charset="0"/>
              </a:rPr>
              <a:t>d)</a:t>
            </a:r>
            <a:endParaRPr lang="en-US" sz="2800" b="1" i="1" u="sng" dirty="0">
              <a:solidFill>
                <a:srgbClr val="00FFFF"/>
              </a:solidFill>
              <a:effectLst>
                <a:outerShdw blurRad="38100" dist="38100" dir="2700000" algn="tl">
                  <a:srgbClr val="000000"/>
                </a:outerShdw>
              </a:effectLst>
              <a:ea typeface="ＭＳ Ｐゴシック"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1F4AA1AB-5294-4A41-AF62-B1DD36E22D4B}" type="slidenum">
              <a:rPr lang="en-US"/>
              <a:pPr>
                <a:defRPr/>
              </a:pPr>
              <a:t>108</a:t>
            </a:fld>
            <a:endParaRPr lang="en-US" dirty="0"/>
          </a:p>
        </p:txBody>
      </p:sp>
      <p:sp>
        <p:nvSpPr>
          <p:cNvPr id="116738" name="Rectangle 2"/>
          <p:cNvSpPr>
            <a:spLocks noGrp="1" noChangeArrowheads="1"/>
          </p:cNvSpPr>
          <p:nvPr>
            <p:ph idx="4294967295"/>
          </p:nvPr>
        </p:nvSpPr>
        <p:spPr>
          <a:xfrm>
            <a:off x="342900" y="1524000"/>
            <a:ext cx="8458200" cy="4876800"/>
          </a:xfrm>
        </p:spPr>
        <p:txBody>
          <a:bodyPr/>
          <a:lstStyle/>
          <a:p>
            <a:pPr lvl="1" eaLnBrk="1" hangingPunct="1">
              <a:lnSpc>
                <a:spcPct val="90000"/>
              </a:lnSpc>
            </a:pPr>
            <a:r>
              <a:rPr lang="en-US" sz="1600" u="sng" dirty="0">
                <a:solidFill>
                  <a:schemeClr val="tx1"/>
                </a:solidFill>
                <a:ea typeface="ＭＳ Ｐゴシック" pitchFamily="34" charset="-128"/>
              </a:rPr>
              <a:t>Look back</a:t>
            </a:r>
            <a:r>
              <a:rPr lang="en-US" sz="1600" dirty="0">
                <a:solidFill>
                  <a:schemeClr val="tx1"/>
                </a:solidFill>
                <a:ea typeface="ＭＳ Ｐゴシック" pitchFamily="34" charset="-128"/>
              </a:rPr>
              <a:t> method:  For an ongoing</a:t>
            </a:r>
            <a:r>
              <a:rPr lang="en-US" sz="1600" dirty="0">
                <a:ea typeface="ＭＳ Ｐゴシック" pitchFamily="34" charset="-128"/>
              </a:rPr>
              <a:t> </a:t>
            </a:r>
            <a:r>
              <a:rPr lang="en-US" sz="1600" dirty="0">
                <a:solidFill>
                  <a:srgbClr val="00B046"/>
                </a:solidFill>
                <a:ea typeface="ＭＳ Ｐゴシック" pitchFamily="34" charset="-128"/>
              </a:rPr>
              <a:t>EE who resumes work after an unpaid </a:t>
            </a:r>
            <a:r>
              <a:rPr lang="ja-JP" altLang="en-US" sz="1600" dirty="0">
                <a:solidFill>
                  <a:srgbClr val="00B046"/>
                </a:solidFill>
                <a:ea typeface="ＭＳ Ｐゴシック" pitchFamily="34" charset="-128"/>
              </a:rPr>
              <a:t>“</a:t>
            </a:r>
            <a:r>
              <a:rPr lang="en-US" sz="1600" i="1" dirty="0">
                <a:solidFill>
                  <a:srgbClr val="00B046"/>
                </a:solidFill>
                <a:ea typeface="ＭＳ Ｐゴシック" pitchFamily="34" charset="-128"/>
              </a:rPr>
              <a:t>special leave</a:t>
            </a:r>
            <a:r>
              <a:rPr lang="en-US" sz="1600" dirty="0">
                <a:solidFill>
                  <a:srgbClr val="00B046"/>
                </a:solidFill>
                <a:ea typeface="ＭＳ Ｐゴシック" pitchFamily="34" charset="-128"/>
              </a:rPr>
              <a:t>,</a:t>
            </a:r>
            <a:r>
              <a:rPr lang="ja-JP" altLang="en-US" sz="1600" dirty="0">
                <a:solidFill>
                  <a:srgbClr val="00B046"/>
                </a:solidFill>
                <a:ea typeface="ＭＳ Ｐゴシック" pitchFamily="34" charset="-128"/>
              </a:rPr>
              <a:t>”</a:t>
            </a:r>
            <a:r>
              <a:rPr lang="en-US" sz="1600" dirty="0">
                <a:solidFill>
                  <a:srgbClr val="00B046"/>
                </a:solidFill>
                <a:ea typeface="ＭＳ Ｐゴシック" pitchFamily="34" charset="-128"/>
              </a:rPr>
              <a:t> </a:t>
            </a:r>
            <a:r>
              <a:rPr lang="en-US" sz="1600" dirty="0">
                <a:solidFill>
                  <a:schemeClr val="tx1"/>
                </a:solidFill>
                <a:ea typeface="ＭＳ Ｐゴシック" pitchFamily="34" charset="-128"/>
              </a:rPr>
              <a:t>(on account of the FMLA, USERRA, or jury duty), the ER must determine the average hours of service per week for that EE,</a:t>
            </a:r>
            <a:r>
              <a:rPr lang="en-US" sz="1600" dirty="0">
                <a:ea typeface="ＭＳ Ｐゴシック" pitchFamily="34" charset="-128"/>
              </a:rPr>
              <a:t> </a:t>
            </a:r>
            <a:r>
              <a:rPr lang="en-US" sz="1600" dirty="0">
                <a:solidFill>
                  <a:srgbClr val="00B046"/>
                </a:solidFill>
                <a:ea typeface="ＭＳ Ｐゴシック" pitchFamily="34" charset="-128"/>
              </a:rPr>
              <a:t>ignoring the period of unpaid leave, </a:t>
            </a:r>
            <a:r>
              <a:rPr lang="en-US" sz="1600" dirty="0">
                <a:solidFill>
                  <a:schemeClr val="tx1"/>
                </a:solidFill>
                <a:ea typeface="ＭＳ Ｐゴシック" pitchFamily="34" charset="-128"/>
              </a:rPr>
              <a:t>and use that average for the entire measurement period.  </a:t>
            </a:r>
            <a:r>
              <a:rPr lang="en-US" sz="1600" u="sng" dirty="0">
                <a:solidFill>
                  <a:schemeClr val="tx1"/>
                </a:solidFill>
                <a:ea typeface="ＭＳ Ｐゴシック" pitchFamily="34" charset="-128"/>
              </a:rPr>
              <a:t>Averaging method does not apply to the monthly method.</a:t>
            </a:r>
            <a:endParaRPr lang="en-US" sz="1600" dirty="0">
              <a:solidFill>
                <a:schemeClr val="tx1"/>
              </a:solidFill>
              <a:ea typeface="ＭＳ Ｐゴシック" pitchFamily="34" charset="-128"/>
            </a:endParaRPr>
          </a:p>
          <a:p>
            <a:pPr eaLnBrk="1" hangingPunct="1">
              <a:lnSpc>
                <a:spcPct val="90000"/>
              </a:lnSpc>
            </a:pPr>
            <a:r>
              <a:rPr lang="en-US" sz="1600" b="1" dirty="0">
                <a:solidFill>
                  <a:srgbClr val="00B046"/>
                </a:solidFill>
                <a:ea typeface="ＭＳ Ｐゴシック" pitchFamily="34" charset="-128"/>
              </a:rPr>
              <a:t>Special rule for educational institutions</a:t>
            </a:r>
            <a:r>
              <a:rPr lang="en-US" sz="1600" dirty="0">
                <a:solidFill>
                  <a:srgbClr val="00B046"/>
                </a:solidFill>
                <a:ea typeface="ＭＳ Ｐゴシック" pitchFamily="34" charset="-128"/>
              </a:rPr>
              <a:t> - </a:t>
            </a:r>
            <a:r>
              <a:rPr lang="en-US" sz="1600" dirty="0">
                <a:solidFill>
                  <a:schemeClr val="tx1"/>
                </a:solidFill>
                <a:ea typeface="ＭＳ Ｐゴシック" pitchFamily="34" charset="-128"/>
              </a:rPr>
              <a:t>For periods of 0 hours of service for at least</a:t>
            </a:r>
            <a:r>
              <a:rPr lang="en-US" sz="1600" dirty="0">
                <a:ea typeface="ＭＳ Ｐゴシック" pitchFamily="34" charset="-128"/>
              </a:rPr>
              <a:t> </a:t>
            </a:r>
            <a:r>
              <a:rPr lang="en-US" sz="1600" dirty="0">
                <a:solidFill>
                  <a:srgbClr val="00B046"/>
                </a:solidFill>
                <a:ea typeface="ＭＳ Ｐゴシック" pitchFamily="34" charset="-128"/>
              </a:rPr>
              <a:t>26 consecutive weeks that are not unpaid special leaves </a:t>
            </a:r>
            <a:r>
              <a:rPr lang="en-US" sz="1600" dirty="0">
                <a:solidFill>
                  <a:schemeClr val="tx1"/>
                </a:solidFill>
                <a:ea typeface="ＭＳ Ｐゴシック" pitchFamily="34" charset="-128"/>
              </a:rPr>
              <a:t>(e.g., summer breaks, sabbatical periods), an educational organization must either: (</a:t>
            </a:r>
            <a:r>
              <a:rPr lang="en-US" sz="1600" dirty="0" err="1">
                <a:solidFill>
                  <a:schemeClr val="tx1"/>
                </a:solidFill>
                <a:ea typeface="ＭＳ Ｐゴシック" pitchFamily="34" charset="-128"/>
              </a:rPr>
              <a:t>i</a:t>
            </a:r>
            <a:r>
              <a:rPr lang="en-US" sz="1600" dirty="0">
                <a:solidFill>
                  <a:schemeClr val="tx1"/>
                </a:solidFill>
                <a:ea typeface="ＭＳ Ｐゴシック" pitchFamily="34" charset="-128"/>
              </a:rPr>
              <a:t>) calculate average weekly hours ignoring the break period; or (ii) credit EEs with the average number of hours for the weeks of the break that were the average credited for the weeks without the break, but the number of hours that can be credited for any</a:t>
            </a:r>
            <a:r>
              <a:rPr lang="en-US" sz="1600" dirty="0">
                <a:ea typeface="ＭＳ Ｐゴシック" pitchFamily="34" charset="-128"/>
              </a:rPr>
              <a:t> </a:t>
            </a:r>
            <a:r>
              <a:rPr lang="en-US" sz="1600" dirty="0">
                <a:solidFill>
                  <a:srgbClr val="00B046"/>
                </a:solidFill>
                <a:ea typeface="ＭＳ Ｐゴシック" pitchFamily="34" charset="-128"/>
              </a:rPr>
              <a:t>EE break period is capped at 501 hours a calendar year </a:t>
            </a:r>
            <a:r>
              <a:rPr lang="en-US" sz="1600" dirty="0">
                <a:solidFill>
                  <a:schemeClr val="tx1"/>
                </a:solidFill>
                <a:ea typeface="ＭＳ Ｐゴシック" pitchFamily="34" charset="-128"/>
              </a:rPr>
              <a:t>(not including hours credited for special unpaid leave).</a:t>
            </a:r>
          </a:p>
          <a:p>
            <a:pPr eaLnBrk="1" hangingPunct="1">
              <a:lnSpc>
                <a:spcPct val="90000"/>
              </a:lnSpc>
            </a:pPr>
            <a:r>
              <a:rPr lang="en-US" sz="1600" b="1" dirty="0">
                <a:solidFill>
                  <a:srgbClr val="00B046"/>
                </a:solidFill>
                <a:ea typeface="ＭＳ Ｐゴシック" pitchFamily="34" charset="-128"/>
              </a:rPr>
              <a:t>Use of payroll periods</a:t>
            </a:r>
            <a:r>
              <a:rPr lang="en-US" sz="1600" dirty="0">
                <a:solidFill>
                  <a:srgbClr val="00B046"/>
                </a:solidFill>
                <a:ea typeface="ＭＳ Ｐゴシック" pitchFamily="34" charset="-128"/>
              </a:rPr>
              <a:t> - </a:t>
            </a:r>
            <a:r>
              <a:rPr lang="en-US" sz="1600" dirty="0">
                <a:solidFill>
                  <a:schemeClr val="tx1"/>
                </a:solidFill>
                <a:ea typeface="ＭＳ Ｐゴシック" pitchFamily="34" charset="-128"/>
              </a:rPr>
              <a:t>ERs can adjust</a:t>
            </a:r>
            <a:r>
              <a:rPr lang="en-US" sz="1600" dirty="0">
                <a:ea typeface="ＭＳ Ｐゴシック" pitchFamily="34" charset="-128"/>
              </a:rPr>
              <a:t> </a:t>
            </a:r>
            <a:r>
              <a:rPr lang="en-US" sz="1600" dirty="0">
                <a:solidFill>
                  <a:srgbClr val="00B046"/>
                </a:solidFill>
                <a:ea typeface="ＭＳ Ｐゴシック" pitchFamily="34" charset="-128"/>
              </a:rPr>
              <a:t>measurement and stability periods to comport with its payroll periods. </a:t>
            </a:r>
            <a:r>
              <a:rPr lang="en-US" sz="1600" dirty="0">
                <a:solidFill>
                  <a:schemeClr val="tx1"/>
                </a:solidFill>
                <a:ea typeface="ＭＳ Ｐゴシック" pitchFamily="34" charset="-128"/>
              </a:rPr>
              <a:t>For payroll periods of 1 week, 2 weeks, or semi-monthly, ER can treat as a measurement period a period that begins on the 1st day of the payroll period that includes the date that would otherwise be the 1st day of the measurement period and ends on the last day of the payroll period preceding the payroll period that</a:t>
            </a:r>
            <a:r>
              <a:rPr lang="en-US" sz="1600" dirty="0">
                <a:ea typeface="ＭＳ Ｐゴシック" pitchFamily="34" charset="-128"/>
              </a:rPr>
              <a:t> </a:t>
            </a:r>
            <a:r>
              <a:rPr lang="en-US" sz="1600" dirty="0">
                <a:solidFill>
                  <a:schemeClr val="tx1"/>
                </a:solidFill>
                <a:ea typeface="ＭＳ Ｐゴシック" pitchFamily="34" charset="-128"/>
              </a:rPr>
              <a:t>includes the date that would otherwise be the last day of the measurement period.</a:t>
            </a:r>
          </a:p>
        </p:txBody>
      </p:sp>
      <p:sp>
        <p:nvSpPr>
          <p:cNvPr id="6" name="Rectangle 5"/>
          <p:cNvSpPr>
            <a:spLocks noChangeArrowheads="1"/>
          </p:cNvSpPr>
          <p:nvPr/>
        </p:nvSpPr>
        <p:spPr bwMode="auto">
          <a:xfrm>
            <a:off x="0" y="0"/>
            <a:ext cx="9144000" cy="838200"/>
          </a:xfrm>
          <a:prstGeom prst="rect">
            <a:avLst/>
          </a:prstGeom>
          <a:noFill/>
          <a:ln>
            <a:noFill/>
          </a:ln>
          <a:effectLst/>
        </p:spPr>
        <p:txBody>
          <a:bodyPr anchor="ctr"/>
          <a:lstStyle/>
          <a:p>
            <a:pPr algn="ctr">
              <a:defRPr/>
            </a:pPr>
            <a:r>
              <a:rPr lang="en-US" sz="2800" dirty="0">
                <a:solidFill>
                  <a:schemeClr val="bg1"/>
                </a:solidFill>
                <a:ea typeface="ＭＳ Ｐゴシック" charset="0"/>
                <a:cs typeface="ＭＳ Ｐゴシック" charset="0"/>
              </a:rPr>
              <a:t>ER </a:t>
            </a:r>
            <a:r>
              <a:rPr lang="ja-JP" altLang="en-US" sz="2800" dirty="0">
                <a:solidFill>
                  <a:schemeClr val="bg1"/>
                </a:solidFill>
                <a:ea typeface="ＭＳ Ｐゴシック" charset="0"/>
                <a:cs typeface="ＭＳ Ｐゴシック" charset="0"/>
              </a:rPr>
              <a:t>“</a:t>
            </a:r>
            <a:r>
              <a:rPr lang="en-US" altLang="ja-JP" sz="2800" dirty="0">
                <a:solidFill>
                  <a:schemeClr val="bg1"/>
                </a:solidFill>
                <a:ea typeface="ＭＳ Ｐゴシック" charset="0"/>
                <a:cs typeface="ＭＳ Ｐゴシック" charset="0"/>
              </a:rPr>
              <a:t>Pay or Play” Penalty Tax (cont</a:t>
            </a:r>
            <a:r>
              <a:rPr lang="ja-JP" altLang="en-US" sz="2800" dirty="0">
                <a:solidFill>
                  <a:schemeClr val="bg1"/>
                </a:solidFill>
                <a:ea typeface="ＭＳ Ｐゴシック" charset="0"/>
                <a:cs typeface="ＭＳ Ｐゴシック" charset="0"/>
              </a:rPr>
              <a:t>’</a:t>
            </a:r>
            <a:r>
              <a:rPr lang="en-US" altLang="ja-JP" sz="2800" dirty="0">
                <a:solidFill>
                  <a:schemeClr val="bg1"/>
                </a:solidFill>
                <a:ea typeface="ＭＳ Ｐゴシック" charset="0"/>
                <a:cs typeface="ＭＳ Ｐゴシック" charset="0"/>
              </a:rPr>
              <a:t>d)</a:t>
            </a:r>
            <a:endParaRPr lang="en-US" sz="2800" b="1" i="1" u="sng" dirty="0">
              <a:solidFill>
                <a:srgbClr val="00FFFF"/>
              </a:solidFill>
              <a:effectLst>
                <a:outerShdw blurRad="38100" dist="38100" dir="2700000" algn="tl">
                  <a:srgbClr val="000000"/>
                </a:outerShdw>
              </a:effectLst>
              <a:ea typeface="ＭＳ Ｐゴシック"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76800" y="779463"/>
            <a:ext cx="3635375" cy="2209800"/>
          </a:xfrm>
        </p:spPr>
        <p:txBody>
          <a:bodyPr/>
          <a:lstStyle/>
          <a:p>
            <a:pPr>
              <a:defRPr/>
            </a:pPr>
            <a:r>
              <a:rPr lang="en-US" sz="7200" b="1" spc="300" dirty="0">
                <a:solidFill>
                  <a:schemeClr val="bg2">
                    <a:lumMod val="75000"/>
                  </a:schemeClr>
                </a:solidFill>
              </a:rPr>
              <a:t>Part 4</a:t>
            </a:r>
          </a:p>
        </p:txBody>
      </p:sp>
      <p:sp>
        <p:nvSpPr>
          <p:cNvPr id="117762" name="Text Placeholder 3"/>
          <p:cNvSpPr>
            <a:spLocks noGrp="1"/>
          </p:cNvSpPr>
          <p:nvPr>
            <p:ph type="body" sz="half" idx="2"/>
          </p:nvPr>
        </p:nvSpPr>
        <p:spPr>
          <a:xfrm>
            <a:off x="4876800" y="3048000"/>
            <a:ext cx="4267200" cy="3505200"/>
          </a:xfrm>
        </p:spPr>
        <p:txBody>
          <a:bodyPr/>
          <a:lstStyle/>
          <a:p>
            <a:r>
              <a:rPr lang="en-US" sz="3600" b="1">
                <a:solidFill>
                  <a:schemeClr val="tx1"/>
                </a:solidFill>
                <a:ea typeface="ＭＳ Ｐゴシック" pitchFamily="34" charset="-128"/>
              </a:rPr>
              <a:t>Administration</a:t>
            </a:r>
          </a:p>
        </p:txBody>
      </p:sp>
      <p:pic>
        <p:nvPicPr>
          <p:cNvPr id="9" name="Picture Placeholder 8" descr="HCRImage.jpg"/>
          <p:cNvPicPr>
            <a:picLocks noGrp="1" noChangeAspect="1"/>
          </p:cNvPicPr>
          <p:nvPr>
            <p:ph type="pic" sz="quarter" idx="13"/>
          </p:nvPr>
        </p:nvPicPr>
        <p:blipFill rotWithShape="1">
          <a:blip r:embed="rId2"/>
          <a:srcRect l="24306" r="24306"/>
          <a:stretch/>
        </p:blipFill>
        <p:spPr/>
      </p:pic>
      <p:sp>
        <p:nvSpPr>
          <p:cNvPr id="2" name="Slide Number Placeholder 1"/>
          <p:cNvSpPr>
            <a:spLocks noGrp="1"/>
          </p:cNvSpPr>
          <p:nvPr>
            <p:ph type="sldNum" sz="quarter" idx="16"/>
          </p:nvPr>
        </p:nvSpPr>
        <p:spPr/>
        <p:txBody>
          <a:bodyPr/>
          <a:lstStyle/>
          <a:p>
            <a:pPr>
              <a:defRPr/>
            </a:pPr>
            <a:fld id="{C07CAE72-FFEB-4229-A210-6BA2CECFFA1B}" type="slidenum">
              <a:rPr lang="en-US" smtClean="0"/>
              <a:pPr>
                <a:defRPr/>
              </a:pPr>
              <a:t>109</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2D24B225-8CAC-4B1B-A43D-82B6A170C91B}" type="slidenum">
              <a:rPr lang="en-US"/>
              <a:pPr>
                <a:defRPr/>
              </a:pPr>
              <a:t>11</a:t>
            </a:fld>
            <a:endParaRPr lang="en-US" dirty="0"/>
          </a:p>
        </p:txBody>
      </p:sp>
      <p:sp>
        <p:nvSpPr>
          <p:cNvPr id="29698" name="Rectangle 3"/>
          <p:cNvSpPr>
            <a:spLocks noGrp="1" noChangeArrowheads="1"/>
          </p:cNvSpPr>
          <p:nvPr>
            <p:ph sz="half" idx="4294967295"/>
          </p:nvPr>
        </p:nvSpPr>
        <p:spPr>
          <a:xfrm>
            <a:off x="762000" y="1752600"/>
            <a:ext cx="3181350" cy="5334000"/>
          </a:xfrm>
        </p:spPr>
        <p:txBody>
          <a:bodyPr/>
          <a:lstStyle/>
          <a:p>
            <a:pPr eaLnBrk="1" hangingPunct="1">
              <a:lnSpc>
                <a:spcPct val="50000"/>
              </a:lnSpc>
              <a:buFont typeface="Wingdings" pitchFamily="2" charset="2"/>
              <a:buNone/>
            </a:pPr>
            <a:r>
              <a:rPr lang="en-US" sz="1400" b="1" dirty="0">
                <a:solidFill>
                  <a:schemeClr val="hlink"/>
                </a:solidFill>
                <a:ea typeface="ＭＳ Ｐゴシック" pitchFamily="34" charset="-128"/>
              </a:rPr>
              <a:t>ACA</a:t>
            </a:r>
            <a:r>
              <a:rPr lang="en-US" sz="1400" dirty="0">
                <a:solidFill>
                  <a:schemeClr val="hlink"/>
                </a:solidFill>
                <a:ea typeface="ＭＳ Ｐゴシック" pitchFamily="34" charset="-128"/>
              </a:rPr>
              <a:t>-</a:t>
            </a:r>
            <a:r>
              <a:rPr lang="en-US" sz="1400" dirty="0">
                <a:ea typeface="ＭＳ Ｐゴシック" pitchFamily="34" charset="-128"/>
              </a:rPr>
              <a:t> </a:t>
            </a:r>
            <a:r>
              <a:rPr lang="en-US" sz="1400" dirty="0">
                <a:solidFill>
                  <a:schemeClr val="tx1"/>
                </a:solidFill>
                <a:ea typeface="ＭＳ Ｐゴシック" pitchFamily="34" charset="-128"/>
              </a:rPr>
              <a:t>Affordable Care Act</a:t>
            </a:r>
          </a:p>
          <a:p>
            <a:pPr eaLnBrk="1" hangingPunct="1">
              <a:lnSpc>
                <a:spcPct val="50000"/>
              </a:lnSpc>
              <a:buNone/>
            </a:pPr>
            <a:r>
              <a:rPr lang="en-US" sz="1400" b="1" dirty="0">
                <a:solidFill>
                  <a:schemeClr val="hlink"/>
                </a:solidFill>
                <a:ea typeface="ＭＳ Ｐゴシック" pitchFamily="34" charset="-128"/>
              </a:rPr>
              <a:t>AHP</a:t>
            </a:r>
            <a:r>
              <a:rPr lang="en-US" sz="1400" dirty="0">
                <a:solidFill>
                  <a:schemeClr val="hlink"/>
                </a:solidFill>
                <a:ea typeface="ＭＳ Ｐゴシック" pitchFamily="34" charset="-128"/>
              </a:rPr>
              <a:t>- </a:t>
            </a:r>
            <a:r>
              <a:rPr lang="en-US" sz="1400" dirty="0">
                <a:solidFill>
                  <a:schemeClr val="tx1"/>
                </a:solidFill>
                <a:ea typeface="ＭＳ Ｐゴシック" pitchFamily="34" charset="-128"/>
              </a:rPr>
              <a:t>Association Health Plan</a:t>
            </a:r>
          </a:p>
          <a:p>
            <a:pPr eaLnBrk="1" hangingPunct="1">
              <a:lnSpc>
                <a:spcPct val="50000"/>
              </a:lnSpc>
              <a:buFont typeface="Wingdings" pitchFamily="2" charset="2"/>
              <a:buNone/>
            </a:pPr>
            <a:r>
              <a:rPr lang="en-US" sz="1400" b="1" dirty="0">
                <a:solidFill>
                  <a:schemeClr val="hlink"/>
                </a:solidFill>
                <a:ea typeface="ＭＳ Ｐゴシック" pitchFamily="34" charset="-128"/>
              </a:rPr>
              <a:t>ALE</a:t>
            </a:r>
            <a:r>
              <a:rPr lang="en-US" sz="1400" dirty="0">
                <a:solidFill>
                  <a:schemeClr val="hlink"/>
                </a:solidFill>
                <a:ea typeface="ＭＳ Ｐゴシック" pitchFamily="34" charset="-128"/>
              </a:rPr>
              <a:t>-</a:t>
            </a:r>
            <a:r>
              <a:rPr lang="en-US" sz="1400" dirty="0">
                <a:ea typeface="ＭＳ Ｐゴシック" pitchFamily="34" charset="-128"/>
              </a:rPr>
              <a:t> </a:t>
            </a:r>
            <a:r>
              <a:rPr lang="en-US" sz="1400" dirty="0">
                <a:solidFill>
                  <a:schemeClr val="tx1"/>
                </a:solidFill>
                <a:ea typeface="ＭＳ Ｐゴシック" pitchFamily="34" charset="-128"/>
              </a:rPr>
              <a:t>Applicable Large ER</a:t>
            </a:r>
          </a:p>
          <a:p>
            <a:pPr eaLnBrk="1" hangingPunct="1">
              <a:lnSpc>
                <a:spcPct val="50000"/>
              </a:lnSpc>
              <a:buFont typeface="Wingdings" pitchFamily="2" charset="2"/>
              <a:buNone/>
            </a:pPr>
            <a:r>
              <a:rPr lang="en-US" sz="1400" b="1" dirty="0">
                <a:solidFill>
                  <a:schemeClr val="hlink"/>
                </a:solidFill>
                <a:ea typeface="ＭＳ Ｐゴシック" pitchFamily="34" charset="-128"/>
              </a:rPr>
              <a:t>CBP</a:t>
            </a:r>
            <a:r>
              <a:rPr lang="en-US" sz="1400" dirty="0">
                <a:solidFill>
                  <a:schemeClr val="hlink"/>
                </a:solidFill>
                <a:ea typeface="ＭＳ Ｐゴシック" pitchFamily="34" charset="-128"/>
              </a:rPr>
              <a:t>-</a:t>
            </a:r>
            <a:r>
              <a:rPr lang="en-US" sz="1400" dirty="0">
                <a:ea typeface="ＭＳ Ｐゴシック" pitchFamily="34" charset="-128"/>
              </a:rPr>
              <a:t> </a:t>
            </a:r>
            <a:r>
              <a:rPr lang="en-US" sz="1400" dirty="0">
                <a:solidFill>
                  <a:schemeClr val="tx1"/>
                </a:solidFill>
                <a:ea typeface="ＭＳ Ｐゴシック" pitchFamily="34" charset="-128"/>
              </a:rPr>
              <a:t>Collectively Bargained Plan</a:t>
            </a:r>
            <a:endParaRPr lang="en-US" sz="1400" b="1" dirty="0">
              <a:solidFill>
                <a:schemeClr val="tx1"/>
              </a:solidFill>
              <a:ea typeface="ＭＳ Ｐゴシック" pitchFamily="34" charset="-128"/>
            </a:endParaRPr>
          </a:p>
          <a:p>
            <a:pPr eaLnBrk="1" hangingPunct="1">
              <a:lnSpc>
                <a:spcPct val="50000"/>
              </a:lnSpc>
              <a:buFont typeface="Wingdings" pitchFamily="2" charset="2"/>
              <a:buNone/>
            </a:pPr>
            <a:r>
              <a:rPr lang="en-US" sz="1400" b="1" dirty="0">
                <a:solidFill>
                  <a:schemeClr val="hlink"/>
                </a:solidFill>
                <a:ea typeface="ＭＳ Ｐゴシック" pitchFamily="34" charset="-128"/>
              </a:rPr>
              <a:t>Code</a:t>
            </a:r>
            <a:r>
              <a:rPr lang="en-US" sz="1400" dirty="0">
                <a:ea typeface="ＭＳ Ｐゴシック" pitchFamily="34" charset="-128"/>
              </a:rPr>
              <a:t> </a:t>
            </a:r>
            <a:r>
              <a:rPr lang="en-US" sz="1400" dirty="0">
                <a:solidFill>
                  <a:schemeClr val="tx1"/>
                </a:solidFill>
                <a:ea typeface="ＭＳ Ｐゴシック" pitchFamily="34" charset="-128"/>
              </a:rPr>
              <a:t>or</a:t>
            </a:r>
            <a:r>
              <a:rPr lang="en-US" sz="1400" dirty="0">
                <a:ea typeface="ＭＳ Ｐゴシック" pitchFamily="34" charset="-128"/>
              </a:rPr>
              <a:t> </a:t>
            </a:r>
            <a:r>
              <a:rPr lang="en-US" sz="1400" b="1" dirty="0">
                <a:solidFill>
                  <a:schemeClr val="hlink"/>
                </a:solidFill>
                <a:ea typeface="ＭＳ Ｐゴシック" pitchFamily="34" charset="-128"/>
              </a:rPr>
              <a:t>IRC</a:t>
            </a:r>
            <a:r>
              <a:rPr lang="en-US" sz="1400" dirty="0">
                <a:solidFill>
                  <a:schemeClr val="hlink"/>
                </a:solidFill>
                <a:ea typeface="ＭＳ Ｐゴシック" pitchFamily="34" charset="-128"/>
              </a:rPr>
              <a:t>-</a:t>
            </a:r>
            <a:r>
              <a:rPr lang="en-US" sz="1400" dirty="0">
                <a:ea typeface="ＭＳ Ｐゴシック" pitchFamily="34" charset="-128"/>
              </a:rPr>
              <a:t> </a:t>
            </a:r>
            <a:r>
              <a:rPr lang="en-US" sz="1400" dirty="0">
                <a:solidFill>
                  <a:schemeClr val="tx1"/>
                </a:solidFill>
                <a:ea typeface="ＭＳ Ｐゴシック" pitchFamily="34" charset="-128"/>
              </a:rPr>
              <a:t>Internal Revenue Code</a:t>
            </a:r>
          </a:p>
          <a:p>
            <a:pPr eaLnBrk="1" hangingPunct="1">
              <a:lnSpc>
                <a:spcPct val="50000"/>
              </a:lnSpc>
              <a:buFont typeface="Wingdings" pitchFamily="2" charset="2"/>
              <a:buNone/>
            </a:pPr>
            <a:r>
              <a:rPr lang="en-US" sz="1400" b="1" dirty="0">
                <a:solidFill>
                  <a:schemeClr val="hlink"/>
                </a:solidFill>
                <a:ea typeface="ＭＳ Ｐゴシック" pitchFamily="34" charset="-128"/>
              </a:rPr>
              <a:t>DOL</a:t>
            </a:r>
            <a:r>
              <a:rPr lang="en-US" sz="1400" dirty="0">
                <a:solidFill>
                  <a:schemeClr val="hlink"/>
                </a:solidFill>
                <a:ea typeface="ＭＳ Ｐゴシック" pitchFamily="34" charset="-128"/>
              </a:rPr>
              <a:t>-</a:t>
            </a:r>
            <a:r>
              <a:rPr lang="en-US" sz="1400" dirty="0">
                <a:ea typeface="ＭＳ Ｐゴシック" pitchFamily="34" charset="-128"/>
              </a:rPr>
              <a:t> </a:t>
            </a:r>
            <a:r>
              <a:rPr lang="en-US" sz="1400" dirty="0">
                <a:solidFill>
                  <a:schemeClr val="tx1"/>
                </a:solidFill>
                <a:ea typeface="ＭＳ Ｐゴシック" pitchFamily="34" charset="-128"/>
              </a:rPr>
              <a:t>Department of Labor</a:t>
            </a:r>
          </a:p>
          <a:p>
            <a:pPr eaLnBrk="1" hangingPunct="1">
              <a:lnSpc>
                <a:spcPct val="50000"/>
              </a:lnSpc>
              <a:buFont typeface="Wingdings" pitchFamily="2" charset="2"/>
              <a:buNone/>
            </a:pPr>
            <a:r>
              <a:rPr lang="en-US" sz="1400" b="1" dirty="0">
                <a:solidFill>
                  <a:schemeClr val="hlink"/>
                </a:solidFill>
                <a:ea typeface="ＭＳ Ｐゴシック" pitchFamily="34" charset="-128"/>
              </a:rPr>
              <a:t>EE</a:t>
            </a:r>
            <a:r>
              <a:rPr lang="en-US" sz="1400" dirty="0">
                <a:solidFill>
                  <a:schemeClr val="hlink"/>
                </a:solidFill>
                <a:ea typeface="ＭＳ Ｐゴシック" pitchFamily="34" charset="-128"/>
              </a:rPr>
              <a:t>-</a:t>
            </a:r>
            <a:r>
              <a:rPr lang="en-US" sz="1400" dirty="0">
                <a:ea typeface="ＭＳ Ｐゴシック" pitchFamily="34" charset="-128"/>
              </a:rPr>
              <a:t> </a:t>
            </a:r>
            <a:r>
              <a:rPr lang="en-US" sz="1400" dirty="0">
                <a:solidFill>
                  <a:schemeClr val="tx1"/>
                </a:solidFill>
                <a:ea typeface="ＭＳ Ｐゴシック" pitchFamily="34" charset="-128"/>
              </a:rPr>
              <a:t>Employee</a:t>
            </a:r>
          </a:p>
          <a:p>
            <a:pPr eaLnBrk="1" hangingPunct="1">
              <a:lnSpc>
                <a:spcPct val="50000"/>
              </a:lnSpc>
              <a:buFont typeface="Wingdings" pitchFamily="2" charset="2"/>
              <a:buNone/>
            </a:pPr>
            <a:r>
              <a:rPr lang="en-US" sz="1400" b="1" dirty="0">
                <a:solidFill>
                  <a:schemeClr val="hlink"/>
                </a:solidFill>
                <a:ea typeface="ＭＳ Ｐゴシック" pitchFamily="34" charset="-128"/>
              </a:rPr>
              <a:t>EHB</a:t>
            </a:r>
            <a:r>
              <a:rPr lang="en-US" sz="1400" dirty="0">
                <a:solidFill>
                  <a:schemeClr val="hlink"/>
                </a:solidFill>
                <a:ea typeface="ＭＳ Ｐゴシック" pitchFamily="34" charset="-128"/>
              </a:rPr>
              <a:t>-</a:t>
            </a:r>
            <a:r>
              <a:rPr lang="en-US" sz="1400" dirty="0">
                <a:ea typeface="ＭＳ Ｐゴシック" pitchFamily="34" charset="-128"/>
              </a:rPr>
              <a:t> </a:t>
            </a:r>
            <a:r>
              <a:rPr lang="en-US" sz="1400" dirty="0">
                <a:solidFill>
                  <a:schemeClr val="tx1"/>
                </a:solidFill>
                <a:ea typeface="ＭＳ Ｐゴシック" pitchFamily="34" charset="-128"/>
              </a:rPr>
              <a:t>Essential Health Benefits</a:t>
            </a:r>
            <a:endParaRPr lang="en-US" sz="1400" b="1" dirty="0">
              <a:solidFill>
                <a:schemeClr val="tx1"/>
              </a:solidFill>
              <a:ea typeface="ＭＳ Ｐゴシック" pitchFamily="34" charset="-128"/>
            </a:endParaRPr>
          </a:p>
          <a:p>
            <a:pPr eaLnBrk="1" hangingPunct="1">
              <a:lnSpc>
                <a:spcPct val="50000"/>
              </a:lnSpc>
              <a:buFont typeface="Wingdings" pitchFamily="2" charset="2"/>
              <a:buNone/>
            </a:pPr>
            <a:r>
              <a:rPr lang="en-US" sz="1400" b="1" dirty="0">
                <a:solidFill>
                  <a:schemeClr val="hlink"/>
                </a:solidFill>
                <a:ea typeface="ＭＳ Ｐゴシック" pitchFamily="34" charset="-128"/>
              </a:rPr>
              <a:t>ER</a:t>
            </a:r>
            <a:r>
              <a:rPr lang="en-US" sz="1400" dirty="0">
                <a:solidFill>
                  <a:schemeClr val="hlink"/>
                </a:solidFill>
                <a:ea typeface="ＭＳ Ｐゴシック" pitchFamily="34" charset="-128"/>
              </a:rPr>
              <a:t>- </a:t>
            </a:r>
            <a:r>
              <a:rPr lang="en-US" sz="1400" dirty="0">
                <a:solidFill>
                  <a:schemeClr val="tx1"/>
                </a:solidFill>
                <a:ea typeface="ＭＳ Ｐゴシック" pitchFamily="34" charset="-128"/>
              </a:rPr>
              <a:t>Employer</a:t>
            </a:r>
          </a:p>
          <a:p>
            <a:pPr eaLnBrk="1" hangingPunct="1">
              <a:lnSpc>
                <a:spcPct val="50000"/>
              </a:lnSpc>
              <a:buFont typeface="Wingdings" pitchFamily="2" charset="2"/>
              <a:buNone/>
            </a:pPr>
            <a:r>
              <a:rPr lang="en-US" sz="1400" b="1" dirty="0">
                <a:solidFill>
                  <a:schemeClr val="hlink"/>
                </a:solidFill>
                <a:ea typeface="ＭＳ Ｐゴシック" pitchFamily="34" charset="-128"/>
              </a:rPr>
              <a:t>FSA</a:t>
            </a:r>
            <a:r>
              <a:rPr lang="en-US" sz="1400" dirty="0">
                <a:solidFill>
                  <a:schemeClr val="hlink"/>
                </a:solidFill>
                <a:ea typeface="ＭＳ Ｐゴシック" pitchFamily="34" charset="-128"/>
              </a:rPr>
              <a:t>-</a:t>
            </a:r>
            <a:r>
              <a:rPr lang="en-US" sz="1400" dirty="0">
                <a:ea typeface="ＭＳ Ｐゴシック" pitchFamily="34" charset="-128"/>
              </a:rPr>
              <a:t> </a:t>
            </a:r>
            <a:r>
              <a:rPr lang="en-US" sz="1400" dirty="0">
                <a:solidFill>
                  <a:schemeClr val="tx1"/>
                </a:solidFill>
                <a:ea typeface="ＭＳ Ｐゴシック" pitchFamily="34" charset="-128"/>
              </a:rPr>
              <a:t>Flexible Spending Account</a:t>
            </a:r>
          </a:p>
          <a:p>
            <a:pPr eaLnBrk="1" hangingPunct="1">
              <a:lnSpc>
                <a:spcPct val="50000"/>
              </a:lnSpc>
              <a:buFont typeface="Wingdings" pitchFamily="2" charset="2"/>
              <a:buNone/>
            </a:pPr>
            <a:r>
              <a:rPr lang="en-US" sz="1400" b="1" dirty="0">
                <a:solidFill>
                  <a:schemeClr val="hlink"/>
                </a:solidFill>
                <a:ea typeface="ＭＳ Ｐゴシック" pitchFamily="34" charset="-128"/>
              </a:rPr>
              <a:t>FTE</a:t>
            </a:r>
            <a:r>
              <a:rPr lang="en-US" sz="1400" dirty="0">
                <a:solidFill>
                  <a:schemeClr val="hlink"/>
                </a:solidFill>
                <a:ea typeface="ＭＳ Ｐゴシック" pitchFamily="34" charset="-128"/>
              </a:rPr>
              <a:t>-</a:t>
            </a:r>
            <a:r>
              <a:rPr lang="en-US" sz="1400" dirty="0">
                <a:ea typeface="ＭＳ Ｐゴシック" pitchFamily="34" charset="-128"/>
              </a:rPr>
              <a:t> </a:t>
            </a:r>
            <a:r>
              <a:rPr lang="en-US" sz="1400" dirty="0">
                <a:solidFill>
                  <a:schemeClr val="tx1"/>
                </a:solidFill>
                <a:ea typeface="ＭＳ Ｐゴシック" pitchFamily="34" charset="-128"/>
              </a:rPr>
              <a:t>Full-time EE</a:t>
            </a:r>
          </a:p>
          <a:p>
            <a:pPr eaLnBrk="1" hangingPunct="1">
              <a:lnSpc>
                <a:spcPct val="50000"/>
              </a:lnSpc>
              <a:buFont typeface="Wingdings" pitchFamily="2" charset="2"/>
              <a:buNone/>
            </a:pPr>
            <a:r>
              <a:rPr lang="en-US" sz="1400" b="1" dirty="0">
                <a:solidFill>
                  <a:schemeClr val="hlink"/>
                </a:solidFill>
                <a:ea typeface="ＭＳ Ｐゴシック" pitchFamily="34" charset="-128"/>
              </a:rPr>
              <a:t>FTEE</a:t>
            </a:r>
            <a:r>
              <a:rPr lang="en-US" sz="1400" dirty="0">
                <a:solidFill>
                  <a:schemeClr val="hlink"/>
                </a:solidFill>
                <a:ea typeface="ＭＳ Ｐゴシック" pitchFamily="34" charset="-128"/>
              </a:rPr>
              <a:t>-</a:t>
            </a:r>
            <a:r>
              <a:rPr lang="en-US" sz="1400" dirty="0">
                <a:ea typeface="ＭＳ Ｐゴシック" pitchFamily="34" charset="-128"/>
              </a:rPr>
              <a:t> </a:t>
            </a:r>
            <a:r>
              <a:rPr lang="en-US" sz="1400" dirty="0">
                <a:solidFill>
                  <a:schemeClr val="tx1"/>
                </a:solidFill>
                <a:ea typeface="ＭＳ Ｐゴシック" pitchFamily="34" charset="-128"/>
              </a:rPr>
              <a:t>Full-time Equivalent EE</a:t>
            </a:r>
          </a:p>
          <a:p>
            <a:pPr eaLnBrk="1" hangingPunct="1">
              <a:lnSpc>
                <a:spcPct val="50000"/>
              </a:lnSpc>
              <a:buFont typeface="Wingdings" pitchFamily="2" charset="2"/>
              <a:buNone/>
            </a:pPr>
            <a:r>
              <a:rPr lang="en-US" sz="1400" b="1" dirty="0">
                <a:solidFill>
                  <a:schemeClr val="hlink"/>
                </a:solidFill>
                <a:ea typeface="ＭＳ Ｐゴシック" pitchFamily="34" charset="-128"/>
              </a:rPr>
              <a:t>GHP</a:t>
            </a:r>
            <a:r>
              <a:rPr lang="en-US" sz="1400" dirty="0">
                <a:solidFill>
                  <a:schemeClr val="hlink"/>
                </a:solidFill>
                <a:ea typeface="ＭＳ Ｐゴシック" pitchFamily="34" charset="-128"/>
              </a:rPr>
              <a:t>-</a:t>
            </a:r>
            <a:r>
              <a:rPr lang="en-US" sz="1400" dirty="0">
                <a:ea typeface="ＭＳ Ｐゴシック" pitchFamily="34" charset="-128"/>
              </a:rPr>
              <a:t> </a:t>
            </a:r>
            <a:r>
              <a:rPr lang="en-US" sz="1400" dirty="0">
                <a:solidFill>
                  <a:schemeClr val="tx1"/>
                </a:solidFill>
                <a:ea typeface="ＭＳ Ｐゴシック" pitchFamily="34" charset="-128"/>
              </a:rPr>
              <a:t>Group Health Plan</a:t>
            </a:r>
          </a:p>
        </p:txBody>
      </p:sp>
      <p:sp>
        <p:nvSpPr>
          <p:cNvPr id="29699" name="Rectangle 2"/>
          <p:cNvSpPr>
            <a:spLocks noGrp="1" noChangeArrowheads="1"/>
          </p:cNvSpPr>
          <p:nvPr>
            <p:ph type="title" idx="4294967295"/>
          </p:nvPr>
        </p:nvSpPr>
        <p:spPr>
          <a:xfrm>
            <a:off x="0" y="-76200"/>
            <a:ext cx="9144000" cy="1143000"/>
          </a:xfrm>
        </p:spPr>
        <p:txBody>
          <a:bodyPr/>
          <a:lstStyle/>
          <a:p>
            <a:pPr eaLnBrk="1" hangingPunct="1"/>
            <a:r>
              <a:rPr lang="en-US" sz="3200">
                <a:ea typeface="ＭＳ Ｐゴシック" pitchFamily="34" charset="-128"/>
              </a:rPr>
              <a:t>Abbreviations</a:t>
            </a:r>
          </a:p>
        </p:txBody>
      </p:sp>
      <p:sp>
        <p:nvSpPr>
          <p:cNvPr id="29700" name="Rectangle 3"/>
          <p:cNvSpPr txBox="1">
            <a:spLocks noChangeArrowheads="1"/>
          </p:cNvSpPr>
          <p:nvPr/>
        </p:nvSpPr>
        <p:spPr bwMode="auto">
          <a:xfrm>
            <a:off x="4419600" y="1752600"/>
            <a:ext cx="4267200" cy="5334000"/>
          </a:xfrm>
          <a:prstGeom prst="rect">
            <a:avLst/>
          </a:prstGeom>
          <a:noFill/>
          <a:ln w="9525">
            <a:noFill/>
            <a:miter lim="800000"/>
            <a:headEnd/>
            <a:tailEnd/>
          </a:ln>
        </p:spPr>
        <p:txBody>
          <a:bodyPr/>
          <a:lstStyle/>
          <a:p>
            <a:pPr marL="342900" indent="-342900">
              <a:lnSpc>
                <a:spcPct val="50000"/>
              </a:lnSpc>
              <a:spcBef>
                <a:spcPts val="2000"/>
              </a:spcBef>
              <a:buClr>
                <a:schemeClr val="accent1"/>
              </a:buClr>
              <a:buSzPct val="90000"/>
              <a:buFont typeface="Wingdings" pitchFamily="2" charset="2"/>
              <a:buNone/>
            </a:pPr>
            <a:r>
              <a:rPr lang="en-US" sz="1400" b="1" dirty="0">
                <a:solidFill>
                  <a:schemeClr val="hlink"/>
                </a:solidFill>
              </a:rPr>
              <a:t>GFHP</a:t>
            </a:r>
            <a:r>
              <a:rPr lang="en-US" sz="1400" dirty="0">
                <a:solidFill>
                  <a:schemeClr val="hlink"/>
                </a:solidFill>
              </a:rPr>
              <a:t>-</a:t>
            </a:r>
            <a:r>
              <a:rPr lang="en-US" sz="1400" dirty="0">
                <a:solidFill>
                  <a:srgbClr val="595959"/>
                </a:solidFill>
              </a:rPr>
              <a:t> </a:t>
            </a:r>
            <a:r>
              <a:rPr lang="en-US" sz="1400" dirty="0"/>
              <a:t>Grandfathered Health Plan</a:t>
            </a:r>
          </a:p>
          <a:p>
            <a:pPr marL="342900" indent="-342900">
              <a:lnSpc>
                <a:spcPct val="50000"/>
              </a:lnSpc>
              <a:spcBef>
                <a:spcPts val="2000"/>
              </a:spcBef>
              <a:buClr>
                <a:schemeClr val="accent1"/>
              </a:buClr>
              <a:buSzPct val="90000"/>
              <a:buFont typeface="Wingdings" pitchFamily="2" charset="2"/>
              <a:buNone/>
            </a:pPr>
            <a:r>
              <a:rPr lang="en-US" sz="1400" b="1" dirty="0">
                <a:solidFill>
                  <a:schemeClr val="hlink"/>
                </a:solidFill>
              </a:rPr>
              <a:t>HHS</a:t>
            </a:r>
            <a:r>
              <a:rPr lang="en-US" sz="1400" dirty="0">
                <a:solidFill>
                  <a:schemeClr val="hlink"/>
                </a:solidFill>
              </a:rPr>
              <a:t>-</a:t>
            </a:r>
            <a:r>
              <a:rPr lang="en-US" sz="1400" dirty="0">
                <a:solidFill>
                  <a:srgbClr val="595959"/>
                </a:solidFill>
              </a:rPr>
              <a:t> </a:t>
            </a:r>
            <a:r>
              <a:rPr lang="en-US" sz="1400" dirty="0"/>
              <a:t>Department of Health and Human Services</a:t>
            </a:r>
          </a:p>
          <a:p>
            <a:pPr marL="342900" indent="-342900">
              <a:lnSpc>
                <a:spcPct val="50000"/>
              </a:lnSpc>
              <a:spcBef>
                <a:spcPts val="2000"/>
              </a:spcBef>
              <a:buClr>
                <a:schemeClr val="accent1"/>
              </a:buClr>
              <a:buSzPct val="90000"/>
              <a:buFont typeface="Wingdings" pitchFamily="2" charset="2"/>
              <a:buNone/>
            </a:pPr>
            <a:r>
              <a:rPr lang="en-US" sz="1400" b="1" dirty="0">
                <a:solidFill>
                  <a:schemeClr val="hlink"/>
                </a:solidFill>
              </a:rPr>
              <a:t>HRA</a:t>
            </a:r>
            <a:r>
              <a:rPr lang="en-US" sz="1400" dirty="0">
                <a:solidFill>
                  <a:schemeClr val="hlink"/>
                </a:solidFill>
              </a:rPr>
              <a:t>-</a:t>
            </a:r>
            <a:r>
              <a:rPr lang="en-US" sz="1400" dirty="0">
                <a:solidFill>
                  <a:srgbClr val="595959"/>
                </a:solidFill>
              </a:rPr>
              <a:t> </a:t>
            </a:r>
            <a:r>
              <a:rPr lang="en-US" sz="1400" dirty="0"/>
              <a:t>Health Reimbursement Arrangement</a:t>
            </a:r>
          </a:p>
          <a:p>
            <a:pPr marL="342900" indent="-342900">
              <a:lnSpc>
                <a:spcPct val="50000"/>
              </a:lnSpc>
              <a:spcBef>
                <a:spcPts val="2000"/>
              </a:spcBef>
              <a:buClr>
                <a:schemeClr val="accent1"/>
              </a:buClr>
              <a:buSzPct val="90000"/>
              <a:buFont typeface="Wingdings" pitchFamily="2" charset="2"/>
              <a:buNone/>
            </a:pPr>
            <a:r>
              <a:rPr lang="en-US" sz="1400" b="1" dirty="0">
                <a:solidFill>
                  <a:schemeClr val="hlink"/>
                </a:solidFill>
              </a:rPr>
              <a:t>HSA</a:t>
            </a:r>
            <a:r>
              <a:rPr lang="en-US" sz="1400" dirty="0">
                <a:solidFill>
                  <a:schemeClr val="hlink"/>
                </a:solidFill>
              </a:rPr>
              <a:t>-</a:t>
            </a:r>
            <a:r>
              <a:rPr lang="en-US" sz="1400" dirty="0">
                <a:solidFill>
                  <a:srgbClr val="595959"/>
                </a:solidFill>
              </a:rPr>
              <a:t> </a:t>
            </a:r>
            <a:r>
              <a:rPr lang="en-US" sz="1400" dirty="0"/>
              <a:t>Health Savings Account</a:t>
            </a:r>
          </a:p>
          <a:p>
            <a:pPr marL="342900" indent="-342900">
              <a:lnSpc>
                <a:spcPct val="50000"/>
              </a:lnSpc>
              <a:spcBef>
                <a:spcPts val="2000"/>
              </a:spcBef>
              <a:buClr>
                <a:schemeClr val="accent1"/>
              </a:buClr>
              <a:buSzPct val="90000"/>
              <a:buFont typeface="Wingdings" pitchFamily="2" charset="2"/>
              <a:buNone/>
            </a:pPr>
            <a:r>
              <a:rPr lang="en-US" sz="1400" b="1" dirty="0">
                <a:solidFill>
                  <a:schemeClr val="hlink"/>
                </a:solidFill>
              </a:rPr>
              <a:t>IRS</a:t>
            </a:r>
            <a:r>
              <a:rPr lang="en-US" sz="1400" dirty="0">
                <a:solidFill>
                  <a:schemeClr val="hlink"/>
                </a:solidFill>
              </a:rPr>
              <a:t>-</a:t>
            </a:r>
            <a:r>
              <a:rPr lang="en-US" sz="1400" dirty="0">
                <a:solidFill>
                  <a:srgbClr val="595959"/>
                </a:solidFill>
              </a:rPr>
              <a:t> </a:t>
            </a:r>
            <a:r>
              <a:rPr lang="en-US" sz="1400" dirty="0"/>
              <a:t>Internal Revenue Service</a:t>
            </a:r>
            <a:endParaRPr lang="en-US" sz="1400" b="1" dirty="0"/>
          </a:p>
          <a:p>
            <a:pPr marL="342900" indent="-342900">
              <a:lnSpc>
                <a:spcPct val="50000"/>
              </a:lnSpc>
              <a:spcBef>
                <a:spcPts val="2000"/>
              </a:spcBef>
              <a:buClr>
                <a:schemeClr val="accent1"/>
              </a:buClr>
              <a:buSzPct val="90000"/>
              <a:buFont typeface="Wingdings" pitchFamily="2" charset="2"/>
              <a:buNone/>
            </a:pPr>
            <a:r>
              <a:rPr lang="en-US" sz="1400" b="1" dirty="0">
                <a:solidFill>
                  <a:schemeClr val="hlink"/>
                </a:solidFill>
              </a:rPr>
              <a:t>MEC</a:t>
            </a:r>
            <a:r>
              <a:rPr lang="en-US" sz="1400" dirty="0">
                <a:solidFill>
                  <a:schemeClr val="hlink"/>
                </a:solidFill>
              </a:rPr>
              <a:t>- </a:t>
            </a:r>
            <a:r>
              <a:rPr lang="en-US" sz="1400" dirty="0"/>
              <a:t>Minimum Essential Health Care Coverage</a:t>
            </a:r>
            <a:endParaRPr lang="en-US" sz="1400" b="1" dirty="0"/>
          </a:p>
          <a:p>
            <a:pPr marL="342900" indent="-342900">
              <a:lnSpc>
                <a:spcPct val="50000"/>
              </a:lnSpc>
              <a:spcBef>
                <a:spcPts val="2000"/>
              </a:spcBef>
              <a:buClr>
                <a:schemeClr val="accent1"/>
              </a:buClr>
              <a:buSzPct val="90000"/>
              <a:buFont typeface="Wingdings" pitchFamily="2" charset="2"/>
              <a:buNone/>
            </a:pPr>
            <a:r>
              <a:rPr lang="en-US" sz="1400" b="1" dirty="0">
                <a:solidFill>
                  <a:schemeClr val="hlink"/>
                </a:solidFill>
              </a:rPr>
              <a:t>MLR</a:t>
            </a:r>
            <a:r>
              <a:rPr lang="en-US" sz="1400" dirty="0">
                <a:solidFill>
                  <a:schemeClr val="hlink"/>
                </a:solidFill>
              </a:rPr>
              <a:t>-</a:t>
            </a:r>
            <a:r>
              <a:rPr lang="en-US" sz="1400" dirty="0">
                <a:solidFill>
                  <a:srgbClr val="595959"/>
                </a:solidFill>
              </a:rPr>
              <a:t> </a:t>
            </a:r>
            <a:r>
              <a:rPr lang="en-US" sz="1400" dirty="0"/>
              <a:t>Medical Loss Ratio</a:t>
            </a:r>
          </a:p>
          <a:p>
            <a:pPr marL="342900" indent="-342900">
              <a:lnSpc>
                <a:spcPct val="50000"/>
              </a:lnSpc>
              <a:spcBef>
                <a:spcPts val="2000"/>
              </a:spcBef>
              <a:buClr>
                <a:schemeClr val="accent1"/>
              </a:buClr>
              <a:buSzPct val="90000"/>
              <a:buFont typeface="Wingdings" pitchFamily="2" charset="2"/>
              <a:buNone/>
            </a:pPr>
            <a:r>
              <a:rPr lang="en-US" sz="1400" b="1" dirty="0">
                <a:solidFill>
                  <a:schemeClr val="hlink"/>
                </a:solidFill>
              </a:rPr>
              <a:t>NGFHP</a:t>
            </a:r>
            <a:r>
              <a:rPr lang="en-US" sz="1400" dirty="0">
                <a:solidFill>
                  <a:schemeClr val="hlink"/>
                </a:solidFill>
              </a:rPr>
              <a:t>-</a:t>
            </a:r>
            <a:r>
              <a:rPr lang="en-US" sz="1400" dirty="0">
                <a:solidFill>
                  <a:srgbClr val="595959"/>
                </a:solidFill>
              </a:rPr>
              <a:t> </a:t>
            </a:r>
            <a:r>
              <a:rPr lang="en-US" sz="1400" dirty="0"/>
              <a:t>Non-Grandfathered Health Plan</a:t>
            </a:r>
          </a:p>
          <a:p>
            <a:pPr marL="342900" indent="-342900">
              <a:lnSpc>
                <a:spcPct val="50000"/>
              </a:lnSpc>
              <a:spcBef>
                <a:spcPts val="2000"/>
              </a:spcBef>
              <a:buClr>
                <a:schemeClr val="accent1"/>
              </a:buClr>
              <a:buSzPct val="90000"/>
              <a:buFont typeface="Wingdings" pitchFamily="2" charset="2"/>
              <a:buNone/>
            </a:pPr>
            <a:r>
              <a:rPr lang="en-US" sz="1400" b="1" dirty="0">
                <a:solidFill>
                  <a:schemeClr val="hlink"/>
                </a:solidFill>
              </a:rPr>
              <a:t>PCE- </a:t>
            </a:r>
            <a:r>
              <a:rPr lang="en-US" sz="1400" dirty="0"/>
              <a:t>Preexisting Condition Exclusion</a:t>
            </a:r>
          </a:p>
          <a:p>
            <a:pPr marL="342900" indent="-342900">
              <a:lnSpc>
                <a:spcPct val="50000"/>
              </a:lnSpc>
              <a:spcBef>
                <a:spcPts val="2000"/>
              </a:spcBef>
              <a:buClr>
                <a:schemeClr val="accent1"/>
              </a:buClr>
              <a:buSzPct val="90000"/>
              <a:buFont typeface="Wingdings" pitchFamily="2" charset="2"/>
              <a:buNone/>
            </a:pPr>
            <a:r>
              <a:rPr lang="en-US" sz="1400" b="1" dirty="0">
                <a:solidFill>
                  <a:schemeClr val="hlink"/>
                </a:solidFill>
              </a:rPr>
              <a:t>PY</a:t>
            </a:r>
            <a:r>
              <a:rPr lang="en-US" sz="1400" dirty="0">
                <a:solidFill>
                  <a:schemeClr val="hlink"/>
                </a:solidFill>
              </a:rPr>
              <a:t>-</a:t>
            </a:r>
            <a:r>
              <a:rPr lang="en-US" sz="1400" dirty="0">
                <a:solidFill>
                  <a:srgbClr val="595959"/>
                </a:solidFill>
              </a:rPr>
              <a:t> </a:t>
            </a:r>
            <a:r>
              <a:rPr lang="en-US" sz="1400" dirty="0"/>
              <a:t>Plan Year</a:t>
            </a:r>
          </a:p>
          <a:p>
            <a:pPr marL="342900" indent="-342900">
              <a:lnSpc>
                <a:spcPct val="50000"/>
              </a:lnSpc>
              <a:spcBef>
                <a:spcPts val="2000"/>
              </a:spcBef>
              <a:buClr>
                <a:schemeClr val="accent1"/>
              </a:buClr>
              <a:buSzPct val="90000"/>
              <a:buFont typeface="Wingdings" pitchFamily="2" charset="2"/>
              <a:buNone/>
            </a:pPr>
            <a:r>
              <a:rPr lang="en-US" sz="1400" b="1" dirty="0">
                <a:solidFill>
                  <a:schemeClr val="hlink"/>
                </a:solidFill>
              </a:rPr>
              <a:t>SEP- </a:t>
            </a:r>
            <a:r>
              <a:rPr lang="en-US" sz="1400" dirty="0"/>
              <a:t>Special Enrollment Provision or Period</a:t>
            </a:r>
          </a:p>
          <a:p>
            <a:pPr marL="342900" indent="-342900">
              <a:lnSpc>
                <a:spcPct val="50000"/>
              </a:lnSpc>
              <a:spcBef>
                <a:spcPts val="2000"/>
              </a:spcBef>
              <a:buClr>
                <a:schemeClr val="accent1"/>
              </a:buClr>
              <a:buSzPct val="90000"/>
              <a:buFont typeface="Wingdings" pitchFamily="2" charset="2"/>
              <a:buNone/>
            </a:pPr>
            <a:r>
              <a:rPr lang="en-US" sz="1400" b="1" dirty="0">
                <a:solidFill>
                  <a:schemeClr val="hlink"/>
                </a:solidFill>
              </a:rPr>
              <a:t>SBC</a:t>
            </a:r>
            <a:r>
              <a:rPr lang="en-US" sz="1400" dirty="0">
                <a:solidFill>
                  <a:schemeClr val="hlink"/>
                </a:solidFill>
              </a:rPr>
              <a:t>-</a:t>
            </a:r>
            <a:r>
              <a:rPr lang="en-US" sz="1400" dirty="0">
                <a:solidFill>
                  <a:srgbClr val="595959"/>
                </a:solidFill>
              </a:rPr>
              <a:t> </a:t>
            </a:r>
            <a:r>
              <a:rPr lang="en-US" sz="1400" dirty="0"/>
              <a:t>Summary of Benefits and Coverage</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title"/>
          </p:nvPr>
        </p:nvSpPr>
        <p:spPr>
          <a:xfrm>
            <a:off x="457200" y="381000"/>
            <a:ext cx="3509963" cy="6096000"/>
          </a:xfrm>
        </p:spPr>
        <p:txBody>
          <a:bodyPr/>
          <a:lstStyle/>
          <a:p>
            <a:pPr eaLnBrk="1" hangingPunct="1"/>
            <a:r>
              <a:rPr lang="en-US" sz="4000">
                <a:ea typeface="ＭＳ Ｐゴシック" pitchFamily="34" charset="-128"/>
              </a:rPr>
              <a:t>Automatic Enrollment for EEs of Large ERs (with Notice and Opt-Out)</a:t>
            </a:r>
          </a:p>
        </p:txBody>
      </p:sp>
      <p:sp>
        <p:nvSpPr>
          <p:cNvPr id="118786" name="Rectangle 3"/>
          <p:cNvSpPr>
            <a:spLocks noGrp="1" noChangeArrowheads="1"/>
          </p:cNvSpPr>
          <p:nvPr>
            <p:ph idx="1"/>
          </p:nvPr>
        </p:nvSpPr>
        <p:spPr>
          <a:xfrm>
            <a:off x="4495800" y="273050"/>
            <a:ext cx="4419600" cy="6280150"/>
          </a:xfrm>
        </p:spPr>
        <p:txBody>
          <a:bodyPr/>
          <a:lstStyle/>
          <a:p>
            <a:pPr marL="341313" indent="-341313" eaLnBrk="1" hangingPunct="1"/>
            <a:r>
              <a:rPr lang="en-US" sz="2400" dirty="0">
                <a:solidFill>
                  <a:schemeClr val="tx1"/>
                </a:solidFill>
                <a:ea typeface="ＭＳ Ｐゴシック" pitchFamily="34" charset="-128"/>
              </a:rPr>
              <a:t>Requires certain large ERs (&gt; than 200 FTEs) to </a:t>
            </a:r>
            <a:r>
              <a:rPr lang="en-US" sz="2400" dirty="0">
                <a:solidFill>
                  <a:srgbClr val="00B046"/>
                </a:solidFill>
                <a:ea typeface="ＭＳ Ｐゴシック" pitchFamily="34" charset="-128"/>
              </a:rPr>
              <a:t>automatically enroll</a:t>
            </a:r>
            <a:r>
              <a:rPr lang="en-US" sz="2400" dirty="0">
                <a:solidFill>
                  <a:schemeClr val="tx1"/>
                </a:solidFill>
                <a:ea typeface="ＭＳ Ｐゴシック" pitchFamily="34" charset="-128"/>
              </a:rPr>
              <a:t> new FTEs in one of the ER</a:t>
            </a:r>
            <a:r>
              <a:rPr lang="ja-JP" altLang="en-US" sz="2400" dirty="0">
                <a:solidFill>
                  <a:schemeClr val="tx1"/>
                </a:solidFill>
                <a:ea typeface="ＭＳ Ｐゴシック" pitchFamily="34" charset="-128"/>
              </a:rPr>
              <a:t>’</a:t>
            </a:r>
            <a:r>
              <a:rPr lang="en-US" sz="2400" dirty="0">
                <a:solidFill>
                  <a:schemeClr val="tx1"/>
                </a:solidFill>
                <a:ea typeface="ＭＳ Ｐゴシック" pitchFamily="34" charset="-128"/>
              </a:rPr>
              <a:t>s health plans, and provide notice and opportunity for EE to opt out.</a:t>
            </a:r>
          </a:p>
          <a:p>
            <a:pPr marL="341313" indent="-341313" eaLnBrk="1" hangingPunct="1"/>
            <a:endParaRPr lang="en-US" sz="2400" dirty="0">
              <a:solidFill>
                <a:schemeClr val="tx1"/>
              </a:solidFill>
              <a:ea typeface="ＭＳ Ｐゴシック" pitchFamily="34" charset="-128"/>
            </a:endParaRPr>
          </a:p>
          <a:p>
            <a:pPr marL="341313" indent="-341313" eaLnBrk="1" hangingPunct="1">
              <a:buFont typeface="Wingdings" pitchFamily="2" charset="2"/>
              <a:buNone/>
            </a:pPr>
            <a:r>
              <a:rPr lang="en-US" sz="1400" dirty="0">
                <a:solidFill>
                  <a:srgbClr val="00B046"/>
                </a:solidFill>
                <a:ea typeface="ＭＳ Ｐゴシック" pitchFamily="34" charset="-128"/>
              </a:rPr>
              <a:t>	</a:t>
            </a:r>
            <a:r>
              <a:rPr lang="en-US" sz="2000" b="1" dirty="0">
                <a:solidFill>
                  <a:srgbClr val="00B046"/>
                </a:solidFill>
                <a:ea typeface="ＭＳ Ｐゴシック" pitchFamily="34" charset="-128"/>
              </a:rPr>
              <a:t>NOTE: Repealed Nov. 2, 2015.</a:t>
            </a:r>
          </a:p>
        </p:txBody>
      </p:sp>
      <p:sp>
        <p:nvSpPr>
          <p:cNvPr id="6" name="Slide Number Placeholder 5"/>
          <p:cNvSpPr>
            <a:spLocks noGrp="1"/>
          </p:cNvSpPr>
          <p:nvPr>
            <p:ph type="sldNum" sz="quarter" idx="12"/>
          </p:nvPr>
        </p:nvSpPr>
        <p:spPr/>
        <p:txBody>
          <a:bodyPr/>
          <a:lstStyle/>
          <a:p>
            <a:pPr>
              <a:defRPr/>
            </a:pPr>
            <a:fld id="{95804B34-5A6B-4879-BC21-336566895230}" type="slidenum">
              <a:rPr lang="en-US"/>
              <a:pPr>
                <a:defRPr/>
              </a:pPr>
              <a:t>110</a:t>
            </a:fld>
            <a:endParaRPr lang="en-US"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a:xfrm>
            <a:off x="457200" y="381000"/>
            <a:ext cx="8229600" cy="1143000"/>
          </a:xfrm>
        </p:spPr>
        <p:txBody>
          <a:bodyPr/>
          <a:lstStyle/>
          <a:p>
            <a:pPr eaLnBrk="1" hangingPunct="1"/>
            <a:r>
              <a:rPr lang="en-US" sz="3600" dirty="0">
                <a:ea typeface="ＭＳ Ｐゴシック" pitchFamily="34" charset="-128"/>
              </a:rPr>
              <a:t>Reporting Cost of ER-Sponsored Health Coverage on Form W-2s</a:t>
            </a:r>
          </a:p>
        </p:txBody>
      </p:sp>
      <p:sp>
        <p:nvSpPr>
          <p:cNvPr id="119810" name="Rectangle 3"/>
          <p:cNvSpPr>
            <a:spLocks noGrp="1" noChangeArrowheads="1"/>
          </p:cNvSpPr>
          <p:nvPr>
            <p:ph idx="1"/>
          </p:nvPr>
        </p:nvSpPr>
        <p:spPr>
          <a:xfrm>
            <a:off x="304800" y="2438400"/>
            <a:ext cx="8382000" cy="3733800"/>
          </a:xfrm>
        </p:spPr>
        <p:txBody>
          <a:bodyPr/>
          <a:lstStyle/>
          <a:p>
            <a:pPr algn="just" eaLnBrk="1" hangingPunct="1">
              <a:spcAft>
                <a:spcPct val="20000"/>
              </a:spcAft>
            </a:pPr>
            <a:r>
              <a:rPr lang="en-US" sz="2000" b="1" dirty="0">
                <a:solidFill>
                  <a:srgbClr val="00B046"/>
                </a:solidFill>
                <a:ea typeface="ＭＳ Ｐゴシック" pitchFamily="34" charset="-128"/>
              </a:rPr>
              <a:t>Cost of ER-sponsored health coverage. </a:t>
            </a:r>
            <a:r>
              <a:rPr lang="en-US" sz="2000" dirty="0">
                <a:solidFill>
                  <a:srgbClr val="00B046"/>
                </a:solidFill>
                <a:ea typeface="ＭＳ Ｐゴシック" pitchFamily="34" charset="-128"/>
              </a:rPr>
              <a:t> </a:t>
            </a:r>
            <a:r>
              <a:rPr lang="en-US" sz="2000" dirty="0">
                <a:solidFill>
                  <a:schemeClr val="tx1"/>
                </a:solidFill>
                <a:ea typeface="ＭＳ Ｐゴシック" pitchFamily="34" charset="-128"/>
              </a:rPr>
              <a:t>ERs must report the aggregate cost of ER-sponsored health benefits on EE</a:t>
            </a:r>
            <a:r>
              <a:rPr lang="ja-JP" altLang="en-US" sz="2000" dirty="0">
                <a:solidFill>
                  <a:schemeClr val="tx1"/>
                </a:solidFill>
                <a:ea typeface="ＭＳ Ｐゴシック" pitchFamily="34" charset="-128"/>
              </a:rPr>
              <a:t>’</a:t>
            </a:r>
            <a:r>
              <a:rPr lang="en-US" sz="2000" dirty="0">
                <a:solidFill>
                  <a:schemeClr val="tx1"/>
                </a:solidFill>
                <a:ea typeface="ＭＳ Ｐゴシック" pitchFamily="34" charset="-128"/>
              </a:rPr>
              <a:t>s Form W-2 for informational purposes only (excludes all contributions to HSAs, Archer MSAs, salary reduction contributions to FSAs, EAPs, and wellness programs.)</a:t>
            </a:r>
          </a:p>
          <a:p>
            <a:pPr lvl="1" algn="just" eaLnBrk="1" hangingPunct="1">
              <a:spcAft>
                <a:spcPct val="20000"/>
              </a:spcAft>
            </a:pPr>
            <a:r>
              <a:rPr lang="en-US" sz="1900" dirty="0">
                <a:solidFill>
                  <a:schemeClr val="tx1"/>
                </a:solidFill>
                <a:ea typeface="ＭＳ Ｐゴシック" pitchFamily="34" charset="-128"/>
              </a:rPr>
              <a:t>Transition relief until further notice for any calendar year if the ER was required to file &lt; 250 Form W-2s for the preceding calendar year; and</a:t>
            </a:r>
          </a:p>
          <a:p>
            <a:pPr lvl="1" algn="just" eaLnBrk="1" hangingPunct="1">
              <a:spcAft>
                <a:spcPct val="20000"/>
              </a:spcAft>
            </a:pPr>
            <a:r>
              <a:rPr lang="en-US" sz="1900" dirty="0">
                <a:solidFill>
                  <a:schemeClr val="tx1"/>
                </a:solidFill>
                <a:ea typeface="ＭＳ Ｐゴシック" pitchFamily="34" charset="-128"/>
              </a:rPr>
              <a:t>Use of </a:t>
            </a:r>
            <a:r>
              <a:rPr lang="ja-JP" altLang="en-US" sz="1900" dirty="0">
                <a:solidFill>
                  <a:schemeClr val="tx1"/>
                </a:solidFill>
                <a:ea typeface="ＭＳ Ｐゴシック" pitchFamily="34" charset="-128"/>
              </a:rPr>
              <a:t>“</a:t>
            </a:r>
            <a:r>
              <a:rPr lang="en-US" sz="1900" i="1" dirty="0">
                <a:solidFill>
                  <a:schemeClr val="tx1"/>
                </a:solidFill>
                <a:ea typeface="ＭＳ Ｐゴシック" pitchFamily="34" charset="-128"/>
              </a:rPr>
              <a:t>controlled group</a:t>
            </a:r>
            <a:r>
              <a:rPr lang="ja-JP" altLang="en-US" sz="1900" dirty="0">
                <a:solidFill>
                  <a:schemeClr val="tx1"/>
                </a:solidFill>
                <a:ea typeface="ＭＳ Ｐゴシック" pitchFamily="34" charset="-128"/>
              </a:rPr>
              <a:t>”</a:t>
            </a:r>
            <a:r>
              <a:rPr lang="en-US" sz="1900" dirty="0">
                <a:solidFill>
                  <a:schemeClr val="tx1"/>
                </a:solidFill>
                <a:ea typeface="ＭＳ Ｐゴシック" pitchFamily="34" charset="-128"/>
              </a:rPr>
              <a:t> rules not required under transition relief for filing &lt; 250 Form W-2s.</a:t>
            </a:r>
          </a:p>
          <a:p>
            <a:pPr marL="341313" lvl="1" indent="0" algn="just" eaLnBrk="1" hangingPunct="1">
              <a:spcAft>
                <a:spcPct val="20000"/>
              </a:spcAft>
              <a:buFont typeface="Wingdings" pitchFamily="2" charset="2"/>
              <a:buNone/>
              <a:tabLst>
                <a:tab pos="341313" algn="l"/>
              </a:tabLst>
            </a:pPr>
            <a:r>
              <a:rPr lang="en-US" sz="1600" b="1" i="1" dirty="0">
                <a:solidFill>
                  <a:srgbClr val="FF6600"/>
                </a:solidFill>
                <a:ea typeface="ＭＳ Ｐゴシック" pitchFamily="34" charset="-128"/>
              </a:rPr>
              <a:t>Tip:	</a:t>
            </a:r>
            <a:r>
              <a:rPr lang="en-US" sz="1600" dirty="0">
                <a:solidFill>
                  <a:srgbClr val="00B046"/>
                </a:solidFill>
                <a:ea typeface="ＭＳ Ｐゴシック" pitchFamily="34" charset="-128"/>
              </a:rPr>
              <a:t>Refer to the </a:t>
            </a:r>
            <a:r>
              <a:rPr lang="en-US" sz="1600" u="sng" dirty="0">
                <a:solidFill>
                  <a:srgbClr val="00B046"/>
                </a:solidFill>
                <a:ea typeface="ＭＳ Ｐゴシック" pitchFamily="34" charset="-128"/>
              </a:rPr>
              <a:t>Form W-2 Reporting of ER-Sponsored Health Coverage</a:t>
            </a:r>
            <a:r>
              <a:rPr lang="en-US" sz="1600" dirty="0">
                <a:solidFill>
                  <a:srgbClr val="00B046"/>
                </a:solidFill>
                <a:ea typeface="ＭＳ Ｐゴシック" pitchFamily="34" charset="-128"/>
              </a:rPr>
              <a:t> chart at</a:t>
            </a:r>
            <a:r>
              <a:rPr lang="en-US" sz="1600" dirty="0">
                <a:solidFill>
                  <a:schemeClr val="folHlink"/>
                </a:solidFill>
                <a:ea typeface="ＭＳ Ｐゴシック" pitchFamily="34" charset="-128"/>
              </a:rPr>
              <a:t> </a:t>
            </a:r>
            <a:r>
              <a:rPr lang="en-US" sz="1600" u="sng" dirty="0">
                <a:solidFill>
                  <a:srgbClr val="FF6600"/>
                </a:solidFill>
                <a:ea typeface="ＭＳ Ｐゴシック" pitchFamily="34" charset="-128"/>
              </a:rPr>
              <a:t>www.irs.gov</a:t>
            </a:r>
            <a:r>
              <a:rPr lang="en-US" sz="1600" dirty="0">
                <a:solidFill>
                  <a:srgbClr val="00B046"/>
                </a:solidFill>
                <a:ea typeface="ＭＳ Ｐゴシック" pitchFamily="34" charset="-128"/>
              </a:rPr>
              <a:t>, and detailed information can be found in the instructions for Form W-2.</a:t>
            </a:r>
            <a:endParaRPr lang="en-US" sz="1600" dirty="0">
              <a:ea typeface="ＭＳ Ｐゴシック" pitchFamily="34" charset="-128"/>
            </a:endParaRPr>
          </a:p>
          <a:p>
            <a:pPr eaLnBrk="1" hangingPunct="1"/>
            <a:endParaRPr lang="en-US" sz="1600" dirty="0">
              <a:ea typeface="ＭＳ Ｐゴシック" pitchFamily="34" charset="-128"/>
            </a:endParaRPr>
          </a:p>
        </p:txBody>
      </p:sp>
      <p:sp>
        <p:nvSpPr>
          <p:cNvPr id="5" name="Slide Number Placeholder 5"/>
          <p:cNvSpPr>
            <a:spLocks noGrp="1"/>
          </p:cNvSpPr>
          <p:nvPr>
            <p:ph type="sldNum" sz="quarter" idx="12"/>
          </p:nvPr>
        </p:nvSpPr>
        <p:spPr/>
        <p:txBody>
          <a:bodyPr/>
          <a:lstStyle/>
          <a:p>
            <a:pPr>
              <a:defRPr/>
            </a:pPr>
            <a:fld id="{38E89B41-2720-438F-ACF4-7784C9861303}" type="slidenum">
              <a:rPr lang="en-US"/>
              <a:pPr>
                <a:defRPr/>
              </a:pPr>
              <a:t>111</a:t>
            </a:fld>
            <a:endParaRPr lang="en-US"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title"/>
          </p:nvPr>
        </p:nvSpPr>
        <p:spPr>
          <a:xfrm>
            <a:off x="457200" y="381000"/>
            <a:ext cx="4191000" cy="6172200"/>
          </a:xfrm>
        </p:spPr>
        <p:txBody>
          <a:bodyPr/>
          <a:lstStyle/>
          <a:p>
            <a:pPr eaLnBrk="1" hangingPunct="1"/>
            <a:r>
              <a:rPr lang="en-US">
                <a:ea typeface="ＭＳ Ｐゴシック" pitchFamily="34" charset="-128"/>
              </a:rPr>
              <a:t>Information Reporting of MEC and ER-Sponsored Coverage</a:t>
            </a:r>
          </a:p>
        </p:txBody>
      </p:sp>
      <p:sp>
        <p:nvSpPr>
          <p:cNvPr id="120834" name="Rectangle 3"/>
          <p:cNvSpPr>
            <a:spLocks noGrp="1" noChangeArrowheads="1"/>
          </p:cNvSpPr>
          <p:nvPr>
            <p:ph idx="1"/>
          </p:nvPr>
        </p:nvSpPr>
        <p:spPr>
          <a:xfrm>
            <a:off x="4223817" y="190500"/>
            <a:ext cx="4601936" cy="6553200"/>
          </a:xfrm>
        </p:spPr>
        <p:txBody>
          <a:bodyPr>
            <a:normAutofit fontScale="92500" lnSpcReduction="10000"/>
          </a:bodyPr>
          <a:lstStyle/>
          <a:p>
            <a:pPr eaLnBrk="1" hangingPunct="1">
              <a:lnSpc>
                <a:spcPct val="90000"/>
              </a:lnSpc>
            </a:pPr>
            <a:r>
              <a:rPr lang="en-US" sz="1700" b="1" dirty="0">
                <a:solidFill>
                  <a:srgbClr val="00B050"/>
                </a:solidFill>
                <a:ea typeface="ＭＳ Ｐゴシック" pitchFamily="34" charset="-128"/>
              </a:rPr>
              <a:t>ER reporting requirements</a:t>
            </a:r>
            <a:r>
              <a:rPr lang="en-US" sz="1700" dirty="0">
                <a:solidFill>
                  <a:srgbClr val="00B050"/>
                </a:solidFill>
                <a:ea typeface="ＭＳ Ｐゴシック" pitchFamily="34" charset="-128"/>
              </a:rPr>
              <a:t>.  </a:t>
            </a:r>
            <a:r>
              <a:rPr lang="en-US" sz="1700" dirty="0">
                <a:solidFill>
                  <a:schemeClr val="tx1"/>
                </a:solidFill>
                <a:ea typeface="ＭＳ Ｐゴシック" pitchFamily="34" charset="-128"/>
              </a:rPr>
              <a:t>ALEs, small self-insured ERs and all health insurers must begin </a:t>
            </a:r>
            <a:r>
              <a:rPr lang="en-US" sz="1700" u="sng" dirty="0">
                <a:solidFill>
                  <a:schemeClr val="tx1"/>
                </a:solidFill>
                <a:ea typeface="ＭＳ Ｐゴシック" pitchFamily="34" charset="-128"/>
              </a:rPr>
              <a:t>collecting monthly info on 1/1/15</a:t>
            </a:r>
            <a:r>
              <a:rPr lang="en-US" sz="1700" dirty="0">
                <a:solidFill>
                  <a:schemeClr val="tx1"/>
                </a:solidFill>
                <a:ea typeface="ＭＳ Ｐゴシック" pitchFamily="34" charset="-128"/>
              </a:rPr>
              <a:t>, to report to IRS and covered individuals beginning in 2016:  </a:t>
            </a:r>
          </a:p>
          <a:p>
            <a:pPr lvl="1">
              <a:lnSpc>
                <a:spcPct val="90000"/>
              </a:lnSpc>
            </a:pPr>
            <a:r>
              <a:rPr lang="en-US" sz="1700" dirty="0">
                <a:solidFill>
                  <a:schemeClr val="tx1"/>
                </a:solidFill>
                <a:ea typeface="ＭＳ Ｐゴシック" pitchFamily="34" charset="-128"/>
              </a:rPr>
              <a:t>Reporting requirements under</a:t>
            </a:r>
            <a:r>
              <a:rPr lang="en-US" sz="1700" dirty="0">
                <a:ea typeface="ＭＳ Ｐゴシック" pitchFamily="34" charset="-128"/>
              </a:rPr>
              <a:t> </a:t>
            </a:r>
            <a:r>
              <a:rPr lang="en-US" sz="1700" dirty="0">
                <a:solidFill>
                  <a:srgbClr val="00B046"/>
                </a:solidFill>
                <a:ea typeface="ＭＳ Ｐゴシック" pitchFamily="34" charset="-128"/>
              </a:rPr>
              <a:t>IRC </a:t>
            </a:r>
            <a:r>
              <a:rPr lang="en-US" sz="1700" b="1" dirty="0">
                <a:solidFill>
                  <a:srgbClr val="00B046"/>
                </a:solidFill>
                <a:ea typeface="ＭＳ Ｐゴシック" pitchFamily="34" charset="-128"/>
              </a:rPr>
              <a:t>§</a:t>
            </a:r>
            <a:r>
              <a:rPr lang="en-US" sz="1700" dirty="0">
                <a:solidFill>
                  <a:srgbClr val="00B046"/>
                </a:solidFill>
                <a:ea typeface="ＭＳ Ｐゴシック" pitchFamily="34" charset="-128"/>
              </a:rPr>
              <a:t>6055</a:t>
            </a:r>
            <a:r>
              <a:rPr lang="en-US" sz="1700" dirty="0"/>
              <a:t> intended for enforcement of the individual mandate – verifies the months in which covered individuals have maintained MEC </a:t>
            </a:r>
            <a:r>
              <a:rPr lang="en-US" sz="1700" dirty="0">
                <a:solidFill>
                  <a:srgbClr val="00B046"/>
                </a:solidFill>
                <a:ea typeface="ＭＳ Ｐゴシック" pitchFamily="34" charset="-128"/>
              </a:rPr>
              <a:t> </a:t>
            </a:r>
            <a:r>
              <a:rPr lang="en-US" sz="1700" dirty="0">
                <a:solidFill>
                  <a:schemeClr val="tx1"/>
                </a:solidFill>
                <a:ea typeface="ＭＳ Ｐゴシック" pitchFamily="34" charset="-128"/>
              </a:rPr>
              <a:t>(e.g., insurer and self-insured ER annual information reporting to IRS and provide a statement to each individual </a:t>
            </a:r>
            <a:r>
              <a:rPr lang="en-US" sz="1700" u="sng" dirty="0">
                <a:solidFill>
                  <a:schemeClr val="tx1"/>
                </a:solidFill>
                <a:ea typeface="ＭＳ Ｐゴシック" pitchFamily="34" charset="-128"/>
              </a:rPr>
              <a:t>who is covered</a:t>
            </a:r>
            <a:r>
              <a:rPr lang="en-US" sz="1700" dirty="0">
                <a:solidFill>
                  <a:schemeClr val="tx1"/>
                </a:solidFill>
                <a:ea typeface="ＭＳ Ｐゴシック" pitchFamily="34" charset="-128"/>
              </a:rPr>
              <a:t> by </a:t>
            </a:r>
            <a:r>
              <a:rPr lang="en-US" altLang="ja-JP" sz="1700" dirty="0">
                <a:solidFill>
                  <a:schemeClr val="tx1"/>
                </a:solidFill>
                <a:ea typeface="ＭＳ Ｐゴシック" pitchFamily="34" charset="-128"/>
              </a:rPr>
              <a:t>MEC);</a:t>
            </a:r>
          </a:p>
          <a:p>
            <a:pPr lvl="1" eaLnBrk="1" hangingPunct="1">
              <a:lnSpc>
                <a:spcPct val="90000"/>
              </a:lnSpc>
            </a:pPr>
            <a:r>
              <a:rPr lang="en-US" sz="1700" dirty="0">
                <a:ea typeface="ＭＳ Ｐゴシック" pitchFamily="34" charset="-128"/>
              </a:rPr>
              <a:t>Reporting requirements under</a:t>
            </a:r>
            <a:r>
              <a:rPr lang="en-US" sz="1700" dirty="0">
                <a:solidFill>
                  <a:schemeClr val="hlink"/>
                </a:solidFill>
                <a:ea typeface="ＭＳ Ｐゴシック" pitchFamily="34" charset="-128"/>
              </a:rPr>
              <a:t> </a:t>
            </a:r>
            <a:r>
              <a:rPr lang="en-US" sz="1700" dirty="0">
                <a:solidFill>
                  <a:srgbClr val="00B046"/>
                </a:solidFill>
                <a:ea typeface="ＭＳ Ｐゴシック" pitchFamily="34" charset="-128"/>
              </a:rPr>
              <a:t>IRC </a:t>
            </a:r>
            <a:r>
              <a:rPr lang="en-US" sz="1700" b="1" dirty="0">
                <a:solidFill>
                  <a:srgbClr val="00B046"/>
                </a:solidFill>
                <a:ea typeface="ＭＳ Ｐゴシック" pitchFamily="34" charset="-128"/>
              </a:rPr>
              <a:t>§</a:t>
            </a:r>
            <a:r>
              <a:rPr lang="en-US" sz="1700" dirty="0">
                <a:solidFill>
                  <a:srgbClr val="00B046"/>
                </a:solidFill>
                <a:ea typeface="ＭＳ Ｐゴシック" pitchFamily="34" charset="-128"/>
              </a:rPr>
              <a:t>6056</a:t>
            </a:r>
            <a:r>
              <a:rPr lang="en-US" sz="1700" dirty="0"/>
              <a:t> intended for administration of ER </a:t>
            </a:r>
            <a:r>
              <a:rPr lang="ja-JP" altLang="en-US" sz="1700" dirty="0"/>
              <a:t>“</a:t>
            </a:r>
            <a:r>
              <a:rPr lang="en-US" sz="1700" dirty="0"/>
              <a:t>pay or play</a:t>
            </a:r>
            <a:r>
              <a:rPr lang="ja-JP" altLang="en-US" sz="1700" dirty="0"/>
              <a:t>” </a:t>
            </a:r>
            <a:r>
              <a:rPr lang="en-US" altLang="ja-JP" sz="1700" dirty="0"/>
              <a:t>penalty</a:t>
            </a:r>
            <a:r>
              <a:rPr lang="en-US" sz="1700" dirty="0"/>
              <a:t> tax and premium tax credits</a:t>
            </a:r>
            <a:r>
              <a:rPr lang="en-US" sz="1700" dirty="0">
                <a:solidFill>
                  <a:srgbClr val="00B046"/>
                </a:solidFill>
                <a:ea typeface="ＭＳ Ｐゴシック" pitchFamily="34" charset="-128"/>
              </a:rPr>
              <a:t> </a:t>
            </a:r>
            <a:r>
              <a:rPr lang="en-US" sz="1700" dirty="0">
                <a:solidFill>
                  <a:schemeClr val="tx1"/>
                </a:solidFill>
                <a:ea typeface="ＭＳ Ｐゴシック" pitchFamily="34" charset="-128"/>
              </a:rPr>
              <a:t>(e.g., ALE annual information reporting to IRS and provide a statement to </a:t>
            </a:r>
            <a:r>
              <a:rPr lang="en-US" sz="1700" u="sng" dirty="0">
                <a:solidFill>
                  <a:schemeClr val="tx1"/>
                </a:solidFill>
                <a:ea typeface="ＭＳ Ｐゴシック" pitchFamily="34" charset="-128"/>
              </a:rPr>
              <a:t>each </a:t>
            </a:r>
            <a:r>
              <a:rPr lang="en-US" sz="1700" u="sng" dirty="0">
                <a:solidFill>
                  <a:srgbClr val="FF00FF"/>
                </a:solidFill>
                <a:ea typeface="ＭＳ Ｐゴシック" pitchFamily="34" charset="-128"/>
              </a:rPr>
              <a:t>FTE</a:t>
            </a:r>
            <a:r>
              <a:rPr lang="en-US" sz="1700" dirty="0">
                <a:solidFill>
                  <a:schemeClr val="tx1"/>
                </a:solidFill>
                <a:ea typeface="ＭＳ Ｐゴシック" pitchFamily="34" charset="-128"/>
              </a:rPr>
              <a:t> with info re ALE’s offer of MEC); </a:t>
            </a:r>
          </a:p>
          <a:p>
            <a:pPr lvl="1" eaLnBrk="1" hangingPunct="1">
              <a:lnSpc>
                <a:spcPct val="90000"/>
              </a:lnSpc>
            </a:pPr>
            <a:r>
              <a:rPr lang="en-US" sz="1700" dirty="0">
                <a:solidFill>
                  <a:schemeClr val="tx1"/>
                </a:solidFill>
                <a:ea typeface="ＭＳ Ｐゴシック" pitchFamily="34" charset="-128"/>
              </a:rPr>
              <a:t>EE statements due annually by 1/31 (IRS extended deadline to 3/2/21 for 2020 ACA reporting to individuals). May be furnished electronically if requirements are met;</a:t>
            </a:r>
          </a:p>
          <a:p>
            <a:pPr lvl="1" eaLnBrk="1" hangingPunct="1">
              <a:lnSpc>
                <a:spcPct val="90000"/>
              </a:lnSpc>
            </a:pPr>
            <a:r>
              <a:rPr lang="en-US" sz="1700" dirty="0">
                <a:solidFill>
                  <a:schemeClr val="tx1"/>
                </a:solidFill>
                <a:ea typeface="ＭＳ Ｐゴシック" pitchFamily="34" charset="-128"/>
              </a:rPr>
              <a:t>Due to IRS annually on or before 2/28 (3/31 if filed electronically); and</a:t>
            </a:r>
          </a:p>
          <a:p>
            <a:pPr lvl="1" eaLnBrk="1" hangingPunct="1">
              <a:lnSpc>
                <a:spcPct val="90000"/>
              </a:lnSpc>
            </a:pPr>
            <a:r>
              <a:rPr lang="en-US" sz="1700" dirty="0">
                <a:solidFill>
                  <a:srgbClr val="00B046"/>
                </a:solidFill>
                <a:ea typeface="ＭＳ Ｐゴシック" pitchFamily="34" charset="-128"/>
              </a:rPr>
              <a:t>Penalty </a:t>
            </a:r>
            <a:r>
              <a:rPr lang="en-US" sz="1700" dirty="0">
                <a:solidFill>
                  <a:schemeClr val="tx1"/>
                </a:solidFill>
                <a:ea typeface="ＭＳ Ｐゴシック" pitchFamily="34" charset="-128"/>
              </a:rPr>
              <a:t>of $100/per return/statement up to $1.5 million.</a:t>
            </a:r>
            <a:endParaRPr lang="en-US" sz="1200" b="1" i="1" dirty="0">
              <a:solidFill>
                <a:srgbClr val="FF6600"/>
              </a:solidFill>
              <a:latin typeface="Tahoma" pitchFamily="34" charset="0"/>
              <a:ea typeface="ＭＳ Ｐゴシック" pitchFamily="34" charset="-128"/>
              <a:cs typeface="Arial" charset="0"/>
            </a:endParaRPr>
          </a:p>
        </p:txBody>
      </p:sp>
      <p:sp>
        <p:nvSpPr>
          <p:cNvPr id="5" name="Slide Number Placeholder 5"/>
          <p:cNvSpPr>
            <a:spLocks noGrp="1"/>
          </p:cNvSpPr>
          <p:nvPr>
            <p:ph type="sldNum" sz="quarter" idx="12"/>
          </p:nvPr>
        </p:nvSpPr>
        <p:spPr/>
        <p:txBody>
          <a:bodyPr/>
          <a:lstStyle/>
          <a:p>
            <a:pPr>
              <a:defRPr/>
            </a:pPr>
            <a:fld id="{F9981E85-727C-408F-BB6B-AD8C044AFEC7}" type="slidenum">
              <a:rPr lang="en-US"/>
              <a:pPr>
                <a:defRPr/>
              </a:pPr>
              <a:t>112</a:t>
            </a:fld>
            <a:endParaRPr lang="en-US" dirty="0"/>
          </a:p>
        </p:txBody>
      </p:sp>
      <p:sp>
        <p:nvSpPr>
          <p:cNvPr id="120836" name="Text Box 5"/>
          <p:cNvSpPr txBox="1">
            <a:spLocks noChangeArrowheads="1"/>
          </p:cNvSpPr>
          <p:nvPr/>
        </p:nvSpPr>
        <p:spPr bwMode="auto">
          <a:xfrm>
            <a:off x="2133600" y="7162800"/>
            <a:ext cx="3886200" cy="366713"/>
          </a:xfrm>
          <a:prstGeom prst="rect">
            <a:avLst/>
          </a:prstGeom>
          <a:noFill/>
          <a:ln w="9525">
            <a:noFill/>
            <a:miter lim="800000"/>
            <a:headEnd/>
            <a:tailEnd/>
          </a:ln>
        </p:spPr>
        <p:txBody>
          <a:bodyPr>
            <a:spAutoFit/>
          </a:bodyPr>
          <a:lstStyle/>
          <a:p>
            <a:pPr>
              <a:spcBef>
                <a:spcPct val="50000"/>
              </a:spcBef>
            </a:pPr>
            <a:endParaRPr lang="en-US"/>
          </a:p>
        </p:txBody>
      </p:sp>
      <p:pic>
        <p:nvPicPr>
          <p:cNvPr id="7" name="Picture 6" descr="MC900440035[1]"/>
          <p:cNvPicPr>
            <a:picLocks noChangeAspect="1" noChangeArrowheads="1"/>
          </p:cNvPicPr>
          <p:nvPr/>
        </p:nvPicPr>
        <p:blipFill>
          <a:blip r:embed="rId2"/>
          <a:srcRect/>
          <a:stretch>
            <a:fillRect/>
          </a:stretch>
        </p:blipFill>
        <p:spPr bwMode="auto">
          <a:xfrm>
            <a:off x="8440313" y="4706892"/>
            <a:ext cx="512397" cy="362948"/>
          </a:xfrm>
          <a:prstGeom prst="rect">
            <a:avLst/>
          </a:prstGeom>
          <a:noFill/>
          <a:ln w="9525">
            <a:noFill/>
            <a:miter lim="800000"/>
            <a:headEnd/>
            <a:tailEnd/>
          </a:ln>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5"/>
          <p:cNvSpPr>
            <a:spLocks noGrp="1" noChangeArrowheads="1"/>
          </p:cNvSpPr>
          <p:nvPr>
            <p:ph type="title"/>
          </p:nvPr>
        </p:nvSpPr>
        <p:spPr>
          <a:xfrm>
            <a:off x="457200" y="381000"/>
            <a:ext cx="4038600" cy="6019800"/>
          </a:xfrm>
        </p:spPr>
        <p:txBody>
          <a:bodyPr/>
          <a:lstStyle/>
          <a:p>
            <a:pPr eaLnBrk="1" hangingPunct="1"/>
            <a:r>
              <a:rPr lang="en-US" dirty="0">
                <a:ea typeface="ＭＳ Ｐゴシック" pitchFamily="34" charset="-128"/>
              </a:rPr>
              <a:t>Information Reporting of MEC and ER-Sponsored Coverage</a:t>
            </a:r>
            <a:r>
              <a:rPr lang="en-US" sz="3200" dirty="0">
                <a:ea typeface="ＭＳ Ｐゴシック" pitchFamily="34" charset="-128"/>
              </a:rPr>
              <a:t> (</a:t>
            </a:r>
            <a:r>
              <a:rPr lang="en-US" sz="3200" dirty="0" err="1">
                <a:ea typeface="ＭＳ Ｐゴシック" pitchFamily="34" charset="-128"/>
              </a:rPr>
              <a:t>cont</a:t>
            </a:r>
            <a:r>
              <a:rPr lang="ja-JP" altLang="en-US" sz="3200" dirty="0">
                <a:ea typeface="ＭＳ Ｐゴシック" pitchFamily="34" charset="-128"/>
              </a:rPr>
              <a:t>’</a:t>
            </a:r>
            <a:r>
              <a:rPr lang="en-US" altLang="ja-JP" sz="3200" dirty="0">
                <a:ea typeface="ＭＳ Ｐゴシック" pitchFamily="34" charset="-128"/>
              </a:rPr>
              <a:t>d)</a:t>
            </a:r>
            <a:endParaRPr lang="en-US" sz="3200" dirty="0">
              <a:ea typeface="ＭＳ Ｐゴシック" pitchFamily="34" charset="-128"/>
            </a:endParaRPr>
          </a:p>
        </p:txBody>
      </p:sp>
      <p:sp>
        <p:nvSpPr>
          <p:cNvPr id="121858" name="Content Placeholder 5"/>
          <p:cNvSpPr>
            <a:spLocks noGrp="1"/>
          </p:cNvSpPr>
          <p:nvPr>
            <p:ph idx="1"/>
          </p:nvPr>
        </p:nvSpPr>
        <p:spPr>
          <a:xfrm>
            <a:off x="4572000" y="152400"/>
            <a:ext cx="4267200" cy="6477000"/>
          </a:xfrm>
        </p:spPr>
        <p:txBody>
          <a:bodyPr>
            <a:normAutofit/>
          </a:bodyPr>
          <a:lstStyle/>
          <a:p>
            <a:pPr marL="0" indent="0">
              <a:spcBef>
                <a:spcPct val="20000"/>
              </a:spcBef>
              <a:buNone/>
            </a:pPr>
            <a:r>
              <a:rPr lang="en-US" sz="1700" b="1" i="1" dirty="0">
                <a:solidFill>
                  <a:srgbClr val="FF6600"/>
                </a:solidFill>
                <a:latin typeface="Tahoma" pitchFamily="34" charset="0"/>
                <a:ea typeface="ＭＳ Ｐゴシック" pitchFamily="34" charset="-128"/>
                <a:cs typeface="Arial" charset="0"/>
              </a:rPr>
              <a:t>Tip:  </a:t>
            </a:r>
            <a:r>
              <a:rPr lang="en-US" sz="1700" dirty="0">
                <a:solidFill>
                  <a:srgbClr val="00B046"/>
                </a:solidFill>
                <a:latin typeface="Tahoma" pitchFamily="34" charset="0"/>
                <a:ea typeface="ＭＳ Ｐゴシック" pitchFamily="34" charset="-128"/>
                <a:cs typeface="Arial" charset="0"/>
              </a:rPr>
              <a:t>Electronic filing of IRS returns REQUIRED if filing 250+ EE statements (Form 1095-C).</a:t>
            </a:r>
            <a:r>
              <a:rPr lang="en-US" sz="1700" dirty="0">
                <a:solidFill>
                  <a:srgbClr val="0070C0"/>
                </a:solidFill>
                <a:latin typeface="Tahoma" pitchFamily="34" charset="0"/>
                <a:ea typeface="ＭＳ Ｐゴシック" pitchFamily="34" charset="-128"/>
                <a:cs typeface="Arial" charset="0"/>
              </a:rPr>
              <a:t>*</a:t>
            </a:r>
            <a:r>
              <a:rPr lang="en-US" sz="1800" dirty="0">
                <a:solidFill>
                  <a:srgbClr val="00B046"/>
                </a:solidFill>
                <a:latin typeface="Tahoma" pitchFamily="34" charset="0"/>
                <a:ea typeface="ＭＳ Ｐゴシック" pitchFamily="34" charset="-128"/>
                <a:cs typeface="Arial" charset="0"/>
              </a:rPr>
              <a:t> NOTE:  Fully-insured non-ALEs (&lt;50 FTEs/FTEEs) will have no reporting responsibilities</a:t>
            </a:r>
            <a:r>
              <a:rPr lang="en-US" sz="1700" dirty="0">
                <a:solidFill>
                  <a:srgbClr val="00B046"/>
                </a:solidFill>
                <a:latin typeface="Tahoma" pitchFamily="34" charset="0"/>
                <a:ea typeface="ＭＳ Ｐゴシック" pitchFamily="34" charset="-128"/>
                <a:cs typeface="Arial" charset="0"/>
              </a:rPr>
              <a:t>:</a:t>
            </a:r>
          </a:p>
          <a:p>
            <a:pPr marL="0" indent="0">
              <a:spcBef>
                <a:spcPct val="20000"/>
              </a:spcBef>
              <a:buClr>
                <a:srgbClr val="589DEE"/>
              </a:buClr>
              <a:buFont typeface="Wingdings" pitchFamily="2" charset="2"/>
              <a:buChar char="§"/>
            </a:pPr>
            <a:r>
              <a:rPr lang="en-US" sz="1700" dirty="0">
                <a:solidFill>
                  <a:srgbClr val="CC6600"/>
                </a:solidFill>
                <a:latin typeface="Tahoma" pitchFamily="34" charset="0"/>
                <a:ea typeface="ＭＳ Ｐゴシック" pitchFamily="34" charset="-128"/>
                <a:cs typeface="Arial" charset="0"/>
              </a:rPr>
              <a:t>Forms 1094-B, 1095-B</a:t>
            </a:r>
            <a:r>
              <a:rPr lang="en-US" sz="1700" dirty="0">
                <a:solidFill>
                  <a:srgbClr val="00B046"/>
                </a:solidFill>
                <a:latin typeface="Tahoma" pitchFamily="34" charset="0"/>
                <a:ea typeface="ＭＳ Ｐゴシック" pitchFamily="34" charset="-128"/>
                <a:cs typeface="Arial" charset="0"/>
              </a:rPr>
              <a:t>: </a:t>
            </a:r>
          </a:p>
          <a:p>
            <a:pPr marL="342900" lvl="1" indent="0">
              <a:spcBef>
                <a:spcPct val="20000"/>
              </a:spcBef>
              <a:buFont typeface="Wingdings" pitchFamily="2" charset="2"/>
              <a:buNone/>
            </a:pPr>
            <a:r>
              <a:rPr lang="en-US" sz="1700" dirty="0">
                <a:solidFill>
                  <a:schemeClr val="tx1"/>
                </a:solidFill>
                <a:latin typeface="Tahoma" pitchFamily="34" charset="0"/>
                <a:ea typeface="ＭＳ Ｐゴシック" pitchFamily="34" charset="-128"/>
                <a:cs typeface="Arial" charset="0"/>
              </a:rPr>
              <a:t>Used by insurers/self-insured non-ALEs (&lt;50 FTEs/FTEEs) to report individuals covered by MEC;</a:t>
            </a:r>
          </a:p>
          <a:p>
            <a:pPr marL="0" indent="0">
              <a:spcBef>
                <a:spcPct val="20000"/>
              </a:spcBef>
              <a:buClr>
                <a:srgbClr val="589DEE"/>
              </a:buClr>
              <a:buFont typeface="Wingdings" pitchFamily="2" charset="2"/>
              <a:buChar char="§"/>
            </a:pPr>
            <a:r>
              <a:rPr lang="en-US" sz="1700" dirty="0">
                <a:solidFill>
                  <a:srgbClr val="CC6600"/>
                </a:solidFill>
                <a:latin typeface="Tahoma" pitchFamily="34" charset="0"/>
                <a:ea typeface="ＭＳ Ｐゴシック" pitchFamily="34" charset="-128"/>
                <a:cs typeface="Arial" charset="0"/>
              </a:rPr>
              <a:t>Forms 1094-C, 1095-C</a:t>
            </a:r>
            <a:r>
              <a:rPr lang="en-US" sz="1700" dirty="0">
                <a:solidFill>
                  <a:srgbClr val="00B046"/>
                </a:solidFill>
                <a:latin typeface="Tahoma" pitchFamily="34" charset="0"/>
                <a:ea typeface="ＭＳ Ｐゴシック" pitchFamily="34" charset="-128"/>
                <a:cs typeface="Arial" charset="0"/>
              </a:rPr>
              <a:t>:</a:t>
            </a:r>
            <a:r>
              <a:rPr lang="en-US" sz="1700" dirty="0">
                <a:solidFill>
                  <a:srgbClr val="00FFFF"/>
                </a:solidFill>
                <a:latin typeface="Tahoma" pitchFamily="34" charset="0"/>
                <a:ea typeface="ＭＳ Ｐゴシック" pitchFamily="34" charset="-128"/>
                <a:cs typeface="Arial" charset="0"/>
              </a:rPr>
              <a:t> </a:t>
            </a:r>
          </a:p>
          <a:p>
            <a:pPr marL="342900" lvl="1" indent="0">
              <a:spcBef>
                <a:spcPct val="20000"/>
              </a:spcBef>
              <a:buFont typeface="Wingdings" pitchFamily="2" charset="2"/>
              <a:buNone/>
            </a:pPr>
            <a:r>
              <a:rPr lang="en-US" sz="1700" dirty="0">
                <a:solidFill>
                  <a:schemeClr val="tx1"/>
                </a:solidFill>
                <a:ea typeface="ＭＳ Ｐゴシック" pitchFamily="34" charset="-128"/>
                <a:cs typeface="Arial" charset="0"/>
              </a:rPr>
              <a:t>Used by ALEs (50 or &gt; FT/FTEEs) to report offers of MEC coverage to its FTEs; and for self-insured ALEs to report individuals covered by ER-sponsored MEC; and</a:t>
            </a:r>
          </a:p>
          <a:p>
            <a:pPr marL="0" indent="0">
              <a:spcBef>
                <a:spcPct val="20000"/>
              </a:spcBef>
              <a:buClr>
                <a:srgbClr val="589DEE"/>
              </a:buClr>
              <a:buFont typeface="Wingdings" pitchFamily="2" charset="2"/>
              <a:buChar char="§"/>
            </a:pPr>
            <a:r>
              <a:rPr lang="en-US" sz="1700" dirty="0">
                <a:solidFill>
                  <a:srgbClr val="CC6600"/>
                </a:solidFill>
                <a:ea typeface="ＭＳ Ｐゴシック" pitchFamily="34" charset="-128"/>
                <a:cs typeface="Arial" charset="0"/>
              </a:rPr>
              <a:t>Form 1095-A</a:t>
            </a:r>
            <a:r>
              <a:rPr lang="en-US" sz="1700" dirty="0">
                <a:solidFill>
                  <a:srgbClr val="00B046"/>
                </a:solidFill>
                <a:ea typeface="ＭＳ Ｐゴシック" pitchFamily="34" charset="-128"/>
                <a:cs typeface="Arial" charset="0"/>
              </a:rPr>
              <a:t>: </a:t>
            </a:r>
          </a:p>
          <a:p>
            <a:pPr marL="342900" lvl="1" indent="0">
              <a:spcBef>
                <a:spcPct val="20000"/>
              </a:spcBef>
              <a:buFont typeface="Wingdings" pitchFamily="2" charset="2"/>
              <a:buNone/>
            </a:pPr>
            <a:r>
              <a:rPr lang="en-US" sz="1700" dirty="0">
                <a:solidFill>
                  <a:schemeClr val="tx1"/>
                </a:solidFill>
                <a:ea typeface="ＭＳ Ｐゴシック" pitchFamily="34" charset="-128"/>
                <a:cs typeface="Arial" charset="0"/>
              </a:rPr>
              <a:t>Used by insurers to report enrollment in QHPs thru Marketplace.</a:t>
            </a:r>
          </a:p>
          <a:p>
            <a:pPr marL="342900" lvl="1" indent="0">
              <a:spcBef>
                <a:spcPct val="20000"/>
              </a:spcBef>
              <a:buFont typeface="Wingdings" pitchFamily="2" charset="2"/>
              <a:buNone/>
            </a:pPr>
            <a:endParaRPr lang="en-US" sz="1050" dirty="0">
              <a:solidFill>
                <a:srgbClr val="00B046"/>
              </a:solidFill>
              <a:ea typeface="ＭＳ Ｐゴシック" pitchFamily="34" charset="-128"/>
              <a:cs typeface="Arial" charset="0"/>
            </a:endParaRPr>
          </a:p>
          <a:p>
            <a:pPr marL="342900" lvl="1" indent="0">
              <a:spcBef>
                <a:spcPct val="20000"/>
              </a:spcBef>
              <a:buFont typeface="Wingdings" pitchFamily="2" charset="2"/>
              <a:buNone/>
            </a:pPr>
            <a:r>
              <a:rPr lang="en-US" sz="1400" dirty="0">
                <a:solidFill>
                  <a:srgbClr val="0070C0"/>
                </a:solidFill>
                <a:ea typeface="ＭＳ Ｐゴシック" pitchFamily="34" charset="-128"/>
                <a:cs typeface="Arial" charset="0"/>
              </a:rPr>
              <a:t>*IRS Forms 1094-C and 1095-C (and related instructions) - available on the IRS website: </a:t>
            </a:r>
            <a:r>
              <a:rPr lang="en-US" sz="1400" dirty="0">
                <a:solidFill>
                  <a:srgbClr val="0070C0"/>
                </a:solidFill>
                <a:ea typeface="ＭＳ Ｐゴシック" pitchFamily="34" charset="-128"/>
                <a:cs typeface="Arial" charset="0"/>
                <a:hlinkClick r:id="rId2"/>
              </a:rPr>
              <a:t>www.irs.gov/pub/irs-pdf</a:t>
            </a:r>
            <a:r>
              <a:rPr lang="en-US" sz="1400" dirty="0">
                <a:solidFill>
                  <a:srgbClr val="0070C0"/>
                </a:solidFill>
                <a:ea typeface="ＭＳ Ｐゴシック" pitchFamily="34" charset="-128"/>
                <a:cs typeface="Arial" charset="0"/>
              </a:rPr>
              <a:t>. </a:t>
            </a:r>
          </a:p>
        </p:txBody>
      </p:sp>
      <p:sp>
        <p:nvSpPr>
          <p:cNvPr id="5" name="Slide Number Placeholder 5"/>
          <p:cNvSpPr>
            <a:spLocks noGrp="1"/>
          </p:cNvSpPr>
          <p:nvPr>
            <p:ph type="sldNum" sz="quarter" idx="12"/>
          </p:nvPr>
        </p:nvSpPr>
        <p:spPr/>
        <p:txBody>
          <a:bodyPr/>
          <a:lstStyle/>
          <a:p>
            <a:pPr>
              <a:defRPr/>
            </a:pPr>
            <a:fld id="{1658F097-482F-4B16-8E63-FB8F83C12936}" type="slidenum">
              <a:rPr lang="en-US"/>
              <a:pPr>
                <a:defRPr/>
              </a:pPr>
              <a:t>113</a:t>
            </a:fld>
            <a:endParaRPr lang="en-U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ChangeArrowheads="1"/>
          </p:cNvSpPr>
          <p:nvPr>
            <p:ph type="title"/>
          </p:nvPr>
        </p:nvSpPr>
        <p:spPr>
          <a:xfrm>
            <a:off x="457200" y="381000"/>
            <a:ext cx="3509963" cy="6096000"/>
          </a:xfrm>
        </p:spPr>
        <p:txBody>
          <a:bodyPr/>
          <a:lstStyle/>
          <a:p>
            <a:pPr eaLnBrk="1" hangingPunct="1"/>
            <a:r>
              <a:rPr lang="en-US" sz="4800" dirty="0">
                <a:ea typeface="ＭＳ Ｐゴシック" pitchFamily="34" charset="-128"/>
              </a:rPr>
              <a:t>Health Care Reform Fees and Taxes</a:t>
            </a:r>
          </a:p>
        </p:txBody>
      </p:sp>
      <p:sp>
        <p:nvSpPr>
          <p:cNvPr id="4" name="Slide Number Placeholder 5"/>
          <p:cNvSpPr>
            <a:spLocks noGrp="1"/>
          </p:cNvSpPr>
          <p:nvPr>
            <p:ph type="sldNum" sz="quarter" idx="12"/>
          </p:nvPr>
        </p:nvSpPr>
        <p:spPr/>
        <p:txBody>
          <a:bodyPr/>
          <a:lstStyle/>
          <a:p>
            <a:pPr>
              <a:defRPr/>
            </a:pPr>
            <a:fld id="{183F73DA-2075-465D-A0F2-DCFEEFF259C0}" type="slidenum">
              <a:rPr lang="en-US"/>
              <a:pPr>
                <a:defRPr/>
              </a:pPr>
              <a:t>114</a:t>
            </a:fld>
            <a:endParaRPr lang="en-US" dirty="0"/>
          </a:p>
        </p:txBody>
      </p:sp>
      <p:pic>
        <p:nvPicPr>
          <p:cNvPr id="6" name="Picture 4" descr="MC900440035[1]"/>
          <p:cNvPicPr>
            <a:picLocks noChangeAspect="1" noChangeArrowheads="1"/>
          </p:cNvPicPr>
          <p:nvPr/>
        </p:nvPicPr>
        <p:blipFill>
          <a:blip r:embed="rId2"/>
          <a:srcRect/>
          <a:stretch>
            <a:fillRect/>
          </a:stretch>
        </p:blipFill>
        <p:spPr bwMode="auto">
          <a:xfrm rot="20102745">
            <a:off x="4499958" y="800616"/>
            <a:ext cx="645459" cy="457200"/>
          </a:xfrm>
          <a:prstGeom prst="rect">
            <a:avLst/>
          </a:prstGeom>
          <a:noFill/>
          <a:ln w="9525">
            <a:noFill/>
            <a:miter lim="800000"/>
            <a:headEnd/>
            <a:tailEnd/>
          </a:ln>
        </p:spPr>
      </p:pic>
      <p:sp>
        <p:nvSpPr>
          <p:cNvPr id="8" name="Content Placeholder 1"/>
          <p:cNvSpPr>
            <a:spLocks noGrp="1"/>
          </p:cNvSpPr>
          <p:nvPr>
            <p:ph idx="1"/>
          </p:nvPr>
        </p:nvSpPr>
        <p:spPr>
          <a:xfrm>
            <a:off x="4822687" y="288925"/>
            <a:ext cx="4114800" cy="6280150"/>
          </a:xfrm>
        </p:spPr>
        <p:txBody>
          <a:bodyPr>
            <a:normAutofit/>
          </a:bodyPr>
          <a:lstStyle/>
          <a:p>
            <a:pPr eaLnBrk="1" hangingPunct="1">
              <a:lnSpc>
                <a:spcPct val="90000"/>
              </a:lnSpc>
              <a:spcBef>
                <a:spcPts val="600"/>
              </a:spcBef>
            </a:pPr>
            <a:r>
              <a:rPr lang="en-US" sz="1500" dirty="0">
                <a:solidFill>
                  <a:srgbClr val="00B046"/>
                </a:solidFill>
                <a:ea typeface="ＭＳ Ｐゴシック" pitchFamily="34" charset="-128"/>
              </a:rPr>
              <a:t>Patient-Centered Outcome Research Institute (“PCORI”) extended for another 10 years</a:t>
            </a:r>
            <a:r>
              <a:rPr lang="en-US" sz="1500" dirty="0">
                <a:solidFill>
                  <a:srgbClr val="00B050"/>
                </a:solidFill>
                <a:ea typeface="ＭＳ Ｐゴシック" pitchFamily="34" charset="-128"/>
              </a:rPr>
              <a:t>.   </a:t>
            </a:r>
            <a:r>
              <a:rPr lang="en-US" sz="1500" dirty="0">
                <a:solidFill>
                  <a:schemeClr val="tx1"/>
                </a:solidFill>
                <a:ea typeface="ＭＳ Ｐゴシック" pitchFamily="34" charset="-128"/>
              </a:rPr>
              <a:t>The 2019 continuing spending resolution </a:t>
            </a:r>
            <a:r>
              <a:rPr lang="en-US" sz="1500" dirty="0">
                <a:solidFill>
                  <a:srgbClr val="00B050"/>
                </a:solidFill>
                <a:ea typeface="ＭＳ Ｐゴシック" pitchFamily="34" charset="-128"/>
              </a:rPr>
              <a:t>reinstated PCORI fees for the 2020-2029 fiscal years.</a:t>
            </a:r>
            <a:r>
              <a:rPr lang="en-US" sz="1500" dirty="0">
                <a:solidFill>
                  <a:schemeClr val="tx1"/>
                </a:solidFill>
                <a:ea typeface="ＭＳ Ｐゴシック" pitchFamily="34" charset="-128"/>
              </a:rPr>
              <a:t> Now, temporary fees on fully-insured and self-insured group health plans continue thru 2029 or 2030 depending on the PY. ($2.17 for PYs ending on or after 10/1/15 and before 10/1/16; $2.26 for PYs ending on or after 10/1/16 and before 10/1/17; $2.39 for PYs ending on or after 10/1/17 and before 10/1/18; $2.45 for PYs ending on or after 10/1/18 and before 10/1/19;</a:t>
            </a:r>
            <a:r>
              <a:rPr lang="en-US" sz="1500" dirty="0">
                <a:solidFill>
                  <a:srgbClr val="00B046"/>
                </a:solidFill>
                <a:ea typeface="ＭＳ Ｐゴシック" pitchFamily="34" charset="-128"/>
              </a:rPr>
              <a:t> </a:t>
            </a:r>
            <a:r>
              <a:rPr lang="en-US" sz="1500" dirty="0">
                <a:solidFill>
                  <a:schemeClr val="tx1"/>
                </a:solidFill>
                <a:ea typeface="ＭＳ Ｐゴシック" pitchFamily="34" charset="-128"/>
              </a:rPr>
              <a:t>$2.54 for PYs ending on or after 10/1/19 and before 10/1/20; </a:t>
            </a:r>
            <a:r>
              <a:rPr lang="en-US" sz="1500" dirty="0">
                <a:solidFill>
                  <a:srgbClr val="00B046"/>
                </a:solidFill>
                <a:ea typeface="ＭＳ Ｐゴシック" pitchFamily="34" charset="-128"/>
              </a:rPr>
              <a:t>and $2.66 for </a:t>
            </a:r>
            <a:r>
              <a:rPr lang="en-US" sz="1500" dirty="0" err="1">
                <a:solidFill>
                  <a:srgbClr val="00B046"/>
                </a:solidFill>
                <a:ea typeface="ＭＳ Ｐゴシック" pitchFamily="34" charset="-128"/>
              </a:rPr>
              <a:t>PYs</a:t>
            </a:r>
            <a:r>
              <a:rPr lang="en-US" sz="1500" dirty="0">
                <a:solidFill>
                  <a:srgbClr val="00B046"/>
                </a:solidFill>
                <a:ea typeface="ＭＳ Ｐゴシック" pitchFamily="34" charset="-128"/>
              </a:rPr>
              <a:t> ending on or after 10/1/2020 and before 10/1/2021</a:t>
            </a:r>
            <a:r>
              <a:rPr lang="en-US" sz="1500" dirty="0">
                <a:solidFill>
                  <a:schemeClr val="tx1"/>
                </a:solidFill>
                <a:ea typeface="ＭＳ Ｐゴシック" pitchFamily="34" charset="-128"/>
              </a:rPr>
              <a:t>) </a:t>
            </a:r>
            <a:r>
              <a:rPr lang="en-US" sz="1500" dirty="0" err="1">
                <a:solidFill>
                  <a:schemeClr val="tx1"/>
                </a:solidFill>
                <a:ea typeface="ＭＳ Ｐゴシック" pitchFamily="34" charset="-128"/>
              </a:rPr>
              <a:t>Xs</a:t>
            </a:r>
            <a:r>
              <a:rPr lang="en-US" sz="1500" dirty="0">
                <a:solidFill>
                  <a:schemeClr val="tx1"/>
                </a:solidFill>
                <a:ea typeface="ＭＳ Ｐゴシック" pitchFamily="34" charset="-128"/>
              </a:rPr>
              <a:t> the average # of lives covered on the policy or plan (e.g. 2021 family of 5 X $2.66 = $13.30 fee):</a:t>
            </a:r>
          </a:p>
          <a:p>
            <a:pPr marL="742950" lvl="1" indent="-285750" eaLnBrk="1" hangingPunct="1">
              <a:lnSpc>
                <a:spcPct val="90000"/>
              </a:lnSpc>
            </a:pPr>
            <a:r>
              <a:rPr lang="en-US" sz="1400" dirty="0">
                <a:solidFill>
                  <a:schemeClr val="tx1"/>
                </a:solidFill>
                <a:ea typeface="ＭＳ Ｐゴシック" pitchFamily="34" charset="-128"/>
              </a:rPr>
              <a:t>For insured health plans, the issuer pays the fee;</a:t>
            </a:r>
          </a:p>
          <a:p>
            <a:pPr marL="742950" lvl="1" indent="-285750" eaLnBrk="1" hangingPunct="1">
              <a:lnSpc>
                <a:spcPct val="90000"/>
              </a:lnSpc>
            </a:pPr>
            <a:r>
              <a:rPr lang="en-US" sz="1400" dirty="0">
                <a:solidFill>
                  <a:schemeClr val="tx1"/>
                </a:solidFill>
                <a:ea typeface="ＭＳ Ｐゴシック" pitchFamily="34" charset="-128"/>
              </a:rPr>
              <a:t>For self-insured plans, the plan sponsor pays the fee;</a:t>
            </a:r>
          </a:p>
          <a:p>
            <a:pPr marL="742950" lvl="1" indent="-285750" eaLnBrk="1" hangingPunct="1">
              <a:lnSpc>
                <a:spcPct val="90000"/>
              </a:lnSpc>
            </a:pPr>
            <a:r>
              <a:rPr lang="en-US" sz="1400" dirty="0">
                <a:solidFill>
                  <a:schemeClr val="tx1"/>
                </a:solidFill>
                <a:ea typeface="ＭＳ Ｐゴシック" pitchFamily="34" charset="-128"/>
              </a:rPr>
              <a:t>Special counting rules for HRAs;</a:t>
            </a:r>
          </a:p>
          <a:p>
            <a:pPr marL="742950" lvl="1" indent="-285750" eaLnBrk="1" hangingPunct="1">
              <a:lnSpc>
                <a:spcPct val="90000"/>
              </a:lnSpc>
            </a:pPr>
            <a:r>
              <a:rPr lang="en-US" sz="1400" dirty="0">
                <a:solidFill>
                  <a:schemeClr val="tx1"/>
                </a:solidFill>
                <a:ea typeface="ＭＳ Ｐゴシック" pitchFamily="34" charset="-128"/>
              </a:rPr>
              <a:t>PCORI fees are due by 7/31 of the year following. (2020 Form 720 is due 7/31/21).</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Health Care Reform Fees and Taxes</a:t>
            </a:r>
            <a:r>
              <a:rPr lang="en-US" sz="2800" dirty="0">
                <a:ea typeface="ＭＳ Ｐゴシック" pitchFamily="34" charset="-128"/>
              </a:rPr>
              <a:t> (</a:t>
            </a:r>
            <a:r>
              <a:rPr lang="en-US" sz="2800" dirty="0" err="1">
                <a:ea typeface="ＭＳ Ｐゴシック" pitchFamily="34" charset="-128"/>
              </a:rPr>
              <a:t>cont</a:t>
            </a:r>
            <a:r>
              <a:rPr lang="ja-JP" altLang="en-US" sz="2800" dirty="0">
                <a:ea typeface="ＭＳ Ｐゴシック" pitchFamily="34" charset="-128"/>
              </a:rPr>
              <a:t>’</a:t>
            </a:r>
            <a:r>
              <a:rPr lang="en-US" altLang="ja-JP" sz="2800" dirty="0">
                <a:ea typeface="ＭＳ Ｐゴシック" pitchFamily="34" charset="-128"/>
              </a:rPr>
              <a:t>d)</a:t>
            </a:r>
            <a:endParaRPr lang="en-US" dirty="0"/>
          </a:p>
        </p:txBody>
      </p:sp>
      <p:sp>
        <p:nvSpPr>
          <p:cNvPr id="3" name="Content Placeholder 2"/>
          <p:cNvSpPr>
            <a:spLocks noGrp="1"/>
          </p:cNvSpPr>
          <p:nvPr>
            <p:ph idx="1"/>
          </p:nvPr>
        </p:nvSpPr>
        <p:spPr>
          <a:xfrm>
            <a:off x="4953000" y="685800"/>
            <a:ext cx="3657600" cy="6280150"/>
          </a:xfrm>
        </p:spPr>
        <p:txBody>
          <a:bodyPr/>
          <a:lstStyle/>
          <a:p>
            <a:pPr eaLnBrk="1" hangingPunct="1">
              <a:lnSpc>
                <a:spcPct val="90000"/>
              </a:lnSpc>
              <a:spcBef>
                <a:spcPts val="600"/>
              </a:spcBef>
            </a:pPr>
            <a:r>
              <a:rPr lang="en-US" sz="2400" dirty="0">
                <a:solidFill>
                  <a:srgbClr val="00B046"/>
                </a:solidFill>
                <a:ea typeface="ＭＳ Ｐゴシック" pitchFamily="34" charset="-128"/>
              </a:rPr>
              <a:t>Medicare payroll tax rate</a:t>
            </a:r>
            <a:r>
              <a:rPr lang="en-US" sz="2400" dirty="0">
                <a:solidFill>
                  <a:schemeClr val="tx1"/>
                </a:solidFill>
                <a:ea typeface="ＭＳ Ｐゴシック" pitchFamily="34" charset="-128"/>
              </a:rPr>
              <a:t> increases 0.9% (from 1.45% to 2.35%) on wages over $200,000 for individual taxpayer and $250,000 for married couples filing jointly.</a:t>
            </a:r>
          </a:p>
          <a:p>
            <a:pPr eaLnBrk="1" hangingPunct="1">
              <a:lnSpc>
                <a:spcPct val="90000"/>
              </a:lnSpc>
              <a:spcBef>
                <a:spcPts val="600"/>
              </a:spcBef>
            </a:pPr>
            <a:r>
              <a:rPr lang="en-US" sz="2400" dirty="0">
                <a:solidFill>
                  <a:srgbClr val="00B046"/>
                </a:solidFill>
                <a:ea typeface="ＭＳ Ｐゴシック" pitchFamily="34" charset="-128"/>
              </a:rPr>
              <a:t>Medical expense tax deduction</a:t>
            </a:r>
            <a:r>
              <a:rPr lang="en-US" sz="2400" dirty="0">
                <a:solidFill>
                  <a:schemeClr val="tx1"/>
                </a:solidFill>
                <a:ea typeface="ＭＳ Ｐゴシック" pitchFamily="34" charset="-128"/>
              </a:rPr>
              <a:t> threshold for itemized deductions for unreimbursed medical expenses increased from 7.5% of </a:t>
            </a:r>
            <a:r>
              <a:rPr lang="en-US" sz="2400" dirty="0" err="1">
                <a:solidFill>
                  <a:schemeClr val="tx1"/>
                </a:solidFill>
                <a:ea typeface="ＭＳ Ｐゴシック" pitchFamily="34" charset="-128"/>
              </a:rPr>
              <a:t>AGI</a:t>
            </a:r>
            <a:r>
              <a:rPr lang="en-US" sz="2400" dirty="0">
                <a:solidFill>
                  <a:schemeClr val="tx1"/>
                </a:solidFill>
                <a:ea typeface="ＭＳ Ｐゴシック" pitchFamily="34" charset="-128"/>
              </a:rPr>
              <a:t> to 10% of </a:t>
            </a:r>
            <a:r>
              <a:rPr lang="en-US" sz="2400" dirty="0" err="1">
                <a:solidFill>
                  <a:schemeClr val="tx1"/>
                </a:solidFill>
                <a:ea typeface="ＭＳ Ｐゴシック" pitchFamily="34" charset="-128"/>
              </a:rPr>
              <a:t>AGI</a:t>
            </a:r>
            <a:r>
              <a:rPr lang="en-US" sz="2400" dirty="0">
                <a:solidFill>
                  <a:schemeClr val="tx1"/>
                </a:solidFill>
                <a:ea typeface="ＭＳ Ｐゴシック" pitchFamily="34" charset="-128"/>
              </a:rPr>
              <a:t> (waived if age 65 or older thru 2016).</a:t>
            </a:r>
          </a:p>
          <a:p>
            <a:endParaRPr lang="en-US" dirty="0"/>
          </a:p>
        </p:txBody>
      </p:sp>
      <p:sp>
        <p:nvSpPr>
          <p:cNvPr id="4" name="Slide Number Placeholder 3"/>
          <p:cNvSpPr>
            <a:spLocks noGrp="1"/>
          </p:cNvSpPr>
          <p:nvPr>
            <p:ph type="sldNum" sz="quarter" idx="12"/>
          </p:nvPr>
        </p:nvSpPr>
        <p:spPr/>
        <p:txBody>
          <a:bodyPr/>
          <a:lstStyle/>
          <a:p>
            <a:pPr>
              <a:defRPr/>
            </a:pPr>
            <a:fld id="{EE81FA88-2B5C-4EA9-91B2-262DBE28F693}" type="slidenum">
              <a:rPr lang="en-US" smtClean="0"/>
              <a:pPr>
                <a:defRPr/>
              </a:pPr>
              <a:t>115</a:t>
            </a:fld>
            <a:endParaRPr lang="en-US" dirty="0"/>
          </a:p>
        </p:txBody>
      </p:sp>
    </p:spTree>
    <p:extLst>
      <p:ext uri="{BB962C8B-B14F-4D97-AF65-F5344CB8AC3E}">
        <p14:creationId xmlns:p14="http://schemas.microsoft.com/office/powerpoint/2010/main" val="2020010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4"/>
          <p:cNvSpPr>
            <a:spLocks noGrp="1" noChangeArrowheads="1"/>
          </p:cNvSpPr>
          <p:nvPr>
            <p:ph type="title"/>
          </p:nvPr>
        </p:nvSpPr>
        <p:spPr>
          <a:xfrm>
            <a:off x="457200" y="381000"/>
            <a:ext cx="3509963" cy="6096000"/>
          </a:xfrm>
        </p:spPr>
        <p:txBody>
          <a:bodyPr/>
          <a:lstStyle/>
          <a:p>
            <a:pPr eaLnBrk="1" hangingPunct="1"/>
            <a:r>
              <a:rPr lang="en-US" dirty="0">
                <a:ea typeface="ＭＳ Ｐゴシック" pitchFamily="34" charset="-128"/>
              </a:rPr>
              <a:t>Health Care Reform Fees and Taxes </a:t>
            </a:r>
            <a:r>
              <a:rPr lang="en-US" sz="2800" dirty="0">
                <a:ea typeface="ＭＳ Ｐゴシック" pitchFamily="34" charset="-128"/>
              </a:rPr>
              <a:t>(</a:t>
            </a:r>
            <a:r>
              <a:rPr lang="en-US" sz="2800" dirty="0" err="1">
                <a:ea typeface="ＭＳ Ｐゴシック" pitchFamily="34" charset="-128"/>
              </a:rPr>
              <a:t>cont</a:t>
            </a:r>
            <a:r>
              <a:rPr lang="ja-JP" altLang="en-US" sz="2800" dirty="0">
                <a:ea typeface="ＭＳ Ｐゴシック" pitchFamily="34" charset="-128"/>
              </a:rPr>
              <a:t>’</a:t>
            </a:r>
            <a:r>
              <a:rPr lang="en-US" altLang="ja-JP" sz="2800" dirty="0">
                <a:ea typeface="ＭＳ Ｐゴシック" pitchFamily="34" charset="-128"/>
              </a:rPr>
              <a:t>d)</a:t>
            </a:r>
            <a:endParaRPr lang="en-US" sz="2800" dirty="0">
              <a:ea typeface="ＭＳ Ｐゴシック" pitchFamily="34" charset="-128"/>
            </a:endParaRPr>
          </a:p>
        </p:txBody>
      </p:sp>
      <p:sp>
        <p:nvSpPr>
          <p:cNvPr id="123906" name="Rectangle 3"/>
          <p:cNvSpPr>
            <a:spLocks noGrp="1" noChangeArrowheads="1"/>
          </p:cNvSpPr>
          <p:nvPr>
            <p:ph idx="1"/>
          </p:nvPr>
        </p:nvSpPr>
        <p:spPr>
          <a:xfrm>
            <a:off x="4419600" y="273050"/>
            <a:ext cx="4419600" cy="6280150"/>
          </a:xfrm>
        </p:spPr>
        <p:txBody>
          <a:bodyPr>
            <a:noAutofit/>
          </a:bodyPr>
          <a:lstStyle/>
          <a:p>
            <a:pPr eaLnBrk="1" hangingPunct="1">
              <a:spcBef>
                <a:spcPts val="0"/>
              </a:spcBef>
            </a:pPr>
            <a:r>
              <a:rPr lang="en-US" sz="1400" b="1" dirty="0">
                <a:solidFill>
                  <a:srgbClr val="00B046"/>
                </a:solidFill>
                <a:ea typeface="ＭＳ Ｐゴシック" pitchFamily="34" charset="-128"/>
              </a:rPr>
              <a:t>Health Insurance Providers Fee Tax REPEALED beginning in 2021 (12/20/19).  </a:t>
            </a:r>
            <a:r>
              <a:rPr lang="en-US" sz="1400" b="1" dirty="0">
                <a:solidFill>
                  <a:schemeClr val="tx1"/>
                </a:solidFill>
                <a:ea typeface="ＭＳ Ｐゴシック" pitchFamily="34" charset="-128"/>
              </a:rPr>
              <a:t>The 2019 continuing spending resolution fully repeals the annual Fee on health insurance providers that</a:t>
            </a:r>
            <a:r>
              <a:rPr lang="en-US" sz="1400" dirty="0">
                <a:solidFill>
                  <a:schemeClr val="tx1"/>
                </a:solidFill>
                <a:ea typeface="ＭＳ Ｐゴシック" pitchFamily="34" charset="-128"/>
              </a:rPr>
              <a:t> took effect 2014.</a:t>
            </a:r>
          </a:p>
          <a:p>
            <a:pPr lvl="1" eaLnBrk="1" hangingPunct="1">
              <a:spcBef>
                <a:spcPts val="0"/>
              </a:spcBef>
            </a:pPr>
            <a:r>
              <a:rPr lang="en-US" sz="1400" dirty="0">
                <a:solidFill>
                  <a:schemeClr val="tx1"/>
                </a:solidFill>
                <a:ea typeface="ＭＳ Ｐゴシック" pitchFamily="34" charset="-128"/>
              </a:rPr>
              <a:t>Based on insurers/HMOs proportionate market share of the aggregate fee for that fee year as set by statute;</a:t>
            </a:r>
          </a:p>
          <a:p>
            <a:pPr lvl="1" eaLnBrk="1" hangingPunct="1">
              <a:spcBef>
                <a:spcPts val="0"/>
              </a:spcBef>
            </a:pPr>
            <a:r>
              <a:rPr lang="en-US" sz="1400" dirty="0">
                <a:solidFill>
                  <a:schemeClr val="tx1"/>
                </a:solidFill>
                <a:ea typeface="ＭＳ Ｐゴシック" pitchFamily="34" charset="-128"/>
              </a:rPr>
              <a:t>Can be passed directly down to fully-insured consumers;</a:t>
            </a:r>
          </a:p>
          <a:p>
            <a:pPr lvl="1" eaLnBrk="1" hangingPunct="1">
              <a:spcBef>
                <a:spcPts val="0"/>
              </a:spcBef>
            </a:pPr>
            <a:r>
              <a:rPr lang="en-US" sz="1400" dirty="0">
                <a:solidFill>
                  <a:schemeClr val="tx1"/>
                </a:solidFill>
                <a:ea typeface="ＭＳ Ｐゴシック" pitchFamily="34" charset="-128"/>
              </a:rPr>
              <a:t>Does </a:t>
            </a:r>
            <a:r>
              <a:rPr lang="en-US" sz="1400" u="sng" dirty="0">
                <a:solidFill>
                  <a:schemeClr val="tx1"/>
                </a:solidFill>
                <a:ea typeface="ＭＳ Ｐゴシック" pitchFamily="34" charset="-128"/>
              </a:rPr>
              <a:t>not</a:t>
            </a:r>
            <a:r>
              <a:rPr lang="en-US" sz="1400" dirty="0">
                <a:solidFill>
                  <a:schemeClr val="tx1"/>
                </a:solidFill>
                <a:ea typeface="ＭＳ Ｐゴシック" pitchFamily="34" charset="-128"/>
              </a:rPr>
              <a:t> apply to self-insured plans, nonprofit insurers that receive over 80% of their gross revenues from government programs (</a:t>
            </a:r>
            <a:r>
              <a:rPr lang="en-US" sz="1400" i="1" dirty="0">
                <a:solidFill>
                  <a:schemeClr val="tx1"/>
                </a:solidFill>
                <a:ea typeface="ＭＳ Ｐゴシック" pitchFamily="34" charset="-128"/>
              </a:rPr>
              <a:t>i.e.,</a:t>
            </a:r>
            <a:r>
              <a:rPr lang="en-US" sz="1400" dirty="0">
                <a:solidFill>
                  <a:schemeClr val="tx1"/>
                </a:solidFill>
                <a:ea typeface="ＭＳ Ｐゴシック" pitchFamily="34" charset="-128"/>
              </a:rPr>
              <a:t> Medicare, Medicaid and CHIP) and VEBAs established by non-ERs; and</a:t>
            </a:r>
          </a:p>
          <a:p>
            <a:pPr lvl="1" eaLnBrk="1" hangingPunct="1">
              <a:spcBef>
                <a:spcPts val="0"/>
              </a:spcBef>
            </a:pPr>
            <a:r>
              <a:rPr lang="en-US" sz="1400" dirty="0">
                <a:solidFill>
                  <a:schemeClr val="tx1"/>
                </a:solidFill>
                <a:ea typeface="ＭＳ Ｐゴシック" pitchFamily="34" charset="-128"/>
              </a:rPr>
              <a:t>Total accessed tax on industry started at $8 billion in 2014; $11.3 billion for 2015 and 2016; $13.9 billion for 2017; and $14.3 billion for 2018 (after 2018, fee indexed).</a:t>
            </a:r>
          </a:p>
          <a:p>
            <a:pPr lvl="1" eaLnBrk="1" hangingPunct="1">
              <a:spcBef>
                <a:spcPts val="0"/>
              </a:spcBef>
            </a:pPr>
            <a:r>
              <a:rPr lang="en-US" sz="1400" dirty="0">
                <a:solidFill>
                  <a:srgbClr val="00B046"/>
                </a:solidFill>
                <a:ea typeface="ＭＳ Ｐゴシック" pitchFamily="34" charset="-128"/>
              </a:rPr>
              <a:t>ERs not directly subject to this fee.  However, providers of insured plans have been passing the cost of the fee to ERs sponsoring the coverage.  As a result, the repeal may result in savings (2-3%) for fully-insured ERs on their health insurance rates. </a:t>
            </a:r>
          </a:p>
          <a:p>
            <a:pPr marL="349250" lvl="1" indent="0" eaLnBrk="1" hangingPunct="1">
              <a:spcBef>
                <a:spcPts val="0"/>
              </a:spcBef>
              <a:buNone/>
            </a:pPr>
            <a:endParaRPr lang="en-US" sz="1400" dirty="0">
              <a:solidFill>
                <a:schemeClr val="tx1"/>
              </a:solidFill>
              <a:ea typeface="ＭＳ Ｐゴシック" pitchFamily="34" charset="-128"/>
            </a:endParaRPr>
          </a:p>
        </p:txBody>
      </p:sp>
      <p:sp>
        <p:nvSpPr>
          <p:cNvPr id="4" name="Slide Number Placeholder 5"/>
          <p:cNvSpPr>
            <a:spLocks noGrp="1"/>
          </p:cNvSpPr>
          <p:nvPr>
            <p:ph type="sldNum" sz="quarter" idx="12"/>
          </p:nvPr>
        </p:nvSpPr>
        <p:spPr/>
        <p:txBody>
          <a:bodyPr/>
          <a:lstStyle/>
          <a:p>
            <a:pPr>
              <a:defRPr/>
            </a:pPr>
            <a:fld id="{2B61DF1D-6C6C-49D7-841F-6FD11C9AFA5E}" type="slidenum">
              <a:rPr lang="en-US"/>
              <a:pPr>
                <a:defRPr/>
              </a:pPr>
              <a:t>116</a:t>
            </a:fld>
            <a:endParaRPr lang="en-US"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ED2B88A-A870-4AE5-8996-457CF8FEFD43}" type="slidenum">
              <a:rPr lang="en-US"/>
              <a:pPr>
                <a:defRPr/>
              </a:pPr>
              <a:t>117</a:t>
            </a:fld>
            <a:endParaRPr lang="en-US" dirty="0"/>
          </a:p>
        </p:txBody>
      </p:sp>
      <p:sp>
        <p:nvSpPr>
          <p:cNvPr id="124929" name="Rectangle 4"/>
          <p:cNvSpPr>
            <a:spLocks noGrp="1" noChangeArrowheads="1"/>
          </p:cNvSpPr>
          <p:nvPr>
            <p:ph type="title" idx="4294967295"/>
          </p:nvPr>
        </p:nvSpPr>
        <p:spPr>
          <a:xfrm>
            <a:off x="0" y="0"/>
            <a:ext cx="8229600" cy="990600"/>
          </a:xfrm>
        </p:spPr>
        <p:txBody>
          <a:bodyPr/>
          <a:lstStyle/>
          <a:p>
            <a:pPr eaLnBrk="1" hangingPunct="1"/>
            <a:r>
              <a:rPr lang="en-US" sz="2400">
                <a:ea typeface="ＭＳ Ｐゴシック" pitchFamily="34" charset="-128"/>
              </a:rPr>
              <a:t>Health Care Reform Fees and Taxes (cont</a:t>
            </a:r>
            <a:r>
              <a:rPr lang="ja-JP" altLang="en-US" sz="2400">
                <a:ea typeface="ＭＳ Ｐゴシック" pitchFamily="34" charset="-128"/>
              </a:rPr>
              <a:t>’</a:t>
            </a:r>
            <a:r>
              <a:rPr lang="en-US" altLang="ja-JP" sz="2400">
                <a:ea typeface="ＭＳ Ｐゴシック" pitchFamily="34" charset="-128"/>
              </a:rPr>
              <a:t>d)</a:t>
            </a:r>
            <a:endParaRPr lang="en-US" sz="2400">
              <a:ea typeface="ＭＳ Ｐゴシック" pitchFamily="34" charset="-128"/>
            </a:endParaRPr>
          </a:p>
        </p:txBody>
      </p:sp>
      <p:sp>
        <p:nvSpPr>
          <p:cNvPr id="124930" name="Rectangle 3"/>
          <p:cNvSpPr>
            <a:spLocks noGrp="1" noChangeArrowheads="1"/>
          </p:cNvSpPr>
          <p:nvPr>
            <p:ph idx="4294967295"/>
          </p:nvPr>
        </p:nvSpPr>
        <p:spPr>
          <a:xfrm>
            <a:off x="381000" y="1524000"/>
            <a:ext cx="8229600" cy="4800600"/>
          </a:xfrm>
        </p:spPr>
        <p:txBody>
          <a:bodyPr anchor="ctr"/>
          <a:lstStyle/>
          <a:p>
            <a:pPr eaLnBrk="1" hangingPunct="1">
              <a:lnSpc>
                <a:spcPct val="110000"/>
              </a:lnSpc>
            </a:pPr>
            <a:r>
              <a:rPr lang="en-US" sz="1300" b="1" dirty="0">
                <a:solidFill>
                  <a:srgbClr val="00B046"/>
                </a:solidFill>
                <a:ea typeface="ＭＳ Ｐゴシック" pitchFamily="34" charset="-128"/>
              </a:rPr>
              <a:t>Reinsurance program fees on health insurers and self-funded health plans for the 3-year period from 2014 thru 2016 </a:t>
            </a:r>
            <a:r>
              <a:rPr lang="en-US" sz="1300" b="1" u="sng" dirty="0">
                <a:solidFill>
                  <a:srgbClr val="00B046"/>
                </a:solidFill>
                <a:ea typeface="ＭＳ Ｐゴシック" pitchFamily="34" charset="-128"/>
              </a:rPr>
              <a:t>(</a:t>
            </a:r>
            <a:r>
              <a:rPr lang="en-US" sz="1300" b="1" i="1" u="sng" dirty="0">
                <a:solidFill>
                  <a:srgbClr val="00B046"/>
                </a:solidFill>
                <a:ea typeface="ＭＳ Ｐゴシック" pitchFamily="34" charset="-128"/>
              </a:rPr>
              <a:t>NOTE: 2016 was last year for reinsurance program fees</a:t>
            </a:r>
            <a:r>
              <a:rPr lang="en-US" sz="1300" b="1" u="sng" dirty="0">
                <a:solidFill>
                  <a:srgbClr val="00B046"/>
                </a:solidFill>
                <a:ea typeface="ＭＳ Ｐゴシック" pitchFamily="34" charset="-128"/>
              </a:rPr>
              <a:t>)</a:t>
            </a:r>
            <a:r>
              <a:rPr lang="en-US" sz="1300" b="1" dirty="0">
                <a:solidFill>
                  <a:srgbClr val="00B046"/>
                </a:solidFill>
                <a:ea typeface="ＭＳ Ｐゴシック" pitchFamily="34" charset="-128"/>
              </a:rPr>
              <a:t>:</a:t>
            </a:r>
          </a:p>
          <a:p>
            <a:pPr lvl="1" eaLnBrk="1" hangingPunct="1">
              <a:lnSpc>
                <a:spcPct val="110000"/>
              </a:lnSpc>
            </a:pPr>
            <a:r>
              <a:rPr lang="en-US" sz="1300" dirty="0">
                <a:solidFill>
                  <a:schemeClr val="tx1"/>
                </a:solidFill>
                <a:ea typeface="ＭＳ Ｐゴシック" pitchFamily="34" charset="-128"/>
              </a:rPr>
              <a:t>Fees used to pay for early retiree reinsurance program and for state reinsurance program available to insurers who offer coverage in the individual market (fully insured plan sponsors do not pay the fee directly);</a:t>
            </a:r>
          </a:p>
          <a:p>
            <a:pPr lvl="1" eaLnBrk="1" hangingPunct="1">
              <a:lnSpc>
                <a:spcPct val="110000"/>
              </a:lnSpc>
            </a:pPr>
            <a:r>
              <a:rPr lang="en-US" sz="1300" dirty="0">
                <a:solidFill>
                  <a:schemeClr val="tx1"/>
                </a:solidFill>
                <a:ea typeface="ＭＳ Ｐゴシック" pitchFamily="34" charset="-128"/>
              </a:rPr>
              <a:t>Fees will be based on national contribution rate (</a:t>
            </a:r>
            <a:r>
              <a:rPr lang="ja-JP" altLang="en-US" sz="1300" dirty="0">
                <a:solidFill>
                  <a:schemeClr val="tx1"/>
                </a:solidFill>
                <a:ea typeface="ＭＳ Ｐゴシック" pitchFamily="34" charset="-128"/>
              </a:rPr>
              <a:t>“</a:t>
            </a:r>
            <a:r>
              <a:rPr lang="en-US" sz="1300" dirty="0">
                <a:solidFill>
                  <a:schemeClr val="tx1"/>
                </a:solidFill>
                <a:ea typeface="ＭＳ Ｐゴシック" pitchFamily="34" charset="-128"/>
              </a:rPr>
              <a:t>NCR</a:t>
            </a:r>
            <a:r>
              <a:rPr lang="ja-JP" altLang="en-US" sz="1300" dirty="0">
                <a:solidFill>
                  <a:schemeClr val="tx1"/>
                </a:solidFill>
                <a:ea typeface="ＭＳ Ｐゴシック" pitchFamily="34" charset="-128"/>
              </a:rPr>
              <a:t>”</a:t>
            </a:r>
            <a:r>
              <a:rPr lang="en-US" sz="1300" dirty="0">
                <a:solidFill>
                  <a:schemeClr val="tx1"/>
                </a:solidFill>
                <a:ea typeface="ＭＳ Ｐゴシック" pitchFamily="34" charset="-128"/>
              </a:rPr>
              <a:t>) announced annually by HHS;</a:t>
            </a:r>
          </a:p>
          <a:p>
            <a:pPr lvl="1" eaLnBrk="1" hangingPunct="1">
              <a:lnSpc>
                <a:spcPct val="110000"/>
              </a:lnSpc>
            </a:pPr>
            <a:r>
              <a:rPr lang="en-US" sz="1300" dirty="0">
                <a:solidFill>
                  <a:schemeClr val="tx1"/>
                </a:solidFill>
                <a:ea typeface="ＭＳ Ｐゴシック" pitchFamily="34" charset="-128"/>
              </a:rPr>
              <a:t>For 2015, $44 per enrollee, and for </a:t>
            </a:r>
            <a:r>
              <a:rPr lang="en-US" sz="1300" dirty="0">
                <a:solidFill>
                  <a:srgbClr val="00B046"/>
                </a:solidFill>
                <a:ea typeface="ＭＳ Ｐゴシック" pitchFamily="34" charset="-128"/>
              </a:rPr>
              <a:t>2016, $27 per enrollee</a:t>
            </a:r>
            <a:r>
              <a:rPr lang="en-US" sz="1300" dirty="0">
                <a:solidFill>
                  <a:srgbClr val="589DEE"/>
                </a:solidFill>
                <a:ea typeface="ＭＳ Ｐゴシック" pitchFamily="34" charset="-128"/>
              </a:rPr>
              <a:t>;</a:t>
            </a:r>
          </a:p>
          <a:p>
            <a:pPr lvl="1" eaLnBrk="1" hangingPunct="1">
              <a:lnSpc>
                <a:spcPct val="110000"/>
              </a:lnSpc>
            </a:pPr>
            <a:r>
              <a:rPr lang="en-US" sz="1300" dirty="0">
                <a:solidFill>
                  <a:schemeClr val="tx1"/>
                </a:solidFill>
                <a:ea typeface="ＭＳ Ｐゴシック" pitchFamily="34" charset="-128"/>
              </a:rPr>
              <a:t>Calculated by multiplying</a:t>
            </a:r>
            <a:r>
              <a:rPr lang="en-US" sz="1300" dirty="0">
                <a:ea typeface="ＭＳ Ｐゴシック" pitchFamily="34" charset="-128"/>
              </a:rPr>
              <a:t> </a:t>
            </a:r>
            <a:r>
              <a:rPr lang="en-US" sz="1300" dirty="0">
                <a:solidFill>
                  <a:srgbClr val="00B046"/>
                </a:solidFill>
                <a:ea typeface="ＭＳ Ｐゴシック" pitchFamily="34" charset="-128"/>
              </a:rPr>
              <a:t>average # of lives x NCR (e.g., family of 5 x $63 = $315/</a:t>
            </a:r>
            <a:r>
              <a:rPr lang="en-US" sz="1300" dirty="0" err="1">
                <a:solidFill>
                  <a:srgbClr val="00B046"/>
                </a:solidFill>
                <a:ea typeface="ＭＳ Ｐゴシック" pitchFamily="34" charset="-128"/>
              </a:rPr>
              <a:t>yr</a:t>
            </a:r>
            <a:r>
              <a:rPr lang="en-US" sz="1300" dirty="0">
                <a:solidFill>
                  <a:srgbClr val="00B046"/>
                </a:solidFill>
                <a:ea typeface="ＭＳ Ｐゴシック" pitchFamily="34" charset="-128"/>
              </a:rPr>
              <a:t>);</a:t>
            </a:r>
          </a:p>
          <a:p>
            <a:pPr lvl="1" eaLnBrk="1" hangingPunct="1">
              <a:lnSpc>
                <a:spcPct val="110000"/>
              </a:lnSpc>
            </a:pPr>
            <a:r>
              <a:rPr lang="en-US" sz="1300" dirty="0">
                <a:solidFill>
                  <a:srgbClr val="00B046"/>
                </a:solidFill>
                <a:ea typeface="ＭＳ Ｐゴシック" pitchFamily="34" charset="-128"/>
              </a:rPr>
              <a:t>Enrollment data </a:t>
            </a:r>
            <a:r>
              <a:rPr lang="en-US" sz="1300" dirty="0">
                <a:solidFill>
                  <a:schemeClr val="tx1"/>
                </a:solidFill>
                <a:ea typeface="ＭＳ Ｐゴシック" pitchFamily="34" charset="-128"/>
              </a:rPr>
              <a:t>must be provided to HHS by Nov. 15</a:t>
            </a:r>
            <a:r>
              <a:rPr lang="en-US" sz="1300" baseline="30000" dirty="0">
                <a:solidFill>
                  <a:schemeClr val="tx1"/>
                </a:solidFill>
                <a:ea typeface="ＭＳ Ｐゴシック" pitchFamily="34" charset="-128"/>
              </a:rPr>
              <a:t>th</a:t>
            </a:r>
            <a:r>
              <a:rPr lang="en-US" sz="1300" dirty="0">
                <a:solidFill>
                  <a:schemeClr val="tx1"/>
                </a:solidFill>
                <a:ea typeface="ＭＳ Ｐゴシック" pitchFamily="34" charset="-128"/>
              </a:rPr>
              <a:t> of the benefit year;</a:t>
            </a:r>
          </a:p>
          <a:p>
            <a:pPr lvl="1" eaLnBrk="1" hangingPunct="1">
              <a:lnSpc>
                <a:spcPct val="110000"/>
              </a:lnSpc>
            </a:pPr>
            <a:r>
              <a:rPr lang="en-US" sz="1300" dirty="0">
                <a:solidFill>
                  <a:schemeClr val="tx1"/>
                </a:solidFill>
                <a:ea typeface="ＭＳ Ｐゴシック" pitchFamily="34" charset="-128"/>
              </a:rPr>
              <a:t>Payments may be paid either: (i) in </a:t>
            </a:r>
            <a:r>
              <a:rPr lang="en-US" sz="1300" dirty="0">
                <a:solidFill>
                  <a:srgbClr val="00B046"/>
                </a:solidFill>
                <a:ea typeface="ＭＳ Ｐゴシック" pitchFamily="34" charset="-128"/>
              </a:rPr>
              <a:t>lump sum</a:t>
            </a:r>
            <a:r>
              <a:rPr lang="en-US" sz="1300" dirty="0">
                <a:solidFill>
                  <a:schemeClr val="tx1"/>
                </a:solidFill>
                <a:ea typeface="ＭＳ Ｐゴシック" pitchFamily="34" charset="-128"/>
              </a:rPr>
              <a:t> by Jan. 15</a:t>
            </a:r>
            <a:r>
              <a:rPr lang="en-US" sz="1300" baseline="30000" dirty="0">
                <a:solidFill>
                  <a:schemeClr val="tx1"/>
                </a:solidFill>
                <a:ea typeface="ＭＳ Ｐゴシック" pitchFamily="34" charset="-128"/>
              </a:rPr>
              <a:t>th</a:t>
            </a:r>
            <a:r>
              <a:rPr lang="en-US" sz="1300" dirty="0">
                <a:solidFill>
                  <a:schemeClr val="tx1"/>
                </a:solidFill>
                <a:ea typeface="ＭＳ Ｐゴシック" pitchFamily="34" charset="-128"/>
              </a:rPr>
              <a:t> of the following calendar year; or (ii) in </a:t>
            </a:r>
            <a:r>
              <a:rPr lang="en-US" sz="1300" dirty="0">
                <a:solidFill>
                  <a:srgbClr val="00B046"/>
                </a:solidFill>
                <a:ea typeface="ＭＳ Ｐゴシック" pitchFamily="34" charset="-128"/>
              </a:rPr>
              <a:t>two separate payments, </a:t>
            </a:r>
            <a:r>
              <a:rPr lang="en-US" sz="1300" dirty="0">
                <a:solidFill>
                  <a:schemeClr val="tx1"/>
                </a:solidFill>
                <a:ea typeface="ＭＳ Ｐゴシック" pitchFamily="34" charset="-128"/>
              </a:rPr>
              <a:t>with the 1</a:t>
            </a:r>
            <a:r>
              <a:rPr lang="en-US" sz="1300" baseline="30000" dirty="0">
                <a:solidFill>
                  <a:schemeClr val="tx1"/>
                </a:solidFill>
                <a:ea typeface="ＭＳ Ｐゴシック" pitchFamily="34" charset="-128"/>
              </a:rPr>
              <a:t>st</a:t>
            </a:r>
            <a:r>
              <a:rPr lang="en-US" sz="1300" dirty="0">
                <a:solidFill>
                  <a:schemeClr val="tx1"/>
                </a:solidFill>
                <a:ea typeface="ＭＳ Ｐゴシック" pitchFamily="34" charset="-128"/>
              </a:rPr>
              <a:t> payment due </a:t>
            </a:r>
            <a:r>
              <a:rPr lang="en-US" sz="1300" dirty="0">
                <a:solidFill>
                  <a:srgbClr val="00B046"/>
                </a:solidFill>
                <a:ea typeface="ＭＳ Ｐゴシック" pitchFamily="34" charset="-128"/>
              </a:rPr>
              <a:t> </a:t>
            </a:r>
            <a:r>
              <a:rPr lang="en-US" sz="1300" dirty="0">
                <a:solidFill>
                  <a:schemeClr val="tx1"/>
                </a:solidFill>
                <a:ea typeface="ＭＳ Ｐゴシック" pitchFamily="34" charset="-128"/>
              </a:rPr>
              <a:t>by Jan. 15th for the actual reinsurance contribution (plus HHS admin. cost), and by Nov. 15</a:t>
            </a:r>
            <a:r>
              <a:rPr lang="en-US" sz="1300" baseline="30000" dirty="0">
                <a:solidFill>
                  <a:schemeClr val="tx1"/>
                </a:solidFill>
                <a:ea typeface="ＭＳ Ｐゴシック" pitchFamily="34" charset="-128"/>
              </a:rPr>
              <a:t>th</a:t>
            </a:r>
            <a:r>
              <a:rPr lang="en-US" sz="1300" dirty="0">
                <a:solidFill>
                  <a:schemeClr val="tx1"/>
                </a:solidFill>
                <a:ea typeface="ＭＳ Ｐゴシック" pitchFamily="34" charset="-128"/>
              </a:rPr>
              <a:t> for payments allocated to the U.S. Treasury, of following calendar year.</a:t>
            </a:r>
            <a:r>
              <a:rPr lang="en-US" sz="1300" dirty="0">
                <a:ea typeface="ＭＳ Ｐゴシック" pitchFamily="34" charset="-128"/>
              </a:rPr>
              <a:t>  </a:t>
            </a:r>
            <a:r>
              <a:rPr lang="en-US" sz="1300" i="1" dirty="0">
                <a:solidFill>
                  <a:srgbClr val="00B046"/>
                </a:solidFill>
                <a:ea typeface="ＭＳ Ｐゴシック" pitchFamily="34" charset="-128"/>
              </a:rPr>
              <a:t>For example, for 2014 benefit year, HHS invoiced on 12/15/14 and may be paid by either: (i) lump sum on 1/15/15; or (ii)  two separate payments- $52.50 x # of average lives due by 1/15/15, and $10.50  x # of average lives due by 11/15/15;</a:t>
            </a:r>
          </a:p>
          <a:p>
            <a:pPr lvl="1" eaLnBrk="1" hangingPunct="1">
              <a:lnSpc>
                <a:spcPct val="110000"/>
              </a:lnSpc>
            </a:pPr>
            <a:r>
              <a:rPr lang="en-US" sz="1300" dirty="0">
                <a:solidFill>
                  <a:srgbClr val="00B046"/>
                </a:solidFill>
                <a:ea typeface="ＭＳ Ｐゴシック" pitchFamily="34" charset="-128"/>
              </a:rPr>
              <a:t>Must complete all required steps online</a:t>
            </a:r>
            <a:r>
              <a:rPr lang="en-US" sz="1300" dirty="0">
                <a:solidFill>
                  <a:schemeClr val="tx1"/>
                </a:solidFill>
                <a:ea typeface="ＭＳ Ｐゴシック" pitchFamily="34" charset="-128"/>
              </a:rPr>
              <a:t> using government portal (Pay.gov) no later than Nov. 15.  The form will automatically calculate contribution amount, and entity must submit payment info and schedule payment date(s).  For more info go see: </a:t>
            </a:r>
            <a:r>
              <a:rPr lang="en-US" sz="1300" dirty="0">
                <a:solidFill>
                  <a:srgbClr val="CC6600"/>
                </a:solidFill>
                <a:ea typeface="ＭＳ Ｐゴシック" pitchFamily="34" charset="-128"/>
                <a:hlinkClick r:id="rId2"/>
              </a:rPr>
              <a:t>https://www.regap.info/faq_viewe.php?i=3338</a:t>
            </a:r>
            <a:r>
              <a:rPr lang="en-US" sz="1300" dirty="0">
                <a:solidFill>
                  <a:srgbClr val="CC6600"/>
                </a:solidFill>
                <a:ea typeface="ＭＳ Ｐゴシック" pitchFamily="34" charset="-128"/>
              </a:rPr>
              <a:t> </a:t>
            </a:r>
            <a:r>
              <a:rPr lang="en-US" sz="1300" dirty="0">
                <a:solidFill>
                  <a:schemeClr val="hlink"/>
                </a:solidFill>
                <a:ea typeface="ＭＳ Ｐゴシック" pitchFamily="34" charset="-128"/>
              </a:rPr>
              <a:t>(as visited Sept. 15, 2014).</a:t>
            </a:r>
          </a:p>
          <a:p>
            <a:pPr lvl="1" eaLnBrk="1" hangingPunct="1">
              <a:lnSpc>
                <a:spcPct val="110000"/>
              </a:lnSpc>
              <a:buFont typeface="Wingdings" pitchFamily="2" charset="2"/>
              <a:buNone/>
            </a:pPr>
            <a:r>
              <a:rPr lang="en-US" sz="1300" b="1" i="1" dirty="0">
                <a:solidFill>
                  <a:srgbClr val="FF6600"/>
                </a:solidFill>
                <a:latin typeface="Tahoma" pitchFamily="34" charset="0"/>
                <a:ea typeface="ＭＳ Ｐゴシック" pitchFamily="34" charset="-128"/>
                <a:cs typeface="Arial" charset="0"/>
              </a:rPr>
              <a:t>Tip</a:t>
            </a:r>
            <a:r>
              <a:rPr lang="en-US" sz="1100" b="1" i="1" dirty="0">
                <a:solidFill>
                  <a:srgbClr val="FF6600"/>
                </a:solidFill>
                <a:latin typeface="Tahoma" pitchFamily="34" charset="0"/>
                <a:ea typeface="ＭＳ Ｐゴシック" pitchFamily="34" charset="-128"/>
                <a:cs typeface="Arial" charset="0"/>
              </a:rPr>
              <a:t>:</a:t>
            </a:r>
            <a:r>
              <a:rPr lang="en-US" sz="1100" dirty="0">
                <a:solidFill>
                  <a:schemeClr val="folHlink"/>
                </a:solidFill>
                <a:latin typeface="Tahoma" pitchFamily="34" charset="0"/>
                <a:ea typeface="ＭＳ Ｐゴシック" pitchFamily="34" charset="-128"/>
                <a:cs typeface="Arial" charset="0"/>
              </a:rPr>
              <a:t>  </a:t>
            </a:r>
            <a:r>
              <a:rPr lang="en-US" sz="1100" dirty="0">
                <a:solidFill>
                  <a:srgbClr val="00B046"/>
                </a:solidFill>
                <a:latin typeface="Tahoma" pitchFamily="34" charset="0"/>
                <a:ea typeface="ＭＳ Ｐゴシック" pitchFamily="34" charset="-128"/>
                <a:cs typeface="Arial" charset="0"/>
              </a:rPr>
              <a:t>Self-insured self-administered GHPs (e.g. do not use a TPA), and retiree-only HRAs are exempt; and reinsurance contributions do not need to be made on ER-sponsored coverage for EEs with Medicare primary coverage.</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7" name="Title 1"/>
          <p:cNvSpPr>
            <a:spLocks noGrp="1"/>
          </p:cNvSpPr>
          <p:nvPr>
            <p:ph type="title"/>
          </p:nvPr>
        </p:nvSpPr>
        <p:spPr>
          <a:xfrm>
            <a:off x="457200" y="457200"/>
            <a:ext cx="8229600" cy="1143000"/>
          </a:xfrm>
        </p:spPr>
        <p:txBody>
          <a:bodyPr/>
          <a:lstStyle/>
          <a:p>
            <a:pPr eaLnBrk="1" hangingPunct="1"/>
            <a:r>
              <a:rPr lang="en-US" sz="4800">
                <a:ea typeface="ＭＳ Ｐゴシック" pitchFamily="34" charset="-128"/>
              </a:rPr>
              <a:t>Health Care Reform Fees and Taxes </a:t>
            </a:r>
            <a:r>
              <a:rPr lang="en-US" sz="3200">
                <a:ea typeface="ＭＳ Ｐゴシック" pitchFamily="34" charset="-128"/>
              </a:rPr>
              <a:t>(cont</a:t>
            </a:r>
            <a:r>
              <a:rPr lang="ja-JP" altLang="en-US" sz="3200">
                <a:ea typeface="ＭＳ Ｐゴシック" pitchFamily="34" charset="-128"/>
              </a:rPr>
              <a:t>’</a:t>
            </a:r>
            <a:r>
              <a:rPr lang="en-US" altLang="ja-JP" sz="3200">
                <a:ea typeface="ＭＳ Ｐゴシック" pitchFamily="34" charset="-128"/>
              </a:rPr>
              <a:t>d)</a:t>
            </a:r>
            <a:endParaRPr lang="en-US" sz="3200">
              <a:ea typeface="ＭＳ Ｐゴシック" pitchFamily="34" charset="-128"/>
            </a:endParaRPr>
          </a:p>
        </p:txBody>
      </p:sp>
      <p:sp>
        <p:nvSpPr>
          <p:cNvPr id="125953" name="Rectangle 3"/>
          <p:cNvSpPr>
            <a:spLocks noGrp="1" noChangeArrowheads="1"/>
          </p:cNvSpPr>
          <p:nvPr>
            <p:ph idx="1"/>
          </p:nvPr>
        </p:nvSpPr>
        <p:spPr>
          <a:xfrm>
            <a:off x="381000" y="2286000"/>
            <a:ext cx="8382000" cy="3478212"/>
          </a:xfrm>
        </p:spPr>
        <p:txBody>
          <a:bodyPr/>
          <a:lstStyle/>
          <a:p>
            <a:pPr eaLnBrk="1" hangingPunct="1">
              <a:spcBef>
                <a:spcPts val="1200"/>
              </a:spcBef>
            </a:pPr>
            <a:r>
              <a:rPr lang="en-US" sz="1700" b="1" dirty="0">
                <a:solidFill>
                  <a:srgbClr val="00B046"/>
                </a:solidFill>
                <a:ea typeface="ＭＳ Ｐゴシック" pitchFamily="34" charset="-128"/>
              </a:rPr>
              <a:t>Individual shared responsibility provisions</a:t>
            </a:r>
            <a:r>
              <a:rPr lang="en-US" sz="1700" dirty="0">
                <a:solidFill>
                  <a:srgbClr val="00B046"/>
                </a:solidFill>
                <a:ea typeface="ＭＳ Ｐゴシック" pitchFamily="34" charset="-128"/>
              </a:rPr>
              <a:t> </a:t>
            </a:r>
            <a:r>
              <a:rPr lang="en-US" sz="1700" dirty="0">
                <a:solidFill>
                  <a:schemeClr val="tx1"/>
                </a:solidFill>
                <a:ea typeface="ＭＳ Ｐゴシック" pitchFamily="34" charset="-128"/>
              </a:rPr>
              <a:t>began (e.g., individual mandate) in 2014.</a:t>
            </a:r>
          </a:p>
          <a:p>
            <a:pPr marL="341313" indent="0" eaLnBrk="1" hangingPunct="1">
              <a:spcBef>
                <a:spcPts val="1200"/>
              </a:spcBef>
              <a:buNone/>
            </a:pPr>
            <a:r>
              <a:rPr lang="en-US" sz="1700" b="1" dirty="0">
                <a:solidFill>
                  <a:srgbClr val="00B046"/>
                </a:solidFill>
                <a:ea typeface="ＭＳ Ｐゴシック" pitchFamily="34" charset="-128"/>
              </a:rPr>
              <a:t>NOTE: 2017 tax act effectively repealed these provisions beginning in 2019 (e.g. individual mandate penalty $0).</a:t>
            </a:r>
          </a:p>
          <a:p>
            <a:pPr eaLnBrk="1" hangingPunct="1">
              <a:spcBef>
                <a:spcPts val="1200"/>
              </a:spcBef>
            </a:pPr>
            <a:r>
              <a:rPr lang="en-US" sz="1700" b="1" dirty="0">
                <a:solidFill>
                  <a:srgbClr val="00B046"/>
                </a:solidFill>
                <a:ea typeface="ＭＳ Ｐゴシック" pitchFamily="34" charset="-128"/>
              </a:rPr>
              <a:t>ER shared responsibility provisions</a:t>
            </a:r>
            <a:r>
              <a:rPr lang="en-US" sz="1700" dirty="0">
                <a:solidFill>
                  <a:srgbClr val="00B046"/>
                </a:solidFill>
                <a:ea typeface="ＭＳ Ｐゴシック" pitchFamily="34" charset="-128"/>
              </a:rPr>
              <a:t> </a:t>
            </a:r>
            <a:r>
              <a:rPr lang="en-US" sz="1700" dirty="0">
                <a:solidFill>
                  <a:schemeClr val="tx1"/>
                </a:solidFill>
                <a:ea typeface="ＭＳ Ｐゴシック" pitchFamily="34" charset="-128"/>
              </a:rPr>
              <a:t>(</a:t>
            </a:r>
            <a:r>
              <a:rPr lang="ja-JP" altLang="en-US" sz="1700" dirty="0">
                <a:solidFill>
                  <a:schemeClr val="tx1"/>
                </a:solidFill>
                <a:ea typeface="ＭＳ Ｐゴシック" pitchFamily="34" charset="-128"/>
              </a:rPr>
              <a:t>“</a:t>
            </a:r>
            <a:r>
              <a:rPr lang="en-US" altLang="ja-JP" sz="1700" i="1" dirty="0">
                <a:solidFill>
                  <a:schemeClr val="tx1"/>
                </a:solidFill>
                <a:ea typeface="ＭＳ Ｐゴシック" pitchFamily="34" charset="-128"/>
              </a:rPr>
              <a:t>pay or play</a:t>
            </a:r>
            <a:r>
              <a:rPr lang="ja-JP" altLang="en-US" sz="1700" dirty="0">
                <a:solidFill>
                  <a:schemeClr val="tx1"/>
                </a:solidFill>
                <a:ea typeface="ＭＳ Ｐゴシック" pitchFamily="34" charset="-128"/>
              </a:rPr>
              <a:t>”</a:t>
            </a:r>
            <a:r>
              <a:rPr lang="en-US" altLang="ja-JP" sz="1700" dirty="0">
                <a:solidFill>
                  <a:schemeClr val="tx1"/>
                </a:solidFill>
                <a:ea typeface="ＭＳ Ｐゴシック" pitchFamily="34" charset="-128"/>
              </a:rPr>
              <a:t> tax) were to begin in 2014:</a:t>
            </a:r>
          </a:p>
          <a:p>
            <a:pPr lvl="1" eaLnBrk="1" hangingPunct="1">
              <a:spcBef>
                <a:spcPts val="1200"/>
              </a:spcBef>
            </a:pPr>
            <a:r>
              <a:rPr lang="en-US" sz="1700" dirty="0">
                <a:solidFill>
                  <a:schemeClr val="tx1"/>
                </a:solidFill>
                <a:ea typeface="ＭＳ Ｐゴシック" pitchFamily="34" charset="-128"/>
              </a:rPr>
              <a:t>Delayed implementation of </a:t>
            </a:r>
            <a:r>
              <a:rPr lang="ja-JP" altLang="en-US" sz="1700" dirty="0">
                <a:solidFill>
                  <a:schemeClr val="tx1"/>
                </a:solidFill>
                <a:ea typeface="ＭＳ Ｐゴシック" pitchFamily="34" charset="-128"/>
              </a:rPr>
              <a:t>“</a:t>
            </a:r>
            <a:r>
              <a:rPr lang="en-US" altLang="ja-JP" sz="1700" dirty="0">
                <a:solidFill>
                  <a:schemeClr val="tx1"/>
                </a:solidFill>
                <a:ea typeface="ＭＳ Ｐゴシック" pitchFamily="34" charset="-128"/>
              </a:rPr>
              <a:t>pay or play</a:t>
            </a:r>
            <a:r>
              <a:rPr lang="ja-JP" altLang="en-US" sz="1700" dirty="0">
                <a:solidFill>
                  <a:schemeClr val="tx1"/>
                </a:solidFill>
                <a:ea typeface="ＭＳ Ｐゴシック" pitchFamily="34" charset="-128"/>
              </a:rPr>
              <a:t>”</a:t>
            </a:r>
            <a:r>
              <a:rPr lang="en-US" altLang="ja-JP" sz="1700" dirty="0">
                <a:solidFill>
                  <a:schemeClr val="tx1"/>
                </a:solidFill>
                <a:ea typeface="ＭＳ Ｐゴシック" pitchFamily="34" charset="-128"/>
              </a:rPr>
              <a:t> tax for certain medium sized ERs (50-99 FTEs/FTEEs) for yet another year, until 2016;</a:t>
            </a:r>
          </a:p>
          <a:p>
            <a:pPr lvl="1" eaLnBrk="1" hangingPunct="1">
              <a:spcBef>
                <a:spcPts val="1200"/>
              </a:spcBef>
            </a:pPr>
            <a:r>
              <a:rPr lang="en-US" sz="1700" dirty="0">
                <a:solidFill>
                  <a:schemeClr val="tx1"/>
                </a:solidFill>
                <a:ea typeface="ＭＳ Ｐゴシック" pitchFamily="34" charset="-128"/>
              </a:rPr>
              <a:t>For larger ERs (100 or &gt; FTEs/FTEEs), requirement to offer coverage to 95% of FTEs will be phased in over 2 years (70% with an 80 FTE reduction for 2015, then 95% with a 30 FTE reduction for 2016 and after).</a:t>
            </a:r>
          </a:p>
          <a:p>
            <a:pPr eaLnBrk="1" hangingPunct="1">
              <a:spcBef>
                <a:spcPts val="1200"/>
              </a:spcBef>
            </a:pPr>
            <a:r>
              <a:rPr lang="en-US" sz="1700" b="1" dirty="0">
                <a:solidFill>
                  <a:srgbClr val="00B046"/>
                </a:solidFill>
                <a:ea typeface="ＭＳ Ｐゴシック" pitchFamily="34" charset="-128"/>
              </a:rPr>
              <a:t>Exchange user fee </a:t>
            </a:r>
            <a:r>
              <a:rPr lang="en-US" sz="1700" dirty="0">
                <a:solidFill>
                  <a:schemeClr val="tx1"/>
                </a:solidFill>
                <a:ea typeface="ＭＳ Ｐゴシック" pitchFamily="34" charset="-128"/>
              </a:rPr>
              <a:t>beginning in 2014 for health insurers that offer plans on the federal Exchange.  This fee will help offset operations of an exchange in these states.</a:t>
            </a:r>
            <a:endParaRPr lang="en-US" sz="1700" b="1" dirty="0">
              <a:solidFill>
                <a:schemeClr val="tx1"/>
              </a:solidFill>
              <a:ea typeface="ＭＳ Ｐゴシック" pitchFamily="34" charset="-128"/>
            </a:endParaRPr>
          </a:p>
        </p:txBody>
      </p:sp>
      <p:sp>
        <p:nvSpPr>
          <p:cNvPr id="6" name="Slide Number Placeholder 5"/>
          <p:cNvSpPr>
            <a:spLocks noGrp="1"/>
          </p:cNvSpPr>
          <p:nvPr>
            <p:ph type="sldNum" sz="quarter" idx="12"/>
          </p:nvPr>
        </p:nvSpPr>
        <p:spPr/>
        <p:txBody>
          <a:bodyPr/>
          <a:lstStyle/>
          <a:p>
            <a:pPr>
              <a:defRPr/>
            </a:pPr>
            <a:fld id="{16B5B965-652C-411F-B43E-34D6ED203739}" type="slidenum">
              <a:rPr lang="en-US"/>
              <a:pPr>
                <a:defRPr/>
              </a:pPr>
              <a:t>118</a:t>
            </a:fld>
            <a:endParaRPr lang="en-US"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a:xfrm>
            <a:off x="457200" y="381000"/>
            <a:ext cx="3509963" cy="6096000"/>
          </a:xfrm>
        </p:spPr>
        <p:txBody>
          <a:bodyPr/>
          <a:lstStyle/>
          <a:p>
            <a:pPr eaLnBrk="1" hangingPunct="1"/>
            <a:r>
              <a:rPr lang="en-US" sz="4800">
                <a:ea typeface="ＭＳ Ｐゴシック" pitchFamily="34" charset="-128"/>
              </a:rPr>
              <a:t>Health Care Reform Fees and Taxes </a:t>
            </a:r>
            <a:r>
              <a:rPr lang="en-US" sz="3200">
                <a:ea typeface="ＭＳ Ｐゴシック" pitchFamily="34" charset="-128"/>
              </a:rPr>
              <a:t>(cont</a:t>
            </a:r>
            <a:r>
              <a:rPr lang="ja-JP" altLang="en-US" sz="3200">
                <a:ea typeface="ＭＳ Ｐゴシック" pitchFamily="34" charset="-128"/>
              </a:rPr>
              <a:t>’</a:t>
            </a:r>
            <a:r>
              <a:rPr lang="en-US" altLang="ja-JP" sz="3200">
                <a:ea typeface="ＭＳ Ｐゴシック" pitchFamily="34" charset="-128"/>
              </a:rPr>
              <a:t>d)</a:t>
            </a:r>
            <a:endParaRPr lang="en-US" sz="3200">
              <a:ea typeface="ＭＳ Ｐゴシック" pitchFamily="34" charset="-128"/>
            </a:endParaRPr>
          </a:p>
        </p:txBody>
      </p:sp>
      <p:sp>
        <p:nvSpPr>
          <p:cNvPr id="126978" name="Rectangle 3"/>
          <p:cNvSpPr>
            <a:spLocks noGrp="1" noChangeArrowheads="1"/>
          </p:cNvSpPr>
          <p:nvPr>
            <p:ph idx="1"/>
          </p:nvPr>
        </p:nvSpPr>
        <p:spPr>
          <a:xfrm>
            <a:off x="4800600" y="273050"/>
            <a:ext cx="3886200" cy="6280150"/>
          </a:xfrm>
        </p:spPr>
        <p:txBody>
          <a:bodyPr>
            <a:normAutofit/>
          </a:bodyPr>
          <a:lstStyle/>
          <a:p>
            <a:pPr eaLnBrk="1" hangingPunct="1"/>
            <a:r>
              <a:rPr lang="en-US" sz="1800" b="1" dirty="0">
                <a:solidFill>
                  <a:srgbClr val="00B046"/>
                </a:solidFill>
                <a:ea typeface="ＭＳ Ｐゴシック" pitchFamily="34" charset="-128"/>
              </a:rPr>
              <a:t>Cadillac Tax- </a:t>
            </a:r>
            <a:r>
              <a:rPr lang="en-US" sz="1800" dirty="0">
                <a:solidFill>
                  <a:srgbClr val="00B050"/>
                </a:solidFill>
                <a:ea typeface="ＭＳ Ｐゴシック" pitchFamily="34" charset="-128"/>
              </a:rPr>
              <a:t>REPEALED (12/20/19).</a:t>
            </a:r>
            <a:r>
              <a:rPr lang="en-US" sz="1800" dirty="0">
                <a:solidFill>
                  <a:schemeClr val="tx1"/>
                </a:solidFill>
                <a:ea typeface="ＭＳ Ｐゴシック" pitchFamily="34" charset="-128"/>
              </a:rPr>
              <a:t> The 2019 continuing spending resolution fully repeals the non-deductible excise tax on high cost group health coverage that was to go into effect for tax years beginning in 2018 (extended until 2022), for all GHPs, including self-insured plans. Paid by insurer (fully-insured) or TPA (self-insured).  As a result, GHPs will never have to pay this 40% excise tax.</a:t>
            </a:r>
          </a:p>
        </p:txBody>
      </p:sp>
      <p:sp>
        <p:nvSpPr>
          <p:cNvPr id="4" name="Slide Number Placeholder 5"/>
          <p:cNvSpPr>
            <a:spLocks noGrp="1"/>
          </p:cNvSpPr>
          <p:nvPr>
            <p:ph type="sldNum" sz="quarter" idx="12"/>
          </p:nvPr>
        </p:nvSpPr>
        <p:spPr/>
        <p:txBody>
          <a:bodyPr/>
          <a:lstStyle/>
          <a:p>
            <a:pPr>
              <a:defRPr/>
            </a:pPr>
            <a:fld id="{8EA06168-7C76-4D69-9CD6-A90784D23847}" type="slidenum">
              <a:rPr lang="en-US"/>
              <a:pPr>
                <a:defRPr/>
              </a:pPr>
              <a:t>119</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76800" y="779463"/>
            <a:ext cx="3635375" cy="2209800"/>
          </a:xfrm>
        </p:spPr>
        <p:txBody>
          <a:bodyPr/>
          <a:lstStyle/>
          <a:p>
            <a:pPr>
              <a:defRPr/>
            </a:pPr>
            <a:r>
              <a:rPr lang="en-US" sz="7200" b="1" spc="300" dirty="0">
                <a:solidFill>
                  <a:schemeClr val="bg2">
                    <a:lumMod val="75000"/>
                  </a:schemeClr>
                </a:solidFill>
              </a:rPr>
              <a:t>Part 2</a:t>
            </a:r>
          </a:p>
        </p:txBody>
      </p:sp>
      <p:sp>
        <p:nvSpPr>
          <p:cNvPr id="30722" name="Text Placeholder 3"/>
          <p:cNvSpPr>
            <a:spLocks noGrp="1"/>
          </p:cNvSpPr>
          <p:nvPr>
            <p:ph type="body" sz="half" idx="2"/>
          </p:nvPr>
        </p:nvSpPr>
        <p:spPr>
          <a:xfrm>
            <a:off x="4876800" y="3048000"/>
            <a:ext cx="3940175" cy="3505200"/>
          </a:xfrm>
        </p:spPr>
        <p:txBody>
          <a:bodyPr/>
          <a:lstStyle/>
          <a:p>
            <a:r>
              <a:rPr lang="en-US" sz="3600" b="1">
                <a:solidFill>
                  <a:schemeClr val="tx1"/>
                </a:solidFill>
                <a:ea typeface="ＭＳ Ｐゴシック" pitchFamily="34" charset="-128"/>
              </a:rPr>
              <a:t>ACA Mandates</a:t>
            </a:r>
          </a:p>
        </p:txBody>
      </p:sp>
      <p:pic>
        <p:nvPicPr>
          <p:cNvPr id="9" name="Picture Placeholder 8" descr="HCRImage.jpg"/>
          <p:cNvPicPr>
            <a:picLocks noGrp="1" noChangeAspect="1"/>
          </p:cNvPicPr>
          <p:nvPr>
            <p:ph type="pic" sz="quarter" idx="13"/>
          </p:nvPr>
        </p:nvPicPr>
        <p:blipFill rotWithShape="1">
          <a:blip r:embed="rId2"/>
          <a:srcRect l="24306" r="24306"/>
          <a:stretch/>
        </p:blipFill>
        <p:spPr/>
      </p:pic>
      <p:sp>
        <p:nvSpPr>
          <p:cNvPr id="2" name="Slide Number Placeholder 1"/>
          <p:cNvSpPr>
            <a:spLocks noGrp="1"/>
          </p:cNvSpPr>
          <p:nvPr>
            <p:ph type="sldNum" sz="quarter" idx="16"/>
          </p:nvPr>
        </p:nvSpPr>
        <p:spPr/>
        <p:txBody>
          <a:bodyPr/>
          <a:lstStyle/>
          <a:p>
            <a:pPr>
              <a:defRPr/>
            </a:pPr>
            <a:fld id="{3D905D8C-9ADA-4EDA-8E08-65BC41969E3B}" type="slidenum">
              <a:rPr lang="en-US" smtClean="0"/>
              <a:pPr>
                <a:defRPr/>
              </a:pPr>
              <a:t>12</a:t>
            </a:fld>
            <a:endParaRPr lang="en-US"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D0AC2049-799A-4F5E-91F8-A9A10D7CA60C}" type="slidenum">
              <a:rPr lang="en-US"/>
              <a:pPr>
                <a:defRPr/>
              </a:pPr>
              <a:t>120</a:t>
            </a:fld>
            <a:endParaRPr lang="en-US" dirty="0"/>
          </a:p>
        </p:txBody>
      </p:sp>
      <p:sp>
        <p:nvSpPr>
          <p:cNvPr id="128002" name="Rectangle 3"/>
          <p:cNvSpPr>
            <a:spLocks noGrp="1" noChangeArrowheads="1"/>
          </p:cNvSpPr>
          <p:nvPr>
            <p:ph idx="4294967295"/>
          </p:nvPr>
        </p:nvSpPr>
        <p:spPr>
          <a:xfrm>
            <a:off x="381000" y="1524000"/>
            <a:ext cx="8534400" cy="4800600"/>
          </a:xfrm>
        </p:spPr>
        <p:txBody>
          <a:bodyPr/>
          <a:lstStyle/>
          <a:p>
            <a:pPr eaLnBrk="1" hangingPunct="1"/>
            <a:r>
              <a:rPr lang="en-US" sz="2000" dirty="0">
                <a:solidFill>
                  <a:srgbClr val="00B046"/>
                </a:solidFill>
                <a:ea typeface="ＭＳ Ｐゴシック" pitchFamily="34" charset="-128"/>
              </a:rPr>
              <a:t>Exchange Notice.</a:t>
            </a:r>
            <a:r>
              <a:rPr lang="en-US" sz="2000" dirty="0">
                <a:solidFill>
                  <a:schemeClr val="tx1"/>
                </a:solidFill>
                <a:ea typeface="ＭＳ Ｐゴシック" pitchFamily="34" charset="-128"/>
              </a:rPr>
              <a:t>  ERs must provide </a:t>
            </a:r>
            <a:r>
              <a:rPr lang="en-US" sz="2000" dirty="0">
                <a:solidFill>
                  <a:srgbClr val="00B046"/>
                </a:solidFill>
                <a:ea typeface="ＭＳ Ｐゴシック" pitchFamily="34" charset="-128"/>
              </a:rPr>
              <a:t>written notice</a:t>
            </a:r>
            <a:r>
              <a:rPr lang="en-US" sz="2000" dirty="0">
                <a:solidFill>
                  <a:schemeClr val="tx1"/>
                </a:solidFill>
                <a:ea typeface="ＭＳ Ｐゴシック" pitchFamily="34" charset="-128"/>
              </a:rPr>
              <a:t> to all </a:t>
            </a:r>
            <a:r>
              <a:rPr lang="en-US" sz="2000" dirty="0">
                <a:solidFill>
                  <a:srgbClr val="00B046"/>
                </a:solidFill>
                <a:ea typeface="ＭＳ Ｐゴシック" pitchFamily="34" charset="-128"/>
              </a:rPr>
              <a:t>new hire EEs</a:t>
            </a:r>
            <a:r>
              <a:rPr lang="en-US" sz="2000" dirty="0">
                <a:solidFill>
                  <a:schemeClr val="tx1"/>
                </a:solidFill>
                <a:ea typeface="ＭＳ Ｐゴシック" pitchFamily="34" charset="-128"/>
              </a:rPr>
              <a:t> within </a:t>
            </a:r>
            <a:r>
              <a:rPr lang="en-US" sz="2000" dirty="0">
                <a:solidFill>
                  <a:srgbClr val="00B046"/>
                </a:solidFill>
                <a:ea typeface="ＭＳ Ｐゴシック" pitchFamily="34" charset="-128"/>
              </a:rPr>
              <a:t>14 days</a:t>
            </a:r>
            <a:r>
              <a:rPr lang="en-US" sz="2000" dirty="0">
                <a:solidFill>
                  <a:schemeClr val="tx1"/>
                </a:solidFill>
                <a:ea typeface="ＭＳ Ｐゴシック" pitchFamily="34" charset="-128"/>
              </a:rPr>
              <a:t> of hire date informing them about health coverage options available thru the state-based Marketplace and some of the consequences if the EE decides to purchase a QHP thru the Exchange in lieu of the ER-sponsored GHP. </a:t>
            </a:r>
          </a:p>
          <a:p>
            <a:pPr eaLnBrk="1" hangingPunct="1"/>
            <a:r>
              <a:rPr lang="en-US" sz="2000" dirty="0">
                <a:solidFill>
                  <a:schemeClr val="tx1"/>
                </a:solidFill>
                <a:latin typeface="Tahoma" pitchFamily="34" charset="0"/>
                <a:ea typeface="ＭＳ Ｐゴシック" pitchFamily="34" charset="-128"/>
              </a:rPr>
              <a:t>DOL FAQ issued 9/11/13 - ER should issue the notice, but no fine or penalty under the law (FLSA) for ER failing to provide the notice.  </a:t>
            </a:r>
          </a:p>
          <a:p>
            <a:pPr eaLnBrk="1" hangingPunct="1"/>
            <a:r>
              <a:rPr lang="en-US" sz="2000" dirty="0">
                <a:solidFill>
                  <a:srgbClr val="00B046"/>
                </a:solidFill>
                <a:latin typeface="Tahoma" pitchFamily="34" charset="0"/>
                <a:ea typeface="ＭＳ Ｐゴシック" pitchFamily="34" charset="-128"/>
              </a:rPr>
              <a:t>Model Notice:</a:t>
            </a:r>
            <a:r>
              <a:rPr lang="en-US" sz="2000" dirty="0">
                <a:solidFill>
                  <a:schemeClr val="tx1"/>
                </a:solidFill>
                <a:latin typeface="Tahoma" pitchFamily="34" charset="0"/>
                <a:ea typeface="ＭＳ Ｐゴシック" pitchFamily="34" charset="-128"/>
              </a:rPr>
              <a:t> New Health Insurance Coverage Options and Your Health Coverage, available at:</a:t>
            </a:r>
            <a:r>
              <a:rPr lang="en-US" sz="2000" dirty="0">
                <a:solidFill>
                  <a:srgbClr val="00B046"/>
                </a:solidFill>
                <a:latin typeface="Tahoma" pitchFamily="34" charset="0"/>
                <a:ea typeface="ＭＳ Ｐゴシック" pitchFamily="34" charset="-128"/>
              </a:rPr>
              <a:t> 	</a:t>
            </a:r>
            <a:r>
              <a:rPr lang="en-US" sz="2000" u="sng" dirty="0">
                <a:solidFill>
                  <a:srgbClr val="FF6600"/>
                </a:solidFill>
                <a:latin typeface="Tahoma" pitchFamily="34" charset="0"/>
                <a:ea typeface="ＭＳ Ｐゴシック" pitchFamily="34" charset="-128"/>
              </a:rPr>
              <a:t>www.dol.gov/ebsa/pdf/FSLAwithoutplans.pdf</a:t>
            </a:r>
            <a:r>
              <a:rPr lang="en-US" sz="2000" dirty="0">
                <a:solidFill>
                  <a:schemeClr val="folHlink"/>
                </a:solidFill>
                <a:latin typeface="Tahoma" pitchFamily="34" charset="0"/>
                <a:ea typeface="ＭＳ Ｐゴシック" pitchFamily="34" charset="-128"/>
              </a:rPr>
              <a:t> </a:t>
            </a:r>
            <a:r>
              <a:rPr lang="en-US" sz="2000" dirty="0">
                <a:solidFill>
                  <a:schemeClr val="tx1"/>
                </a:solidFill>
                <a:latin typeface="Tahoma" pitchFamily="34" charset="0"/>
                <a:ea typeface="ＭＳ Ｐゴシック" pitchFamily="34" charset="-128"/>
              </a:rPr>
              <a:t>and</a:t>
            </a:r>
            <a:r>
              <a:rPr lang="en-US" sz="2000" dirty="0">
                <a:solidFill>
                  <a:srgbClr val="00FFFF"/>
                </a:solidFill>
                <a:latin typeface="Tahoma" pitchFamily="34" charset="0"/>
                <a:ea typeface="ＭＳ Ｐゴシック" pitchFamily="34" charset="-128"/>
              </a:rPr>
              <a:t> 	</a:t>
            </a:r>
            <a:r>
              <a:rPr lang="en-US" sz="2000" dirty="0">
                <a:solidFill>
                  <a:srgbClr val="FF6600"/>
                </a:solidFill>
                <a:latin typeface="Tahoma" pitchFamily="34" charset="0"/>
                <a:ea typeface="ＭＳ Ｐゴシック" pitchFamily="34" charset="-128"/>
              </a:rPr>
              <a:t>http://www.dol.gov/ebsa/pdf/FSLAwithplans.pdf</a:t>
            </a:r>
            <a:r>
              <a:rPr lang="en-US" sz="2000" dirty="0">
                <a:solidFill>
                  <a:schemeClr val="folHlink"/>
                </a:solidFill>
                <a:latin typeface="Tahoma" pitchFamily="34" charset="0"/>
                <a:ea typeface="ＭＳ Ｐゴシック" pitchFamily="34" charset="-128"/>
              </a:rPr>
              <a:t> </a:t>
            </a:r>
            <a:r>
              <a:rPr lang="en-US" sz="2000" dirty="0">
                <a:solidFill>
                  <a:srgbClr val="00B046"/>
                </a:solidFill>
                <a:latin typeface="Tahoma" pitchFamily="34" charset="0"/>
                <a:ea typeface="ＭＳ Ｐゴシック" pitchFamily="34" charset="-128"/>
              </a:rPr>
              <a:t>.</a:t>
            </a:r>
          </a:p>
          <a:p>
            <a:pPr lvl="1" eaLnBrk="1" hangingPunct="1">
              <a:buFont typeface="Wingdings" pitchFamily="2" charset="2"/>
              <a:buNone/>
            </a:pPr>
            <a:r>
              <a:rPr lang="en-US" sz="1300" b="1" i="1" dirty="0">
                <a:solidFill>
                  <a:srgbClr val="FF6600"/>
                </a:solidFill>
                <a:latin typeface="Tahoma" pitchFamily="34" charset="0"/>
                <a:ea typeface="ＭＳ Ｐゴシック" pitchFamily="34" charset="-128"/>
              </a:rPr>
              <a:t>Tip:</a:t>
            </a:r>
            <a:r>
              <a:rPr lang="en-US" sz="1300" dirty="0">
                <a:solidFill>
                  <a:schemeClr val="folHlink"/>
                </a:solidFill>
                <a:latin typeface="Tahoma" pitchFamily="34" charset="0"/>
                <a:ea typeface="ＭＳ Ｐゴシック" pitchFamily="34" charset="-128"/>
              </a:rPr>
              <a:t>  </a:t>
            </a:r>
            <a:r>
              <a:rPr lang="en-US" sz="1300" dirty="0">
                <a:solidFill>
                  <a:srgbClr val="00B046"/>
                </a:solidFill>
                <a:latin typeface="Tahoma" pitchFamily="34" charset="0"/>
                <a:ea typeface="ＭＳ Ｐゴシック" pitchFamily="34" charset="-128"/>
              </a:rPr>
              <a:t>New optional model COBRA notices and forms are available on the DOL website that include updated information and explanation of alternative coverage available to a COBRA QB (e.g., Marketplace and other coverage thru spouse or parent under HIPAA special enrollment provisions), as well as new info for Medicare eligible </a:t>
            </a:r>
            <a:r>
              <a:rPr lang="en-US" sz="1300" dirty="0" err="1">
                <a:solidFill>
                  <a:srgbClr val="00B046"/>
                </a:solidFill>
                <a:latin typeface="Tahoma" pitchFamily="34" charset="0"/>
                <a:ea typeface="ＭＳ Ｐゴシック" pitchFamily="34" charset="-128"/>
              </a:rPr>
              <a:t>QBs</a:t>
            </a:r>
            <a:r>
              <a:rPr lang="en-US" sz="1300" dirty="0">
                <a:solidFill>
                  <a:srgbClr val="00B046"/>
                </a:solidFill>
                <a:latin typeface="Tahoma" pitchFamily="34" charset="0"/>
                <a:ea typeface="ＭＳ Ｐゴシック" pitchFamily="34" charset="-128"/>
              </a:rPr>
              <a:t>.</a:t>
            </a:r>
          </a:p>
          <a:p>
            <a:pPr lvl="1" eaLnBrk="1" hangingPunct="1">
              <a:buFont typeface="Wingdings" pitchFamily="2" charset="2"/>
              <a:buNone/>
            </a:pPr>
            <a:endParaRPr lang="en-US" sz="1900" dirty="0">
              <a:solidFill>
                <a:srgbClr val="00B046"/>
              </a:solidFill>
              <a:latin typeface="Tahoma" pitchFamily="34" charset="0"/>
              <a:ea typeface="ＭＳ Ｐゴシック" pitchFamily="34" charset="-128"/>
            </a:endParaRPr>
          </a:p>
          <a:p>
            <a:pPr lvl="1" eaLnBrk="1" hangingPunct="1"/>
            <a:endParaRPr lang="en-US" sz="1900" dirty="0">
              <a:solidFill>
                <a:srgbClr val="00B046"/>
              </a:solidFill>
              <a:ea typeface="ＭＳ Ｐゴシック" pitchFamily="34" charset="-128"/>
            </a:endParaRPr>
          </a:p>
          <a:p>
            <a:pPr eaLnBrk="1" hangingPunct="1"/>
            <a:endParaRPr lang="en-US" sz="1900" dirty="0">
              <a:solidFill>
                <a:srgbClr val="00FF00"/>
              </a:solidFill>
              <a:ea typeface="ＭＳ Ｐゴシック" pitchFamily="34" charset="-128"/>
            </a:endParaRPr>
          </a:p>
        </p:txBody>
      </p:sp>
      <p:sp>
        <p:nvSpPr>
          <p:cNvPr id="128003" name="Rectangle 2"/>
          <p:cNvSpPr>
            <a:spLocks noGrp="1" noChangeArrowheads="1"/>
          </p:cNvSpPr>
          <p:nvPr>
            <p:ph type="title" idx="4294967295"/>
          </p:nvPr>
        </p:nvSpPr>
        <p:spPr>
          <a:xfrm>
            <a:off x="0" y="0"/>
            <a:ext cx="9144000" cy="838200"/>
          </a:xfrm>
        </p:spPr>
        <p:txBody>
          <a:bodyPr/>
          <a:lstStyle/>
          <a:p>
            <a:pPr eaLnBrk="1" hangingPunct="1"/>
            <a:r>
              <a:rPr lang="en-US" sz="3200">
                <a:ea typeface="ＭＳ Ｐゴシック" pitchFamily="34" charset="-128"/>
              </a:rPr>
              <a:t>ER Marketplace Notice Requirement</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457200" y="381000"/>
            <a:ext cx="3509963" cy="6096000"/>
          </a:xfrm>
        </p:spPr>
        <p:txBody>
          <a:bodyPr/>
          <a:lstStyle/>
          <a:p>
            <a:pPr eaLnBrk="1" hangingPunct="1"/>
            <a:r>
              <a:rPr lang="en-US" sz="3600">
                <a:ea typeface="ＭＳ Ｐゴシック" pitchFamily="34" charset="-128"/>
              </a:rPr>
              <a:t>Administrative Simplification: Standards and Operating Rules for Electronic Transactions; Health Plan Identifiers (HPIDs)</a:t>
            </a:r>
          </a:p>
        </p:txBody>
      </p:sp>
      <p:sp>
        <p:nvSpPr>
          <p:cNvPr id="129026" name="Rectangle 3"/>
          <p:cNvSpPr>
            <a:spLocks noGrp="1" noChangeArrowheads="1"/>
          </p:cNvSpPr>
          <p:nvPr>
            <p:ph idx="1"/>
          </p:nvPr>
        </p:nvSpPr>
        <p:spPr>
          <a:xfrm>
            <a:off x="4825120" y="685800"/>
            <a:ext cx="3962400" cy="6280150"/>
          </a:xfrm>
        </p:spPr>
        <p:txBody>
          <a:bodyPr>
            <a:normAutofit/>
          </a:bodyPr>
          <a:lstStyle/>
          <a:p>
            <a:pPr eaLnBrk="1" hangingPunct="1">
              <a:lnSpc>
                <a:spcPct val="80000"/>
              </a:lnSpc>
              <a:spcBef>
                <a:spcPts val="1200"/>
              </a:spcBef>
            </a:pPr>
            <a:r>
              <a:rPr lang="en-US" sz="2000" dirty="0">
                <a:solidFill>
                  <a:srgbClr val="00B046"/>
                </a:solidFill>
                <a:ea typeface="ＭＳ Ｐゴシック" pitchFamily="34" charset="-128"/>
              </a:rPr>
              <a:t>Elimination of HPID requirements (RESCINDED 10/19)</a:t>
            </a:r>
            <a:r>
              <a:rPr lang="en-US" sz="2000" dirty="0">
                <a:solidFill>
                  <a:schemeClr val="tx1"/>
                </a:solidFill>
                <a:ea typeface="ＭＳ Ｐゴシック" pitchFamily="34" charset="-128"/>
              </a:rPr>
              <a:t>.  All HIPAA </a:t>
            </a:r>
            <a:r>
              <a:rPr lang="ja-JP" altLang="en-US" sz="2000" dirty="0">
                <a:solidFill>
                  <a:schemeClr val="tx1"/>
                </a:solidFill>
                <a:ea typeface="ＭＳ Ｐゴシック" pitchFamily="34" charset="-128"/>
              </a:rPr>
              <a:t>“</a:t>
            </a:r>
            <a:r>
              <a:rPr lang="en-US" sz="2000" dirty="0">
                <a:solidFill>
                  <a:schemeClr val="tx1"/>
                </a:solidFill>
                <a:ea typeface="ＭＳ Ｐゴシック" pitchFamily="34" charset="-128"/>
              </a:rPr>
              <a:t>covered entities</a:t>
            </a:r>
            <a:r>
              <a:rPr lang="ja-JP" altLang="en-US" sz="2000" dirty="0">
                <a:solidFill>
                  <a:schemeClr val="tx1"/>
                </a:solidFill>
                <a:ea typeface="ＭＳ Ｐゴシック" pitchFamily="34" charset="-128"/>
              </a:rPr>
              <a:t>”</a:t>
            </a:r>
            <a:r>
              <a:rPr lang="en-US" sz="2000" dirty="0">
                <a:solidFill>
                  <a:schemeClr val="tx1"/>
                </a:solidFill>
                <a:ea typeface="ＭＳ Ｐゴシック" pitchFamily="34" charset="-128"/>
              </a:rPr>
              <a:t> (including group health plans) were required to obtain and use a standard unique health plan identifier (</a:t>
            </a:r>
            <a:r>
              <a:rPr lang="ja-JP" altLang="en-US" sz="2000" dirty="0">
                <a:solidFill>
                  <a:schemeClr val="tx1"/>
                </a:solidFill>
                <a:ea typeface="ＭＳ Ｐゴシック" pitchFamily="34" charset="-128"/>
              </a:rPr>
              <a:t>“</a:t>
            </a:r>
            <a:r>
              <a:rPr lang="en-US" sz="2000" dirty="0">
                <a:solidFill>
                  <a:schemeClr val="tx1"/>
                </a:solidFill>
                <a:ea typeface="ＭＳ Ｐゴシック" pitchFamily="34" charset="-128"/>
              </a:rPr>
              <a:t>HPID</a:t>
            </a:r>
            <a:r>
              <a:rPr lang="ja-JP" altLang="en-US" sz="2000" dirty="0">
                <a:solidFill>
                  <a:schemeClr val="tx1"/>
                </a:solidFill>
                <a:ea typeface="ＭＳ Ｐゴシック" pitchFamily="34" charset="-128"/>
              </a:rPr>
              <a:t>”</a:t>
            </a:r>
            <a:r>
              <a:rPr lang="en-US" sz="2000" dirty="0">
                <a:solidFill>
                  <a:schemeClr val="tx1"/>
                </a:solidFill>
                <a:ea typeface="ＭＳ Ｐゴシック" pitchFamily="34" charset="-128"/>
              </a:rPr>
              <a:t>) (a 10-digit number) whenever they identify a health plan in a </a:t>
            </a:r>
            <a:r>
              <a:rPr lang="ja-JP" altLang="en-US" sz="2000" dirty="0">
                <a:solidFill>
                  <a:schemeClr val="tx1"/>
                </a:solidFill>
                <a:ea typeface="ＭＳ Ｐゴシック" pitchFamily="34" charset="-128"/>
              </a:rPr>
              <a:t>“</a:t>
            </a:r>
            <a:r>
              <a:rPr lang="en-US" sz="2000" dirty="0">
                <a:solidFill>
                  <a:schemeClr val="tx1"/>
                </a:solidFill>
                <a:ea typeface="ＭＳ Ｐゴシック" pitchFamily="34" charset="-128"/>
              </a:rPr>
              <a:t>standard transaction</a:t>
            </a:r>
            <a:r>
              <a:rPr lang="ja-JP" altLang="en-US" sz="2000" dirty="0">
                <a:solidFill>
                  <a:schemeClr val="tx1"/>
                </a:solidFill>
                <a:ea typeface="ＭＳ Ｐゴシック" pitchFamily="34" charset="-128"/>
              </a:rPr>
              <a:t>”</a:t>
            </a:r>
            <a:r>
              <a:rPr lang="en-US" sz="2000" baseline="30000" dirty="0">
                <a:solidFill>
                  <a:schemeClr val="tx1"/>
                </a:solidFill>
                <a:ea typeface="ＭＳ Ｐゴシック" pitchFamily="34" charset="-128"/>
              </a:rPr>
              <a:t> </a:t>
            </a:r>
            <a:r>
              <a:rPr lang="en-US" sz="2000" dirty="0">
                <a:solidFill>
                  <a:schemeClr val="tx1"/>
                </a:solidFill>
                <a:ea typeface="ＭＳ Ｐゴシック" pitchFamily="34" charset="-128"/>
              </a:rPr>
              <a:t>(related to eligibility, claims; electronic fund transfers, and payment).</a:t>
            </a:r>
            <a:endParaRPr lang="en-US" sz="2000" dirty="0">
              <a:solidFill>
                <a:schemeClr val="folHlink"/>
              </a:solidFill>
              <a:ea typeface="ＭＳ Ｐゴシック" pitchFamily="34" charset="-128"/>
            </a:endParaRPr>
          </a:p>
          <a:p>
            <a:pPr eaLnBrk="1" hangingPunct="1">
              <a:lnSpc>
                <a:spcPct val="80000"/>
              </a:lnSpc>
              <a:spcBef>
                <a:spcPts val="1200"/>
              </a:spcBef>
            </a:pPr>
            <a:r>
              <a:rPr lang="en-US" sz="2000" dirty="0">
                <a:solidFill>
                  <a:schemeClr val="tx1"/>
                </a:solidFill>
                <a:ea typeface="ＭＳ Ｐゴシック" pitchFamily="34" charset="-128"/>
              </a:rPr>
              <a:t>The deadline for a GHP to obtain a HPID was originally Nov. 5, 2014 (or Nov. 5, 2015 for a small health plan, including a health insurance issuer with annual receipts of $5 mil or &lt;). This was delayed until further notice.</a:t>
            </a:r>
          </a:p>
          <a:p>
            <a:pPr eaLnBrk="1" hangingPunct="1">
              <a:lnSpc>
                <a:spcPct val="80000"/>
              </a:lnSpc>
              <a:spcBef>
                <a:spcPts val="1200"/>
              </a:spcBef>
            </a:pPr>
            <a:endParaRPr lang="en-US" sz="1600" baseline="30000" dirty="0">
              <a:solidFill>
                <a:schemeClr val="tx1"/>
              </a:solidFill>
              <a:ea typeface="ＭＳ Ｐゴシック" pitchFamily="34" charset="-128"/>
            </a:endParaRPr>
          </a:p>
          <a:p>
            <a:pPr eaLnBrk="1" hangingPunct="1">
              <a:lnSpc>
                <a:spcPct val="80000"/>
              </a:lnSpc>
              <a:buFont typeface="Wingdings" pitchFamily="2" charset="2"/>
              <a:buNone/>
            </a:pPr>
            <a:r>
              <a:rPr lang="en-US" sz="1600" dirty="0">
                <a:solidFill>
                  <a:srgbClr val="589DEE"/>
                </a:solidFill>
                <a:ea typeface="ＭＳ Ｐゴシック" pitchFamily="34" charset="-128"/>
              </a:rPr>
              <a:t>	</a:t>
            </a:r>
            <a:endParaRPr lang="en-US" sz="1600" dirty="0">
              <a:solidFill>
                <a:srgbClr val="00B046"/>
              </a:solidFill>
              <a:ea typeface="ＭＳ Ｐゴシック" pitchFamily="34" charset="-128"/>
            </a:endParaRPr>
          </a:p>
        </p:txBody>
      </p:sp>
      <p:sp>
        <p:nvSpPr>
          <p:cNvPr id="7" name="Slide Number Placeholder 5"/>
          <p:cNvSpPr>
            <a:spLocks noGrp="1"/>
          </p:cNvSpPr>
          <p:nvPr>
            <p:ph type="sldNum" sz="quarter" idx="12"/>
          </p:nvPr>
        </p:nvSpPr>
        <p:spPr/>
        <p:txBody>
          <a:bodyPr/>
          <a:lstStyle/>
          <a:p>
            <a:pPr>
              <a:defRPr/>
            </a:pPr>
            <a:fld id="{AB72C618-4C0B-4CD7-BEDC-02F9C4827106}" type="slidenum">
              <a:rPr lang="en-US"/>
              <a:pPr>
                <a:defRPr/>
              </a:pPr>
              <a:t>121</a:t>
            </a:fld>
            <a:endParaRPr lang="en-US"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76C005B3-7A15-4E5E-8D46-C054BC5263C4}" type="slidenum">
              <a:rPr lang="en-US"/>
              <a:pPr>
                <a:defRPr/>
              </a:pPr>
              <a:t>122</a:t>
            </a:fld>
            <a:endParaRPr lang="en-US" dirty="0"/>
          </a:p>
        </p:txBody>
      </p:sp>
      <p:sp>
        <p:nvSpPr>
          <p:cNvPr id="130050" name="Rectangle 2"/>
          <p:cNvSpPr>
            <a:spLocks noGrp="1"/>
          </p:cNvSpPr>
          <p:nvPr>
            <p:ph type="title" idx="4294967295"/>
          </p:nvPr>
        </p:nvSpPr>
        <p:spPr>
          <a:xfrm>
            <a:off x="0" y="152400"/>
            <a:ext cx="8229600" cy="646113"/>
          </a:xfrm>
        </p:spPr>
        <p:txBody>
          <a:bodyPr/>
          <a:lstStyle/>
          <a:p>
            <a:r>
              <a:rPr lang="en-US" sz="3600">
                <a:ea typeface="ＭＳ Ｐゴシック" pitchFamily="34" charset="-128"/>
              </a:rPr>
              <a:t>Cafeteria Plan Change Rules</a:t>
            </a:r>
          </a:p>
        </p:txBody>
      </p:sp>
      <p:sp>
        <p:nvSpPr>
          <p:cNvPr id="130051" name="Rectangle 3"/>
          <p:cNvSpPr>
            <a:spLocks noGrp="1"/>
          </p:cNvSpPr>
          <p:nvPr>
            <p:ph type="body" idx="4294967295"/>
          </p:nvPr>
        </p:nvSpPr>
        <p:spPr>
          <a:xfrm>
            <a:off x="304800" y="1371600"/>
            <a:ext cx="8382000" cy="3962400"/>
          </a:xfrm>
        </p:spPr>
        <p:txBody>
          <a:bodyPr/>
          <a:lstStyle/>
          <a:p>
            <a:pPr>
              <a:lnSpc>
                <a:spcPct val="80000"/>
              </a:lnSpc>
            </a:pPr>
            <a:r>
              <a:rPr lang="en-US" sz="1400" dirty="0">
                <a:solidFill>
                  <a:srgbClr val="00B046"/>
                </a:solidFill>
                <a:ea typeface="ＭＳ Ｐゴシック" pitchFamily="34" charset="-128"/>
              </a:rPr>
              <a:t>Cafeteria plans may allow revocations of health plan elections for additional reasons.  </a:t>
            </a:r>
            <a:r>
              <a:rPr lang="en-US" sz="1400" dirty="0">
                <a:solidFill>
                  <a:schemeClr val="tx1"/>
                </a:solidFill>
                <a:ea typeface="ＭＳ Ｐゴシック" pitchFamily="34" charset="-128"/>
              </a:rPr>
              <a:t>IRS Notice 2014-55, effective Sept. 18, 2014, allows ERs to expand permitted change rules to revoke election of coverage under group health plan (that is not health FSA) and that provides MEC, and purchase QHP thru an Exchange:</a:t>
            </a:r>
          </a:p>
          <a:p>
            <a:pPr lvl="1">
              <a:lnSpc>
                <a:spcPct val="80000"/>
              </a:lnSpc>
            </a:pPr>
            <a:r>
              <a:rPr lang="en-US" sz="1400" dirty="0">
                <a:solidFill>
                  <a:srgbClr val="00B046"/>
                </a:solidFill>
                <a:ea typeface="ＭＳ Ｐゴシック" pitchFamily="34" charset="-128"/>
              </a:rPr>
              <a:t>Conditions for revocation due to reduction in hours of service:</a:t>
            </a:r>
            <a:endParaRPr lang="en-US" sz="1400" dirty="0">
              <a:solidFill>
                <a:schemeClr val="tx1"/>
              </a:solidFill>
              <a:ea typeface="ＭＳ Ｐゴシック" pitchFamily="34" charset="-128"/>
            </a:endParaRPr>
          </a:p>
          <a:p>
            <a:pPr marL="1143000" lvl="2" indent="-228600">
              <a:lnSpc>
                <a:spcPct val="80000"/>
              </a:lnSpc>
            </a:pPr>
            <a:r>
              <a:rPr lang="en-US" sz="1400" dirty="0">
                <a:solidFill>
                  <a:schemeClr val="tx1"/>
                </a:solidFill>
                <a:ea typeface="ＭＳ Ｐゴシック" pitchFamily="34" charset="-128"/>
              </a:rPr>
              <a:t>EE whose hours of service are </a:t>
            </a:r>
            <a:r>
              <a:rPr lang="en-US" sz="1400" dirty="0">
                <a:solidFill>
                  <a:srgbClr val="00B046"/>
                </a:solidFill>
                <a:ea typeface="ＭＳ Ｐゴシック" pitchFamily="34" charset="-128"/>
              </a:rPr>
              <a:t>reduced to average &lt; 30 hours of service per week</a:t>
            </a:r>
            <a:r>
              <a:rPr lang="en-US" sz="1400" dirty="0">
                <a:solidFill>
                  <a:schemeClr val="tx1"/>
                </a:solidFill>
                <a:ea typeface="ＭＳ Ｐゴシック" pitchFamily="34" charset="-128"/>
              </a:rPr>
              <a:t>, even if that reduction </a:t>
            </a:r>
            <a:r>
              <a:rPr lang="en-US" sz="1400" i="1" dirty="0">
                <a:solidFill>
                  <a:schemeClr val="tx1"/>
                </a:solidFill>
                <a:ea typeface="ＭＳ Ｐゴシック" pitchFamily="34" charset="-128"/>
              </a:rPr>
              <a:t>does not</a:t>
            </a:r>
            <a:r>
              <a:rPr lang="en-US" sz="1400" dirty="0">
                <a:solidFill>
                  <a:schemeClr val="tx1"/>
                </a:solidFill>
                <a:ea typeface="ＭＳ Ｐゴシック" pitchFamily="34" charset="-128"/>
              </a:rPr>
              <a:t> affect eligibility for coverage under ER’s group health plan; and</a:t>
            </a:r>
          </a:p>
          <a:p>
            <a:pPr marL="1143000" lvl="2" indent="-228600">
              <a:lnSpc>
                <a:spcPct val="80000"/>
              </a:lnSpc>
            </a:pPr>
            <a:r>
              <a:rPr lang="en-US" sz="1400" dirty="0">
                <a:solidFill>
                  <a:schemeClr val="tx1"/>
                </a:solidFill>
                <a:ea typeface="ＭＳ Ｐゴシック" pitchFamily="34" charset="-128"/>
              </a:rPr>
              <a:t>Revocation corresponds to intended enrollment in MEC effective no later than the first day of the second month following the month that includes the date the original coverage is revoked.</a:t>
            </a:r>
          </a:p>
          <a:p>
            <a:pPr lvl="1">
              <a:lnSpc>
                <a:spcPct val="80000"/>
              </a:lnSpc>
            </a:pPr>
            <a:r>
              <a:rPr lang="en-US" sz="1400" dirty="0">
                <a:solidFill>
                  <a:srgbClr val="00B046"/>
                </a:solidFill>
                <a:ea typeface="ＭＳ Ｐゴシック" pitchFamily="34" charset="-128"/>
              </a:rPr>
              <a:t>Conditions for revocation due to enrollment in a QHP:</a:t>
            </a:r>
          </a:p>
          <a:p>
            <a:pPr marL="1143000" lvl="2" indent="-228600">
              <a:lnSpc>
                <a:spcPct val="80000"/>
              </a:lnSpc>
            </a:pPr>
            <a:r>
              <a:rPr lang="en-US" sz="1400" dirty="0">
                <a:solidFill>
                  <a:schemeClr val="tx1"/>
                </a:solidFill>
                <a:ea typeface="ＭＳ Ｐゴシック" pitchFamily="34" charset="-128"/>
              </a:rPr>
              <a:t>EE is </a:t>
            </a:r>
            <a:r>
              <a:rPr lang="en-US" sz="1400" dirty="0">
                <a:solidFill>
                  <a:srgbClr val="00B046"/>
                </a:solidFill>
                <a:ea typeface="ＭＳ Ｐゴシック" pitchFamily="34" charset="-128"/>
              </a:rPr>
              <a:t>eligible for</a:t>
            </a:r>
            <a:r>
              <a:rPr lang="en-US" sz="1400" dirty="0">
                <a:solidFill>
                  <a:schemeClr val="tx1"/>
                </a:solidFill>
                <a:ea typeface="ＭＳ Ｐゴシック" pitchFamily="34" charset="-128"/>
              </a:rPr>
              <a:t> </a:t>
            </a:r>
            <a:r>
              <a:rPr lang="en-US" sz="1400" dirty="0">
                <a:solidFill>
                  <a:srgbClr val="00B046"/>
                </a:solidFill>
                <a:ea typeface="ＭＳ Ｐゴシック" pitchFamily="34" charset="-128"/>
              </a:rPr>
              <a:t>SEP </a:t>
            </a:r>
            <a:r>
              <a:rPr lang="en-US" sz="1400" dirty="0">
                <a:solidFill>
                  <a:schemeClr val="tx1"/>
                </a:solidFill>
                <a:ea typeface="ＭＳ Ｐゴシック" pitchFamily="34" charset="-128"/>
              </a:rPr>
              <a:t>to enroll in QHP thru an Exchange; or</a:t>
            </a:r>
          </a:p>
          <a:p>
            <a:pPr marL="1143000" lvl="2" indent="-228600">
              <a:lnSpc>
                <a:spcPct val="80000"/>
              </a:lnSpc>
            </a:pPr>
            <a:r>
              <a:rPr lang="en-US" sz="1400" dirty="0">
                <a:solidFill>
                  <a:schemeClr val="tx1"/>
                </a:solidFill>
                <a:ea typeface="ＭＳ Ｐゴシック" pitchFamily="34" charset="-128"/>
              </a:rPr>
              <a:t>EE seeks to enroll in QHP thru an Exchange during </a:t>
            </a:r>
            <a:r>
              <a:rPr lang="en-US" sz="1400" dirty="0">
                <a:solidFill>
                  <a:srgbClr val="00B046"/>
                </a:solidFill>
                <a:ea typeface="ＭＳ Ｐゴシック" pitchFamily="34" charset="-128"/>
              </a:rPr>
              <a:t>Exchange’s annual open enrollment period</a:t>
            </a:r>
            <a:r>
              <a:rPr lang="en-US" sz="1400" dirty="0">
                <a:solidFill>
                  <a:schemeClr val="tx1"/>
                </a:solidFill>
                <a:ea typeface="ＭＳ Ｐゴシック" pitchFamily="34" charset="-128"/>
              </a:rPr>
              <a:t>; </a:t>
            </a:r>
            <a:r>
              <a:rPr lang="en-US" sz="1400" u="sng" dirty="0">
                <a:solidFill>
                  <a:schemeClr val="tx1"/>
                </a:solidFill>
                <a:ea typeface="ＭＳ Ｐゴシック" pitchFamily="34" charset="-128"/>
              </a:rPr>
              <a:t>and</a:t>
            </a:r>
          </a:p>
          <a:p>
            <a:pPr marL="1143000" lvl="2" indent="-228600">
              <a:lnSpc>
                <a:spcPct val="80000"/>
              </a:lnSpc>
            </a:pPr>
            <a:r>
              <a:rPr lang="en-US" sz="1400" dirty="0">
                <a:solidFill>
                  <a:schemeClr val="tx1"/>
                </a:solidFill>
                <a:ea typeface="ＭＳ Ｐゴシック" pitchFamily="34" charset="-128"/>
              </a:rPr>
              <a:t>Revocation corresponds to intended enrollment in QHP effective beginning no later than the day immediately following the last day of the original coverage that is revoked.</a:t>
            </a:r>
          </a:p>
          <a:p>
            <a:pPr lvl="1">
              <a:lnSpc>
                <a:spcPct val="80000"/>
              </a:lnSpc>
            </a:pPr>
            <a:r>
              <a:rPr lang="en-US" sz="1400" dirty="0">
                <a:solidFill>
                  <a:srgbClr val="00B046"/>
                </a:solidFill>
                <a:ea typeface="ＭＳ Ｐゴシック" pitchFamily="34" charset="-128"/>
              </a:rPr>
              <a:t>ER may rely on the reasonable representation of EE</a:t>
            </a:r>
            <a:r>
              <a:rPr lang="en-US" sz="1400" dirty="0">
                <a:solidFill>
                  <a:schemeClr val="tx1"/>
                </a:solidFill>
                <a:ea typeface="ＭＳ Ｐゴシック" pitchFamily="34" charset="-128"/>
              </a:rPr>
              <a:t> that the EE and related individuals have enrolled or intend to enroll in such other coverage effective on dates above. </a:t>
            </a:r>
          </a:p>
          <a:p>
            <a:pPr lvl="1">
              <a:lnSpc>
                <a:spcPct val="80000"/>
              </a:lnSpc>
              <a:buFont typeface="Wingdings" pitchFamily="2" charset="2"/>
              <a:buNone/>
            </a:pPr>
            <a:endParaRPr lang="en-US" sz="1400" dirty="0">
              <a:solidFill>
                <a:srgbClr val="00B046"/>
              </a:solidFill>
              <a:ea typeface="ＭＳ Ｐゴシック" pitchFamily="34" charset="-128"/>
            </a:endParaRPr>
          </a:p>
        </p:txBody>
      </p:sp>
      <p:sp>
        <p:nvSpPr>
          <p:cNvPr id="6" name="Rectangle 2"/>
          <p:cNvSpPr>
            <a:spLocks noChangeArrowheads="1"/>
          </p:cNvSpPr>
          <p:nvPr/>
        </p:nvSpPr>
        <p:spPr bwMode="auto">
          <a:xfrm>
            <a:off x="685800" y="5334000"/>
            <a:ext cx="7924800" cy="692497"/>
          </a:xfrm>
          <a:prstGeom prst="rect">
            <a:avLst/>
          </a:prstGeom>
          <a:noFill/>
          <a:ln w="9525">
            <a:noFill/>
            <a:miter lim="800000"/>
            <a:headEnd/>
            <a:tailEnd/>
          </a:ln>
        </p:spPr>
        <p:txBody>
          <a:bodyPr wrap="square">
            <a:spAutoFit/>
          </a:bodyPr>
          <a:lstStyle/>
          <a:p>
            <a:r>
              <a:rPr lang="en-US" sz="1300" b="1" i="1" dirty="0">
                <a:solidFill>
                  <a:srgbClr val="FF6600"/>
                </a:solidFill>
              </a:rPr>
              <a:t>Tip:</a:t>
            </a:r>
            <a:r>
              <a:rPr lang="en-US" sz="1300" dirty="0"/>
              <a:t> </a:t>
            </a:r>
            <a:r>
              <a:rPr lang="en-US" sz="1300" dirty="0">
                <a:solidFill>
                  <a:srgbClr val="00B046"/>
                </a:solidFill>
              </a:rPr>
              <a:t>Cafeteria plan must be amended on or before the last day of the PY in which elections are allowed, and </a:t>
            </a:r>
            <a:r>
              <a:rPr lang="en-US" sz="1200" dirty="0">
                <a:solidFill>
                  <a:srgbClr val="00B046"/>
                </a:solidFill>
              </a:rPr>
              <a:t>may</a:t>
            </a:r>
            <a:r>
              <a:rPr lang="en-US" sz="1300" dirty="0">
                <a:solidFill>
                  <a:srgbClr val="00B046"/>
                </a:solidFill>
              </a:rPr>
              <a:t> be retroactive to the fist day of the PY.  However, in no event may an election to revoke coverage on a retroactive basis be allowed.</a:t>
            </a:r>
          </a:p>
        </p:txBody>
      </p:sp>
      <p:sp>
        <p:nvSpPr>
          <p:cNvPr id="7" name="Rectangle 2"/>
          <p:cNvSpPr>
            <a:spLocks noChangeArrowheads="1"/>
          </p:cNvSpPr>
          <p:nvPr/>
        </p:nvSpPr>
        <p:spPr bwMode="auto">
          <a:xfrm>
            <a:off x="685800" y="6019800"/>
            <a:ext cx="8153400" cy="292388"/>
          </a:xfrm>
          <a:prstGeom prst="rect">
            <a:avLst/>
          </a:prstGeom>
          <a:noFill/>
          <a:ln w="9525">
            <a:noFill/>
            <a:miter lim="800000"/>
            <a:headEnd/>
            <a:tailEnd/>
          </a:ln>
        </p:spPr>
        <p:txBody>
          <a:bodyPr wrap="square">
            <a:spAutoFit/>
          </a:bodyPr>
          <a:lstStyle/>
          <a:p>
            <a:r>
              <a:rPr lang="en-US" sz="1300" b="1" i="1" dirty="0">
                <a:solidFill>
                  <a:srgbClr val="FF6600"/>
                </a:solidFill>
              </a:rPr>
              <a:t>Tip: </a:t>
            </a:r>
            <a:r>
              <a:rPr lang="en-US" sz="1300" dirty="0">
                <a:solidFill>
                  <a:srgbClr val="00B046"/>
                </a:solidFill>
              </a:rPr>
              <a:t>The dollar limit on EE salary reduction contributions for 2021 is $2,750 (no change from 2020).</a:t>
            </a:r>
          </a:p>
        </p:txBody>
      </p:sp>
      <p:pic>
        <p:nvPicPr>
          <p:cNvPr id="8" name="Picture 4" descr="MC900440035[1]"/>
          <p:cNvPicPr>
            <a:picLocks noChangeAspect="1" noChangeArrowheads="1"/>
          </p:cNvPicPr>
          <p:nvPr/>
        </p:nvPicPr>
        <p:blipFill>
          <a:blip r:embed="rId2"/>
          <a:srcRect/>
          <a:stretch>
            <a:fillRect/>
          </a:stretch>
        </p:blipFill>
        <p:spPr bwMode="auto">
          <a:xfrm>
            <a:off x="228600" y="6019800"/>
            <a:ext cx="457200" cy="323850"/>
          </a:xfrm>
          <a:prstGeom prst="rect">
            <a:avLst/>
          </a:prstGeom>
          <a:noFill/>
          <a:ln w="9525">
            <a:noFill/>
            <a:miter lim="800000"/>
            <a:headEnd/>
            <a:tailEnd/>
          </a:ln>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76800" y="779463"/>
            <a:ext cx="3635375" cy="2209800"/>
          </a:xfrm>
        </p:spPr>
        <p:txBody>
          <a:bodyPr/>
          <a:lstStyle/>
          <a:p>
            <a:pPr>
              <a:defRPr/>
            </a:pPr>
            <a:r>
              <a:rPr lang="en-US" sz="7200" b="1" spc="300" dirty="0">
                <a:solidFill>
                  <a:schemeClr val="bg2">
                    <a:lumMod val="75000"/>
                  </a:schemeClr>
                </a:solidFill>
              </a:rPr>
              <a:t>Part 5</a:t>
            </a:r>
          </a:p>
        </p:txBody>
      </p:sp>
      <p:sp>
        <p:nvSpPr>
          <p:cNvPr id="131074" name="Text Placeholder 3"/>
          <p:cNvSpPr>
            <a:spLocks noGrp="1"/>
          </p:cNvSpPr>
          <p:nvPr>
            <p:ph type="body" sz="half" idx="2"/>
          </p:nvPr>
        </p:nvSpPr>
        <p:spPr>
          <a:xfrm>
            <a:off x="4648200" y="3048000"/>
            <a:ext cx="4495800" cy="3505200"/>
          </a:xfrm>
        </p:spPr>
        <p:txBody>
          <a:bodyPr>
            <a:normAutofit/>
          </a:bodyPr>
          <a:lstStyle/>
          <a:p>
            <a:pPr algn="ctr"/>
            <a:r>
              <a:rPr lang="en-US" sz="3400" b="1" dirty="0">
                <a:solidFill>
                  <a:schemeClr val="tx1"/>
                </a:solidFill>
                <a:ea typeface="ＭＳ Ｐゴシック" pitchFamily="34" charset="-128"/>
              </a:rPr>
              <a:t>Shared Responsibility for Individuals</a:t>
            </a:r>
          </a:p>
          <a:p>
            <a:pPr algn="ctr"/>
            <a:r>
              <a:rPr lang="en-US" sz="3400" b="1" dirty="0">
                <a:solidFill>
                  <a:schemeClr val="tx1"/>
                </a:solidFill>
                <a:ea typeface="ＭＳ Ｐゴシック" pitchFamily="34" charset="-128"/>
              </a:rPr>
              <a:t>(Individual Mandate)</a:t>
            </a:r>
          </a:p>
        </p:txBody>
      </p:sp>
      <p:pic>
        <p:nvPicPr>
          <p:cNvPr id="9" name="Picture Placeholder 8" descr="HCRImage.jpg"/>
          <p:cNvPicPr>
            <a:picLocks noGrp="1" noChangeAspect="1"/>
          </p:cNvPicPr>
          <p:nvPr>
            <p:ph type="pic" sz="quarter" idx="13"/>
          </p:nvPr>
        </p:nvPicPr>
        <p:blipFill rotWithShape="1">
          <a:blip r:embed="rId2"/>
          <a:srcRect l="24306" r="24306"/>
          <a:stretch/>
        </p:blipFill>
        <p:spPr/>
      </p:pic>
      <p:sp>
        <p:nvSpPr>
          <p:cNvPr id="2" name="Slide Number Placeholder 1"/>
          <p:cNvSpPr>
            <a:spLocks noGrp="1"/>
          </p:cNvSpPr>
          <p:nvPr>
            <p:ph type="sldNum" sz="quarter" idx="16"/>
          </p:nvPr>
        </p:nvSpPr>
        <p:spPr/>
        <p:txBody>
          <a:bodyPr/>
          <a:lstStyle/>
          <a:p>
            <a:pPr>
              <a:defRPr/>
            </a:pPr>
            <a:fld id="{03E57DED-C893-42F7-A656-01829FBD6D7A}" type="slidenum">
              <a:rPr lang="en-US" smtClean="0"/>
              <a:pPr>
                <a:defRPr/>
              </a:pPr>
              <a:t>123</a:t>
            </a:fld>
            <a:endParaRPr lang="en-US"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3"/>
          <p:cNvSpPr>
            <a:spLocks noGrp="1" noChangeArrowheads="1"/>
          </p:cNvSpPr>
          <p:nvPr>
            <p:ph type="title"/>
          </p:nvPr>
        </p:nvSpPr>
        <p:spPr>
          <a:xfrm>
            <a:off x="457200" y="381000"/>
            <a:ext cx="3810000" cy="6019800"/>
          </a:xfrm>
        </p:spPr>
        <p:txBody>
          <a:bodyPr/>
          <a:lstStyle/>
          <a:p>
            <a:pPr eaLnBrk="1" hangingPunct="1"/>
            <a:r>
              <a:rPr lang="en-US" dirty="0">
                <a:ea typeface="ＭＳ Ｐゴシック" pitchFamily="34" charset="-128"/>
              </a:rPr>
              <a:t>Individual Shared Responsibility Penalties</a:t>
            </a:r>
            <a:endParaRPr lang="en-US" sz="3200" dirty="0">
              <a:ea typeface="ＭＳ Ｐゴシック" pitchFamily="34" charset="-128"/>
            </a:endParaRPr>
          </a:p>
        </p:txBody>
      </p:sp>
      <p:sp>
        <p:nvSpPr>
          <p:cNvPr id="136194" name="Rectangle 2"/>
          <p:cNvSpPr>
            <a:spLocks noGrp="1" noChangeArrowheads="1"/>
          </p:cNvSpPr>
          <p:nvPr>
            <p:ph idx="1"/>
          </p:nvPr>
        </p:nvSpPr>
        <p:spPr>
          <a:xfrm>
            <a:off x="4269608" y="304800"/>
            <a:ext cx="4419600" cy="6280150"/>
          </a:xfrm>
        </p:spPr>
        <p:txBody>
          <a:bodyPr>
            <a:normAutofit lnSpcReduction="10000"/>
          </a:bodyPr>
          <a:lstStyle/>
          <a:p>
            <a:pPr eaLnBrk="1" hangingPunct="1">
              <a:lnSpc>
                <a:spcPct val="80000"/>
              </a:lnSpc>
            </a:pPr>
            <a:r>
              <a:rPr lang="en-US" sz="1800" b="1" dirty="0">
                <a:solidFill>
                  <a:srgbClr val="00B046"/>
                </a:solidFill>
                <a:ea typeface="ＭＳ Ｐゴシック" pitchFamily="34" charset="-128"/>
              </a:rPr>
              <a:t>Shared responsibility for individuals (Individual Mandate) requirement applies in 2018,</a:t>
            </a:r>
            <a:r>
              <a:rPr lang="en-US" sz="1800" dirty="0">
                <a:solidFill>
                  <a:srgbClr val="00B046"/>
                </a:solidFill>
                <a:ea typeface="ＭＳ Ｐゴシック" pitchFamily="34" charset="-128"/>
              </a:rPr>
              <a:t> but discontinued for 2019 and beyond.</a:t>
            </a:r>
            <a:endParaRPr lang="en-US" sz="1800" b="1" dirty="0">
              <a:solidFill>
                <a:srgbClr val="00B046"/>
              </a:solidFill>
              <a:ea typeface="ＭＳ Ｐゴシック" pitchFamily="34" charset="-128"/>
            </a:endParaRPr>
          </a:p>
          <a:p>
            <a:pPr eaLnBrk="1" hangingPunct="1">
              <a:lnSpc>
                <a:spcPct val="80000"/>
              </a:lnSpc>
              <a:spcBef>
                <a:spcPts val="1200"/>
              </a:spcBef>
            </a:pPr>
            <a:r>
              <a:rPr lang="en-US" sz="1800" b="1" dirty="0">
                <a:solidFill>
                  <a:srgbClr val="00B046"/>
                </a:solidFill>
                <a:ea typeface="ＭＳ Ｐゴシック" pitchFamily="34" charset="-128"/>
              </a:rPr>
              <a:t>Refundable premium tax credit for low income individuals:</a:t>
            </a:r>
          </a:p>
          <a:p>
            <a:pPr lvl="1" eaLnBrk="1" hangingPunct="1">
              <a:lnSpc>
                <a:spcPct val="80000"/>
              </a:lnSpc>
            </a:pPr>
            <a:r>
              <a:rPr lang="en-US" sz="1800" dirty="0">
                <a:solidFill>
                  <a:schemeClr val="tx1"/>
                </a:solidFill>
                <a:ea typeface="ＭＳ Ｐゴシック" pitchFamily="34" charset="-128"/>
              </a:rPr>
              <a:t>Marketplace determines eligibility for premium tax credit and cost-sharing reductions;</a:t>
            </a:r>
          </a:p>
          <a:p>
            <a:pPr lvl="1" eaLnBrk="1" hangingPunct="1">
              <a:lnSpc>
                <a:spcPct val="80000"/>
              </a:lnSpc>
            </a:pPr>
            <a:r>
              <a:rPr lang="en-US" sz="1800" dirty="0">
                <a:solidFill>
                  <a:schemeClr val="tx1"/>
                </a:solidFill>
                <a:ea typeface="ＭＳ Ｐゴシック" pitchFamily="34" charset="-128"/>
              </a:rPr>
              <a:t>Assist individuals and families who</a:t>
            </a:r>
            <a:r>
              <a:rPr lang="en-US" sz="1800" dirty="0">
                <a:ea typeface="ＭＳ Ｐゴシック" pitchFamily="34" charset="-128"/>
              </a:rPr>
              <a:t> </a:t>
            </a:r>
            <a:r>
              <a:rPr lang="en-US" sz="1800" u="sng" dirty="0">
                <a:solidFill>
                  <a:srgbClr val="00B046"/>
                </a:solidFill>
                <a:ea typeface="ＭＳ Ｐゴシック" pitchFamily="34" charset="-128"/>
              </a:rPr>
              <a:t>do</a:t>
            </a:r>
            <a:r>
              <a:rPr lang="en-US" sz="1800" dirty="0">
                <a:solidFill>
                  <a:srgbClr val="00B046"/>
                </a:solidFill>
                <a:ea typeface="ＭＳ Ｐゴシック" pitchFamily="34" charset="-128"/>
              </a:rPr>
              <a:t> </a:t>
            </a:r>
            <a:r>
              <a:rPr lang="en-US" sz="1800" u="sng" dirty="0">
                <a:solidFill>
                  <a:srgbClr val="00B046"/>
                </a:solidFill>
                <a:ea typeface="ＭＳ Ｐゴシック" pitchFamily="34" charset="-128"/>
              </a:rPr>
              <a:t>not</a:t>
            </a:r>
            <a:r>
              <a:rPr lang="en-US" sz="1800" dirty="0">
                <a:solidFill>
                  <a:srgbClr val="00B046"/>
                </a:solidFill>
                <a:ea typeface="ＭＳ Ｐゴシック" pitchFamily="34" charset="-128"/>
              </a:rPr>
              <a:t> qualify for Medicare or Medicaid </a:t>
            </a:r>
            <a:r>
              <a:rPr lang="en-US" sz="1800" u="sng" dirty="0">
                <a:solidFill>
                  <a:srgbClr val="00B046"/>
                </a:solidFill>
                <a:ea typeface="ＭＳ Ｐゴシック" pitchFamily="34" charset="-128"/>
              </a:rPr>
              <a:t>and</a:t>
            </a:r>
            <a:r>
              <a:rPr lang="en-US" sz="1800" dirty="0">
                <a:solidFill>
                  <a:srgbClr val="00B046"/>
                </a:solidFill>
                <a:ea typeface="ＭＳ Ｐゴシック" pitchFamily="34" charset="-128"/>
              </a:rPr>
              <a:t> </a:t>
            </a:r>
            <a:r>
              <a:rPr lang="en-US" sz="1800" u="sng" dirty="0">
                <a:solidFill>
                  <a:srgbClr val="00B046"/>
                </a:solidFill>
                <a:ea typeface="ＭＳ Ｐゴシック" pitchFamily="34" charset="-128"/>
              </a:rPr>
              <a:t>are</a:t>
            </a:r>
            <a:r>
              <a:rPr lang="en-US" sz="1800" dirty="0">
                <a:solidFill>
                  <a:srgbClr val="00B046"/>
                </a:solidFill>
                <a:ea typeface="ＭＳ Ｐゴシック" pitchFamily="34" charset="-128"/>
              </a:rPr>
              <a:t> </a:t>
            </a:r>
            <a:r>
              <a:rPr lang="en-US" sz="1800" u="sng" dirty="0">
                <a:solidFill>
                  <a:srgbClr val="00B046"/>
                </a:solidFill>
                <a:ea typeface="ＭＳ Ｐゴシック" pitchFamily="34" charset="-128"/>
              </a:rPr>
              <a:t>not</a:t>
            </a:r>
            <a:r>
              <a:rPr lang="en-US" sz="1800" dirty="0">
                <a:solidFill>
                  <a:srgbClr val="00B046"/>
                </a:solidFill>
                <a:ea typeface="ＭＳ Ｐゴシック" pitchFamily="34" charset="-128"/>
              </a:rPr>
              <a:t> offered </a:t>
            </a:r>
            <a:r>
              <a:rPr lang="ja-JP" altLang="en-US" sz="1800" b="1" dirty="0">
                <a:solidFill>
                  <a:srgbClr val="00B046"/>
                </a:solidFill>
                <a:ea typeface="ＭＳ Ｐゴシック" pitchFamily="34" charset="-128"/>
              </a:rPr>
              <a:t>“</a:t>
            </a:r>
            <a:r>
              <a:rPr lang="en-US" altLang="ja-JP" sz="1800" b="1" dirty="0">
                <a:solidFill>
                  <a:srgbClr val="00B046"/>
                </a:solidFill>
                <a:ea typeface="ＭＳ Ｐゴシック" pitchFamily="34" charset="-128"/>
              </a:rPr>
              <a:t>affordable minimum value coverage</a:t>
            </a:r>
            <a:r>
              <a:rPr lang="ja-JP" altLang="en-US" sz="1800" b="1" dirty="0">
                <a:solidFill>
                  <a:srgbClr val="00B046"/>
                </a:solidFill>
                <a:ea typeface="ＭＳ Ｐゴシック" pitchFamily="34" charset="-128"/>
              </a:rPr>
              <a:t>”</a:t>
            </a:r>
            <a:r>
              <a:rPr lang="en-US" altLang="ja-JP" sz="1800" b="1" dirty="0">
                <a:solidFill>
                  <a:srgbClr val="00B046"/>
                </a:solidFill>
                <a:ea typeface="ＭＳ Ｐゴシック" pitchFamily="34" charset="-128"/>
              </a:rPr>
              <a:t> thru an ER </a:t>
            </a:r>
            <a:r>
              <a:rPr lang="en-US" altLang="ja-JP" sz="1800" dirty="0">
                <a:solidFill>
                  <a:schemeClr val="tx1"/>
                </a:solidFill>
                <a:ea typeface="ＭＳ Ｐゴシック" pitchFamily="34" charset="-128"/>
              </a:rPr>
              <a:t>(e.g., EE</a:t>
            </a:r>
            <a:r>
              <a:rPr lang="ja-JP" altLang="en-US" sz="1800" dirty="0">
                <a:solidFill>
                  <a:schemeClr val="tx1"/>
                </a:solidFill>
                <a:ea typeface="ＭＳ Ｐゴシック" pitchFamily="34" charset="-128"/>
              </a:rPr>
              <a:t>’</a:t>
            </a:r>
            <a:r>
              <a:rPr lang="en-US" altLang="ja-JP" sz="1800" dirty="0">
                <a:solidFill>
                  <a:schemeClr val="tx1"/>
                </a:solidFill>
                <a:ea typeface="ＭＳ Ｐゴシック" pitchFamily="34" charset="-128"/>
              </a:rPr>
              <a:t>s cost for self-only coverage under ER</a:t>
            </a:r>
            <a:r>
              <a:rPr lang="ja-JP" altLang="en-US" sz="1800" dirty="0">
                <a:solidFill>
                  <a:schemeClr val="tx1"/>
                </a:solidFill>
                <a:ea typeface="ＭＳ Ｐゴシック" pitchFamily="34" charset="-128"/>
              </a:rPr>
              <a:t>’</a:t>
            </a:r>
            <a:r>
              <a:rPr lang="en-US" altLang="ja-JP" sz="1800" dirty="0">
                <a:solidFill>
                  <a:schemeClr val="tx1"/>
                </a:solidFill>
                <a:ea typeface="ＭＳ Ｐゴシック" pitchFamily="34" charset="-128"/>
              </a:rPr>
              <a:t>s plan &gt; </a:t>
            </a:r>
            <a:r>
              <a:rPr lang="en-US" sz="1800" dirty="0">
                <a:solidFill>
                  <a:srgbClr val="00B046"/>
                </a:solidFill>
                <a:ea typeface="ＭＳ Ｐゴシック" pitchFamily="34" charset="-128"/>
              </a:rPr>
              <a:t>a specified percentage (9.5% indexed) </a:t>
            </a:r>
            <a:r>
              <a:rPr lang="en-US" sz="1800" dirty="0">
                <a:solidFill>
                  <a:schemeClr val="tx1"/>
                </a:solidFill>
                <a:ea typeface="ＭＳ Ｐゴシック" pitchFamily="34" charset="-128"/>
              </a:rPr>
              <a:t>of the EE</a:t>
            </a:r>
            <a:r>
              <a:rPr lang="ja-JP" altLang="en-US" sz="1800" dirty="0">
                <a:solidFill>
                  <a:schemeClr val="tx1"/>
                </a:solidFill>
                <a:ea typeface="ＭＳ Ｐゴシック" pitchFamily="34" charset="-128"/>
              </a:rPr>
              <a:t>’</a:t>
            </a:r>
            <a:r>
              <a:rPr lang="en-US" sz="1800" dirty="0">
                <a:solidFill>
                  <a:schemeClr val="tx1"/>
                </a:solidFill>
                <a:ea typeface="ＭＳ Ｐゴシック" pitchFamily="34" charset="-128"/>
              </a:rPr>
              <a:t>s household income (9.5% in 2014; 9.56% in 2015; 9.66% in 2016; 9.69% for 2017; 9.56% for 2018; 9.86% for 2019; 9.78% for 2020; and </a:t>
            </a:r>
            <a:r>
              <a:rPr lang="en-US" sz="1800" dirty="0">
                <a:solidFill>
                  <a:srgbClr val="00B046"/>
                </a:solidFill>
                <a:ea typeface="ＭＳ Ｐゴシック" pitchFamily="34" charset="-128"/>
              </a:rPr>
              <a:t>9.83% for 2021</a:t>
            </a:r>
            <a:r>
              <a:rPr lang="en-US" sz="1800" dirty="0">
                <a:solidFill>
                  <a:schemeClr val="tx1"/>
                </a:solidFill>
                <a:ea typeface="ＭＳ Ｐゴシック" pitchFamily="34" charset="-128"/>
              </a:rPr>
              <a:t>) </a:t>
            </a:r>
            <a:r>
              <a:rPr lang="en-US" altLang="ja-JP" sz="1800" dirty="0">
                <a:solidFill>
                  <a:schemeClr val="tx1"/>
                </a:solidFill>
                <a:ea typeface="ＭＳ Ｐゴシック" pitchFamily="34" charset="-128"/>
              </a:rPr>
              <a:t>or ER</a:t>
            </a:r>
            <a:r>
              <a:rPr lang="ja-JP" altLang="en-US" sz="1800" dirty="0">
                <a:solidFill>
                  <a:schemeClr val="tx1"/>
                </a:solidFill>
                <a:ea typeface="ＭＳ Ｐゴシック" pitchFamily="34" charset="-128"/>
              </a:rPr>
              <a:t>’</a:t>
            </a:r>
            <a:r>
              <a:rPr lang="en-US" altLang="ja-JP" sz="1800" dirty="0">
                <a:solidFill>
                  <a:schemeClr val="tx1"/>
                </a:solidFill>
                <a:ea typeface="ＭＳ Ｐゴシック" pitchFamily="34" charset="-128"/>
              </a:rPr>
              <a:t>s plan does not meet the 60% MV standard;</a:t>
            </a:r>
          </a:p>
          <a:p>
            <a:pPr lvl="1" eaLnBrk="1" hangingPunct="1">
              <a:lnSpc>
                <a:spcPct val="80000"/>
              </a:lnSpc>
            </a:pPr>
            <a:r>
              <a:rPr lang="en-US" sz="1800" dirty="0">
                <a:solidFill>
                  <a:schemeClr val="tx1"/>
                </a:solidFill>
                <a:ea typeface="ＭＳ Ｐゴシック" pitchFamily="34" charset="-128"/>
              </a:rPr>
              <a:t>Generally, taxpayers with household income between</a:t>
            </a:r>
            <a:r>
              <a:rPr lang="en-US" sz="1800" dirty="0">
                <a:ea typeface="ＭＳ Ｐゴシック" pitchFamily="34" charset="-128"/>
              </a:rPr>
              <a:t> </a:t>
            </a:r>
            <a:r>
              <a:rPr lang="en-US" sz="1800" dirty="0">
                <a:solidFill>
                  <a:srgbClr val="00B046"/>
                </a:solidFill>
                <a:ea typeface="ＭＳ Ｐゴシック" pitchFamily="34" charset="-128"/>
              </a:rPr>
              <a:t>100% and 400% of the federal poverty line </a:t>
            </a:r>
            <a:r>
              <a:rPr lang="en-US" sz="1800" dirty="0">
                <a:solidFill>
                  <a:schemeClr val="tx1"/>
                </a:solidFill>
                <a:ea typeface="ＭＳ Ｐゴシック" pitchFamily="34" charset="-128"/>
              </a:rPr>
              <a:t>(FPL) who purchase insurance thru an Exchange will qualify;</a:t>
            </a:r>
          </a:p>
        </p:txBody>
      </p:sp>
      <p:sp>
        <p:nvSpPr>
          <p:cNvPr id="4" name="Slide Number Placeholder 5"/>
          <p:cNvSpPr>
            <a:spLocks noGrp="1"/>
          </p:cNvSpPr>
          <p:nvPr>
            <p:ph type="sldNum" sz="quarter" idx="12"/>
          </p:nvPr>
        </p:nvSpPr>
        <p:spPr/>
        <p:txBody>
          <a:bodyPr/>
          <a:lstStyle/>
          <a:p>
            <a:pPr>
              <a:defRPr/>
            </a:pPr>
            <a:fld id="{F7E9E006-7D48-4782-98DE-D115739E3178}" type="slidenum">
              <a:rPr lang="en-US"/>
              <a:pPr>
                <a:defRPr/>
              </a:pPr>
              <a:t>124</a:t>
            </a:fld>
            <a:endParaRPr lang="en-US" dirty="0"/>
          </a:p>
        </p:txBody>
      </p:sp>
      <p:pic>
        <p:nvPicPr>
          <p:cNvPr id="5" name="Picture 4" descr="MC900440035[1]"/>
          <p:cNvPicPr>
            <a:picLocks noChangeAspect="1" noChangeArrowheads="1"/>
          </p:cNvPicPr>
          <p:nvPr/>
        </p:nvPicPr>
        <p:blipFill>
          <a:blip r:embed="rId2"/>
          <a:srcRect/>
          <a:stretch>
            <a:fillRect/>
          </a:stretch>
        </p:blipFill>
        <p:spPr bwMode="auto">
          <a:xfrm>
            <a:off x="8510204" y="4343400"/>
            <a:ext cx="358008" cy="253589"/>
          </a:xfrm>
          <a:prstGeom prst="rect">
            <a:avLst/>
          </a:prstGeom>
          <a:noFill/>
          <a:ln w="9525">
            <a:noFill/>
            <a:miter lim="800000"/>
            <a:headEnd/>
            <a:tailEnd/>
          </a:ln>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DBD0B4EA-4ACE-4DAF-AAEB-1502E50C2146}" type="slidenum">
              <a:rPr lang="en-US"/>
              <a:pPr>
                <a:defRPr/>
              </a:pPr>
              <a:t>125</a:t>
            </a:fld>
            <a:endParaRPr lang="en-US" dirty="0"/>
          </a:p>
        </p:txBody>
      </p:sp>
      <p:sp>
        <p:nvSpPr>
          <p:cNvPr id="137217" name="Rectangle 3"/>
          <p:cNvSpPr>
            <a:spLocks noGrp="1" noChangeArrowheads="1"/>
          </p:cNvSpPr>
          <p:nvPr>
            <p:ph type="title" idx="4294967295"/>
          </p:nvPr>
        </p:nvSpPr>
        <p:spPr>
          <a:xfrm>
            <a:off x="0" y="0"/>
            <a:ext cx="9144000" cy="788988"/>
          </a:xfrm>
        </p:spPr>
        <p:txBody>
          <a:bodyPr/>
          <a:lstStyle/>
          <a:p>
            <a:pPr eaLnBrk="1" hangingPunct="1"/>
            <a:r>
              <a:rPr lang="en-US" sz="2400">
                <a:ea typeface="ＭＳ Ｐゴシック" pitchFamily="34" charset="-128"/>
              </a:rPr>
              <a:t>Individual Shared Responsibility Penalties (cont</a:t>
            </a:r>
            <a:r>
              <a:rPr lang="ja-JP" altLang="en-US" sz="2400">
                <a:ea typeface="ＭＳ Ｐゴシック" pitchFamily="34" charset="-128"/>
              </a:rPr>
              <a:t>’</a:t>
            </a:r>
            <a:r>
              <a:rPr lang="en-US" altLang="ja-JP" sz="2400">
                <a:ea typeface="ＭＳ Ｐゴシック" pitchFamily="34" charset="-128"/>
              </a:rPr>
              <a:t>d)</a:t>
            </a:r>
            <a:endParaRPr lang="en-US" sz="2400">
              <a:ea typeface="ＭＳ Ｐゴシック" pitchFamily="34" charset="-128"/>
            </a:endParaRPr>
          </a:p>
        </p:txBody>
      </p:sp>
      <p:sp>
        <p:nvSpPr>
          <p:cNvPr id="137218" name="Rectangle 2"/>
          <p:cNvSpPr>
            <a:spLocks noGrp="1" noChangeArrowheads="1"/>
          </p:cNvSpPr>
          <p:nvPr>
            <p:ph idx="4294967295"/>
          </p:nvPr>
        </p:nvSpPr>
        <p:spPr>
          <a:xfrm>
            <a:off x="228600" y="1447800"/>
            <a:ext cx="8382000" cy="3505200"/>
          </a:xfrm>
        </p:spPr>
        <p:txBody>
          <a:bodyPr/>
          <a:lstStyle/>
          <a:p>
            <a:pPr lvl="1" eaLnBrk="1" hangingPunct="1"/>
            <a:r>
              <a:rPr lang="en-US" sz="1800" dirty="0">
                <a:solidFill>
                  <a:schemeClr val="tx1"/>
                </a:solidFill>
                <a:ea typeface="ＭＳ Ｐゴシック" pitchFamily="34" charset="-128"/>
              </a:rPr>
              <a:t>For purposes of calculating modified adjusted gross income (MAGI) to determine eligibility for the premium tax credit,</a:t>
            </a:r>
            <a:r>
              <a:rPr lang="en-US" sz="1800" dirty="0">
                <a:ea typeface="ＭＳ Ｐゴシック" pitchFamily="34" charset="-128"/>
              </a:rPr>
              <a:t> </a:t>
            </a:r>
            <a:r>
              <a:rPr lang="en-US" sz="1800" dirty="0">
                <a:solidFill>
                  <a:srgbClr val="00B046"/>
                </a:solidFill>
                <a:ea typeface="ＭＳ Ｐゴシック" pitchFamily="34" charset="-128"/>
              </a:rPr>
              <a:t>social security benefits are included </a:t>
            </a:r>
            <a:r>
              <a:rPr lang="en-US" sz="1800" dirty="0">
                <a:solidFill>
                  <a:schemeClr val="tx1"/>
                </a:solidFill>
                <a:ea typeface="ＭＳ Ｐゴシック" pitchFamily="34" charset="-128"/>
              </a:rPr>
              <a:t>even if not included in gross income for the taxable year;</a:t>
            </a:r>
          </a:p>
          <a:p>
            <a:pPr lvl="1" eaLnBrk="1" hangingPunct="1"/>
            <a:r>
              <a:rPr lang="en-US" sz="1800" dirty="0">
                <a:solidFill>
                  <a:schemeClr val="tx1"/>
                </a:solidFill>
                <a:ea typeface="ＭＳ Ｐゴシック" pitchFamily="34" charset="-128"/>
              </a:rPr>
              <a:t>In addition, some individuals and families who qualify for premium tax credits may also qualify for</a:t>
            </a:r>
            <a:r>
              <a:rPr lang="en-US" sz="1800" dirty="0">
                <a:ea typeface="ＭＳ Ｐゴシック" pitchFamily="34" charset="-128"/>
              </a:rPr>
              <a:t> </a:t>
            </a:r>
            <a:r>
              <a:rPr lang="en-US" sz="1800" dirty="0">
                <a:solidFill>
                  <a:srgbClr val="00B046"/>
                </a:solidFill>
                <a:ea typeface="ＭＳ Ｐゴシック" pitchFamily="34" charset="-128"/>
              </a:rPr>
              <a:t>cost-sharing reduction subsidy </a:t>
            </a:r>
            <a:r>
              <a:rPr lang="en-US" sz="1800" dirty="0">
                <a:solidFill>
                  <a:schemeClr val="tx1"/>
                </a:solidFill>
                <a:ea typeface="ＭＳ Ｐゴシック" pitchFamily="34" charset="-128"/>
              </a:rPr>
              <a:t>to help with deductibles and co-payments; and</a:t>
            </a:r>
          </a:p>
          <a:p>
            <a:pPr lvl="1" eaLnBrk="1" hangingPunct="1"/>
            <a:r>
              <a:rPr lang="en-US" sz="1800" dirty="0">
                <a:solidFill>
                  <a:srgbClr val="00B046"/>
                </a:solidFill>
                <a:ea typeface="ＭＳ Ｐゴシック" pitchFamily="34" charset="-128"/>
              </a:rPr>
              <a:t>IRS will notify ER and identify the EE </a:t>
            </a:r>
            <a:r>
              <a:rPr lang="en-US" sz="1800" dirty="0">
                <a:solidFill>
                  <a:schemeClr val="tx1"/>
                </a:solidFill>
                <a:ea typeface="ＭＳ Ｐゴシック" pitchFamily="34" charset="-128"/>
              </a:rPr>
              <a:t>if individual enrolls in a QHP thru an Exchange and receives a premium tax credit or cost-sharing reduction.  NOTE:  ER may not be subject to a tax penalty if ER</a:t>
            </a:r>
            <a:r>
              <a:rPr lang="ja-JP" altLang="en-US" sz="1800" dirty="0">
                <a:solidFill>
                  <a:schemeClr val="tx1"/>
                </a:solidFill>
                <a:ea typeface="ＭＳ Ｐゴシック" pitchFamily="34" charset="-128"/>
              </a:rPr>
              <a:t>’</a:t>
            </a:r>
            <a:r>
              <a:rPr lang="en-US" altLang="ja-JP" sz="1800" dirty="0">
                <a:solidFill>
                  <a:schemeClr val="tx1"/>
                </a:solidFill>
                <a:ea typeface="ＭＳ Ｐゴシック" pitchFamily="34" charset="-128"/>
              </a:rPr>
              <a:t>s MV coverage meets one of the three 9.5% (as indexed) </a:t>
            </a:r>
            <a:r>
              <a:rPr lang="ja-JP" altLang="en-US" sz="1800" dirty="0">
                <a:solidFill>
                  <a:schemeClr val="tx1"/>
                </a:solidFill>
                <a:ea typeface="ＭＳ Ｐゴシック" pitchFamily="34" charset="-128"/>
              </a:rPr>
              <a:t>“</a:t>
            </a:r>
            <a:r>
              <a:rPr lang="en-US" altLang="ja-JP" sz="1800" dirty="0">
                <a:solidFill>
                  <a:schemeClr val="tx1"/>
                </a:solidFill>
                <a:ea typeface="ＭＳ Ｐゴシック" pitchFamily="34" charset="-128"/>
              </a:rPr>
              <a:t>affordability</a:t>
            </a:r>
            <a:r>
              <a:rPr lang="ja-JP" altLang="en-US" sz="1800" dirty="0">
                <a:solidFill>
                  <a:schemeClr val="tx1"/>
                </a:solidFill>
                <a:ea typeface="ＭＳ Ｐゴシック" pitchFamily="34" charset="-128"/>
              </a:rPr>
              <a:t>”</a:t>
            </a:r>
            <a:r>
              <a:rPr lang="en-US" altLang="ja-JP" sz="1800" dirty="0">
                <a:solidFill>
                  <a:schemeClr val="tx1"/>
                </a:solidFill>
                <a:ea typeface="ＭＳ Ｐゴシック" pitchFamily="34" charset="-128"/>
              </a:rPr>
              <a:t> safe harbors even if EE qualifies for premium tax credit as tax credit is based on EE</a:t>
            </a:r>
            <a:r>
              <a:rPr lang="ja-JP" altLang="en-US" sz="1800" dirty="0">
                <a:solidFill>
                  <a:schemeClr val="tx1"/>
                </a:solidFill>
                <a:ea typeface="ＭＳ Ｐゴシック" pitchFamily="34" charset="-128"/>
              </a:rPr>
              <a:t>’</a:t>
            </a:r>
            <a:r>
              <a:rPr lang="en-US" altLang="ja-JP" sz="1800" dirty="0">
                <a:solidFill>
                  <a:schemeClr val="tx1"/>
                </a:solidFill>
                <a:ea typeface="ＭＳ Ｐゴシック" pitchFamily="34" charset="-128"/>
              </a:rPr>
              <a:t>s household income.</a:t>
            </a:r>
          </a:p>
          <a:p>
            <a:pPr marL="347663" lvl="1" indent="1588" eaLnBrk="1" hangingPunct="1">
              <a:buFont typeface="Wingdings" pitchFamily="2" charset="2"/>
              <a:buNone/>
            </a:pPr>
            <a:r>
              <a:rPr lang="en-US" sz="1600" b="1" i="1" dirty="0">
                <a:solidFill>
                  <a:srgbClr val="CC6600"/>
                </a:solidFill>
                <a:ea typeface="ＭＳ Ｐゴシック" pitchFamily="34" charset="-128"/>
              </a:rPr>
              <a:t>Tip:</a:t>
            </a:r>
            <a:r>
              <a:rPr lang="en-US" sz="1600" b="1" dirty="0">
                <a:solidFill>
                  <a:schemeClr val="tx1"/>
                </a:solidFill>
                <a:ea typeface="ＭＳ Ｐゴシック" pitchFamily="34" charset="-128"/>
              </a:rPr>
              <a:t>  </a:t>
            </a:r>
            <a:r>
              <a:rPr lang="en-US" sz="1600" b="1" dirty="0">
                <a:solidFill>
                  <a:srgbClr val="00B046"/>
                </a:solidFill>
                <a:ea typeface="ＭＳ Ｐゴシック" pitchFamily="34" charset="-128"/>
              </a:rPr>
              <a:t>Premium tax credits thru federal exchanges.</a:t>
            </a:r>
            <a:r>
              <a:rPr lang="en-US" sz="1600" dirty="0">
                <a:solidFill>
                  <a:srgbClr val="00B046"/>
                </a:solidFill>
                <a:ea typeface="ＭＳ Ｐゴシック" pitchFamily="34" charset="-128"/>
              </a:rPr>
              <a:t>  IRS confirmed nothing has changed at this time for individuals receiving advance payment of premium tax credits despite recent conflicting court rulings.  Dispute arises from language in the IRC providing that the amount of premium tax credits is based on the cost of coverage obtained thru an exchange established “by a state”.</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lide Number Placeholder 6"/>
          <p:cNvSpPr>
            <a:spLocks noGrp="1"/>
          </p:cNvSpPr>
          <p:nvPr>
            <p:ph type="sldNum" sz="quarter" idx="12"/>
          </p:nvPr>
        </p:nvSpPr>
        <p:spPr/>
        <p:txBody>
          <a:bodyPr/>
          <a:lstStyle/>
          <a:p>
            <a:pPr>
              <a:defRPr/>
            </a:pPr>
            <a:fld id="{83B0FBD1-BE15-4A52-8F50-282BA5A497D2}" type="slidenum">
              <a:rPr lang="en-US"/>
              <a:pPr>
                <a:defRPr/>
              </a:pPr>
              <a:t>126</a:t>
            </a:fld>
            <a:endParaRPr lang="en-US" dirty="0"/>
          </a:p>
        </p:txBody>
      </p:sp>
      <p:sp>
        <p:nvSpPr>
          <p:cNvPr id="138243" name="Rectangle 63"/>
          <p:cNvSpPr>
            <a:spLocks noGrp="1" noChangeArrowheads="1"/>
          </p:cNvSpPr>
          <p:nvPr>
            <p:ph type="title" idx="4294967295"/>
          </p:nvPr>
        </p:nvSpPr>
        <p:spPr>
          <a:xfrm>
            <a:off x="0" y="76200"/>
            <a:ext cx="9144000" cy="636588"/>
          </a:xfrm>
        </p:spPr>
        <p:txBody>
          <a:bodyPr/>
          <a:lstStyle/>
          <a:p>
            <a:pPr eaLnBrk="1" hangingPunct="1"/>
            <a:r>
              <a:rPr lang="en-US" sz="2800" dirty="0">
                <a:ea typeface="ＭＳ Ｐゴシック" pitchFamily="34" charset="-128"/>
              </a:rPr>
              <a:t>Individual Shared Responsibility Penalties</a:t>
            </a:r>
            <a:r>
              <a:rPr lang="en-US" sz="2000" dirty="0">
                <a:ea typeface="ＭＳ Ｐゴシック" pitchFamily="34" charset="-128"/>
              </a:rPr>
              <a:t> (</a:t>
            </a:r>
            <a:r>
              <a:rPr lang="en-US" sz="2000" dirty="0" err="1">
                <a:ea typeface="ＭＳ Ｐゴシック" pitchFamily="34" charset="-128"/>
              </a:rPr>
              <a:t>cont</a:t>
            </a:r>
            <a:r>
              <a:rPr lang="ja-JP" altLang="en-US" sz="2000" dirty="0">
                <a:ea typeface="ＭＳ Ｐゴシック" pitchFamily="34" charset="-128"/>
              </a:rPr>
              <a:t>’</a:t>
            </a:r>
            <a:r>
              <a:rPr lang="en-US" altLang="ja-JP" sz="2000" dirty="0">
                <a:ea typeface="ＭＳ Ｐゴシック" pitchFamily="34" charset="-128"/>
              </a:rPr>
              <a:t>d)</a:t>
            </a:r>
            <a:endParaRPr lang="en-US" sz="2000" dirty="0">
              <a:ea typeface="ＭＳ Ｐゴシック" pitchFamily="34" charset="-128"/>
            </a:endParaRPr>
          </a:p>
        </p:txBody>
      </p:sp>
      <p:pic>
        <p:nvPicPr>
          <p:cNvPr id="7" name="Picture 4" descr="MC900440035[1]"/>
          <p:cNvPicPr>
            <a:picLocks noChangeAspect="1" noChangeArrowheads="1"/>
          </p:cNvPicPr>
          <p:nvPr/>
        </p:nvPicPr>
        <p:blipFill>
          <a:blip r:embed="rId2"/>
          <a:srcRect/>
          <a:stretch>
            <a:fillRect/>
          </a:stretch>
        </p:blipFill>
        <p:spPr bwMode="auto">
          <a:xfrm>
            <a:off x="7795352" y="1133507"/>
            <a:ext cx="1066800" cy="755650"/>
          </a:xfrm>
          <a:prstGeom prst="rect">
            <a:avLst/>
          </a:prstGeom>
          <a:noFill/>
          <a:ln w="9525">
            <a:noFill/>
            <a:miter lim="800000"/>
            <a:headEnd/>
            <a:tailEnd/>
          </a:ln>
        </p:spPr>
      </p:pic>
      <p:sp>
        <p:nvSpPr>
          <p:cNvPr id="3" name="TextBox 2"/>
          <p:cNvSpPr txBox="1"/>
          <p:nvPr/>
        </p:nvSpPr>
        <p:spPr>
          <a:xfrm>
            <a:off x="457200" y="1524000"/>
            <a:ext cx="7315200" cy="461665"/>
          </a:xfrm>
          <a:prstGeom prst="rect">
            <a:avLst/>
          </a:prstGeom>
          <a:noFill/>
        </p:spPr>
        <p:txBody>
          <a:bodyPr wrap="square" rtlCol="0">
            <a:spAutoFit/>
          </a:bodyPr>
          <a:lstStyle/>
          <a:p>
            <a:r>
              <a:rPr lang="en-US" sz="2400" b="1" dirty="0">
                <a:solidFill>
                  <a:srgbClr val="00B0F0"/>
                </a:solidFill>
              </a:rPr>
              <a:t>Federal Poverty Guidelines (Coverage year 2020)</a:t>
            </a:r>
          </a:p>
        </p:txBody>
      </p:sp>
      <p:sp>
        <p:nvSpPr>
          <p:cNvPr id="5" name="TextBox 4"/>
          <p:cNvSpPr txBox="1"/>
          <p:nvPr/>
        </p:nvSpPr>
        <p:spPr>
          <a:xfrm>
            <a:off x="457200" y="5257800"/>
            <a:ext cx="8305800" cy="738664"/>
          </a:xfrm>
          <a:prstGeom prst="rect">
            <a:avLst/>
          </a:prstGeom>
          <a:noFill/>
        </p:spPr>
        <p:txBody>
          <a:bodyPr wrap="square" rtlCol="0">
            <a:spAutoFit/>
          </a:bodyPr>
          <a:lstStyle/>
          <a:p>
            <a:r>
              <a:rPr lang="en-US" sz="1400" dirty="0"/>
              <a:t>Note: Eligibility for premium tax credits in coverage year 2021 is passed on poverty guidelines for 2020.</a:t>
            </a:r>
          </a:p>
          <a:p>
            <a:r>
              <a:rPr lang="en-US" sz="1400" dirty="0"/>
              <a:t>FPL amounts are higher in Alaska and Hawaii.</a:t>
            </a:r>
          </a:p>
          <a:p>
            <a:r>
              <a:rPr lang="en-US" sz="1400" u="sng" dirty="0">
                <a:solidFill>
                  <a:srgbClr val="589DEE"/>
                </a:solidFill>
              </a:rPr>
              <a:t>aspe.hhs.gov/poverty-guidelines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374" y="1985665"/>
            <a:ext cx="8305800" cy="3132997"/>
          </a:xfrm>
          <a:prstGeom prst="rect">
            <a:avLst/>
          </a:prstGeom>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6"/>
          <p:cNvSpPr>
            <a:spLocks noGrp="1"/>
          </p:cNvSpPr>
          <p:nvPr>
            <p:ph type="sldNum" sz="quarter" idx="12"/>
          </p:nvPr>
        </p:nvSpPr>
        <p:spPr/>
        <p:txBody>
          <a:bodyPr/>
          <a:lstStyle/>
          <a:p>
            <a:pPr>
              <a:defRPr/>
            </a:pPr>
            <a:fld id="{5307A50A-11DC-4B56-9D76-94F586E2D61B}" type="slidenum">
              <a:rPr lang="en-US"/>
              <a:pPr>
                <a:defRPr/>
              </a:pPr>
              <a:t>127</a:t>
            </a:fld>
            <a:endParaRPr lang="en-US" dirty="0"/>
          </a:p>
        </p:txBody>
      </p:sp>
      <p:sp>
        <p:nvSpPr>
          <p:cNvPr id="139266" name="Rectangle 2"/>
          <p:cNvSpPr>
            <a:spLocks noGrp="1" noChangeArrowheads="1"/>
          </p:cNvSpPr>
          <p:nvPr>
            <p:ph type="body" sz="half" idx="4294967295"/>
          </p:nvPr>
        </p:nvSpPr>
        <p:spPr>
          <a:xfrm>
            <a:off x="0" y="1371600"/>
            <a:ext cx="8686800" cy="3733800"/>
          </a:xfrm>
        </p:spPr>
        <p:txBody>
          <a:bodyPr/>
          <a:lstStyle/>
          <a:p>
            <a:pPr eaLnBrk="1" hangingPunct="1"/>
            <a:r>
              <a:rPr lang="en-US" sz="1800" dirty="0">
                <a:solidFill>
                  <a:schemeClr val="hlink"/>
                </a:solidFill>
                <a:ea typeface="ＭＳ Ｐゴシック" pitchFamily="34" charset="-128"/>
              </a:rPr>
              <a:t>Subsidies for individuals in Marketplace:</a:t>
            </a:r>
          </a:p>
          <a:p>
            <a:pPr marL="169863" indent="0" eaLnBrk="1" hangingPunct="1">
              <a:buNone/>
            </a:pPr>
            <a:r>
              <a:rPr lang="en-US" sz="1800" dirty="0">
                <a:solidFill>
                  <a:schemeClr val="hlink"/>
                </a:solidFill>
                <a:ea typeface="ＭＳ Ｐゴシック" pitchFamily="34" charset="-128"/>
              </a:rPr>
              <a:t>Expected Premium Contribution (Coverage Year 2021)</a:t>
            </a:r>
          </a:p>
          <a:p>
            <a:pPr eaLnBrk="1" hangingPunct="1">
              <a:buFont typeface="Wingdings" pitchFamily="2" charset="2"/>
              <a:buNone/>
            </a:pPr>
            <a:endParaRPr lang="en-US" sz="1800" u="sng" dirty="0">
              <a:solidFill>
                <a:srgbClr val="FF6600"/>
              </a:solidFill>
              <a:latin typeface="Tahoma" pitchFamily="34" charset="0"/>
              <a:ea typeface="ＭＳ Ｐゴシック" pitchFamily="34" charset="-128"/>
              <a:cs typeface="Arial" charset="0"/>
            </a:endParaRPr>
          </a:p>
          <a:p>
            <a:pPr eaLnBrk="1" hangingPunct="1">
              <a:buFont typeface="Wingdings" pitchFamily="2" charset="2"/>
              <a:buNone/>
            </a:pPr>
            <a:endParaRPr lang="en-US" sz="1800" u="sng" dirty="0">
              <a:solidFill>
                <a:srgbClr val="FF6600"/>
              </a:solidFill>
              <a:latin typeface="Tahoma" pitchFamily="34" charset="0"/>
              <a:ea typeface="ＭＳ Ｐゴシック" pitchFamily="34" charset="-128"/>
              <a:cs typeface="Arial" charset="0"/>
            </a:endParaRPr>
          </a:p>
          <a:p>
            <a:pPr eaLnBrk="1" hangingPunct="1">
              <a:buFont typeface="Wingdings" pitchFamily="2" charset="2"/>
              <a:buNone/>
            </a:pPr>
            <a:endParaRPr lang="en-US" sz="1800" u="sng" dirty="0">
              <a:solidFill>
                <a:srgbClr val="FF6600"/>
              </a:solidFill>
              <a:latin typeface="Tahoma" pitchFamily="34" charset="0"/>
              <a:ea typeface="ＭＳ Ｐゴシック" pitchFamily="34" charset="-128"/>
              <a:cs typeface="Arial" charset="0"/>
            </a:endParaRPr>
          </a:p>
          <a:p>
            <a:pPr eaLnBrk="1" hangingPunct="1">
              <a:buFont typeface="Wingdings" pitchFamily="2" charset="2"/>
              <a:buNone/>
            </a:pPr>
            <a:endParaRPr lang="en-US" sz="1800" u="sng" dirty="0">
              <a:solidFill>
                <a:srgbClr val="FF6600"/>
              </a:solidFill>
              <a:latin typeface="Tahoma" pitchFamily="34" charset="0"/>
              <a:ea typeface="ＭＳ Ｐゴシック" pitchFamily="34" charset="-128"/>
              <a:cs typeface="Arial" charset="0"/>
            </a:endParaRPr>
          </a:p>
          <a:p>
            <a:pPr eaLnBrk="1" hangingPunct="1">
              <a:buFont typeface="Wingdings" pitchFamily="2" charset="2"/>
              <a:buNone/>
            </a:pPr>
            <a:endParaRPr lang="en-US" sz="1800" u="sng" dirty="0">
              <a:solidFill>
                <a:srgbClr val="FF6600"/>
              </a:solidFill>
              <a:latin typeface="Tahoma" pitchFamily="34" charset="0"/>
              <a:ea typeface="ＭＳ Ｐゴシック" pitchFamily="34" charset="-128"/>
              <a:cs typeface="Arial" charset="0"/>
            </a:endParaRPr>
          </a:p>
          <a:p>
            <a:pPr eaLnBrk="1" hangingPunct="1">
              <a:buFont typeface="Wingdings" pitchFamily="2" charset="2"/>
              <a:buNone/>
            </a:pPr>
            <a:endParaRPr lang="en-US" sz="1800" u="sng" dirty="0">
              <a:solidFill>
                <a:srgbClr val="FF6600"/>
              </a:solidFill>
              <a:latin typeface="Tahoma" pitchFamily="34" charset="0"/>
              <a:ea typeface="ＭＳ Ｐゴシック" pitchFamily="34" charset="-128"/>
              <a:cs typeface="Arial" charset="0"/>
            </a:endParaRPr>
          </a:p>
          <a:p>
            <a:pPr eaLnBrk="1" hangingPunct="1">
              <a:buFont typeface="Wingdings" pitchFamily="2" charset="2"/>
              <a:buNone/>
            </a:pPr>
            <a:endParaRPr lang="en-US" sz="1800" dirty="0">
              <a:solidFill>
                <a:schemeClr val="hlink"/>
              </a:solidFill>
              <a:ea typeface="ＭＳ Ｐゴシック" pitchFamily="34" charset="-128"/>
            </a:endParaRPr>
          </a:p>
        </p:txBody>
      </p:sp>
      <p:sp>
        <p:nvSpPr>
          <p:cNvPr id="139293" name="Text Box 31"/>
          <p:cNvSpPr txBox="1">
            <a:spLocks noChangeArrowheads="1"/>
          </p:cNvSpPr>
          <p:nvPr/>
        </p:nvSpPr>
        <p:spPr bwMode="auto">
          <a:xfrm>
            <a:off x="152400" y="4267200"/>
            <a:ext cx="8763000" cy="1477328"/>
          </a:xfrm>
          <a:prstGeom prst="rect">
            <a:avLst/>
          </a:prstGeom>
          <a:noFill/>
          <a:ln w="9525">
            <a:noFill/>
            <a:miter lim="800000"/>
            <a:headEnd/>
            <a:tailEnd/>
          </a:ln>
        </p:spPr>
        <p:txBody>
          <a:bodyPr>
            <a:spAutoFit/>
          </a:bodyPr>
          <a:lstStyle/>
          <a:p>
            <a:pPr marL="228600" indent="-228600">
              <a:spcBef>
                <a:spcPts val="2000"/>
              </a:spcBef>
              <a:buClr>
                <a:schemeClr val="accent1"/>
              </a:buClr>
              <a:buSzPct val="90000"/>
              <a:buFont typeface="Wingdings" pitchFamily="2" charset="2"/>
              <a:buNone/>
            </a:pPr>
            <a:r>
              <a:rPr lang="en-US" b="1" dirty="0">
                <a:solidFill>
                  <a:schemeClr val="folHlink"/>
                </a:solidFill>
              </a:rPr>
              <a:t>*	</a:t>
            </a:r>
            <a:r>
              <a:rPr lang="en-US" b="1" u="sng" dirty="0">
                <a:solidFill>
                  <a:srgbClr val="00B046"/>
                </a:solidFill>
              </a:rPr>
              <a:t>Example:</a:t>
            </a:r>
            <a:r>
              <a:rPr lang="en-US" dirty="0">
                <a:solidFill>
                  <a:schemeClr val="hlink"/>
                </a:solidFill>
              </a:rPr>
              <a:t> </a:t>
            </a:r>
            <a:r>
              <a:rPr lang="en-US" dirty="0"/>
              <a:t>In 2021, 4-person household with MAGI of </a:t>
            </a:r>
            <a:r>
              <a:rPr lang="en-US" u="sng" dirty="0"/>
              <a:t>$75,000</a:t>
            </a:r>
            <a:r>
              <a:rPr lang="en-US" dirty="0"/>
              <a:t>, using the 2020 base 100% FPL $26,200 </a:t>
            </a:r>
            <a:r>
              <a:rPr lang="en-US" dirty="0">
                <a:solidFill>
                  <a:srgbClr val="00B046"/>
                </a:solidFill>
              </a:rPr>
              <a:t>($75,000 / $26,200 = </a:t>
            </a:r>
            <a:r>
              <a:rPr lang="en-US" u="sng" dirty="0">
                <a:solidFill>
                  <a:srgbClr val="00B046"/>
                </a:solidFill>
              </a:rPr>
              <a:t>286%</a:t>
            </a:r>
            <a:r>
              <a:rPr lang="en-US" dirty="0">
                <a:solidFill>
                  <a:srgbClr val="00B046"/>
                </a:solidFill>
              </a:rPr>
              <a:t> of FPL).  </a:t>
            </a:r>
            <a:r>
              <a:rPr lang="en-US" dirty="0"/>
              <a:t>Max % of household income required to be paid toward health insurance coverage is </a:t>
            </a:r>
            <a:r>
              <a:rPr lang="en-US" u="sng" dirty="0"/>
              <a:t>8.36%</a:t>
            </a:r>
            <a:r>
              <a:rPr lang="en-US" dirty="0"/>
              <a:t> </a:t>
            </a:r>
            <a:r>
              <a:rPr lang="en-US" dirty="0">
                <a:solidFill>
                  <a:srgbClr val="00B046"/>
                </a:solidFill>
              </a:rPr>
              <a:t>($75,000 X .0836 = </a:t>
            </a:r>
            <a:r>
              <a:rPr lang="en-US" u="sng" dirty="0">
                <a:solidFill>
                  <a:srgbClr val="00B046"/>
                </a:solidFill>
              </a:rPr>
              <a:t>$6,270 per year/$522.50 per month</a:t>
            </a:r>
            <a:r>
              <a:rPr lang="en-US" dirty="0">
                <a:solidFill>
                  <a:srgbClr val="00B046"/>
                </a:solidFill>
              </a:rPr>
              <a:t>). Based on 2nd lowest cost silver plan offered in the applicable Marketplace.</a:t>
            </a:r>
            <a:endParaRPr lang="en-US" dirty="0"/>
          </a:p>
        </p:txBody>
      </p:sp>
      <p:sp>
        <p:nvSpPr>
          <p:cNvPr id="139294" name="Rectangle 63"/>
          <p:cNvSpPr>
            <a:spLocks noChangeArrowheads="1"/>
          </p:cNvSpPr>
          <p:nvPr/>
        </p:nvSpPr>
        <p:spPr bwMode="auto">
          <a:xfrm>
            <a:off x="-228600" y="125413"/>
            <a:ext cx="9144000" cy="636587"/>
          </a:xfrm>
          <a:prstGeom prst="rect">
            <a:avLst/>
          </a:prstGeom>
          <a:noFill/>
          <a:ln w="9525">
            <a:noFill/>
            <a:miter lim="800000"/>
            <a:headEnd/>
            <a:tailEnd/>
          </a:ln>
        </p:spPr>
        <p:txBody>
          <a:bodyPr anchor="ctr"/>
          <a:lstStyle/>
          <a:p>
            <a:pPr algn="ctr"/>
            <a:r>
              <a:rPr lang="en-US" sz="2800">
                <a:solidFill>
                  <a:schemeClr val="bg1"/>
                </a:solidFill>
              </a:rPr>
              <a:t>Individual Shared Responsibility Penalties</a:t>
            </a:r>
            <a:r>
              <a:rPr lang="en-US" sz="2000">
                <a:solidFill>
                  <a:schemeClr val="bg1"/>
                </a:solidFill>
              </a:rPr>
              <a:t> (cont</a:t>
            </a:r>
            <a:r>
              <a:rPr lang="ja-JP" altLang="en-US" sz="2000">
                <a:solidFill>
                  <a:schemeClr val="bg1"/>
                </a:solidFill>
              </a:rPr>
              <a:t>’</a:t>
            </a:r>
            <a:r>
              <a:rPr lang="en-US" altLang="ja-JP" sz="2000">
                <a:solidFill>
                  <a:schemeClr val="bg1"/>
                </a:solidFill>
              </a:rPr>
              <a:t>d)</a:t>
            </a:r>
            <a:endParaRPr lang="en-US" sz="2000">
              <a:solidFill>
                <a:schemeClr val="bg1"/>
              </a:solidFill>
            </a:endParaRPr>
          </a:p>
        </p:txBody>
      </p:sp>
      <p:pic>
        <p:nvPicPr>
          <p:cNvPr id="7" name="Picture 4" descr="MC900440035[1]"/>
          <p:cNvPicPr>
            <a:picLocks noChangeAspect="1" noChangeArrowheads="1"/>
          </p:cNvPicPr>
          <p:nvPr/>
        </p:nvPicPr>
        <p:blipFill>
          <a:blip r:embed="rId2"/>
          <a:srcRect/>
          <a:stretch>
            <a:fillRect/>
          </a:stretch>
        </p:blipFill>
        <p:spPr bwMode="auto">
          <a:xfrm rot="1098932">
            <a:off x="7471122" y="3634273"/>
            <a:ext cx="927354" cy="656876"/>
          </a:xfrm>
          <a:prstGeom prst="rect">
            <a:avLst/>
          </a:prstGeom>
          <a:noFill/>
          <a:ln w="9525">
            <a:noFill/>
            <a:miter lim="800000"/>
            <a:headEnd/>
            <a:tailEnd/>
          </a:ln>
        </p:spPr>
      </p:pic>
      <p:sp>
        <p:nvSpPr>
          <p:cNvPr id="8" name="TextBox 7"/>
          <p:cNvSpPr txBox="1"/>
          <p:nvPr/>
        </p:nvSpPr>
        <p:spPr>
          <a:xfrm>
            <a:off x="304800" y="3352800"/>
            <a:ext cx="4371453" cy="307777"/>
          </a:xfrm>
          <a:prstGeom prst="rect">
            <a:avLst/>
          </a:prstGeom>
          <a:noFill/>
        </p:spPr>
        <p:txBody>
          <a:bodyPr wrap="none" rtlCol="0">
            <a:spAutoFit/>
          </a:bodyPr>
          <a:lstStyle/>
          <a:p>
            <a:r>
              <a:rPr lang="en-US" sz="1400" dirty="0"/>
              <a:t>Source: https://www.irs.gov/pbu/irs-drop/rp-18-34.pdf</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09505"/>
            <a:ext cx="8382000" cy="1166979"/>
          </a:xfrm>
          <a:prstGeom prst="rect">
            <a:avLst/>
          </a:prstGeom>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8"/>
          <p:cNvSpPr>
            <a:spLocks noGrp="1" noChangeArrowheads="1"/>
          </p:cNvSpPr>
          <p:nvPr>
            <p:ph type="title"/>
          </p:nvPr>
        </p:nvSpPr>
        <p:spPr>
          <a:xfrm>
            <a:off x="457200" y="381000"/>
            <a:ext cx="3810000" cy="6019800"/>
          </a:xfrm>
        </p:spPr>
        <p:txBody>
          <a:bodyPr/>
          <a:lstStyle/>
          <a:p>
            <a:pPr eaLnBrk="1" hangingPunct="1"/>
            <a:r>
              <a:rPr lang="en-US" dirty="0">
                <a:ea typeface="ＭＳ Ｐゴシック" pitchFamily="34" charset="-128"/>
              </a:rPr>
              <a:t>Individual Shared Responsibility Penalties </a:t>
            </a:r>
            <a:r>
              <a:rPr lang="en-US" sz="3200" dirty="0">
                <a:ea typeface="ＭＳ Ｐゴシック" pitchFamily="34" charset="-128"/>
              </a:rPr>
              <a:t>(</a:t>
            </a:r>
            <a:r>
              <a:rPr lang="en-US" sz="3200" dirty="0" err="1">
                <a:ea typeface="ＭＳ Ｐゴシック" pitchFamily="34" charset="-128"/>
              </a:rPr>
              <a:t>cont</a:t>
            </a:r>
            <a:r>
              <a:rPr lang="ja-JP" altLang="en-US" sz="3200" dirty="0">
                <a:ea typeface="ＭＳ Ｐゴシック" pitchFamily="34" charset="-128"/>
              </a:rPr>
              <a:t>’</a:t>
            </a:r>
            <a:r>
              <a:rPr lang="en-US" altLang="ja-JP" sz="3200" dirty="0">
                <a:ea typeface="ＭＳ Ｐゴシック" pitchFamily="34" charset="-128"/>
              </a:rPr>
              <a:t>d)</a:t>
            </a:r>
            <a:endParaRPr lang="en-US" sz="3200" dirty="0">
              <a:ea typeface="ＭＳ Ｐゴシック" pitchFamily="34" charset="-128"/>
            </a:endParaRPr>
          </a:p>
        </p:txBody>
      </p:sp>
      <p:sp>
        <p:nvSpPr>
          <p:cNvPr id="140290" name="Content Placeholder 2"/>
          <p:cNvSpPr>
            <a:spLocks noGrp="1"/>
          </p:cNvSpPr>
          <p:nvPr>
            <p:ph idx="1"/>
          </p:nvPr>
        </p:nvSpPr>
        <p:spPr>
          <a:xfrm>
            <a:off x="4724400" y="152400"/>
            <a:ext cx="4114800" cy="6553200"/>
          </a:xfrm>
        </p:spPr>
        <p:txBody>
          <a:bodyPr/>
          <a:lstStyle/>
          <a:p>
            <a:pPr marL="346075" indent="0" eaLnBrk="1" hangingPunct="1">
              <a:lnSpc>
                <a:spcPct val="90000"/>
              </a:lnSpc>
              <a:spcBef>
                <a:spcPts val="600"/>
              </a:spcBef>
              <a:buFont typeface="Wingdings" pitchFamily="2" charset="2"/>
              <a:buNone/>
            </a:pPr>
            <a:r>
              <a:rPr lang="en-US" sz="1400" b="1" i="1" u="sng" dirty="0">
                <a:solidFill>
                  <a:srgbClr val="FF6600"/>
                </a:solidFill>
                <a:ea typeface="ＭＳ Ｐゴシック" pitchFamily="34" charset="-128"/>
              </a:rPr>
              <a:t>Tip: </a:t>
            </a:r>
            <a:r>
              <a:rPr lang="en-US" sz="1400" b="1" u="sng" dirty="0">
                <a:solidFill>
                  <a:srgbClr val="00B046"/>
                </a:solidFill>
                <a:ea typeface="ＭＳ Ｐゴシック" pitchFamily="34" charset="-128"/>
              </a:rPr>
              <a:t>Example</a:t>
            </a:r>
            <a:r>
              <a:rPr lang="en-US" sz="1400" u="sng" dirty="0">
                <a:solidFill>
                  <a:srgbClr val="FF6600"/>
                </a:solidFill>
                <a:ea typeface="ＭＳ Ｐゴシック" pitchFamily="34" charset="-128"/>
              </a:rPr>
              <a:t> of eligible EE who declines ER</a:t>
            </a:r>
            <a:r>
              <a:rPr lang="ja-JP" altLang="en-US" sz="1400" u="sng" dirty="0">
                <a:solidFill>
                  <a:srgbClr val="FF6600"/>
                </a:solidFill>
                <a:ea typeface="ＭＳ Ｐゴシック" pitchFamily="34" charset="-128"/>
              </a:rPr>
              <a:t>’</a:t>
            </a:r>
            <a:r>
              <a:rPr lang="en-US" sz="1400" u="sng" dirty="0">
                <a:solidFill>
                  <a:srgbClr val="FF6600"/>
                </a:solidFill>
                <a:ea typeface="ＭＳ Ｐゴシック" pitchFamily="34" charset="-128"/>
              </a:rPr>
              <a:t>s minimum essential coverage.  </a:t>
            </a:r>
            <a:r>
              <a:rPr lang="en-US" sz="1400" dirty="0">
                <a:solidFill>
                  <a:srgbClr val="00B046"/>
                </a:solidFill>
                <a:ea typeface="ＭＳ Ｐゴシック" pitchFamily="34" charset="-128"/>
              </a:rPr>
              <a:t>Jim is a FTE of ER A that offers its EEs MEC.  Jim does not enroll in ER A</a:t>
            </a:r>
            <a:r>
              <a:rPr lang="ja-JP" altLang="en-US" sz="1400" dirty="0">
                <a:solidFill>
                  <a:srgbClr val="00B046"/>
                </a:solidFill>
                <a:ea typeface="ＭＳ Ｐゴシック" pitchFamily="34" charset="-128"/>
              </a:rPr>
              <a:t>’</a:t>
            </a:r>
            <a:r>
              <a:rPr lang="en-US" sz="1400" dirty="0">
                <a:solidFill>
                  <a:srgbClr val="00B046"/>
                </a:solidFill>
                <a:ea typeface="ＭＳ Ｐゴシック" pitchFamily="34" charset="-128"/>
              </a:rPr>
              <a:t>s plan and now wants to enroll in the Marketplace and apply for the premium tax credit.  Jim can enroll in the Marketplace, however unless ER A</a:t>
            </a:r>
            <a:r>
              <a:rPr lang="ja-JP" altLang="en-US" sz="1400" dirty="0">
                <a:solidFill>
                  <a:srgbClr val="00B046"/>
                </a:solidFill>
                <a:ea typeface="ＭＳ Ｐゴシック" pitchFamily="34" charset="-128"/>
              </a:rPr>
              <a:t>’</a:t>
            </a:r>
            <a:r>
              <a:rPr lang="en-US" sz="1400" dirty="0">
                <a:solidFill>
                  <a:srgbClr val="00B046"/>
                </a:solidFill>
                <a:ea typeface="ＭＳ Ｐゴシック" pitchFamily="34" charset="-128"/>
              </a:rPr>
              <a:t>s plan is </a:t>
            </a:r>
            <a:r>
              <a:rPr lang="ja-JP" altLang="en-US" sz="1400" dirty="0">
                <a:solidFill>
                  <a:srgbClr val="00B046"/>
                </a:solidFill>
                <a:ea typeface="ＭＳ Ｐゴシック" pitchFamily="34" charset="-128"/>
              </a:rPr>
              <a:t>“</a:t>
            </a:r>
            <a:r>
              <a:rPr lang="en-US" sz="1400" dirty="0">
                <a:solidFill>
                  <a:srgbClr val="00B046"/>
                </a:solidFill>
                <a:ea typeface="ＭＳ Ｐゴシック" pitchFamily="34" charset="-128"/>
              </a:rPr>
              <a:t>non-affordable</a:t>
            </a:r>
            <a:r>
              <a:rPr lang="ja-JP" altLang="en-US" sz="1400" dirty="0">
                <a:solidFill>
                  <a:srgbClr val="00B046"/>
                </a:solidFill>
                <a:ea typeface="ＭＳ Ｐゴシック" pitchFamily="34" charset="-128"/>
              </a:rPr>
              <a:t>”</a:t>
            </a:r>
            <a:r>
              <a:rPr lang="en-US" sz="1400" dirty="0">
                <a:solidFill>
                  <a:srgbClr val="00B046"/>
                </a:solidFill>
                <a:ea typeface="ＭＳ Ｐゴシック" pitchFamily="34" charset="-128"/>
              </a:rPr>
              <a:t> or does not provide </a:t>
            </a:r>
            <a:r>
              <a:rPr lang="ja-JP" altLang="en-US" sz="1400" dirty="0">
                <a:solidFill>
                  <a:srgbClr val="00B046"/>
                </a:solidFill>
                <a:ea typeface="ＭＳ Ｐゴシック" pitchFamily="34" charset="-128"/>
              </a:rPr>
              <a:t>“</a:t>
            </a:r>
            <a:r>
              <a:rPr lang="en-US" sz="1400" dirty="0">
                <a:solidFill>
                  <a:srgbClr val="00B046"/>
                </a:solidFill>
                <a:ea typeface="ＭＳ Ｐゴシック" pitchFamily="34" charset="-128"/>
              </a:rPr>
              <a:t>minimum value,</a:t>
            </a:r>
            <a:r>
              <a:rPr lang="ja-JP" altLang="en-US" sz="1400" dirty="0">
                <a:solidFill>
                  <a:srgbClr val="00B046"/>
                </a:solidFill>
                <a:ea typeface="ＭＳ Ｐゴシック" pitchFamily="34" charset="-128"/>
              </a:rPr>
              <a:t>”</a:t>
            </a:r>
            <a:r>
              <a:rPr lang="en-US" sz="1400" dirty="0">
                <a:solidFill>
                  <a:srgbClr val="00B046"/>
                </a:solidFill>
                <a:ea typeface="ＭＳ Ｐゴシック" pitchFamily="34" charset="-128"/>
              </a:rPr>
              <a:t> Jim is not eligible for any premium tax credit or cost-sharing reductions.</a:t>
            </a:r>
            <a:endParaRPr lang="en-US" sz="1400" b="1" dirty="0">
              <a:solidFill>
                <a:srgbClr val="00B046"/>
              </a:solidFill>
              <a:latin typeface="Tahoma" pitchFamily="34" charset="0"/>
              <a:ea typeface="ＭＳ Ｐゴシック" pitchFamily="34" charset="-128"/>
              <a:cs typeface="Arial" charset="0"/>
            </a:endParaRPr>
          </a:p>
          <a:p>
            <a:pPr marL="346075" indent="0">
              <a:lnSpc>
                <a:spcPct val="90000"/>
              </a:lnSpc>
              <a:spcBef>
                <a:spcPts val="600"/>
              </a:spcBef>
              <a:buFont typeface="Wingdings" pitchFamily="2" charset="2"/>
              <a:buNone/>
            </a:pPr>
            <a:r>
              <a:rPr lang="en-US" sz="1400" b="1" dirty="0">
                <a:solidFill>
                  <a:srgbClr val="00B046"/>
                </a:solidFill>
                <a:latin typeface="Tahoma" pitchFamily="34" charset="0"/>
                <a:ea typeface="ＭＳ Ｐゴシック" pitchFamily="34" charset="-128"/>
                <a:cs typeface="Arial" charset="0"/>
              </a:rPr>
              <a:t>NOTE: </a:t>
            </a:r>
            <a:r>
              <a:rPr lang="en-US" sz="1400" dirty="0">
                <a:solidFill>
                  <a:schemeClr val="tx1"/>
                </a:solidFill>
                <a:latin typeface="Tahoma" pitchFamily="34" charset="0"/>
                <a:ea typeface="ＭＳ Ｐゴシック" pitchFamily="34" charset="-128"/>
                <a:cs typeface="Arial" charset="0"/>
              </a:rPr>
              <a:t>If EE actually enrolls in an eligible ER-sponsored plan, the tax credit is not available-even if the plan does not meet the affordability and MV standards.  Nor is the ER responsible to pay any </a:t>
            </a:r>
            <a:r>
              <a:rPr lang="ja-JP" altLang="en-US" sz="1400" dirty="0">
                <a:solidFill>
                  <a:schemeClr val="tx1"/>
                </a:solidFill>
                <a:ea typeface="ＭＳ Ｐゴシック" pitchFamily="34" charset="-128"/>
                <a:cs typeface="Arial" charset="0"/>
              </a:rPr>
              <a:t>“</a:t>
            </a:r>
            <a:r>
              <a:rPr lang="en-US" sz="1400" dirty="0">
                <a:solidFill>
                  <a:schemeClr val="tx1"/>
                </a:solidFill>
                <a:latin typeface="Tahoma" pitchFamily="34" charset="0"/>
                <a:ea typeface="ＭＳ Ｐゴシック" pitchFamily="34" charset="-128"/>
                <a:cs typeface="Arial" charset="0"/>
              </a:rPr>
              <a:t>pay or play</a:t>
            </a:r>
            <a:r>
              <a:rPr lang="ja-JP" altLang="en-US" sz="1400" dirty="0">
                <a:solidFill>
                  <a:schemeClr val="tx1"/>
                </a:solidFill>
                <a:ea typeface="ＭＳ Ｐゴシック" pitchFamily="34" charset="-128"/>
                <a:cs typeface="Arial" charset="0"/>
              </a:rPr>
              <a:t>”</a:t>
            </a:r>
            <a:r>
              <a:rPr lang="en-US" sz="1400" dirty="0">
                <a:solidFill>
                  <a:schemeClr val="tx1"/>
                </a:solidFill>
                <a:latin typeface="Tahoma" pitchFamily="34" charset="0"/>
                <a:ea typeface="ＭＳ Ｐゴシック" pitchFamily="34" charset="-128"/>
                <a:cs typeface="Arial" charset="0"/>
              </a:rPr>
              <a:t> penalty tax with respect to that EE.</a:t>
            </a:r>
          </a:p>
          <a:p>
            <a:pPr marL="346075" indent="0">
              <a:lnSpc>
                <a:spcPct val="90000"/>
              </a:lnSpc>
              <a:spcBef>
                <a:spcPts val="600"/>
              </a:spcBef>
              <a:buFont typeface="Wingdings" pitchFamily="2" charset="2"/>
              <a:buNone/>
            </a:pPr>
            <a:r>
              <a:rPr lang="en-US" sz="1200" b="1" i="1" dirty="0">
                <a:solidFill>
                  <a:srgbClr val="FF6600"/>
                </a:solidFill>
                <a:latin typeface="Tahoma" pitchFamily="34" charset="0"/>
                <a:ea typeface="ＭＳ Ｐゴシック" pitchFamily="34" charset="-128"/>
                <a:cs typeface="Arial" charset="0"/>
              </a:rPr>
              <a:t>Tip:</a:t>
            </a:r>
            <a:r>
              <a:rPr lang="en-US" sz="1200" b="1" i="1" dirty="0">
                <a:latin typeface="Tahoma" pitchFamily="34" charset="0"/>
                <a:ea typeface="ＭＳ Ｐゴシック" pitchFamily="34" charset="-128"/>
                <a:cs typeface="Arial" charset="0"/>
              </a:rPr>
              <a:t> </a:t>
            </a:r>
            <a:r>
              <a:rPr lang="ja-JP" altLang="en-US" sz="1200" b="1" dirty="0">
                <a:solidFill>
                  <a:srgbClr val="00B046"/>
                </a:solidFill>
                <a:ea typeface="ＭＳ Ｐゴシック" pitchFamily="34" charset="-128"/>
                <a:cs typeface="Arial" charset="0"/>
              </a:rPr>
              <a:t>“</a:t>
            </a:r>
            <a:r>
              <a:rPr lang="en-US" sz="1200" b="1" dirty="0">
                <a:solidFill>
                  <a:srgbClr val="00B046"/>
                </a:solidFill>
                <a:latin typeface="Tahoma" pitchFamily="34" charset="0"/>
                <a:ea typeface="ＭＳ Ｐゴシック" pitchFamily="34" charset="-128"/>
                <a:cs typeface="Arial" charset="0"/>
              </a:rPr>
              <a:t>Related individuals</a:t>
            </a:r>
            <a:r>
              <a:rPr lang="ja-JP" altLang="en-US" sz="1200" b="1" dirty="0">
                <a:solidFill>
                  <a:srgbClr val="00B046"/>
                </a:solidFill>
                <a:ea typeface="ＭＳ Ｐゴシック" pitchFamily="34" charset="-128"/>
                <a:cs typeface="Arial" charset="0"/>
              </a:rPr>
              <a:t>”</a:t>
            </a:r>
            <a:r>
              <a:rPr lang="en-US" sz="1200" b="1" dirty="0">
                <a:solidFill>
                  <a:srgbClr val="00B046"/>
                </a:solidFill>
                <a:latin typeface="Tahoma" pitchFamily="34" charset="0"/>
                <a:ea typeface="ＭＳ Ｐゴシック" pitchFamily="34" charset="-128"/>
                <a:cs typeface="Arial" charset="0"/>
              </a:rPr>
              <a:t> </a:t>
            </a:r>
            <a:r>
              <a:rPr lang="en-US" sz="1200" dirty="0">
                <a:solidFill>
                  <a:srgbClr val="00B046"/>
                </a:solidFill>
                <a:latin typeface="Tahoma" pitchFamily="34" charset="0"/>
                <a:ea typeface="ＭＳ Ｐゴシック" pitchFamily="34" charset="-128"/>
                <a:cs typeface="Arial" charset="0"/>
              </a:rPr>
              <a:t>(e.g., spouse and dependent children claimed on EE</a:t>
            </a:r>
            <a:r>
              <a:rPr lang="ja-JP" altLang="en-US" sz="1200" dirty="0">
                <a:solidFill>
                  <a:srgbClr val="00B046"/>
                </a:solidFill>
                <a:ea typeface="ＭＳ Ｐゴシック" pitchFamily="34" charset="-128"/>
                <a:cs typeface="Arial" charset="0"/>
              </a:rPr>
              <a:t>’</a:t>
            </a:r>
            <a:r>
              <a:rPr lang="en-US" sz="1200" dirty="0">
                <a:solidFill>
                  <a:srgbClr val="00B046"/>
                </a:solidFill>
                <a:latin typeface="Tahoma" pitchFamily="34" charset="0"/>
                <a:ea typeface="ＭＳ Ｐゴシック" pitchFamily="34" charset="-128"/>
                <a:cs typeface="Arial" charset="0"/>
              </a:rPr>
              <a:t>s federal income tax return) of EE who are eligible to enroll in ER</a:t>
            </a:r>
            <a:r>
              <a:rPr lang="ja-JP" altLang="en-US" sz="1200" dirty="0">
                <a:solidFill>
                  <a:srgbClr val="00B046"/>
                </a:solidFill>
                <a:ea typeface="ＭＳ Ｐゴシック" pitchFamily="34" charset="-128"/>
                <a:cs typeface="Arial" charset="0"/>
              </a:rPr>
              <a:t>’</a:t>
            </a:r>
            <a:r>
              <a:rPr lang="en-US" sz="1200" dirty="0">
                <a:solidFill>
                  <a:srgbClr val="00B046"/>
                </a:solidFill>
                <a:latin typeface="Tahoma" pitchFamily="34" charset="0"/>
                <a:ea typeface="ＭＳ Ｐゴシック" pitchFamily="34" charset="-128"/>
                <a:cs typeface="Arial" charset="0"/>
              </a:rPr>
              <a:t>s plan, can enroll in the Marketplace, however unless ER</a:t>
            </a:r>
            <a:r>
              <a:rPr lang="ja-JP" altLang="en-US" sz="1200" dirty="0">
                <a:solidFill>
                  <a:srgbClr val="00B046"/>
                </a:solidFill>
                <a:ea typeface="ＭＳ Ｐゴシック" pitchFamily="34" charset="-128"/>
                <a:cs typeface="Arial" charset="0"/>
              </a:rPr>
              <a:t>’</a:t>
            </a:r>
            <a:r>
              <a:rPr lang="en-US" sz="1200" dirty="0">
                <a:solidFill>
                  <a:srgbClr val="00B046"/>
                </a:solidFill>
                <a:latin typeface="Tahoma" pitchFamily="34" charset="0"/>
                <a:ea typeface="ＭＳ Ｐゴシック" pitchFamily="34" charset="-128"/>
                <a:cs typeface="Arial" charset="0"/>
              </a:rPr>
              <a:t>s plan is </a:t>
            </a:r>
            <a:r>
              <a:rPr lang="ja-JP" altLang="en-US" sz="1200" dirty="0">
                <a:solidFill>
                  <a:srgbClr val="00B046"/>
                </a:solidFill>
                <a:ea typeface="ＭＳ Ｐゴシック" pitchFamily="34" charset="-128"/>
                <a:cs typeface="Arial" charset="0"/>
              </a:rPr>
              <a:t>“</a:t>
            </a:r>
            <a:r>
              <a:rPr lang="en-US" sz="1200" dirty="0">
                <a:solidFill>
                  <a:srgbClr val="00B046"/>
                </a:solidFill>
                <a:latin typeface="Tahoma" pitchFamily="34" charset="0"/>
                <a:ea typeface="ＭＳ Ｐゴシック" pitchFamily="34" charset="-128"/>
                <a:cs typeface="Arial" charset="0"/>
              </a:rPr>
              <a:t>non-affordable</a:t>
            </a:r>
            <a:r>
              <a:rPr lang="ja-JP" altLang="en-US" sz="1200" dirty="0">
                <a:solidFill>
                  <a:srgbClr val="00B046"/>
                </a:solidFill>
                <a:ea typeface="ＭＳ Ｐゴシック" pitchFamily="34" charset="-128"/>
                <a:cs typeface="Arial" charset="0"/>
              </a:rPr>
              <a:t>”</a:t>
            </a:r>
            <a:r>
              <a:rPr lang="en-US" sz="1200" dirty="0">
                <a:solidFill>
                  <a:srgbClr val="00B046"/>
                </a:solidFill>
                <a:latin typeface="Tahoma" pitchFamily="34" charset="0"/>
                <a:ea typeface="ＭＳ Ｐゴシック" pitchFamily="34" charset="-128"/>
                <a:cs typeface="Arial" charset="0"/>
              </a:rPr>
              <a:t> with regard to EE- only premium cost to Jim, or does not provide </a:t>
            </a:r>
            <a:r>
              <a:rPr lang="ja-JP" altLang="en-US" sz="1200" dirty="0">
                <a:solidFill>
                  <a:srgbClr val="00B046"/>
                </a:solidFill>
                <a:ea typeface="ＭＳ Ｐゴシック" pitchFamily="34" charset="-128"/>
                <a:cs typeface="Arial" charset="0"/>
              </a:rPr>
              <a:t>“</a:t>
            </a:r>
            <a:r>
              <a:rPr lang="en-US" sz="1200" dirty="0">
                <a:solidFill>
                  <a:srgbClr val="00B046"/>
                </a:solidFill>
                <a:latin typeface="Tahoma" pitchFamily="34" charset="0"/>
                <a:ea typeface="ＭＳ Ｐゴシック" pitchFamily="34" charset="-128"/>
                <a:cs typeface="Arial" charset="0"/>
              </a:rPr>
              <a:t>minimum value,</a:t>
            </a:r>
            <a:r>
              <a:rPr lang="ja-JP" altLang="en-US" sz="1200" dirty="0">
                <a:solidFill>
                  <a:srgbClr val="00B046"/>
                </a:solidFill>
                <a:ea typeface="ＭＳ Ｐゴシック" pitchFamily="34" charset="-128"/>
                <a:cs typeface="Arial" charset="0"/>
              </a:rPr>
              <a:t>”</a:t>
            </a:r>
            <a:r>
              <a:rPr lang="en-US" sz="1200" dirty="0">
                <a:solidFill>
                  <a:srgbClr val="00B046"/>
                </a:solidFill>
                <a:latin typeface="Tahoma" pitchFamily="34" charset="0"/>
                <a:ea typeface="ＭＳ Ｐゴシック" pitchFamily="34" charset="-128"/>
                <a:cs typeface="Arial" charset="0"/>
              </a:rPr>
              <a:t> related individuals, are likewise not eligible for any premium tax credit or cost-sharing reductions.  </a:t>
            </a:r>
            <a:r>
              <a:rPr lang="ja-JP" altLang="en-US" sz="1200" dirty="0">
                <a:solidFill>
                  <a:srgbClr val="00B046"/>
                </a:solidFill>
                <a:ea typeface="ＭＳ Ｐゴシック" pitchFamily="34" charset="-128"/>
                <a:cs typeface="Arial" charset="0"/>
              </a:rPr>
              <a:t>“</a:t>
            </a:r>
            <a:r>
              <a:rPr lang="en-US" sz="1200" dirty="0">
                <a:solidFill>
                  <a:srgbClr val="00B046"/>
                </a:solidFill>
                <a:latin typeface="Tahoma" pitchFamily="34" charset="0"/>
                <a:ea typeface="ＭＳ Ｐゴシック" pitchFamily="34" charset="-128"/>
                <a:cs typeface="Arial" charset="0"/>
              </a:rPr>
              <a:t>Married-filing separate</a:t>
            </a:r>
            <a:r>
              <a:rPr lang="ja-JP" altLang="en-US" sz="1200" dirty="0">
                <a:solidFill>
                  <a:srgbClr val="00B046"/>
                </a:solidFill>
                <a:ea typeface="ＭＳ Ｐゴシック" pitchFamily="34" charset="-128"/>
                <a:cs typeface="Arial" charset="0"/>
              </a:rPr>
              <a:t>”</a:t>
            </a:r>
            <a:r>
              <a:rPr lang="en-US" sz="1200" dirty="0">
                <a:solidFill>
                  <a:srgbClr val="00B046"/>
                </a:solidFill>
                <a:latin typeface="Tahoma" pitchFamily="34" charset="0"/>
                <a:ea typeface="ＭＳ Ｐゴシック" pitchFamily="34" charset="-128"/>
                <a:cs typeface="Arial" charset="0"/>
              </a:rPr>
              <a:t> spouse is not considered a related individual, nor is a child of the EE if the EE doesn't claim as a dependent on EE</a:t>
            </a:r>
            <a:r>
              <a:rPr lang="ja-JP" altLang="en-US" sz="1200" dirty="0">
                <a:solidFill>
                  <a:srgbClr val="00B046"/>
                </a:solidFill>
                <a:ea typeface="ＭＳ Ｐゴシック" pitchFamily="34" charset="-128"/>
                <a:cs typeface="Arial" charset="0"/>
              </a:rPr>
              <a:t>’</a:t>
            </a:r>
            <a:r>
              <a:rPr lang="en-US" sz="1200" dirty="0">
                <a:solidFill>
                  <a:srgbClr val="00B046"/>
                </a:solidFill>
                <a:latin typeface="Tahoma" pitchFamily="34" charset="0"/>
                <a:ea typeface="ＭＳ Ｐゴシック" pitchFamily="34" charset="-128"/>
                <a:cs typeface="Arial" charset="0"/>
              </a:rPr>
              <a:t>s federal income tax return. </a:t>
            </a:r>
            <a:r>
              <a:rPr lang="en-US" sz="1200" b="1" dirty="0">
                <a:solidFill>
                  <a:srgbClr val="00B046"/>
                </a:solidFill>
                <a:latin typeface="Tahoma" pitchFamily="34" charset="0"/>
                <a:ea typeface="ＭＳ Ｐゴシック" pitchFamily="34" charset="-128"/>
                <a:cs typeface="Arial" charset="0"/>
              </a:rPr>
              <a:t>ACA generally requires married individuals to file joint return to qualify for premium tax credit, subject to certain exceptions.</a:t>
            </a:r>
            <a:endParaRPr lang="en-US" sz="1200" b="1" dirty="0">
              <a:latin typeface="Tahoma" pitchFamily="34" charset="0"/>
              <a:ea typeface="ＭＳ Ｐゴシック" pitchFamily="34" charset="-128"/>
              <a:cs typeface="Arial" charset="0"/>
            </a:endParaRPr>
          </a:p>
        </p:txBody>
      </p:sp>
      <p:sp>
        <p:nvSpPr>
          <p:cNvPr id="6" name="Slide Number Placeholder 5"/>
          <p:cNvSpPr>
            <a:spLocks noGrp="1"/>
          </p:cNvSpPr>
          <p:nvPr>
            <p:ph type="sldNum" sz="quarter" idx="12"/>
          </p:nvPr>
        </p:nvSpPr>
        <p:spPr/>
        <p:txBody>
          <a:bodyPr/>
          <a:lstStyle/>
          <a:p>
            <a:pPr>
              <a:defRPr/>
            </a:pPr>
            <a:fld id="{087376E3-4E34-4182-8B62-A86645F0EEAD}" type="slidenum">
              <a:rPr lang="en-US"/>
              <a:pPr>
                <a:defRPr/>
              </a:pPr>
              <a:t>128</a:t>
            </a:fld>
            <a:endParaRPr lang="en-US"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 y="304800"/>
            <a:ext cx="8763000" cy="1143000"/>
          </a:xfrm>
        </p:spPr>
        <p:txBody>
          <a:bodyPr/>
          <a:lstStyle/>
          <a:p>
            <a:r>
              <a:rPr lang="en-US" sz="3200" dirty="0">
                <a:ea typeface="ＭＳ Ｐゴシック" pitchFamily="34" charset="-128"/>
              </a:rPr>
              <a:t>Individual Shared Responsibility Penalties </a:t>
            </a:r>
            <a:r>
              <a:rPr lang="en-US" sz="2000" dirty="0">
                <a:ea typeface="ＭＳ Ｐゴシック" pitchFamily="34" charset="-128"/>
              </a:rPr>
              <a:t>(</a:t>
            </a:r>
            <a:r>
              <a:rPr lang="en-US" sz="2000" dirty="0" err="1">
                <a:ea typeface="ＭＳ Ｐゴシック" pitchFamily="34" charset="-128"/>
              </a:rPr>
              <a:t>cont</a:t>
            </a:r>
            <a:r>
              <a:rPr lang="ja-JP" altLang="en-US" sz="2000" dirty="0">
                <a:ea typeface="ＭＳ Ｐゴシック" pitchFamily="34" charset="-128"/>
              </a:rPr>
              <a:t>’</a:t>
            </a:r>
            <a:r>
              <a:rPr lang="en-US" altLang="ja-JP" sz="2000" dirty="0">
                <a:ea typeface="ＭＳ Ｐゴシック" pitchFamily="34" charset="-128"/>
              </a:rPr>
              <a:t>d)</a:t>
            </a:r>
            <a:endParaRPr lang="en-US" sz="32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213618722"/>
              </p:ext>
            </p:extLst>
          </p:nvPr>
        </p:nvGraphicFramePr>
        <p:xfrm>
          <a:off x="685800" y="4114800"/>
          <a:ext cx="7924800" cy="2057400"/>
        </p:xfrm>
        <a:graphic>
          <a:graphicData uri="http://schemas.openxmlformats.org/drawingml/2006/table">
            <a:tbl>
              <a:tblPr firstRow="1" bandRow="1">
                <a:tableStyleId>{5C22544A-7EE6-4342-B048-85BDC9FD1C3A}</a:tableStyleId>
              </a:tblPr>
              <a:tblGrid>
                <a:gridCol w="2641600">
                  <a:extLst>
                    <a:ext uri="{9D8B030D-6E8A-4147-A177-3AD203B41FA5}">
                      <a16:colId xmlns:a16="http://schemas.microsoft.com/office/drawing/2014/main" val="20000"/>
                    </a:ext>
                  </a:extLst>
                </a:gridCol>
                <a:gridCol w="2641600">
                  <a:extLst>
                    <a:ext uri="{9D8B030D-6E8A-4147-A177-3AD203B41FA5}">
                      <a16:colId xmlns:a16="http://schemas.microsoft.com/office/drawing/2014/main" val="20001"/>
                    </a:ext>
                  </a:extLst>
                </a:gridCol>
                <a:gridCol w="2641600">
                  <a:extLst>
                    <a:ext uri="{9D8B030D-6E8A-4147-A177-3AD203B41FA5}">
                      <a16:colId xmlns:a16="http://schemas.microsoft.com/office/drawing/2014/main" val="20002"/>
                    </a:ext>
                  </a:extLst>
                </a:gridCol>
              </a:tblGrid>
              <a:tr h="370840">
                <a:tc>
                  <a:txBody>
                    <a:bodyPr/>
                    <a:lstStyle/>
                    <a:p>
                      <a:r>
                        <a:rPr lang="en-US" dirty="0"/>
                        <a:t>If the household</a:t>
                      </a:r>
                      <a:r>
                        <a:rPr lang="en-US" baseline="0" dirty="0"/>
                        <a:t> income (expressed as a percent of FPL) is:</a:t>
                      </a:r>
                      <a:r>
                        <a:rPr lang="en-US" baseline="0" dirty="0">
                          <a:solidFill>
                            <a:srgbClr val="FF6600"/>
                          </a:solidFill>
                        </a:rPr>
                        <a:t>*</a:t>
                      </a:r>
                      <a:endParaRPr lang="en-US" dirty="0">
                        <a:solidFill>
                          <a:srgbClr val="FF6600"/>
                        </a:solidFill>
                      </a:endParaRPr>
                    </a:p>
                  </a:txBody>
                  <a:tcPr/>
                </a:tc>
                <a:tc>
                  <a:txBody>
                    <a:bodyPr/>
                    <a:lstStyle/>
                    <a:p>
                      <a:r>
                        <a:rPr lang="en-US" sz="1400" dirty="0"/>
                        <a:t>The limitation amount for unmarried individuals (other than surviving spouses and head of household) is:</a:t>
                      </a:r>
                    </a:p>
                  </a:txBody>
                  <a:tcPr/>
                </a:tc>
                <a:tc>
                  <a:txBody>
                    <a:bodyPr/>
                    <a:lstStyle/>
                    <a:p>
                      <a:r>
                        <a:rPr lang="en-US" sz="1600" dirty="0"/>
                        <a:t>The limitation amount</a:t>
                      </a:r>
                      <a:r>
                        <a:rPr lang="en-US" sz="1600" baseline="0" dirty="0"/>
                        <a:t> for all other taxpayers is:</a:t>
                      </a:r>
                      <a:endParaRPr lang="en-US" sz="1600" dirty="0"/>
                    </a:p>
                  </a:txBody>
                  <a:tcPr/>
                </a:tc>
                <a:extLst>
                  <a:ext uri="{0D108BD9-81ED-4DB2-BD59-A6C34878D82A}">
                    <a16:rowId xmlns:a16="http://schemas.microsoft.com/office/drawing/2014/main" val="10000"/>
                  </a:ext>
                </a:extLst>
              </a:tr>
              <a:tr h="370840">
                <a:tc>
                  <a:txBody>
                    <a:bodyPr/>
                    <a:lstStyle/>
                    <a:p>
                      <a:r>
                        <a:rPr lang="en-US" sz="1600" dirty="0"/>
                        <a:t>&lt; than 200%</a:t>
                      </a:r>
                    </a:p>
                  </a:txBody>
                  <a:tcPr/>
                </a:tc>
                <a:tc>
                  <a:txBody>
                    <a:bodyPr/>
                    <a:lstStyle/>
                    <a:p>
                      <a:r>
                        <a:rPr lang="en-US" sz="1600" dirty="0"/>
                        <a:t>$300</a:t>
                      </a:r>
                    </a:p>
                  </a:txBody>
                  <a:tcPr/>
                </a:tc>
                <a:tc>
                  <a:txBody>
                    <a:bodyPr/>
                    <a:lstStyle/>
                    <a:p>
                      <a:r>
                        <a:rPr lang="en-US" sz="1600" dirty="0"/>
                        <a:t>$600</a:t>
                      </a:r>
                    </a:p>
                  </a:txBody>
                  <a:tcPr/>
                </a:tc>
                <a:extLst>
                  <a:ext uri="{0D108BD9-81ED-4DB2-BD59-A6C34878D82A}">
                    <a16:rowId xmlns:a16="http://schemas.microsoft.com/office/drawing/2014/main" val="10001"/>
                  </a:ext>
                </a:extLst>
              </a:tr>
              <a:tr h="370840">
                <a:tc>
                  <a:txBody>
                    <a:bodyPr/>
                    <a:lstStyle/>
                    <a:p>
                      <a:r>
                        <a:rPr lang="en-US" sz="1600" dirty="0"/>
                        <a:t>At least 200% but &lt;</a:t>
                      </a:r>
                      <a:r>
                        <a:rPr lang="en-US" sz="1600" baseline="0" dirty="0"/>
                        <a:t> 300%</a:t>
                      </a:r>
                      <a:endParaRPr lang="en-US" sz="1600" dirty="0"/>
                    </a:p>
                  </a:txBody>
                  <a:tcPr/>
                </a:tc>
                <a:tc>
                  <a:txBody>
                    <a:bodyPr/>
                    <a:lstStyle/>
                    <a:p>
                      <a:r>
                        <a:rPr lang="en-US" sz="1600" dirty="0"/>
                        <a:t>$775</a:t>
                      </a:r>
                    </a:p>
                  </a:txBody>
                  <a:tcPr/>
                </a:tc>
                <a:tc>
                  <a:txBody>
                    <a:bodyPr/>
                    <a:lstStyle/>
                    <a:p>
                      <a:r>
                        <a:rPr lang="en-US" sz="1600" dirty="0"/>
                        <a:t>$1,550</a:t>
                      </a:r>
                    </a:p>
                  </a:txBody>
                  <a:tcPr/>
                </a:tc>
                <a:extLst>
                  <a:ext uri="{0D108BD9-81ED-4DB2-BD59-A6C34878D82A}">
                    <a16:rowId xmlns:a16="http://schemas.microsoft.com/office/drawing/2014/main" val="10002"/>
                  </a:ext>
                </a:extLst>
              </a:tr>
              <a:tr h="370840">
                <a:tc>
                  <a:txBody>
                    <a:bodyPr/>
                    <a:lstStyle/>
                    <a:p>
                      <a:r>
                        <a:rPr lang="en-US" sz="1600" dirty="0"/>
                        <a:t>At least 300% but &lt;</a:t>
                      </a:r>
                      <a:r>
                        <a:rPr lang="en-US" sz="1600" baseline="0" dirty="0"/>
                        <a:t> 400%</a:t>
                      </a:r>
                      <a:endParaRPr lang="en-US" sz="1600" dirty="0"/>
                    </a:p>
                  </a:txBody>
                  <a:tcPr/>
                </a:tc>
                <a:tc>
                  <a:txBody>
                    <a:bodyPr/>
                    <a:lstStyle/>
                    <a:p>
                      <a:r>
                        <a:rPr lang="en-US" sz="1600" dirty="0"/>
                        <a:t>$1,300</a:t>
                      </a:r>
                    </a:p>
                  </a:txBody>
                  <a:tcPr/>
                </a:tc>
                <a:tc>
                  <a:txBody>
                    <a:bodyPr/>
                    <a:lstStyle/>
                    <a:p>
                      <a:r>
                        <a:rPr lang="en-US" sz="1600" dirty="0"/>
                        <a:t>$2,600</a:t>
                      </a:r>
                    </a:p>
                  </a:txBody>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pPr>
              <a:defRPr/>
            </a:pPr>
            <a:fld id="{EE81FA88-2B5C-4EA9-91B2-262DBE28F693}" type="slidenum">
              <a:rPr lang="en-US" smtClean="0"/>
              <a:pPr>
                <a:defRPr/>
              </a:pPr>
              <a:t>129</a:t>
            </a:fld>
            <a:endParaRPr lang="en-US" dirty="0"/>
          </a:p>
        </p:txBody>
      </p:sp>
      <p:sp>
        <p:nvSpPr>
          <p:cNvPr id="9" name="Content Placeholder 2"/>
          <p:cNvSpPr txBox="1">
            <a:spLocks/>
          </p:cNvSpPr>
          <p:nvPr/>
        </p:nvSpPr>
        <p:spPr bwMode="auto">
          <a:xfrm>
            <a:off x="609600" y="2438400"/>
            <a:ext cx="7662863" cy="326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2000"/>
              </a:spcBef>
              <a:spcAft>
                <a:spcPct val="0"/>
              </a:spcAft>
              <a:buClr>
                <a:schemeClr val="accent1"/>
              </a:buClr>
              <a:buSzPct val="90000"/>
              <a:buFont typeface="Wingdings" pitchFamily="2" charset="2"/>
              <a:buChar char="Ø"/>
              <a:defRPr sz="2200" kern="1200">
                <a:solidFill>
                  <a:srgbClr val="595959"/>
                </a:solidFill>
                <a:latin typeface="+mn-lt"/>
                <a:ea typeface="ＭＳ Ｐゴシック" charset="0"/>
                <a:cs typeface="ＭＳ Ｐゴシック" charset="0"/>
              </a:defRPr>
            </a:lvl1pPr>
            <a:lvl2pPr marL="685800" indent="-336550" algn="l" rtl="0" eaLnBrk="0" fontAlgn="base" hangingPunct="0">
              <a:spcBef>
                <a:spcPts val="600"/>
              </a:spcBef>
              <a:spcAft>
                <a:spcPct val="0"/>
              </a:spcAft>
              <a:buClr>
                <a:srgbClr val="589DEE"/>
              </a:buClr>
              <a:buSzPct val="110000"/>
              <a:buFont typeface="Wingdings" pitchFamily="2" charset="2"/>
              <a:buChar char="§"/>
              <a:defRPr sz="2000" kern="1200">
                <a:solidFill>
                  <a:srgbClr val="595959"/>
                </a:solidFill>
                <a:latin typeface="+mn-lt"/>
                <a:ea typeface="ＭＳ Ｐゴシック" charset="0"/>
                <a:cs typeface="+mn-cs"/>
              </a:defRPr>
            </a:lvl2pPr>
            <a:lvl3pPr marL="1035050" indent="-349250" algn="l" rtl="0" eaLnBrk="0" fontAlgn="base" hangingPunct="0">
              <a:spcBef>
                <a:spcPts val="600"/>
              </a:spcBef>
              <a:spcAft>
                <a:spcPct val="0"/>
              </a:spcAft>
              <a:buClr>
                <a:schemeClr val="accent1"/>
              </a:buClr>
              <a:buSzPct val="90000"/>
              <a:buFont typeface="Lucida Grande"/>
              <a:buChar char="-"/>
              <a:defRPr kern="1200">
                <a:solidFill>
                  <a:srgbClr val="595959"/>
                </a:solidFill>
                <a:latin typeface="+mn-lt"/>
                <a:ea typeface="ＭＳ Ｐゴシック" charset="0"/>
                <a:cs typeface="+mn-cs"/>
              </a:defRPr>
            </a:lvl3pPr>
            <a:lvl4pPr marL="1371600" indent="-336550" algn="l" rtl="0" eaLnBrk="0" fontAlgn="base" hangingPunct="0">
              <a:spcBef>
                <a:spcPts val="600"/>
              </a:spcBef>
              <a:spcAft>
                <a:spcPct val="0"/>
              </a:spcAft>
              <a:buClr>
                <a:srgbClr val="00B046"/>
              </a:buClr>
              <a:buSzPct val="90000"/>
              <a:buFont typeface="Wingdings" pitchFamily="2" charset="2"/>
              <a:buChar char="§"/>
              <a:defRPr kern="1200">
                <a:solidFill>
                  <a:srgbClr val="595959"/>
                </a:solidFill>
                <a:latin typeface="+mn-lt"/>
                <a:ea typeface="ＭＳ Ｐゴシック" charset="0"/>
                <a:cs typeface="+mn-cs"/>
              </a:defRPr>
            </a:lvl4pPr>
            <a:lvl5pPr marL="1720850" indent="-349250" algn="l" rtl="0" eaLnBrk="0" fontAlgn="base" hangingPunct="0">
              <a:spcBef>
                <a:spcPts val="600"/>
              </a:spcBef>
              <a:spcAft>
                <a:spcPct val="0"/>
              </a:spcAft>
              <a:buClr>
                <a:schemeClr val="accent1"/>
              </a:buClr>
              <a:buSzPct val="90000"/>
              <a:buFont typeface="Wingdings" pitchFamily="2" charset="2"/>
              <a:buChar char="S"/>
              <a:defRPr kern="1200">
                <a:solidFill>
                  <a:srgbClr val="595959"/>
                </a:solidFill>
                <a:latin typeface="+mn-lt"/>
                <a:ea typeface="ＭＳ Ｐゴシック" charset="0"/>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r>
              <a:rPr lang="en-US" sz="1800" b="1" dirty="0">
                <a:solidFill>
                  <a:srgbClr val="00B046"/>
                </a:solidFill>
              </a:rPr>
              <a:t>Excess advance premium tax credits must be repaid. </a:t>
            </a:r>
            <a:r>
              <a:rPr lang="en-US" sz="1800" dirty="0"/>
              <a:t>If an individual tax payer’s advance credit payments exceed the premium tax credit allowed for the CY, tax payer owes the excess as an additional tax, subject to limitations.</a:t>
            </a:r>
          </a:p>
          <a:p>
            <a:pPr>
              <a:spcBef>
                <a:spcPts val="1200"/>
              </a:spcBef>
            </a:pPr>
            <a:r>
              <a:rPr lang="en-US" sz="1800" dirty="0"/>
              <a:t>For taxable years beginning in 2018:</a:t>
            </a:r>
          </a:p>
          <a:p>
            <a:pPr>
              <a:spcBef>
                <a:spcPts val="1200"/>
              </a:spcBef>
            </a:pPr>
            <a:endParaRPr lang="en-US" sz="1800" dirty="0"/>
          </a:p>
          <a:p>
            <a:pPr>
              <a:spcBef>
                <a:spcPts val="1200"/>
              </a:spcBef>
            </a:pPr>
            <a:endParaRPr lang="en-US" sz="1800" dirty="0"/>
          </a:p>
          <a:p>
            <a:pPr>
              <a:spcBef>
                <a:spcPts val="1200"/>
              </a:spcBef>
            </a:pPr>
            <a:endParaRPr lang="en-US" sz="1800" dirty="0"/>
          </a:p>
          <a:p>
            <a:pPr>
              <a:spcBef>
                <a:spcPts val="1200"/>
              </a:spcBef>
            </a:pPr>
            <a:endParaRPr lang="en-US" sz="1800" dirty="0"/>
          </a:p>
          <a:p>
            <a:pPr>
              <a:spcBef>
                <a:spcPts val="1200"/>
              </a:spcBef>
            </a:pPr>
            <a:endParaRPr lang="en-US" sz="1800" dirty="0"/>
          </a:p>
          <a:p>
            <a:pPr marL="0" indent="0">
              <a:spcBef>
                <a:spcPts val="1200"/>
              </a:spcBef>
              <a:buNone/>
            </a:pPr>
            <a:r>
              <a:rPr lang="en-US" sz="1800" b="1" dirty="0">
                <a:solidFill>
                  <a:srgbClr val="FF6600"/>
                </a:solidFill>
              </a:rPr>
              <a:t>*</a:t>
            </a:r>
            <a:r>
              <a:rPr lang="en-US" sz="1800" dirty="0"/>
              <a:t> If 400% or &gt; full amount</a:t>
            </a:r>
          </a:p>
        </p:txBody>
      </p:sp>
    </p:spTree>
    <p:extLst>
      <p:ext uri="{BB962C8B-B14F-4D97-AF65-F5344CB8AC3E}">
        <p14:creationId xmlns:p14="http://schemas.microsoft.com/office/powerpoint/2010/main" val="4267442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609600" y="3200400"/>
            <a:ext cx="3509963" cy="3048000"/>
          </a:xfrm>
        </p:spPr>
        <p:txBody>
          <a:bodyPr/>
          <a:lstStyle/>
          <a:p>
            <a:pPr eaLnBrk="1" hangingPunct="1"/>
            <a:r>
              <a:rPr lang="en-US" sz="3600" dirty="0">
                <a:ea typeface="ＭＳ Ｐゴシック" pitchFamily="34" charset="-128"/>
              </a:rPr>
              <a:t>Which Plans and Insurers Must Comply with ACA Mandates?</a:t>
            </a:r>
          </a:p>
        </p:txBody>
      </p:sp>
      <p:sp>
        <p:nvSpPr>
          <p:cNvPr id="31746" name="Rectangle 3"/>
          <p:cNvSpPr>
            <a:spLocks noGrp="1" noChangeArrowheads="1"/>
          </p:cNvSpPr>
          <p:nvPr>
            <p:ph idx="1"/>
          </p:nvPr>
        </p:nvSpPr>
        <p:spPr>
          <a:xfrm>
            <a:off x="4572000" y="273050"/>
            <a:ext cx="4419600" cy="6280150"/>
          </a:xfrm>
        </p:spPr>
        <p:txBody>
          <a:bodyPr>
            <a:normAutofit fontScale="92500" lnSpcReduction="10000"/>
          </a:bodyPr>
          <a:lstStyle/>
          <a:p>
            <a:pPr eaLnBrk="1" hangingPunct="1">
              <a:lnSpc>
                <a:spcPct val="110000"/>
              </a:lnSpc>
            </a:pPr>
            <a:r>
              <a:rPr lang="en-US" sz="2000" dirty="0">
                <a:solidFill>
                  <a:schemeClr val="tx1"/>
                </a:solidFill>
                <a:ea typeface="ＭＳ Ｐゴシック" pitchFamily="34" charset="-128"/>
              </a:rPr>
              <a:t>Generally, ACA mandates </a:t>
            </a:r>
            <a:r>
              <a:rPr lang="en-US" sz="2000" dirty="0">
                <a:solidFill>
                  <a:srgbClr val="00B046"/>
                </a:solidFill>
                <a:ea typeface="ＭＳ Ｐゴシック" pitchFamily="34" charset="-128"/>
              </a:rPr>
              <a:t>apply to</a:t>
            </a:r>
            <a:r>
              <a:rPr lang="en-US" sz="2000" dirty="0">
                <a:solidFill>
                  <a:schemeClr val="tx1"/>
                </a:solidFill>
                <a:ea typeface="ＭＳ Ｐゴシック" pitchFamily="34" charset="-128"/>
              </a:rPr>
              <a:t>:</a:t>
            </a:r>
          </a:p>
          <a:p>
            <a:pPr lvl="1" eaLnBrk="1" hangingPunct="1">
              <a:lnSpc>
                <a:spcPct val="110000"/>
              </a:lnSpc>
            </a:pPr>
            <a:r>
              <a:rPr lang="en-US" dirty="0">
                <a:solidFill>
                  <a:schemeClr val="tx1"/>
                </a:solidFill>
                <a:ea typeface="ＭＳ Ｐゴシック" pitchFamily="34" charset="-128"/>
              </a:rPr>
              <a:t>GHPs; and</a:t>
            </a:r>
          </a:p>
          <a:p>
            <a:pPr lvl="1" eaLnBrk="1" hangingPunct="1">
              <a:lnSpc>
                <a:spcPct val="110000"/>
              </a:lnSpc>
            </a:pPr>
            <a:r>
              <a:rPr lang="en-US" dirty="0">
                <a:solidFill>
                  <a:schemeClr val="tx1"/>
                </a:solidFill>
                <a:ea typeface="ＭＳ Ｐゴシック" pitchFamily="34" charset="-128"/>
              </a:rPr>
              <a:t>Insurers offering </a:t>
            </a:r>
            <a:r>
              <a:rPr lang="ja-JP" altLang="en-US" dirty="0">
                <a:solidFill>
                  <a:schemeClr val="tx1"/>
                </a:solidFill>
                <a:ea typeface="ＭＳ Ｐゴシック" pitchFamily="34" charset="-128"/>
              </a:rPr>
              <a:t>“</a:t>
            </a:r>
            <a:r>
              <a:rPr lang="en-US" dirty="0">
                <a:solidFill>
                  <a:schemeClr val="tx1"/>
                </a:solidFill>
                <a:ea typeface="ＭＳ Ｐゴシック" pitchFamily="34" charset="-128"/>
              </a:rPr>
              <a:t>group</a:t>
            </a:r>
            <a:r>
              <a:rPr lang="ja-JP" altLang="en-US" dirty="0">
                <a:solidFill>
                  <a:schemeClr val="tx1"/>
                </a:solidFill>
                <a:ea typeface="ＭＳ Ｐゴシック" pitchFamily="34" charset="-128"/>
              </a:rPr>
              <a:t>”</a:t>
            </a:r>
            <a:r>
              <a:rPr lang="en-US" dirty="0">
                <a:solidFill>
                  <a:schemeClr val="tx1"/>
                </a:solidFill>
                <a:ea typeface="ＭＳ Ｐゴシック" pitchFamily="34" charset="-128"/>
              </a:rPr>
              <a:t> or </a:t>
            </a:r>
            <a:r>
              <a:rPr lang="ja-JP" altLang="en-US" dirty="0">
                <a:solidFill>
                  <a:schemeClr val="tx1"/>
                </a:solidFill>
                <a:ea typeface="ＭＳ Ｐゴシック" pitchFamily="34" charset="-128"/>
              </a:rPr>
              <a:t>“</a:t>
            </a:r>
            <a:r>
              <a:rPr lang="en-US" dirty="0">
                <a:solidFill>
                  <a:schemeClr val="tx1"/>
                </a:solidFill>
                <a:ea typeface="ＭＳ Ｐゴシック" pitchFamily="34" charset="-128"/>
              </a:rPr>
              <a:t>individual</a:t>
            </a:r>
            <a:r>
              <a:rPr lang="ja-JP" altLang="en-US" dirty="0">
                <a:solidFill>
                  <a:schemeClr val="tx1"/>
                </a:solidFill>
                <a:ea typeface="ＭＳ Ｐゴシック" pitchFamily="34" charset="-128"/>
              </a:rPr>
              <a:t>”</a:t>
            </a:r>
            <a:r>
              <a:rPr lang="en-US" dirty="0">
                <a:solidFill>
                  <a:schemeClr val="tx1"/>
                </a:solidFill>
                <a:ea typeface="ＭＳ Ｐゴシック" pitchFamily="34" charset="-128"/>
              </a:rPr>
              <a:t> health insurance coverage.</a:t>
            </a:r>
          </a:p>
          <a:p>
            <a:pPr eaLnBrk="1" hangingPunct="1">
              <a:lnSpc>
                <a:spcPct val="110000"/>
              </a:lnSpc>
            </a:pPr>
            <a:r>
              <a:rPr lang="en-US" sz="2000" dirty="0">
                <a:solidFill>
                  <a:srgbClr val="00B046"/>
                </a:solidFill>
                <a:ea typeface="ＭＳ Ｐゴシック" pitchFamily="34" charset="-128"/>
              </a:rPr>
              <a:t>GHP means</a:t>
            </a:r>
            <a:r>
              <a:rPr lang="en-US" sz="2000" dirty="0">
                <a:solidFill>
                  <a:schemeClr val="tx1"/>
                </a:solidFill>
                <a:ea typeface="ＭＳ Ｐゴシック" pitchFamily="34" charset="-128"/>
              </a:rPr>
              <a:t>:</a:t>
            </a:r>
          </a:p>
          <a:p>
            <a:pPr lvl="1" eaLnBrk="1" hangingPunct="1">
              <a:lnSpc>
                <a:spcPct val="110000"/>
              </a:lnSpc>
            </a:pPr>
            <a:r>
              <a:rPr lang="en-US" dirty="0">
                <a:solidFill>
                  <a:schemeClr val="tx1"/>
                </a:solidFill>
                <a:ea typeface="ＭＳ Ｐゴシック" pitchFamily="34" charset="-128"/>
              </a:rPr>
              <a:t>An </a:t>
            </a:r>
            <a:r>
              <a:rPr lang="ja-JP" altLang="en-US" dirty="0">
                <a:solidFill>
                  <a:schemeClr val="tx1"/>
                </a:solidFill>
                <a:ea typeface="ＭＳ Ｐゴシック" pitchFamily="34" charset="-128"/>
              </a:rPr>
              <a:t>“</a:t>
            </a:r>
            <a:r>
              <a:rPr lang="en-US" dirty="0">
                <a:solidFill>
                  <a:schemeClr val="tx1"/>
                </a:solidFill>
                <a:ea typeface="ＭＳ Ｐゴシック" pitchFamily="34" charset="-128"/>
              </a:rPr>
              <a:t>employee welfare benefit plan</a:t>
            </a:r>
            <a:r>
              <a:rPr lang="ja-JP" altLang="en-US" dirty="0">
                <a:solidFill>
                  <a:schemeClr val="tx1"/>
                </a:solidFill>
                <a:ea typeface="ＭＳ Ｐゴシック" pitchFamily="34" charset="-128"/>
              </a:rPr>
              <a:t>”</a:t>
            </a:r>
            <a:r>
              <a:rPr lang="en-US" dirty="0">
                <a:solidFill>
                  <a:schemeClr val="tx1"/>
                </a:solidFill>
                <a:ea typeface="ＭＳ Ｐゴシック" pitchFamily="34" charset="-128"/>
              </a:rPr>
              <a:t> [as defined by ERISA §3(1)];</a:t>
            </a:r>
          </a:p>
          <a:p>
            <a:pPr lvl="1" eaLnBrk="1" hangingPunct="1">
              <a:lnSpc>
                <a:spcPct val="110000"/>
              </a:lnSpc>
            </a:pPr>
            <a:r>
              <a:rPr lang="en-US" dirty="0">
                <a:solidFill>
                  <a:schemeClr val="tx1"/>
                </a:solidFill>
                <a:ea typeface="ＭＳ Ｐゴシック" pitchFamily="34" charset="-128"/>
              </a:rPr>
              <a:t>Provides medical care to EEs</a:t>
            </a:r>
            <a:r>
              <a:rPr lang="en-US" dirty="0">
                <a:solidFill>
                  <a:schemeClr val="folHlink"/>
                </a:solidFill>
                <a:ea typeface="ＭＳ Ｐゴシック" pitchFamily="34" charset="-128"/>
              </a:rPr>
              <a:t>*</a:t>
            </a:r>
            <a:r>
              <a:rPr lang="en-US" dirty="0">
                <a:solidFill>
                  <a:schemeClr val="tx1"/>
                </a:solidFill>
                <a:ea typeface="ＭＳ Ｐゴシック" pitchFamily="34" charset="-128"/>
              </a:rPr>
              <a:t> or dependents (including items and services paid for as medical care);</a:t>
            </a:r>
          </a:p>
          <a:p>
            <a:pPr lvl="1" eaLnBrk="1" hangingPunct="1">
              <a:lnSpc>
                <a:spcPct val="110000"/>
              </a:lnSpc>
            </a:pPr>
            <a:r>
              <a:rPr lang="en-US" dirty="0">
                <a:solidFill>
                  <a:schemeClr val="tx1"/>
                </a:solidFill>
                <a:ea typeface="ＭＳ Ｐゴシック" pitchFamily="34" charset="-128"/>
              </a:rPr>
              <a:t>Directly, or thru insurance, reimbursement, or otherwise.</a:t>
            </a:r>
          </a:p>
          <a:p>
            <a:pPr eaLnBrk="1" hangingPunct="1">
              <a:lnSpc>
                <a:spcPct val="110000"/>
              </a:lnSpc>
              <a:buFont typeface="Wingdings" pitchFamily="2" charset="2"/>
              <a:buNone/>
            </a:pPr>
            <a:r>
              <a:rPr lang="en-US" sz="1700" dirty="0">
                <a:solidFill>
                  <a:schemeClr val="folHlink"/>
                </a:solidFill>
                <a:ea typeface="ＭＳ Ｐゴシック" pitchFamily="34" charset="-128"/>
              </a:rPr>
              <a:t>*     Term </a:t>
            </a:r>
            <a:r>
              <a:rPr lang="ja-JP" altLang="en-US" sz="1700" dirty="0">
                <a:solidFill>
                  <a:schemeClr val="folHlink"/>
                </a:solidFill>
                <a:ea typeface="ＭＳ Ｐゴシック" pitchFamily="34" charset="-128"/>
              </a:rPr>
              <a:t>“</a:t>
            </a:r>
            <a:r>
              <a:rPr lang="en-US" sz="1700" dirty="0">
                <a:solidFill>
                  <a:schemeClr val="folHlink"/>
                </a:solidFill>
                <a:ea typeface="ＭＳ Ｐゴシック" pitchFamily="34" charset="-128"/>
              </a:rPr>
              <a:t>EE</a:t>
            </a:r>
            <a:r>
              <a:rPr lang="ja-JP" altLang="en-US" sz="1700" dirty="0">
                <a:solidFill>
                  <a:schemeClr val="folHlink"/>
                </a:solidFill>
                <a:ea typeface="ＭＳ Ｐゴシック" pitchFamily="34" charset="-128"/>
              </a:rPr>
              <a:t>”</a:t>
            </a:r>
            <a:r>
              <a:rPr lang="en-US" sz="1700" dirty="0">
                <a:solidFill>
                  <a:schemeClr val="folHlink"/>
                </a:solidFill>
                <a:ea typeface="ＭＳ Ｐゴシック" pitchFamily="34" charset="-128"/>
              </a:rPr>
              <a:t> includes both current and former EEs</a:t>
            </a:r>
            <a:r>
              <a:rPr lang="en-US" sz="1400" dirty="0">
                <a:solidFill>
                  <a:schemeClr val="folHlink"/>
                </a:solidFill>
                <a:ea typeface="ＭＳ Ｐゴシック" pitchFamily="34" charset="-128"/>
              </a:rPr>
              <a:t>.</a:t>
            </a:r>
          </a:p>
        </p:txBody>
      </p:sp>
      <p:sp>
        <p:nvSpPr>
          <p:cNvPr id="4" name="Slide Number Placeholder 5"/>
          <p:cNvSpPr>
            <a:spLocks noGrp="1"/>
          </p:cNvSpPr>
          <p:nvPr>
            <p:ph type="sldNum" sz="quarter" idx="12"/>
          </p:nvPr>
        </p:nvSpPr>
        <p:spPr/>
        <p:txBody>
          <a:bodyPr/>
          <a:lstStyle/>
          <a:p>
            <a:pPr>
              <a:defRPr/>
            </a:pPr>
            <a:fld id="{087FC85F-8D89-415A-93B6-58A0BBBC4277}" type="slidenum">
              <a:rPr lang="en-US"/>
              <a:pPr>
                <a:defRPr/>
              </a:pPr>
              <a:t>13</a:t>
            </a:fld>
            <a:endParaRPr lang="en-US" dirty="0"/>
          </a:p>
        </p:txBody>
      </p:sp>
      <p:pic>
        <p:nvPicPr>
          <p:cNvPr id="5" name="Picture 2"/>
          <p:cNvPicPr>
            <a:picLocks noChangeAspect="1" noChangeArrowheads="1"/>
          </p:cNvPicPr>
          <p:nvPr/>
        </p:nvPicPr>
        <p:blipFill>
          <a:blip r:embed="rId2"/>
          <a:srcRect r="11630"/>
          <a:stretch>
            <a:fillRect/>
          </a:stretch>
        </p:blipFill>
        <p:spPr bwMode="auto">
          <a:xfrm rot="-1162556">
            <a:off x="1049107" y="712076"/>
            <a:ext cx="1615466" cy="2109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76800" y="838200"/>
            <a:ext cx="3635375" cy="2209800"/>
          </a:xfrm>
        </p:spPr>
        <p:txBody>
          <a:bodyPr/>
          <a:lstStyle/>
          <a:p>
            <a:pPr>
              <a:defRPr/>
            </a:pPr>
            <a:r>
              <a:rPr lang="en-US" sz="7200" b="1" spc="300" dirty="0">
                <a:solidFill>
                  <a:schemeClr val="bg2">
                    <a:lumMod val="75000"/>
                  </a:schemeClr>
                </a:solidFill>
              </a:rPr>
              <a:t>Part 6</a:t>
            </a:r>
          </a:p>
        </p:txBody>
      </p:sp>
      <p:sp>
        <p:nvSpPr>
          <p:cNvPr id="141314" name="Text Placeholder 3"/>
          <p:cNvSpPr>
            <a:spLocks noGrp="1"/>
          </p:cNvSpPr>
          <p:nvPr>
            <p:ph type="body" sz="half" idx="2"/>
          </p:nvPr>
        </p:nvSpPr>
        <p:spPr>
          <a:xfrm>
            <a:off x="4876800" y="3048000"/>
            <a:ext cx="4267200" cy="3505200"/>
          </a:xfrm>
        </p:spPr>
        <p:txBody>
          <a:bodyPr/>
          <a:lstStyle/>
          <a:p>
            <a:r>
              <a:rPr lang="en-US" sz="3600" b="1" dirty="0">
                <a:solidFill>
                  <a:schemeClr val="tx1"/>
                </a:solidFill>
                <a:ea typeface="ＭＳ Ｐゴシック" pitchFamily="34" charset="-128"/>
              </a:rPr>
              <a:t>Marketplace (Exchange)</a:t>
            </a:r>
          </a:p>
        </p:txBody>
      </p:sp>
      <p:pic>
        <p:nvPicPr>
          <p:cNvPr id="9" name="Picture Placeholder 8" descr="HCRImage.jpg"/>
          <p:cNvPicPr>
            <a:picLocks noGrp="1" noChangeAspect="1"/>
          </p:cNvPicPr>
          <p:nvPr>
            <p:ph type="pic" sz="quarter" idx="13"/>
          </p:nvPr>
        </p:nvPicPr>
        <p:blipFill rotWithShape="1">
          <a:blip r:embed="rId2"/>
          <a:srcRect l="24306" r="24306"/>
          <a:stretch/>
        </p:blipFill>
        <p:spPr/>
      </p:pic>
      <p:sp>
        <p:nvSpPr>
          <p:cNvPr id="2" name="Slide Number Placeholder 1"/>
          <p:cNvSpPr>
            <a:spLocks noGrp="1"/>
          </p:cNvSpPr>
          <p:nvPr>
            <p:ph type="sldNum" sz="quarter" idx="16"/>
          </p:nvPr>
        </p:nvSpPr>
        <p:spPr/>
        <p:txBody>
          <a:bodyPr/>
          <a:lstStyle/>
          <a:p>
            <a:pPr>
              <a:defRPr/>
            </a:pPr>
            <a:fld id="{F0AABCD6-A57F-4AEE-A7EF-0041202A5B95}" type="slidenum">
              <a:rPr lang="en-US" smtClean="0"/>
              <a:pPr>
                <a:defRPr/>
              </a:pPr>
              <a:t>130</a:t>
            </a:fld>
            <a:endParaRPr lang="en-US"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pPr>
              <a:defRPr/>
            </a:pPr>
            <a:fld id="{B299A467-198D-49A6-9DD4-1502FA935C56}" type="slidenum">
              <a:rPr lang="en-US"/>
              <a:pPr>
                <a:defRPr/>
              </a:pPr>
              <a:t>131</a:t>
            </a:fld>
            <a:endParaRPr lang="en-US" dirty="0"/>
          </a:p>
        </p:txBody>
      </p:sp>
      <p:pic>
        <p:nvPicPr>
          <p:cNvPr id="125954" name="Picture 2" descr="obamacare-flowchart"/>
          <p:cNvPicPr>
            <a:picLocks noChangeAspect="1" noChangeArrowheads="1"/>
          </p:cNvPicPr>
          <p:nvPr/>
        </p:nvPicPr>
        <p:blipFill>
          <a:blip r:embed="rId2"/>
          <a:srcRect/>
          <a:stretch>
            <a:fillRect/>
          </a:stretch>
        </p:blipFill>
        <p:spPr bwMode="auto">
          <a:xfrm>
            <a:off x="696191" y="381000"/>
            <a:ext cx="7827818" cy="5934364"/>
          </a:xfrm>
          <a:prstGeom prst="rect">
            <a:avLst/>
          </a:prstGeom>
          <a:ln w="9525">
            <a:solidFill>
              <a:srgbClr val="000000"/>
            </a:solidFill>
            <a:miter lim="800000"/>
            <a:headEnd/>
            <a:tailEnd/>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3"/>
          <p:cNvSpPr>
            <a:spLocks noGrp="1" noChangeArrowheads="1"/>
          </p:cNvSpPr>
          <p:nvPr>
            <p:ph type="title"/>
          </p:nvPr>
        </p:nvSpPr>
        <p:spPr>
          <a:xfrm>
            <a:off x="0" y="685800"/>
            <a:ext cx="9144000" cy="838200"/>
          </a:xfrm>
        </p:spPr>
        <p:txBody>
          <a:bodyPr/>
          <a:lstStyle/>
          <a:p>
            <a:pPr eaLnBrk="1" hangingPunct="1"/>
            <a:r>
              <a:rPr lang="en-US" sz="4400" dirty="0">
                <a:ea typeface="ＭＳ Ｐゴシック" pitchFamily="34" charset="-128"/>
              </a:rPr>
              <a:t>2014-Ready to SHOP </a:t>
            </a:r>
            <a:br>
              <a:rPr lang="en-US" sz="4400" dirty="0">
                <a:ea typeface="ＭＳ Ｐゴシック" pitchFamily="34" charset="-128"/>
              </a:rPr>
            </a:br>
            <a:r>
              <a:rPr lang="en-US" sz="4400" dirty="0">
                <a:ea typeface="ＭＳ Ｐゴシック" pitchFamily="34" charset="-128"/>
              </a:rPr>
              <a:t>Marketplace (Exchange)</a:t>
            </a:r>
          </a:p>
        </p:txBody>
      </p:sp>
      <p:sp>
        <p:nvSpPr>
          <p:cNvPr id="143362" name="Rectangle 2"/>
          <p:cNvSpPr>
            <a:spLocks noGrp="1" noChangeArrowheads="1"/>
          </p:cNvSpPr>
          <p:nvPr>
            <p:ph idx="1"/>
          </p:nvPr>
        </p:nvSpPr>
        <p:spPr>
          <a:xfrm>
            <a:off x="304800" y="2514600"/>
            <a:ext cx="8382000" cy="3657600"/>
          </a:xfrm>
        </p:spPr>
        <p:txBody>
          <a:bodyPr/>
          <a:lstStyle/>
          <a:p>
            <a:pPr marL="341313" indent="-341313" eaLnBrk="1" hangingPunct="1">
              <a:lnSpc>
                <a:spcPct val="90000"/>
              </a:lnSpc>
            </a:pPr>
            <a:r>
              <a:rPr lang="en-US" sz="1800" b="1" dirty="0">
                <a:solidFill>
                  <a:srgbClr val="00B046"/>
                </a:solidFill>
                <a:ea typeface="ＭＳ Ｐゴシック" pitchFamily="34" charset="-128"/>
              </a:rPr>
              <a:t>What are Marketplaces?</a:t>
            </a:r>
            <a:r>
              <a:rPr lang="en-US" sz="1800" dirty="0">
                <a:solidFill>
                  <a:srgbClr val="00B046"/>
                </a:solidFill>
                <a:ea typeface="ＭＳ Ｐゴシック" pitchFamily="34" charset="-128"/>
              </a:rPr>
              <a:t> </a:t>
            </a:r>
            <a:r>
              <a:rPr lang="en-US" sz="1800" dirty="0">
                <a:solidFill>
                  <a:schemeClr val="tx1"/>
                </a:solidFill>
                <a:ea typeface="ＭＳ Ｐゴシック" pitchFamily="34" charset="-128"/>
              </a:rPr>
              <a:t>Under HCR, a health insurance Marketplace is an electronic marketplace where consumers can shop for health coverage.  They are intended to help enhance competition and give small businesses the same purchasing clout as large ERs.  The Marketplaces will perform a variety of functions required by ACA, including:   (</a:t>
            </a:r>
            <a:r>
              <a:rPr lang="en-US" sz="1800" dirty="0" err="1">
                <a:solidFill>
                  <a:schemeClr val="tx1"/>
                </a:solidFill>
                <a:ea typeface="ＭＳ Ｐゴシック" pitchFamily="34" charset="-128"/>
              </a:rPr>
              <a:t>i</a:t>
            </a:r>
            <a:r>
              <a:rPr lang="en-US" sz="1800" dirty="0">
                <a:solidFill>
                  <a:schemeClr val="tx1"/>
                </a:solidFill>
                <a:ea typeface="ＭＳ Ｐゴシック" pitchFamily="34" charset="-128"/>
              </a:rPr>
              <a:t>) certifying QHPs; (ii) determining eligibility for enrollments in QHPs; and (iii) determining eligibility for insurance affordability programs (</a:t>
            </a:r>
            <a:r>
              <a:rPr lang="en-US" sz="1800" i="1" dirty="0">
                <a:solidFill>
                  <a:schemeClr val="tx1"/>
                </a:solidFill>
                <a:ea typeface="ＭＳ Ｐゴシック" pitchFamily="34" charset="-128"/>
              </a:rPr>
              <a:t>e.g.</a:t>
            </a:r>
            <a:r>
              <a:rPr lang="en-US" sz="1800" dirty="0">
                <a:solidFill>
                  <a:schemeClr val="tx1"/>
                </a:solidFill>
                <a:ea typeface="ＭＳ Ｐゴシック" pitchFamily="34" charset="-128"/>
              </a:rPr>
              <a:t> Medicaid, federal premium tax credits, and federal cost-sharing reductions).</a:t>
            </a:r>
          </a:p>
          <a:p>
            <a:pPr marL="341313" indent="-341313" eaLnBrk="1" hangingPunct="1">
              <a:lnSpc>
                <a:spcPct val="90000"/>
              </a:lnSpc>
            </a:pPr>
            <a:r>
              <a:rPr lang="en-US" sz="1800" b="1" dirty="0">
                <a:solidFill>
                  <a:srgbClr val="00B046"/>
                </a:solidFill>
                <a:ea typeface="ＭＳ Ｐゴシック" pitchFamily="34" charset="-128"/>
              </a:rPr>
              <a:t>Health Insurance Marketplace Application for Health Coverage &amp; Help Paying Costs.</a:t>
            </a:r>
            <a:r>
              <a:rPr lang="en-US" sz="1800" dirty="0">
                <a:solidFill>
                  <a:srgbClr val="00B046"/>
                </a:solidFill>
                <a:ea typeface="ＭＳ Ｐゴシック" pitchFamily="34" charset="-128"/>
              </a:rPr>
              <a:t> </a:t>
            </a:r>
            <a:r>
              <a:rPr lang="en-US" sz="1800" dirty="0">
                <a:solidFill>
                  <a:schemeClr val="tx1"/>
                </a:solidFill>
                <a:ea typeface="ＭＳ Ｐゴシック" pitchFamily="34" charset="-128"/>
              </a:rPr>
              <a:t>Includes an </a:t>
            </a:r>
            <a:r>
              <a:rPr lang="ja-JP" altLang="en-US" sz="1800" dirty="0">
                <a:solidFill>
                  <a:schemeClr val="tx1"/>
                </a:solidFill>
                <a:ea typeface="ＭＳ Ｐゴシック" pitchFamily="34" charset="-128"/>
              </a:rPr>
              <a:t>“</a:t>
            </a:r>
            <a:r>
              <a:rPr lang="en-US" altLang="ja-JP" sz="1800" dirty="0">
                <a:solidFill>
                  <a:schemeClr val="tx1"/>
                </a:solidFill>
                <a:ea typeface="ＭＳ Ｐゴシック" pitchFamily="34" charset="-128"/>
              </a:rPr>
              <a:t>Employer Coverage Tool</a:t>
            </a:r>
            <a:r>
              <a:rPr lang="ja-JP" altLang="en-US" sz="1800" dirty="0">
                <a:solidFill>
                  <a:schemeClr val="tx1"/>
                </a:solidFill>
                <a:ea typeface="ＭＳ Ｐゴシック" pitchFamily="34" charset="-128"/>
              </a:rPr>
              <a:t>”</a:t>
            </a:r>
            <a:r>
              <a:rPr lang="en-US" altLang="ja-JP" sz="1800" dirty="0">
                <a:solidFill>
                  <a:schemeClr val="tx1"/>
                </a:solidFill>
                <a:ea typeface="ＭＳ Ｐゴシック" pitchFamily="34" charset="-128"/>
              </a:rPr>
              <a:t> form for individual to give to ER to fill out to help answer questions on the Application about any ER health coverage that the individual is eligible for (even if it</a:t>
            </a:r>
            <a:r>
              <a:rPr lang="ja-JP" altLang="en-US" sz="1800" dirty="0">
                <a:solidFill>
                  <a:schemeClr val="tx1"/>
                </a:solidFill>
                <a:ea typeface="ＭＳ Ｐゴシック" pitchFamily="34" charset="-128"/>
              </a:rPr>
              <a:t>’</a:t>
            </a:r>
            <a:r>
              <a:rPr lang="en-US" altLang="ja-JP" sz="1800" dirty="0">
                <a:solidFill>
                  <a:schemeClr val="tx1"/>
                </a:solidFill>
                <a:ea typeface="ＭＳ Ｐゴシック" pitchFamily="34" charset="-128"/>
              </a:rPr>
              <a:t>s from another person</a:t>
            </a:r>
            <a:r>
              <a:rPr lang="ja-JP" altLang="en-US" sz="1800" dirty="0">
                <a:solidFill>
                  <a:schemeClr val="tx1"/>
                </a:solidFill>
                <a:ea typeface="ＭＳ Ｐゴシック" pitchFamily="34" charset="-128"/>
              </a:rPr>
              <a:t>’</a:t>
            </a:r>
            <a:r>
              <a:rPr lang="en-US" altLang="ja-JP" sz="1800" dirty="0">
                <a:solidFill>
                  <a:schemeClr val="tx1"/>
                </a:solidFill>
                <a:ea typeface="ＭＳ Ｐゴシック" pitchFamily="34" charset="-128"/>
              </a:rPr>
              <a:t>s job, like a parent or spouse).</a:t>
            </a:r>
            <a:endParaRPr lang="en-US" sz="1800" dirty="0">
              <a:solidFill>
                <a:schemeClr val="tx1"/>
              </a:solidFill>
              <a:ea typeface="ＭＳ Ｐゴシック" pitchFamily="34" charset="-128"/>
            </a:endParaRPr>
          </a:p>
        </p:txBody>
      </p:sp>
      <p:sp>
        <p:nvSpPr>
          <p:cNvPr id="4" name="Slide Number Placeholder 5"/>
          <p:cNvSpPr>
            <a:spLocks noGrp="1"/>
          </p:cNvSpPr>
          <p:nvPr>
            <p:ph type="sldNum" sz="quarter" idx="12"/>
          </p:nvPr>
        </p:nvSpPr>
        <p:spPr/>
        <p:txBody>
          <a:bodyPr/>
          <a:lstStyle/>
          <a:p>
            <a:pPr>
              <a:defRPr/>
            </a:pPr>
            <a:fld id="{91EBEDB4-C7C8-4D6E-BAE5-D3B4138F3882}" type="slidenum">
              <a:rPr lang="en-US"/>
              <a:pPr>
                <a:defRPr/>
              </a:pPr>
              <a:t>132</a:t>
            </a:fld>
            <a:endParaRPr lang="en-US"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50921180-D7D6-4AEF-B1B9-BEFB994165B9}" type="slidenum">
              <a:rPr lang="en-US"/>
              <a:pPr>
                <a:defRPr/>
              </a:pPr>
              <a:t>133</a:t>
            </a:fld>
            <a:endParaRPr lang="en-US" dirty="0"/>
          </a:p>
        </p:txBody>
      </p:sp>
      <p:sp>
        <p:nvSpPr>
          <p:cNvPr id="144386" name="Rectangle 3"/>
          <p:cNvSpPr>
            <a:spLocks noGrp="1" noChangeArrowheads="1"/>
          </p:cNvSpPr>
          <p:nvPr>
            <p:ph type="title" idx="4294967295"/>
          </p:nvPr>
        </p:nvSpPr>
        <p:spPr>
          <a:xfrm>
            <a:off x="0" y="0"/>
            <a:ext cx="9144000" cy="1143000"/>
          </a:xfrm>
        </p:spPr>
        <p:txBody>
          <a:bodyPr/>
          <a:lstStyle/>
          <a:p>
            <a:pPr eaLnBrk="1" hangingPunct="1"/>
            <a:r>
              <a:rPr lang="en-US" sz="2400" dirty="0">
                <a:ea typeface="ＭＳ Ｐゴシック" pitchFamily="34" charset="-128"/>
              </a:rPr>
              <a:t>Marketplace (Exchanges) (</a:t>
            </a:r>
            <a:r>
              <a:rPr lang="en-US" sz="2400" dirty="0" err="1">
                <a:ea typeface="ＭＳ Ｐゴシック" pitchFamily="34" charset="-128"/>
              </a:rPr>
              <a:t>cont</a:t>
            </a:r>
            <a:r>
              <a:rPr lang="ja-JP" altLang="en-US" sz="2400" dirty="0">
                <a:ea typeface="ＭＳ Ｐゴシック" pitchFamily="34" charset="-128"/>
              </a:rPr>
              <a:t>’</a:t>
            </a:r>
            <a:r>
              <a:rPr lang="en-US" altLang="ja-JP" sz="2400" dirty="0">
                <a:ea typeface="ＭＳ Ｐゴシック" pitchFamily="34" charset="-128"/>
              </a:rPr>
              <a:t>d)</a:t>
            </a:r>
            <a:endParaRPr lang="en-US" sz="2400" dirty="0">
              <a:ea typeface="ＭＳ Ｐゴシック" pitchFamily="34" charset="-128"/>
            </a:endParaRPr>
          </a:p>
        </p:txBody>
      </p:sp>
      <p:sp>
        <p:nvSpPr>
          <p:cNvPr id="144387" name="Rectangle 2"/>
          <p:cNvSpPr>
            <a:spLocks noGrp="1" noChangeArrowheads="1"/>
          </p:cNvSpPr>
          <p:nvPr>
            <p:ph idx="4294967295"/>
          </p:nvPr>
        </p:nvSpPr>
        <p:spPr>
          <a:xfrm>
            <a:off x="762000" y="1676400"/>
            <a:ext cx="7924800" cy="4572000"/>
          </a:xfrm>
        </p:spPr>
        <p:txBody>
          <a:bodyPr/>
          <a:lstStyle/>
          <a:p>
            <a:pPr eaLnBrk="1" hangingPunct="1">
              <a:lnSpc>
                <a:spcPct val="110000"/>
              </a:lnSpc>
              <a:spcBef>
                <a:spcPts val="600"/>
              </a:spcBef>
            </a:pPr>
            <a:r>
              <a:rPr lang="en-US" sz="1600" dirty="0">
                <a:solidFill>
                  <a:schemeClr val="tx1"/>
                </a:solidFill>
                <a:ea typeface="ＭＳ Ｐゴシック" pitchFamily="34" charset="-128"/>
              </a:rPr>
              <a:t>Press Release 11/19/12- Governor </a:t>
            </a:r>
            <a:r>
              <a:rPr lang="en-US" sz="1600" dirty="0" err="1">
                <a:solidFill>
                  <a:schemeClr val="tx1"/>
                </a:solidFill>
                <a:ea typeface="ＭＳ Ｐゴシック" pitchFamily="34" charset="-128"/>
              </a:rPr>
              <a:t>Fallin</a:t>
            </a:r>
            <a:r>
              <a:rPr lang="en-US" sz="1600" dirty="0">
                <a:solidFill>
                  <a:schemeClr val="tx1"/>
                </a:solidFill>
                <a:ea typeface="ＭＳ Ｐゴシック" pitchFamily="34" charset="-128"/>
              </a:rPr>
              <a:t> notified U.S. Secretary of Health that Oklahoma will not pursue the creation of a state-based Marketplace or participate in the Medicaid expansion program.</a:t>
            </a:r>
          </a:p>
          <a:p>
            <a:pPr eaLnBrk="1" hangingPunct="1">
              <a:lnSpc>
                <a:spcPct val="110000"/>
              </a:lnSpc>
              <a:spcBef>
                <a:spcPts val="600"/>
              </a:spcBef>
              <a:buFont typeface="Wingdings" pitchFamily="2" charset="2"/>
              <a:buNone/>
            </a:pPr>
            <a:r>
              <a:rPr lang="en-US" sz="1600" dirty="0">
                <a:solidFill>
                  <a:srgbClr val="00B046"/>
                </a:solidFill>
                <a:latin typeface="Tahoma" pitchFamily="34" charset="0"/>
                <a:ea typeface="ＭＳ Ｐゴシック" pitchFamily="34" charset="-128"/>
                <a:cs typeface="Arial" charset="0"/>
              </a:rPr>
              <a:t>	According to the Governor, </a:t>
            </a:r>
            <a:r>
              <a:rPr lang="ja-JP" altLang="en-US" sz="1600" dirty="0">
                <a:solidFill>
                  <a:srgbClr val="00B046"/>
                </a:solidFill>
                <a:ea typeface="ＭＳ Ｐゴシック" pitchFamily="34" charset="-128"/>
                <a:cs typeface="Arial" charset="0"/>
              </a:rPr>
              <a:t>“</a:t>
            </a:r>
            <a:r>
              <a:rPr lang="en-US" sz="1600" dirty="0">
                <a:solidFill>
                  <a:srgbClr val="00B046"/>
                </a:solidFill>
                <a:latin typeface="Tahoma" pitchFamily="34" charset="0"/>
                <a:ea typeface="ＭＳ Ｐゴシック" pitchFamily="34" charset="-128"/>
                <a:cs typeface="Arial" charset="0"/>
              </a:rPr>
              <a:t>Any exchange that is PPACA compliant will necessarily be </a:t>
            </a:r>
            <a:r>
              <a:rPr lang="ja-JP" altLang="en-US" sz="1600" dirty="0">
                <a:solidFill>
                  <a:srgbClr val="00B046"/>
                </a:solidFill>
                <a:ea typeface="ＭＳ Ｐゴシック" pitchFamily="34" charset="-128"/>
                <a:cs typeface="Arial" charset="0"/>
              </a:rPr>
              <a:t>‘</a:t>
            </a:r>
            <a:r>
              <a:rPr lang="en-US" sz="1600" dirty="0">
                <a:solidFill>
                  <a:srgbClr val="00B046"/>
                </a:solidFill>
                <a:latin typeface="Tahoma" pitchFamily="34" charset="0"/>
                <a:ea typeface="ＭＳ Ｐゴシック" pitchFamily="34" charset="-128"/>
                <a:cs typeface="Arial" charset="0"/>
              </a:rPr>
              <a:t>state-run</a:t>
            </a:r>
            <a:r>
              <a:rPr lang="ja-JP" altLang="en-US" sz="1600" dirty="0">
                <a:solidFill>
                  <a:srgbClr val="00B046"/>
                </a:solidFill>
                <a:ea typeface="ＭＳ Ｐゴシック" pitchFamily="34" charset="-128"/>
                <a:cs typeface="Arial" charset="0"/>
              </a:rPr>
              <a:t>’</a:t>
            </a:r>
            <a:r>
              <a:rPr lang="en-US" sz="1600" dirty="0">
                <a:solidFill>
                  <a:srgbClr val="00B046"/>
                </a:solidFill>
                <a:latin typeface="Tahoma" pitchFamily="34" charset="0"/>
                <a:ea typeface="ＭＳ Ｐゴシック" pitchFamily="34" charset="-128"/>
                <a:cs typeface="Arial" charset="0"/>
              </a:rPr>
              <a:t> in name only and would require Oklahoma resources, staff, and tax dollars to implement.  It does not benefit Oklahoma taxpayers… Furthermore,… Oklahoma will not be participating in the Obama Administration</a:t>
            </a:r>
            <a:r>
              <a:rPr lang="ja-JP" altLang="en-US" sz="1600" dirty="0">
                <a:solidFill>
                  <a:srgbClr val="00B046"/>
                </a:solidFill>
                <a:ea typeface="ＭＳ Ｐゴシック" pitchFamily="34" charset="-128"/>
                <a:cs typeface="Arial" charset="0"/>
              </a:rPr>
              <a:t>’</a:t>
            </a:r>
            <a:r>
              <a:rPr lang="en-US" sz="1600" dirty="0">
                <a:solidFill>
                  <a:srgbClr val="00B046"/>
                </a:solidFill>
                <a:latin typeface="Tahoma" pitchFamily="34" charset="0"/>
                <a:ea typeface="ＭＳ Ｐゴシック" pitchFamily="34" charset="-128"/>
                <a:cs typeface="Arial" charset="0"/>
              </a:rPr>
              <a:t>s proposed expansion of Medicaid.  Such an expansion would be unaffordable, costing the State of Oklahoma up to $475 million between now and 2020, with escalating annual expenses in subsequent years.</a:t>
            </a:r>
            <a:r>
              <a:rPr lang="ja-JP" altLang="en-US" sz="1600" dirty="0">
                <a:solidFill>
                  <a:srgbClr val="00B046"/>
                </a:solidFill>
                <a:ea typeface="ＭＳ Ｐゴシック" pitchFamily="34" charset="-128"/>
                <a:cs typeface="Arial" charset="0"/>
              </a:rPr>
              <a:t>”</a:t>
            </a:r>
            <a:endParaRPr lang="en-US" sz="1600" dirty="0">
              <a:solidFill>
                <a:schemeClr val="hlink"/>
              </a:solidFill>
              <a:ea typeface="ＭＳ Ｐゴシック" pitchFamily="34" charset="-128"/>
            </a:endParaRPr>
          </a:p>
          <a:p>
            <a:pPr eaLnBrk="1" hangingPunct="1">
              <a:lnSpc>
                <a:spcPct val="110000"/>
              </a:lnSpc>
              <a:spcBef>
                <a:spcPts val="600"/>
              </a:spcBef>
            </a:pPr>
            <a:r>
              <a:rPr lang="en-US" sz="1600" dirty="0">
                <a:ea typeface="ＭＳ Ｐゴシック" pitchFamily="34" charset="-128"/>
              </a:rPr>
              <a:t>Although</a:t>
            </a:r>
            <a:r>
              <a:rPr lang="en-US" sz="1600" b="1" dirty="0">
                <a:solidFill>
                  <a:schemeClr val="hlink"/>
                </a:solidFill>
                <a:ea typeface="ＭＳ Ｐゴシック" pitchFamily="34" charset="-128"/>
              </a:rPr>
              <a:t> </a:t>
            </a:r>
            <a:r>
              <a:rPr lang="en-US" sz="1600" dirty="0" err="1">
                <a:solidFill>
                  <a:schemeClr val="tx1"/>
                </a:solidFill>
                <a:ea typeface="ＭＳ Ｐゴシック" pitchFamily="34" charset="-128"/>
              </a:rPr>
              <a:t>SoonerCare</a:t>
            </a:r>
            <a:r>
              <a:rPr lang="en-US" sz="1600" dirty="0">
                <a:solidFill>
                  <a:schemeClr val="tx1"/>
                </a:solidFill>
                <a:ea typeface="ＭＳ Ｐゴシック" pitchFamily="34" charset="-128"/>
              </a:rPr>
              <a:t> (OK Medicaid) was not expanded,</a:t>
            </a:r>
            <a:r>
              <a:rPr lang="en-US" sz="1600" dirty="0">
                <a:solidFill>
                  <a:srgbClr val="00B046"/>
                </a:solidFill>
                <a:ea typeface="ＭＳ Ｐゴシック" pitchFamily="34" charset="-128"/>
              </a:rPr>
              <a:t> Insure OK has been extended thru 2021- </a:t>
            </a:r>
            <a:r>
              <a:rPr lang="en-US" sz="1600" dirty="0">
                <a:solidFill>
                  <a:schemeClr val="tx1"/>
                </a:solidFill>
                <a:ea typeface="ＭＳ Ｐゴシック" pitchFamily="34" charset="-128"/>
              </a:rPr>
              <a:t>No changes in </a:t>
            </a:r>
            <a:r>
              <a:rPr lang="en-US" sz="1600" dirty="0" err="1">
                <a:solidFill>
                  <a:schemeClr val="tx1"/>
                </a:solidFill>
                <a:ea typeface="ＭＳ Ｐゴシック" pitchFamily="34" charset="-128"/>
              </a:rPr>
              <a:t>SoonerCare</a:t>
            </a:r>
            <a:r>
              <a:rPr lang="en-US" sz="1600" dirty="0">
                <a:solidFill>
                  <a:schemeClr val="tx1"/>
                </a:solidFill>
                <a:ea typeface="ＭＳ Ｐゴシック" pitchFamily="34" charset="-128"/>
              </a:rPr>
              <a:t> ER-Sponsored ESI plan (remains </a:t>
            </a:r>
            <a:r>
              <a:rPr lang="ja-JP" altLang="en-US" sz="1600" dirty="0">
                <a:solidFill>
                  <a:schemeClr val="tx1"/>
                </a:solidFill>
                <a:ea typeface="ＭＳ Ｐゴシック" pitchFamily="34" charset="-128"/>
              </a:rPr>
              <a:t>“</a:t>
            </a:r>
            <a:r>
              <a:rPr lang="en-US" sz="1600" dirty="0">
                <a:solidFill>
                  <a:schemeClr val="tx1"/>
                </a:solidFill>
                <a:ea typeface="ＭＳ Ｐゴシック" pitchFamily="34" charset="-128"/>
              </a:rPr>
              <a:t>at or below 200% FPL</a:t>
            </a:r>
            <a:r>
              <a:rPr lang="ja-JP" altLang="en-US" sz="1600" dirty="0">
                <a:solidFill>
                  <a:schemeClr val="tx1"/>
                </a:solidFill>
                <a:ea typeface="ＭＳ Ｐゴシック" pitchFamily="34" charset="-128"/>
              </a:rPr>
              <a:t>”</a:t>
            </a:r>
            <a:r>
              <a:rPr lang="en-US" sz="1600" dirty="0">
                <a:solidFill>
                  <a:schemeClr val="tx1"/>
                </a:solidFill>
                <a:ea typeface="ＭＳ Ｐゴシック" pitchFamily="34" charset="-128"/>
              </a:rPr>
              <a:t>); however change in </a:t>
            </a:r>
            <a:r>
              <a:rPr lang="en-US" sz="1600" dirty="0" err="1">
                <a:solidFill>
                  <a:schemeClr val="tx1"/>
                </a:solidFill>
                <a:ea typeface="ＭＳ Ｐゴシック" pitchFamily="34" charset="-128"/>
              </a:rPr>
              <a:t>SoonerCare</a:t>
            </a:r>
            <a:r>
              <a:rPr lang="en-US" sz="1600" dirty="0">
                <a:solidFill>
                  <a:schemeClr val="tx1"/>
                </a:solidFill>
                <a:ea typeface="ＭＳ Ｐゴシック" pitchFamily="34" charset="-128"/>
              </a:rPr>
              <a:t> individual IP plan to </a:t>
            </a:r>
            <a:r>
              <a:rPr lang="ja-JP" altLang="en-US" sz="1600" dirty="0">
                <a:solidFill>
                  <a:schemeClr val="tx1"/>
                </a:solidFill>
                <a:ea typeface="ＭＳ Ｐゴシック" pitchFamily="34" charset="-128"/>
              </a:rPr>
              <a:t>“</a:t>
            </a:r>
            <a:r>
              <a:rPr lang="en-US" sz="1600" dirty="0">
                <a:solidFill>
                  <a:schemeClr val="tx1"/>
                </a:solidFill>
                <a:ea typeface="ＭＳ Ｐゴシック" pitchFamily="34" charset="-128"/>
              </a:rPr>
              <a:t>at or below 100% FPL</a:t>
            </a:r>
            <a:r>
              <a:rPr lang="ja-JP" altLang="en-US" sz="1600" dirty="0">
                <a:solidFill>
                  <a:schemeClr val="tx1"/>
                </a:solidFill>
                <a:ea typeface="ＭＳ Ｐゴシック" pitchFamily="34" charset="-128"/>
              </a:rPr>
              <a:t>”</a:t>
            </a:r>
            <a:r>
              <a:rPr lang="en-US" sz="1600" dirty="0">
                <a:solidFill>
                  <a:schemeClr val="tx1"/>
                </a:solidFill>
                <a:ea typeface="ＭＳ Ｐゴシック" pitchFamily="34" charset="-128"/>
              </a:rPr>
              <a:t> beginning in 2017 (was 200% FPL) along with other benefit changes.  Individuals above </a:t>
            </a:r>
            <a:r>
              <a:rPr lang="ja-JP" altLang="en-US" sz="1600" dirty="0">
                <a:solidFill>
                  <a:schemeClr val="tx1"/>
                </a:solidFill>
                <a:ea typeface="ＭＳ Ｐゴシック" pitchFamily="34" charset="-128"/>
              </a:rPr>
              <a:t>“</a:t>
            </a:r>
            <a:r>
              <a:rPr lang="en-US" sz="1600" dirty="0">
                <a:solidFill>
                  <a:schemeClr val="tx1"/>
                </a:solidFill>
                <a:ea typeface="ＭＳ Ｐゴシック" pitchFamily="34" charset="-128"/>
              </a:rPr>
              <a:t>100% FPL</a:t>
            </a:r>
            <a:r>
              <a:rPr lang="ja-JP" altLang="en-US" sz="1600" dirty="0">
                <a:solidFill>
                  <a:schemeClr val="tx1"/>
                </a:solidFill>
                <a:ea typeface="ＭＳ Ｐゴシック" pitchFamily="34" charset="-128"/>
              </a:rPr>
              <a:t>”</a:t>
            </a:r>
            <a:r>
              <a:rPr lang="en-US" sz="1600" dirty="0">
                <a:solidFill>
                  <a:schemeClr val="tx1"/>
                </a:solidFill>
                <a:ea typeface="ＭＳ Ｐゴシック" pitchFamily="34" charset="-128"/>
              </a:rPr>
              <a:t> may qualify for the Marketplace and related subsidies</a:t>
            </a:r>
            <a:r>
              <a:rPr lang="en-US" sz="1600" dirty="0">
                <a:ea typeface="ＭＳ Ｐゴシック" pitchFamily="34" charset="-128"/>
              </a:rPr>
              <a:t>.</a:t>
            </a:r>
          </a:p>
          <a:p>
            <a:pPr eaLnBrk="1" hangingPunct="1">
              <a:lnSpc>
                <a:spcPct val="110000"/>
              </a:lnSpc>
            </a:pPr>
            <a:endParaRPr lang="en-US" sz="1600" dirty="0">
              <a:ea typeface="ＭＳ Ｐゴシック" pitchFamily="34" charset="-128"/>
            </a:endParaRPr>
          </a:p>
          <a:p>
            <a:pPr eaLnBrk="1" hangingPunct="1">
              <a:lnSpc>
                <a:spcPct val="110000"/>
              </a:lnSpc>
            </a:pPr>
            <a:endParaRPr lang="en-US" sz="1600" dirty="0">
              <a:ea typeface="ＭＳ Ｐゴシック" pitchFamily="34" charset="-128"/>
            </a:endParaRPr>
          </a:p>
          <a:p>
            <a:pPr eaLnBrk="1" hangingPunct="1">
              <a:lnSpc>
                <a:spcPct val="110000"/>
              </a:lnSpc>
              <a:buFont typeface="Wingdings" pitchFamily="2" charset="2"/>
              <a:buNone/>
            </a:pPr>
            <a:r>
              <a:rPr lang="en-US" sz="1600" dirty="0">
                <a:solidFill>
                  <a:schemeClr val="hlink"/>
                </a:solidFill>
                <a:ea typeface="ＭＳ Ｐゴシック" pitchFamily="34" charset="-128"/>
              </a:rPr>
              <a:t>	</a:t>
            </a:r>
          </a:p>
        </p:txBody>
      </p:sp>
      <p:pic>
        <p:nvPicPr>
          <p:cNvPr id="5" name="Picture 4" descr="MC900440035[1]"/>
          <p:cNvPicPr>
            <a:picLocks noChangeAspect="1" noChangeArrowheads="1"/>
          </p:cNvPicPr>
          <p:nvPr/>
        </p:nvPicPr>
        <p:blipFill>
          <a:blip r:embed="rId2"/>
          <a:srcRect/>
          <a:stretch>
            <a:fillRect/>
          </a:stretch>
        </p:blipFill>
        <p:spPr bwMode="auto">
          <a:xfrm>
            <a:off x="533400" y="4876800"/>
            <a:ext cx="457200" cy="323850"/>
          </a:xfrm>
          <a:prstGeom prst="rect">
            <a:avLst/>
          </a:prstGeom>
          <a:noFill/>
          <a:ln w="9525">
            <a:noFill/>
            <a:miter lim="800000"/>
            <a:headEnd/>
            <a:tailEnd/>
          </a:ln>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itle 2"/>
          <p:cNvSpPr>
            <a:spLocks noGrp="1"/>
          </p:cNvSpPr>
          <p:nvPr>
            <p:ph type="title"/>
          </p:nvPr>
        </p:nvSpPr>
        <p:spPr/>
        <p:txBody>
          <a:bodyPr/>
          <a:lstStyle/>
          <a:p>
            <a:r>
              <a:rPr lang="en-US" dirty="0">
                <a:ea typeface="ＭＳ Ｐゴシック" pitchFamily="34" charset="-128"/>
              </a:rPr>
              <a:t>Marketplace (Exchanges) </a:t>
            </a:r>
            <a:r>
              <a:rPr lang="en-US" sz="3200" dirty="0">
                <a:ea typeface="ＭＳ Ｐゴシック" pitchFamily="34" charset="-128"/>
              </a:rPr>
              <a:t>(</a:t>
            </a:r>
            <a:r>
              <a:rPr lang="en-US" sz="3200" dirty="0" err="1">
                <a:ea typeface="ＭＳ Ｐゴシック" pitchFamily="34" charset="-128"/>
              </a:rPr>
              <a:t>cont</a:t>
            </a:r>
            <a:r>
              <a:rPr lang="ja-JP" altLang="en-US" sz="3200" dirty="0">
                <a:ea typeface="ＭＳ Ｐゴシック" pitchFamily="34" charset="-128"/>
              </a:rPr>
              <a:t>’</a:t>
            </a:r>
            <a:r>
              <a:rPr lang="en-US" altLang="ja-JP" sz="3200" dirty="0">
                <a:ea typeface="ＭＳ Ｐゴシック" pitchFamily="34" charset="-128"/>
              </a:rPr>
              <a:t>d)</a:t>
            </a:r>
            <a:endParaRPr lang="en-US" sz="3200" dirty="0">
              <a:ea typeface="ＭＳ Ｐゴシック" pitchFamily="34" charset="-128"/>
            </a:endParaRPr>
          </a:p>
        </p:txBody>
      </p:sp>
      <p:sp>
        <p:nvSpPr>
          <p:cNvPr id="145410" name="Content Placeholder 3"/>
          <p:cNvSpPr>
            <a:spLocks noGrp="1"/>
          </p:cNvSpPr>
          <p:nvPr>
            <p:ph idx="1"/>
          </p:nvPr>
        </p:nvSpPr>
        <p:spPr>
          <a:xfrm>
            <a:off x="4648200" y="273050"/>
            <a:ext cx="4267200" cy="6280150"/>
          </a:xfrm>
        </p:spPr>
        <p:txBody>
          <a:bodyPr>
            <a:normAutofit/>
          </a:bodyPr>
          <a:lstStyle/>
          <a:p>
            <a:pPr eaLnBrk="1" hangingPunct="1">
              <a:lnSpc>
                <a:spcPct val="110000"/>
              </a:lnSpc>
              <a:spcBef>
                <a:spcPts val="600"/>
              </a:spcBef>
            </a:pPr>
            <a:r>
              <a:rPr lang="en-US" sz="2000" dirty="0">
                <a:solidFill>
                  <a:srgbClr val="00B046"/>
                </a:solidFill>
                <a:ea typeface="ＭＳ Ｐゴシック" pitchFamily="34" charset="-128"/>
              </a:rPr>
              <a:t>Federal government </a:t>
            </a:r>
            <a:r>
              <a:rPr lang="en-US" sz="2000" dirty="0">
                <a:solidFill>
                  <a:schemeClr val="tx1"/>
                </a:solidFill>
                <a:ea typeface="ＭＳ Ｐゴシック" pitchFamily="34" charset="-128"/>
              </a:rPr>
              <a:t>is responsible for running the Marketplace in the majority of states, including Oklahoma.  Launch date began 10/1/13, but still working on the </a:t>
            </a:r>
            <a:r>
              <a:rPr lang="ja-JP" altLang="en-US" sz="2000" dirty="0">
                <a:solidFill>
                  <a:schemeClr val="tx1"/>
                </a:solidFill>
                <a:ea typeface="ＭＳ Ｐゴシック" pitchFamily="34" charset="-128"/>
              </a:rPr>
              <a:t>“</a:t>
            </a:r>
            <a:r>
              <a:rPr lang="en-US" sz="2000" dirty="0">
                <a:solidFill>
                  <a:schemeClr val="tx1"/>
                </a:solidFill>
                <a:ea typeface="ＭＳ Ｐゴシック" pitchFamily="34" charset="-128"/>
              </a:rPr>
              <a:t>glitches.</a:t>
            </a:r>
            <a:r>
              <a:rPr lang="ja-JP" altLang="en-US" sz="2000" dirty="0">
                <a:solidFill>
                  <a:schemeClr val="tx1"/>
                </a:solidFill>
                <a:ea typeface="ＭＳ Ｐゴシック" pitchFamily="34" charset="-128"/>
              </a:rPr>
              <a:t>”</a:t>
            </a:r>
            <a:endParaRPr lang="en-US" sz="2000" dirty="0">
              <a:solidFill>
                <a:schemeClr val="tx1"/>
              </a:solidFill>
              <a:ea typeface="ＭＳ Ｐゴシック" pitchFamily="34" charset="-128"/>
            </a:endParaRPr>
          </a:p>
          <a:p>
            <a:pPr>
              <a:lnSpc>
                <a:spcPct val="110000"/>
              </a:lnSpc>
              <a:buFont typeface="Wingdings" pitchFamily="2" charset="2"/>
              <a:buNone/>
            </a:pPr>
            <a:r>
              <a:rPr lang="en-US" sz="2000" dirty="0">
                <a:solidFill>
                  <a:schemeClr val="tx1"/>
                </a:solidFill>
                <a:latin typeface="Tahoma" pitchFamily="34" charset="0"/>
                <a:ea typeface="ＭＳ Ｐゴシック" pitchFamily="34" charset="-128"/>
                <a:cs typeface="Arial" charset="0"/>
              </a:rPr>
              <a:t>You can reach the Marketplace: </a:t>
            </a:r>
          </a:p>
          <a:p>
            <a:pPr>
              <a:lnSpc>
                <a:spcPct val="110000"/>
              </a:lnSpc>
              <a:spcBef>
                <a:spcPct val="50000"/>
              </a:spcBef>
              <a:buFont typeface="Wingdings" pitchFamily="2" charset="2"/>
              <a:buNone/>
            </a:pPr>
            <a:r>
              <a:rPr lang="en-US" sz="2000" dirty="0">
                <a:solidFill>
                  <a:schemeClr val="tx1"/>
                </a:solidFill>
                <a:latin typeface="Tahoma" pitchFamily="34" charset="0"/>
                <a:ea typeface="ＭＳ Ｐゴシック" pitchFamily="34" charset="-128"/>
                <a:cs typeface="Arial" charset="0"/>
              </a:rPr>
              <a:t>Online:  </a:t>
            </a:r>
            <a:r>
              <a:rPr lang="en-US" sz="2000" u="sng" dirty="0">
                <a:solidFill>
                  <a:schemeClr val="tx1"/>
                </a:solidFill>
                <a:latin typeface="Tahoma" pitchFamily="34" charset="0"/>
                <a:ea typeface="ＭＳ Ｐゴシック" pitchFamily="34" charset="-128"/>
                <a:cs typeface="Arial" charset="0"/>
              </a:rPr>
              <a:t>www.healthcare.gov</a:t>
            </a:r>
            <a:r>
              <a:rPr lang="en-US" sz="2000" dirty="0">
                <a:solidFill>
                  <a:schemeClr val="tx1"/>
                </a:solidFill>
                <a:latin typeface="Tahoma" pitchFamily="34" charset="0"/>
                <a:ea typeface="ＭＳ Ｐゴシック" pitchFamily="34" charset="-128"/>
                <a:cs typeface="Arial" charset="0"/>
              </a:rPr>
              <a:t>; </a:t>
            </a:r>
          </a:p>
          <a:p>
            <a:pPr>
              <a:lnSpc>
                <a:spcPct val="110000"/>
              </a:lnSpc>
              <a:spcBef>
                <a:spcPct val="50000"/>
              </a:spcBef>
              <a:buFont typeface="Wingdings" pitchFamily="2" charset="2"/>
              <a:buNone/>
            </a:pPr>
            <a:r>
              <a:rPr lang="en-US" sz="2000" dirty="0">
                <a:solidFill>
                  <a:schemeClr val="tx1"/>
                </a:solidFill>
                <a:latin typeface="Tahoma" pitchFamily="34" charset="0"/>
                <a:ea typeface="ＭＳ Ｐゴシック" pitchFamily="34" charset="-128"/>
                <a:cs typeface="Arial" charset="0"/>
              </a:rPr>
              <a:t>Individuals-round-the-clock operators: </a:t>
            </a:r>
            <a:r>
              <a:rPr lang="en-US" sz="2000" dirty="0">
                <a:solidFill>
                  <a:schemeClr val="tx1"/>
                </a:solidFill>
                <a:latin typeface="Tahoma" pitchFamily="34" charset="0"/>
                <a:ea typeface="ＭＳ Ｐゴシック" pitchFamily="34" charset="-128"/>
                <a:cs typeface="Arial" charset="0"/>
                <a:sym typeface="Wingdings" pitchFamily="2" charset="2"/>
              </a:rPr>
              <a:t>(800) 318-2596 or TTY (855) 899-4325; </a:t>
            </a:r>
          </a:p>
          <a:p>
            <a:pPr>
              <a:lnSpc>
                <a:spcPct val="110000"/>
              </a:lnSpc>
              <a:spcBef>
                <a:spcPct val="50000"/>
              </a:spcBef>
              <a:buFont typeface="Wingdings" pitchFamily="2" charset="2"/>
              <a:buNone/>
            </a:pPr>
            <a:r>
              <a:rPr lang="en-US" sz="2000" dirty="0">
                <a:solidFill>
                  <a:schemeClr val="tx1"/>
                </a:solidFill>
                <a:latin typeface="Tahoma" pitchFamily="34" charset="0"/>
                <a:ea typeface="ＭＳ Ｐゴシック" pitchFamily="34" charset="-128"/>
                <a:cs typeface="Arial" charset="0"/>
                <a:sym typeface="Wingdings" pitchFamily="2" charset="2"/>
              </a:rPr>
              <a:t>Businesses 8 am-4 pm, weekdays : (800) 706-7893 or TTY (800) 706-7915.</a:t>
            </a:r>
            <a:endParaRPr lang="en-US" sz="2000" dirty="0">
              <a:solidFill>
                <a:schemeClr val="tx1"/>
              </a:solidFill>
              <a:ea typeface="ＭＳ Ｐゴシック" pitchFamily="34" charset="-128"/>
            </a:endParaRPr>
          </a:p>
        </p:txBody>
      </p:sp>
      <p:sp>
        <p:nvSpPr>
          <p:cNvPr id="2" name="Slide Number Placeholder 1"/>
          <p:cNvSpPr>
            <a:spLocks noGrp="1"/>
          </p:cNvSpPr>
          <p:nvPr>
            <p:ph type="sldNum" sz="quarter" idx="12"/>
          </p:nvPr>
        </p:nvSpPr>
        <p:spPr/>
        <p:txBody>
          <a:bodyPr/>
          <a:lstStyle/>
          <a:p>
            <a:pPr>
              <a:defRPr/>
            </a:pPr>
            <a:fld id="{A6C74386-E705-4624-8152-7BF6EF8216FF}" type="slidenum">
              <a:rPr lang="en-US" smtClean="0"/>
              <a:pPr>
                <a:defRPr/>
              </a:pPr>
              <a:t>134</a:t>
            </a:fld>
            <a:endParaRPr lang="en-US" dirty="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E0FECFD5-EF40-4355-9632-1EF95449FF1D}" type="slidenum">
              <a:rPr lang="en-US"/>
              <a:pPr>
                <a:defRPr/>
              </a:pPr>
              <a:t>135</a:t>
            </a:fld>
            <a:endParaRPr lang="en-US" dirty="0"/>
          </a:p>
        </p:txBody>
      </p:sp>
      <p:sp>
        <p:nvSpPr>
          <p:cNvPr id="147458" name="Rectangle 3"/>
          <p:cNvSpPr>
            <a:spLocks noGrp="1" noChangeArrowheads="1"/>
          </p:cNvSpPr>
          <p:nvPr>
            <p:ph type="title" idx="4294967295"/>
          </p:nvPr>
        </p:nvSpPr>
        <p:spPr>
          <a:xfrm>
            <a:off x="0" y="0"/>
            <a:ext cx="9144000" cy="762000"/>
          </a:xfrm>
        </p:spPr>
        <p:txBody>
          <a:bodyPr/>
          <a:lstStyle/>
          <a:p>
            <a:pPr eaLnBrk="1" hangingPunct="1"/>
            <a:r>
              <a:rPr lang="en-US" sz="3200" dirty="0">
                <a:ea typeface="ＭＳ Ｐゴシック" pitchFamily="34" charset="-128"/>
              </a:rPr>
              <a:t>Marketplace (Exchanges) (</a:t>
            </a:r>
            <a:r>
              <a:rPr lang="en-US" sz="3200" dirty="0" err="1">
                <a:ea typeface="ＭＳ Ｐゴシック" pitchFamily="34" charset="-128"/>
              </a:rPr>
              <a:t>cont</a:t>
            </a:r>
            <a:r>
              <a:rPr lang="ja-JP" altLang="en-US" sz="3200" dirty="0">
                <a:ea typeface="ＭＳ Ｐゴシック" pitchFamily="34" charset="-128"/>
              </a:rPr>
              <a:t>’</a:t>
            </a:r>
            <a:r>
              <a:rPr lang="en-US" altLang="ja-JP" sz="3200" dirty="0">
                <a:ea typeface="ＭＳ Ｐゴシック" pitchFamily="34" charset="-128"/>
              </a:rPr>
              <a:t>d)</a:t>
            </a:r>
            <a:endParaRPr lang="en-US" sz="3200" dirty="0">
              <a:ea typeface="ＭＳ Ｐゴシック" pitchFamily="34" charset="-128"/>
            </a:endParaRPr>
          </a:p>
        </p:txBody>
      </p:sp>
      <p:sp>
        <p:nvSpPr>
          <p:cNvPr id="147459" name="Rectangle 2"/>
          <p:cNvSpPr>
            <a:spLocks noGrp="1" noChangeArrowheads="1"/>
          </p:cNvSpPr>
          <p:nvPr>
            <p:ph idx="4294967295"/>
          </p:nvPr>
        </p:nvSpPr>
        <p:spPr>
          <a:xfrm>
            <a:off x="152400" y="1577692"/>
            <a:ext cx="8771104" cy="5133975"/>
          </a:xfrm>
        </p:spPr>
        <p:txBody>
          <a:bodyPr/>
          <a:lstStyle/>
          <a:p>
            <a:pPr eaLnBrk="1" hangingPunct="1">
              <a:spcBef>
                <a:spcPts val="0"/>
              </a:spcBef>
            </a:pPr>
            <a:r>
              <a:rPr lang="en-US" sz="1800" dirty="0">
                <a:solidFill>
                  <a:schemeClr val="tx1"/>
                </a:solidFill>
                <a:ea typeface="ＭＳ Ｐゴシック" pitchFamily="34" charset="-128"/>
              </a:rPr>
              <a:t>Initial, special, and annual enrollment</a:t>
            </a:r>
            <a:r>
              <a:rPr lang="en-US" sz="1800" b="1" dirty="0">
                <a:solidFill>
                  <a:schemeClr val="tx1"/>
                </a:solidFill>
                <a:ea typeface="ＭＳ Ｐゴシック" pitchFamily="34" charset="-128"/>
              </a:rPr>
              <a:t> </a:t>
            </a:r>
            <a:r>
              <a:rPr lang="en-US" sz="1800" dirty="0">
                <a:solidFill>
                  <a:schemeClr val="tx1"/>
                </a:solidFill>
                <a:ea typeface="ＭＳ Ｐゴシック" pitchFamily="34" charset="-128"/>
              </a:rPr>
              <a:t>periods required for Marketplaces:</a:t>
            </a:r>
          </a:p>
          <a:p>
            <a:pPr lvl="1" eaLnBrk="1" hangingPunct="1">
              <a:spcBef>
                <a:spcPts val="0"/>
              </a:spcBef>
            </a:pPr>
            <a:r>
              <a:rPr lang="en-US" sz="1800" dirty="0">
                <a:solidFill>
                  <a:srgbClr val="00B046"/>
                </a:solidFill>
                <a:ea typeface="ＭＳ Ｐゴシック" pitchFamily="34" charset="-128"/>
              </a:rPr>
              <a:t>2021 open enrollment period </a:t>
            </a:r>
            <a:r>
              <a:rPr lang="en-US" sz="1800" dirty="0">
                <a:solidFill>
                  <a:schemeClr val="tx1"/>
                </a:solidFill>
                <a:ea typeface="ＭＳ Ｐゴシック" pitchFamily="34" charset="-128"/>
              </a:rPr>
              <a:t>for Marketplaces ran from 11/1/20 thru 12/15/20; </a:t>
            </a:r>
          </a:p>
          <a:p>
            <a:pPr lvl="1" eaLnBrk="1" hangingPunct="1">
              <a:spcBef>
                <a:spcPts val="0"/>
              </a:spcBef>
            </a:pPr>
            <a:r>
              <a:rPr lang="en-US" sz="1800" dirty="0">
                <a:solidFill>
                  <a:srgbClr val="00B046"/>
                </a:solidFill>
                <a:ea typeface="ＭＳ Ｐゴシック" pitchFamily="34" charset="-128"/>
              </a:rPr>
              <a:t>Special enrollment period (</a:t>
            </a:r>
            <a:r>
              <a:rPr lang="ja-JP" altLang="en-US" sz="1800" dirty="0">
                <a:solidFill>
                  <a:srgbClr val="00B046"/>
                </a:solidFill>
                <a:ea typeface="ＭＳ Ｐゴシック" pitchFamily="34" charset="-128"/>
              </a:rPr>
              <a:t>“</a:t>
            </a:r>
            <a:r>
              <a:rPr lang="en-US" altLang="ja-JP" sz="1800" dirty="0">
                <a:solidFill>
                  <a:srgbClr val="00B046"/>
                </a:solidFill>
                <a:ea typeface="ＭＳ Ｐゴシック" pitchFamily="34" charset="-128"/>
              </a:rPr>
              <a:t>SEP</a:t>
            </a:r>
            <a:r>
              <a:rPr lang="ja-JP" altLang="en-US" sz="1800" dirty="0">
                <a:solidFill>
                  <a:srgbClr val="00B046"/>
                </a:solidFill>
                <a:ea typeface="ＭＳ Ｐゴシック" pitchFamily="34" charset="-128"/>
              </a:rPr>
              <a:t>”</a:t>
            </a:r>
            <a:r>
              <a:rPr lang="en-US" altLang="ja-JP" sz="1800" dirty="0">
                <a:solidFill>
                  <a:srgbClr val="00B046"/>
                </a:solidFill>
                <a:ea typeface="ＭＳ Ｐゴシック" pitchFamily="34" charset="-128"/>
              </a:rPr>
              <a:t>) for Marketplaces :</a:t>
            </a:r>
          </a:p>
          <a:p>
            <a:pPr lvl="2" eaLnBrk="1" hangingPunct="1">
              <a:spcBef>
                <a:spcPts val="0"/>
              </a:spcBef>
            </a:pPr>
            <a:r>
              <a:rPr lang="en-US" dirty="0">
                <a:solidFill>
                  <a:schemeClr val="tx1"/>
                </a:solidFill>
                <a:ea typeface="ＭＳ Ｐゴシック" pitchFamily="34" charset="-128"/>
              </a:rPr>
              <a:t>HHS </a:t>
            </a:r>
            <a:r>
              <a:rPr lang="en-US" dirty="0" err="1">
                <a:solidFill>
                  <a:schemeClr val="tx1"/>
                </a:solidFill>
                <a:ea typeface="ＭＳ Ｐゴシック" pitchFamily="34" charset="-128"/>
              </a:rPr>
              <a:t>regs</a:t>
            </a:r>
            <a:r>
              <a:rPr lang="en-US" dirty="0">
                <a:solidFill>
                  <a:schemeClr val="tx1"/>
                </a:solidFill>
                <a:ea typeface="ＭＳ Ｐゴシック" pitchFamily="34" charset="-128"/>
              </a:rPr>
              <a:t> allow </a:t>
            </a:r>
            <a:r>
              <a:rPr lang="ja-JP" altLang="en-US" dirty="0">
                <a:solidFill>
                  <a:schemeClr val="tx1"/>
                </a:solidFill>
                <a:ea typeface="ＭＳ Ｐゴシック" pitchFamily="34" charset="-128"/>
              </a:rPr>
              <a:t>“</a:t>
            </a:r>
            <a:r>
              <a:rPr lang="en-US" altLang="ja-JP" dirty="0">
                <a:solidFill>
                  <a:schemeClr val="tx1"/>
                </a:solidFill>
                <a:ea typeface="ＭＳ Ｐゴシック" pitchFamily="34" charset="-128"/>
              </a:rPr>
              <a:t>qualified individuals</a:t>
            </a:r>
            <a:r>
              <a:rPr lang="ja-JP" altLang="en-US" dirty="0">
                <a:solidFill>
                  <a:schemeClr val="tx1"/>
                </a:solidFill>
                <a:ea typeface="ＭＳ Ｐゴシック" pitchFamily="34" charset="-128"/>
              </a:rPr>
              <a:t>”</a:t>
            </a:r>
            <a:r>
              <a:rPr lang="en-US" altLang="ja-JP" dirty="0">
                <a:solidFill>
                  <a:schemeClr val="tx1"/>
                </a:solidFill>
                <a:ea typeface="ＭＳ Ｐゴシック" pitchFamily="34" charset="-128"/>
              </a:rPr>
              <a:t> and enrollees a</a:t>
            </a:r>
            <a:r>
              <a:rPr lang="en-US" altLang="ja-JP" dirty="0">
                <a:ea typeface="ＭＳ Ｐゴシック" pitchFamily="34" charset="-128"/>
              </a:rPr>
              <a:t> </a:t>
            </a:r>
            <a:r>
              <a:rPr lang="en-US" altLang="ja-JP" dirty="0">
                <a:solidFill>
                  <a:srgbClr val="00B046"/>
                </a:solidFill>
                <a:ea typeface="ＭＳ Ｐゴシック" pitchFamily="34" charset="-128"/>
              </a:rPr>
              <a:t>SEP  under a variety of circumstances </a:t>
            </a:r>
            <a:r>
              <a:rPr lang="en-US" altLang="ja-JP" dirty="0">
                <a:solidFill>
                  <a:schemeClr val="tx1"/>
                </a:solidFill>
                <a:ea typeface="ＭＳ Ｐゴシック" pitchFamily="34" charset="-128"/>
              </a:rPr>
              <a:t>during which they could enroll in QHPs or change enrollment from one QHP to another;</a:t>
            </a:r>
          </a:p>
          <a:p>
            <a:pPr lvl="2" eaLnBrk="1" hangingPunct="1">
              <a:spcBef>
                <a:spcPts val="0"/>
              </a:spcBef>
            </a:pPr>
            <a:r>
              <a:rPr lang="en-US" dirty="0">
                <a:solidFill>
                  <a:schemeClr val="tx1"/>
                </a:solidFill>
                <a:ea typeface="ＭＳ Ｐゴシック" pitchFamily="34" charset="-128"/>
              </a:rPr>
              <a:t>Each SEP will either be 30 or 60 days from the date of triggering event.</a:t>
            </a:r>
          </a:p>
          <a:p>
            <a:pPr lvl="2" eaLnBrk="1" hangingPunct="1">
              <a:spcBef>
                <a:spcPts val="0"/>
              </a:spcBef>
            </a:pPr>
            <a:r>
              <a:rPr lang="en-US" b="1" dirty="0">
                <a:solidFill>
                  <a:srgbClr val="00B046"/>
                </a:solidFill>
                <a:ea typeface="ＭＳ Ｐゴシック" pitchFamily="34" charset="-128"/>
              </a:rPr>
              <a:t>SEP for non-calendar renewals.</a:t>
            </a:r>
            <a:r>
              <a:rPr lang="en-US" dirty="0">
                <a:solidFill>
                  <a:srgbClr val="00B046"/>
                </a:solidFill>
                <a:ea typeface="ＭＳ Ｐゴシック" pitchFamily="34" charset="-128"/>
              </a:rPr>
              <a:t>  </a:t>
            </a:r>
            <a:r>
              <a:rPr lang="en-US" dirty="0">
                <a:solidFill>
                  <a:schemeClr val="tx1"/>
                </a:solidFill>
                <a:ea typeface="ＭＳ Ｐゴシック" pitchFamily="34" charset="-128"/>
              </a:rPr>
              <a:t>60-day SEP for individuals whose non-calendar year individual policies come up for renewal outside the FF Exchange open enrollment period.</a:t>
            </a:r>
          </a:p>
          <a:p>
            <a:pPr lvl="2" eaLnBrk="1" hangingPunct="1">
              <a:spcBef>
                <a:spcPts val="0"/>
              </a:spcBef>
            </a:pPr>
            <a:r>
              <a:rPr lang="en-US" dirty="0">
                <a:solidFill>
                  <a:schemeClr val="tx1"/>
                </a:solidFill>
                <a:ea typeface="ＭＳ Ｐゴシック" pitchFamily="34" charset="-128"/>
              </a:rPr>
              <a:t>Individuals will be permitted to select a QHP up to 60 days before and after a loss of MEC.</a:t>
            </a:r>
          </a:p>
          <a:p>
            <a:pPr lvl="2" eaLnBrk="1" hangingPunct="1">
              <a:spcBef>
                <a:spcPts val="0"/>
              </a:spcBef>
            </a:pPr>
            <a:endParaRPr lang="en-US" dirty="0">
              <a:solidFill>
                <a:schemeClr val="tx1"/>
              </a:solidFill>
              <a:ea typeface="ＭＳ Ｐゴシック" pitchFamily="34" charset="-128"/>
            </a:endParaRPr>
          </a:p>
          <a:p>
            <a:pPr lvl="2" eaLnBrk="1" hangingPunct="1">
              <a:spcBef>
                <a:spcPts val="0"/>
              </a:spcBef>
              <a:buFont typeface="Wingdings" pitchFamily="2" charset="2"/>
              <a:buNone/>
            </a:pPr>
            <a:r>
              <a:rPr lang="en-US" sz="1600" b="1" i="1" dirty="0">
                <a:solidFill>
                  <a:srgbClr val="FF6600"/>
                </a:solidFill>
                <a:ea typeface="ＭＳ Ｐゴシック" pitchFamily="34" charset="-128"/>
                <a:cs typeface="Arial" charset="0"/>
              </a:rPr>
              <a:t>Tip:</a:t>
            </a:r>
            <a:r>
              <a:rPr lang="en-US" sz="1600" b="1" i="1" dirty="0">
                <a:solidFill>
                  <a:srgbClr val="00FFFF"/>
                </a:solidFill>
                <a:ea typeface="ＭＳ Ｐゴシック" pitchFamily="34" charset="-128"/>
                <a:cs typeface="Arial" charset="0"/>
              </a:rPr>
              <a:t> </a:t>
            </a:r>
            <a:r>
              <a:rPr lang="en-US" sz="1600" dirty="0">
                <a:solidFill>
                  <a:srgbClr val="00B046"/>
                </a:solidFill>
                <a:ea typeface="ＭＳ Ｐゴシック" pitchFamily="34" charset="-128"/>
                <a:cs typeface="Arial" charset="0"/>
              </a:rPr>
              <a:t>If you lose GHP coverage (for other than non-payment of premium or fraud) you have 60-day SEP (before or after window), however, coverage will not be effective until the later of 1</a:t>
            </a:r>
            <a:r>
              <a:rPr lang="en-US" sz="1600" baseline="30000" dirty="0">
                <a:solidFill>
                  <a:srgbClr val="00B046"/>
                </a:solidFill>
                <a:ea typeface="ＭＳ Ｐゴシック" pitchFamily="34" charset="-128"/>
                <a:cs typeface="Arial" charset="0"/>
              </a:rPr>
              <a:t>st</a:t>
            </a:r>
            <a:r>
              <a:rPr lang="en-US" sz="1600" dirty="0">
                <a:solidFill>
                  <a:srgbClr val="00B046"/>
                </a:solidFill>
                <a:ea typeface="ＭＳ Ｐゴシック" pitchFamily="34" charset="-128"/>
                <a:cs typeface="Arial" charset="0"/>
              </a:rPr>
              <a:t> day of the month after (i) loss of coverage; or (ii) date of enrollment.</a:t>
            </a:r>
          </a:p>
          <a:p>
            <a:pPr lvl="2" eaLnBrk="1" hangingPunct="1">
              <a:lnSpc>
                <a:spcPct val="90000"/>
              </a:lnSpc>
              <a:spcBef>
                <a:spcPts val="1800"/>
              </a:spcBef>
              <a:buFont typeface="Wingdings" pitchFamily="2" charset="2"/>
              <a:buNone/>
            </a:pPr>
            <a:endParaRPr lang="en-US" sz="1400" b="1" i="1" dirty="0">
              <a:solidFill>
                <a:srgbClr val="00B046"/>
              </a:solidFill>
              <a:ea typeface="ＭＳ Ｐゴシック" pitchFamily="34" charset="-128"/>
              <a:cs typeface="Arial" charset="0"/>
            </a:endParaRPr>
          </a:p>
        </p:txBody>
      </p:sp>
      <p:pic>
        <p:nvPicPr>
          <p:cNvPr id="2" name="Picture 1"/>
          <p:cNvPicPr>
            <a:picLocks noChangeAspect="1"/>
          </p:cNvPicPr>
          <p:nvPr/>
        </p:nvPicPr>
        <p:blipFill>
          <a:blip r:embed="rId2"/>
          <a:stretch>
            <a:fillRect/>
          </a:stretch>
        </p:blipFill>
        <p:spPr>
          <a:xfrm>
            <a:off x="7772400" y="1159429"/>
            <a:ext cx="998704" cy="816909"/>
          </a:xfrm>
          <a:prstGeom prst="rect">
            <a:avLst/>
          </a:prstGeom>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3"/>
          <p:cNvSpPr>
            <a:spLocks noGrp="1" noChangeArrowheads="1"/>
          </p:cNvSpPr>
          <p:nvPr>
            <p:ph type="title"/>
          </p:nvPr>
        </p:nvSpPr>
        <p:spPr/>
        <p:txBody>
          <a:bodyPr/>
          <a:lstStyle/>
          <a:p>
            <a:pPr eaLnBrk="1" hangingPunct="1"/>
            <a:r>
              <a:rPr lang="en-US" dirty="0">
                <a:ea typeface="ＭＳ Ｐゴシック" pitchFamily="34" charset="-128"/>
              </a:rPr>
              <a:t>Marketplace (Exchanges) </a:t>
            </a:r>
            <a:r>
              <a:rPr lang="en-US" sz="3200" dirty="0">
                <a:ea typeface="ＭＳ Ｐゴシック" pitchFamily="34" charset="-128"/>
              </a:rPr>
              <a:t>(</a:t>
            </a:r>
            <a:r>
              <a:rPr lang="en-US" sz="3200" dirty="0" err="1">
                <a:ea typeface="ＭＳ Ｐゴシック" pitchFamily="34" charset="-128"/>
              </a:rPr>
              <a:t>cont</a:t>
            </a:r>
            <a:r>
              <a:rPr lang="ja-JP" altLang="en-US" sz="3200" dirty="0">
                <a:ea typeface="ＭＳ Ｐゴシック" pitchFamily="34" charset="-128"/>
              </a:rPr>
              <a:t>’</a:t>
            </a:r>
            <a:r>
              <a:rPr lang="en-US" altLang="ja-JP" sz="3200" dirty="0">
                <a:ea typeface="ＭＳ Ｐゴシック" pitchFamily="34" charset="-128"/>
              </a:rPr>
              <a:t>d)</a:t>
            </a:r>
            <a:endParaRPr lang="en-US" sz="3200" dirty="0">
              <a:ea typeface="ＭＳ Ｐゴシック" pitchFamily="34" charset="-128"/>
            </a:endParaRPr>
          </a:p>
        </p:txBody>
      </p:sp>
      <p:sp>
        <p:nvSpPr>
          <p:cNvPr id="150530" name="Rectangle 2"/>
          <p:cNvSpPr>
            <a:spLocks noGrp="1" noChangeArrowheads="1"/>
          </p:cNvSpPr>
          <p:nvPr>
            <p:ph idx="1"/>
          </p:nvPr>
        </p:nvSpPr>
        <p:spPr>
          <a:xfrm>
            <a:off x="4343400" y="-228600"/>
            <a:ext cx="4800600" cy="7346950"/>
          </a:xfrm>
        </p:spPr>
        <p:txBody>
          <a:bodyPr>
            <a:normAutofit/>
          </a:bodyPr>
          <a:lstStyle/>
          <a:p>
            <a:pPr eaLnBrk="1" hangingPunct="1">
              <a:lnSpc>
                <a:spcPct val="90000"/>
              </a:lnSpc>
            </a:pPr>
            <a:r>
              <a:rPr lang="en-US" sz="1800" dirty="0">
                <a:solidFill>
                  <a:srgbClr val="00B046"/>
                </a:solidFill>
                <a:ea typeface="ＭＳ Ｐゴシック" pitchFamily="34" charset="-128"/>
              </a:rPr>
              <a:t>Trump Administration Finalized Market Stability Rule</a:t>
            </a:r>
            <a:endParaRPr lang="en-US" sz="1800" b="1" dirty="0">
              <a:solidFill>
                <a:srgbClr val="00B046"/>
              </a:solidFill>
              <a:ea typeface="ＭＳ Ｐゴシック" pitchFamily="34" charset="-128"/>
            </a:endParaRPr>
          </a:p>
          <a:p>
            <a:pPr lvl="1" eaLnBrk="1" hangingPunct="1">
              <a:lnSpc>
                <a:spcPct val="90000"/>
              </a:lnSpc>
            </a:pPr>
            <a:r>
              <a:rPr lang="en-US" sz="1800" dirty="0">
                <a:solidFill>
                  <a:schemeClr val="tx1"/>
                </a:solidFill>
                <a:ea typeface="ＭＳ Ｐゴシック" pitchFamily="34" charset="-128"/>
              </a:rPr>
              <a:t>2018 OEP ran from </a:t>
            </a:r>
            <a:r>
              <a:rPr lang="en-US" sz="1800" dirty="0">
                <a:solidFill>
                  <a:srgbClr val="00B046"/>
                </a:solidFill>
                <a:ea typeface="ＭＳ Ｐゴシック" pitchFamily="34" charset="-128"/>
              </a:rPr>
              <a:t>11/1/17 thru 12/15/17</a:t>
            </a:r>
            <a:r>
              <a:rPr lang="en-US" sz="1800" dirty="0">
                <a:solidFill>
                  <a:schemeClr val="accent1"/>
                </a:solidFill>
                <a:ea typeface="ＭＳ Ｐゴシック" pitchFamily="34" charset="-128"/>
              </a:rPr>
              <a:t> </a:t>
            </a:r>
            <a:r>
              <a:rPr lang="en-US" sz="1800" dirty="0">
                <a:solidFill>
                  <a:schemeClr val="tx1"/>
                </a:solidFill>
                <a:ea typeface="ＭＳ Ｐゴシック" pitchFamily="34" charset="-128"/>
              </a:rPr>
              <a:t>which CMS specifically designed to overlap with Medicare and most ER plan enrollments.  State-based exchanges that couldn’t meet the new OEP were allowed to supplement with a special enrollment period as a transitional measure.</a:t>
            </a:r>
          </a:p>
          <a:p>
            <a:pPr lvl="1" eaLnBrk="1" hangingPunct="1">
              <a:lnSpc>
                <a:spcPct val="90000"/>
              </a:lnSpc>
            </a:pPr>
            <a:r>
              <a:rPr lang="en-US" sz="1800" dirty="0">
                <a:solidFill>
                  <a:srgbClr val="00B046"/>
                </a:solidFill>
                <a:ea typeface="ＭＳ Ｐゴシック" pitchFamily="34" charset="-128"/>
              </a:rPr>
              <a:t>Tighter restrictions </a:t>
            </a:r>
            <a:r>
              <a:rPr lang="en-US" sz="1800" dirty="0">
                <a:solidFill>
                  <a:schemeClr val="tx1"/>
                </a:solidFill>
                <a:ea typeface="ＭＳ Ｐゴシック" pitchFamily="34" charset="-128"/>
              </a:rPr>
              <a:t>on special enrollment periods (SEPs) eligibility; </a:t>
            </a:r>
          </a:p>
          <a:p>
            <a:pPr lvl="1" eaLnBrk="1" hangingPunct="1">
              <a:lnSpc>
                <a:spcPct val="90000"/>
              </a:lnSpc>
            </a:pPr>
            <a:r>
              <a:rPr lang="en-US" sz="1800" dirty="0">
                <a:solidFill>
                  <a:schemeClr val="tx1"/>
                </a:solidFill>
                <a:ea typeface="ＭＳ Ｐゴシック" pitchFamily="34" charset="-128"/>
              </a:rPr>
              <a:t>SEPs will require “</a:t>
            </a:r>
            <a:r>
              <a:rPr lang="en-US" sz="1800" i="1" dirty="0">
                <a:solidFill>
                  <a:schemeClr val="tx1"/>
                </a:solidFill>
                <a:ea typeface="ＭＳ Ｐゴシック" pitchFamily="34" charset="-128"/>
              </a:rPr>
              <a:t>verified supporting documentation</a:t>
            </a:r>
            <a:r>
              <a:rPr lang="en-US" sz="1800" dirty="0">
                <a:solidFill>
                  <a:schemeClr val="tx1"/>
                </a:solidFill>
                <a:ea typeface="ＭＳ Ｐゴシック" pitchFamily="34" charset="-128"/>
              </a:rPr>
              <a:t>” beginning in June 2017 - </a:t>
            </a:r>
            <a:r>
              <a:rPr lang="en-US" sz="1800" dirty="0">
                <a:solidFill>
                  <a:srgbClr val="00B046"/>
                </a:solidFill>
                <a:ea typeface="ＭＳ Ｐゴシック" pitchFamily="34" charset="-128"/>
              </a:rPr>
              <a:t>100% of new consumers enrolling thru SEPs will need to complete pre-enrollment verification </a:t>
            </a:r>
            <a:r>
              <a:rPr lang="en-US" sz="1800" dirty="0">
                <a:solidFill>
                  <a:schemeClr val="tx1"/>
                </a:solidFill>
                <a:ea typeface="ＭＳ Ｐゴシック" pitchFamily="34" charset="-128"/>
              </a:rPr>
              <a:t>(applications will be pended and not released to the issuer until eligibility is confirmed within 30 days);</a:t>
            </a:r>
          </a:p>
          <a:p>
            <a:pPr lvl="2" eaLnBrk="1" hangingPunct="1">
              <a:lnSpc>
                <a:spcPct val="90000"/>
              </a:lnSpc>
            </a:pPr>
            <a:endParaRPr lang="en-US" sz="2000" dirty="0">
              <a:solidFill>
                <a:schemeClr val="tx1"/>
              </a:solidFill>
              <a:ea typeface="ＭＳ Ｐゴシック" pitchFamily="34" charset="-128"/>
            </a:endParaRPr>
          </a:p>
        </p:txBody>
      </p:sp>
      <p:sp>
        <p:nvSpPr>
          <p:cNvPr id="5" name="Slide Number Placeholder 5"/>
          <p:cNvSpPr>
            <a:spLocks noGrp="1"/>
          </p:cNvSpPr>
          <p:nvPr>
            <p:ph type="sldNum" sz="quarter" idx="12"/>
          </p:nvPr>
        </p:nvSpPr>
        <p:spPr/>
        <p:txBody>
          <a:bodyPr/>
          <a:lstStyle/>
          <a:p>
            <a:pPr>
              <a:defRPr/>
            </a:pPr>
            <a:fld id="{FA3CB88F-AF7D-4987-8BF9-7A348B4FBD8C}" type="slidenum">
              <a:rPr lang="en-US"/>
              <a:pPr>
                <a:defRPr/>
              </a:pPr>
              <a:t>136</a:t>
            </a:fld>
            <a:endParaRPr lang="en-US" dirty="0"/>
          </a:p>
        </p:txBody>
      </p:sp>
    </p:spTree>
    <p:extLst>
      <p:ext uri="{BB962C8B-B14F-4D97-AF65-F5344CB8AC3E}">
        <p14:creationId xmlns:p14="http://schemas.microsoft.com/office/powerpoint/2010/main" val="24464029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138D2C1D-88F7-41A2-AA5A-A66A11C8B3ED}" type="slidenum">
              <a:rPr lang="en-US"/>
              <a:pPr>
                <a:defRPr/>
              </a:pPr>
              <a:t>137</a:t>
            </a:fld>
            <a:endParaRPr lang="en-US" dirty="0"/>
          </a:p>
        </p:txBody>
      </p:sp>
      <p:sp>
        <p:nvSpPr>
          <p:cNvPr id="149506" name="Rectangle 3"/>
          <p:cNvSpPr>
            <a:spLocks noGrp="1" noChangeArrowheads="1"/>
          </p:cNvSpPr>
          <p:nvPr>
            <p:ph type="title" idx="4294967295"/>
          </p:nvPr>
        </p:nvSpPr>
        <p:spPr>
          <a:xfrm>
            <a:off x="0" y="0"/>
            <a:ext cx="9144000" cy="762000"/>
          </a:xfrm>
        </p:spPr>
        <p:txBody>
          <a:bodyPr/>
          <a:lstStyle/>
          <a:p>
            <a:pPr eaLnBrk="1" hangingPunct="1"/>
            <a:r>
              <a:rPr lang="en-US" sz="3000" dirty="0">
                <a:ea typeface="ＭＳ Ｐゴシック" pitchFamily="34" charset="-128"/>
              </a:rPr>
              <a:t>Marketplace (Exchanges)</a:t>
            </a:r>
            <a:r>
              <a:rPr lang="en-US" sz="2400" dirty="0">
                <a:ea typeface="ＭＳ Ｐゴシック" pitchFamily="34" charset="-128"/>
              </a:rPr>
              <a:t> (</a:t>
            </a:r>
            <a:r>
              <a:rPr lang="en-US" sz="2400" dirty="0" err="1">
                <a:ea typeface="ＭＳ Ｐゴシック" pitchFamily="34" charset="-128"/>
              </a:rPr>
              <a:t>cont</a:t>
            </a:r>
            <a:r>
              <a:rPr lang="ja-JP" altLang="en-US" sz="2400" dirty="0">
                <a:ea typeface="ＭＳ Ｐゴシック" pitchFamily="34" charset="-128"/>
              </a:rPr>
              <a:t>’</a:t>
            </a:r>
            <a:r>
              <a:rPr lang="en-US" altLang="ja-JP" sz="2400" dirty="0">
                <a:ea typeface="ＭＳ Ｐゴシック" pitchFamily="34" charset="-128"/>
              </a:rPr>
              <a:t>d)</a:t>
            </a:r>
            <a:endParaRPr lang="en-US" sz="2400" dirty="0">
              <a:ea typeface="ＭＳ Ｐゴシック" pitchFamily="34" charset="-128"/>
            </a:endParaRPr>
          </a:p>
        </p:txBody>
      </p:sp>
      <p:sp>
        <p:nvSpPr>
          <p:cNvPr id="149507" name="Rectangle 2"/>
          <p:cNvSpPr>
            <a:spLocks noGrp="1" noChangeArrowheads="1"/>
          </p:cNvSpPr>
          <p:nvPr>
            <p:ph idx="4294967295"/>
          </p:nvPr>
        </p:nvSpPr>
        <p:spPr>
          <a:xfrm>
            <a:off x="381000" y="1600200"/>
            <a:ext cx="8382000" cy="4495800"/>
          </a:xfrm>
        </p:spPr>
        <p:txBody>
          <a:bodyPr/>
          <a:lstStyle/>
          <a:p>
            <a:pPr lvl="2" eaLnBrk="1" hangingPunct="1">
              <a:lnSpc>
                <a:spcPct val="90000"/>
              </a:lnSpc>
            </a:pPr>
            <a:r>
              <a:rPr lang="en-US" sz="2000" dirty="0">
                <a:solidFill>
                  <a:schemeClr val="tx1"/>
                </a:solidFill>
                <a:ea typeface="ＭＳ Ｐゴシック" pitchFamily="34" charset="-128"/>
              </a:rPr>
              <a:t>Applies a more rigorous test for uses of the “</a:t>
            </a:r>
            <a:r>
              <a:rPr lang="en-US" sz="2000" i="1" dirty="0">
                <a:solidFill>
                  <a:srgbClr val="00B046"/>
                </a:solidFill>
                <a:ea typeface="ＭＳ Ｐゴシック" pitchFamily="34" charset="-128"/>
              </a:rPr>
              <a:t>exceptional circumstances</a:t>
            </a:r>
            <a:r>
              <a:rPr lang="en-US" sz="2000" dirty="0">
                <a:solidFill>
                  <a:schemeClr val="tx1"/>
                </a:solidFill>
                <a:ea typeface="ＭＳ Ｐゴシック" pitchFamily="34" charset="-128"/>
              </a:rPr>
              <a:t>” SEPs; </a:t>
            </a:r>
          </a:p>
          <a:p>
            <a:pPr lvl="2" eaLnBrk="1" hangingPunct="1">
              <a:lnSpc>
                <a:spcPct val="90000"/>
              </a:lnSpc>
            </a:pPr>
            <a:r>
              <a:rPr lang="en-US" sz="2000" dirty="0">
                <a:solidFill>
                  <a:srgbClr val="00B046"/>
                </a:solidFill>
                <a:ea typeface="ＭＳ Ｐゴシック" pitchFamily="34" charset="-128"/>
              </a:rPr>
              <a:t>Actuarial value standard </a:t>
            </a:r>
            <a:r>
              <a:rPr lang="en-US" sz="2000" dirty="0">
                <a:solidFill>
                  <a:schemeClr val="tx1"/>
                </a:solidFill>
                <a:ea typeface="ＭＳ Ｐゴシック" pitchFamily="34" charset="-128"/>
              </a:rPr>
              <a:t>to allow a variation from -4 to +2% points (except for bronze plans, which can vary -4 to +5 % points; and</a:t>
            </a:r>
          </a:p>
          <a:p>
            <a:pPr lvl="2" eaLnBrk="1" hangingPunct="1">
              <a:lnSpc>
                <a:spcPct val="90000"/>
              </a:lnSpc>
            </a:pPr>
            <a:r>
              <a:rPr lang="en-US" sz="2000" dirty="0">
                <a:solidFill>
                  <a:schemeClr val="tx1"/>
                </a:solidFill>
                <a:ea typeface="ＭＳ Ｐゴシック" pitchFamily="34" charset="-128"/>
              </a:rPr>
              <a:t>Finalizes the proposal to on states for </a:t>
            </a:r>
            <a:r>
              <a:rPr lang="en-US" sz="2000" dirty="0">
                <a:solidFill>
                  <a:srgbClr val="00B046"/>
                </a:solidFill>
                <a:ea typeface="ＭＳ Ｐゴシック" pitchFamily="34" charset="-128"/>
              </a:rPr>
              <a:t>network adequacy </a:t>
            </a:r>
            <a:r>
              <a:rPr lang="en-US" sz="2000" dirty="0">
                <a:solidFill>
                  <a:schemeClr val="tx1"/>
                </a:solidFill>
                <a:ea typeface="ＭＳ Ｐゴシック" pitchFamily="34" charset="-128"/>
              </a:rPr>
              <a:t>reviews (requires network include at least 20% as participating practitioners).</a:t>
            </a:r>
          </a:p>
          <a:p>
            <a:pPr lvl="2" eaLnBrk="1" hangingPunct="1">
              <a:lnSpc>
                <a:spcPct val="90000"/>
              </a:lnSpc>
            </a:pPr>
            <a:r>
              <a:rPr lang="en-US" sz="2000" dirty="0">
                <a:solidFill>
                  <a:schemeClr val="tx1"/>
                </a:solidFill>
                <a:ea typeface="ＭＳ Ｐゴシック" pitchFamily="34" charset="-128"/>
              </a:rPr>
              <a:t>Rule will NOT impose </a:t>
            </a:r>
            <a:r>
              <a:rPr lang="en-US" sz="2000" dirty="0">
                <a:solidFill>
                  <a:srgbClr val="00B046"/>
                </a:solidFill>
                <a:ea typeface="ＭＳ Ｐゴシック" pitchFamily="34" charset="-128"/>
              </a:rPr>
              <a:t>continuous coverage requirements</a:t>
            </a:r>
            <a:r>
              <a:rPr lang="en-US" sz="2000" dirty="0">
                <a:solidFill>
                  <a:schemeClr val="tx1"/>
                </a:solidFill>
                <a:ea typeface="ＭＳ Ｐゴシック" pitchFamily="34" charset="-128"/>
              </a:rPr>
              <a:t>, such as imposing a 90-day waiting period, late enrollment penalty, or requiring a 6-12 months of prior coverage; however, CMS will explore other policies to promote continuous coverage.</a:t>
            </a:r>
          </a:p>
          <a:p>
            <a:pPr lvl="2" eaLnBrk="1" hangingPunct="1">
              <a:lnSpc>
                <a:spcPct val="90000"/>
              </a:lnSpc>
            </a:pPr>
            <a:r>
              <a:rPr lang="en-US" sz="2000" dirty="0">
                <a:solidFill>
                  <a:schemeClr val="tx1"/>
                </a:solidFill>
                <a:ea typeface="ＭＳ Ｐゴシック" pitchFamily="34" charset="-128"/>
              </a:rPr>
              <a:t>Rule did NOT address whether the administration plans to fund the </a:t>
            </a:r>
            <a:r>
              <a:rPr lang="en-US" sz="2000" i="1" dirty="0">
                <a:solidFill>
                  <a:srgbClr val="00B046"/>
                </a:solidFill>
                <a:ea typeface="ＭＳ Ｐゴシック" pitchFamily="34" charset="-128"/>
              </a:rPr>
              <a:t>cost-sharing reduction payment program</a:t>
            </a:r>
            <a:r>
              <a:rPr lang="en-US" sz="2000" dirty="0">
                <a:solidFill>
                  <a:schemeClr val="tx1"/>
                </a:solidFill>
                <a:ea typeface="ＭＳ Ｐゴシック" pitchFamily="34" charset="-128"/>
              </a:rPr>
              <a:t>, and whether the administration will enforce the </a:t>
            </a:r>
            <a:r>
              <a:rPr lang="en-US" sz="2000" dirty="0">
                <a:solidFill>
                  <a:srgbClr val="00B046"/>
                </a:solidFill>
                <a:ea typeface="ＭＳ Ｐゴシック" pitchFamily="34" charset="-128"/>
              </a:rPr>
              <a:t>individual mandate</a:t>
            </a:r>
            <a:r>
              <a:rPr lang="en-US" sz="2000" dirty="0">
                <a:solidFill>
                  <a:schemeClr val="tx1"/>
                </a:solidFill>
                <a:ea typeface="ＭＳ Ｐゴシック" pitchFamily="34" charset="-128"/>
              </a:rPr>
              <a:t>.   </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3"/>
          <p:cNvSpPr>
            <a:spLocks noGrp="1" noChangeArrowheads="1"/>
          </p:cNvSpPr>
          <p:nvPr>
            <p:ph type="title"/>
          </p:nvPr>
        </p:nvSpPr>
        <p:spPr/>
        <p:txBody>
          <a:bodyPr/>
          <a:lstStyle/>
          <a:p>
            <a:pPr eaLnBrk="1" hangingPunct="1"/>
            <a:r>
              <a:rPr lang="en-US" dirty="0">
                <a:ea typeface="ＭＳ Ｐゴシック" pitchFamily="34" charset="-128"/>
              </a:rPr>
              <a:t>Marketplace (Exchanges) </a:t>
            </a:r>
            <a:r>
              <a:rPr lang="en-US" sz="3200" dirty="0">
                <a:ea typeface="ＭＳ Ｐゴシック" pitchFamily="34" charset="-128"/>
              </a:rPr>
              <a:t>(</a:t>
            </a:r>
            <a:r>
              <a:rPr lang="en-US" sz="3200" dirty="0" err="1">
                <a:ea typeface="ＭＳ Ｐゴシック" pitchFamily="34" charset="-128"/>
              </a:rPr>
              <a:t>cont</a:t>
            </a:r>
            <a:r>
              <a:rPr lang="ja-JP" altLang="en-US" sz="3200" dirty="0">
                <a:ea typeface="ＭＳ Ｐゴシック" pitchFamily="34" charset="-128"/>
              </a:rPr>
              <a:t>’</a:t>
            </a:r>
            <a:r>
              <a:rPr lang="en-US" altLang="ja-JP" sz="3200" dirty="0">
                <a:ea typeface="ＭＳ Ｐゴシック" pitchFamily="34" charset="-128"/>
              </a:rPr>
              <a:t>d)</a:t>
            </a:r>
            <a:endParaRPr lang="en-US" sz="3200" dirty="0">
              <a:ea typeface="ＭＳ Ｐゴシック" pitchFamily="34" charset="-128"/>
            </a:endParaRPr>
          </a:p>
        </p:txBody>
      </p:sp>
      <p:sp>
        <p:nvSpPr>
          <p:cNvPr id="150530" name="Rectangle 2"/>
          <p:cNvSpPr>
            <a:spLocks noGrp="1" noChangeArrowheads="1"/>
          </p:cNvSpPr>
          <p:nvPr>
            <p:ph idx="1"/>
          </p:nvPr>
        </p:nvSpPr>
        <p:spPr>
          <a:xfrm>
            <a:off x="4495800" y="304800"/>
            <a:ext cx="4419600" cy="6280150"/>
          </a:xfrm>
        </p:spPr>
        <p:txBody>
          <a:bodyPr/>
          <a:lstStyle/>
          <a:p>
            <a:pPr eaLnBrk="1" hangingPunct="1">
              <a:lnSpc>
                <a:spcPct val="90000"/>
              </a:lnSpc>
            </a:pPr>
            <a:r>
              <a:rPr lang="en-US" sz="1500" b="1" dirty="0">
                <a:solidFill>
                  <a:srgbClr val="00B046"/>
                </a:solidFill>
                <a:ea typeface="ＭＳ Ｐゴシック" pitchFamily="34" charset="-128"/>
              </a:rPr>
              <a:t>Individuals and small ERs eligible for the Marketplace began in 2014:</a:t>
            </a:r>
          </a:p>
          <a:p>
            <a:pPr lvl="1" eaLnBrk="1" hangingPunct="1">
              <a:lnSpc>
                <a:spcPct val="90000"/>
              </a:lnSpc>
            </a:pPr>
            <a:r>
              <a:rPr lang="en-US" sz="1400" dirty="0">
                <a:solidFill>
                  <a:srgbClr val="00B046"/>
                </a:solidFill>
                <a:ea typeface="ＭＳ Ｐゴシック" pitchFamily="34" charset="-128"/>
              </a:rPr>
              <a:t>All individuals </a:t>
            </a:r>
            <a:r>
              <a:rPr lang="en-US" sz="1400" dirty="0">
                <a:solidFill>
                  <a:schemeClr val="tx1"/>
                </a:solidFill>
                <a:ea typeface="ＭＳ Ｐゴシック" pitchFamily="34" charset="-128"/>
              </a:rPr>
              <a:t>are eligible to purchase coverage thru a Marketplace of the state where they reside;</a:t>
            </a:r>
          </a:p>
          <a:p>
            <a:pPr lvl="1" eaLnBrk="1" hangingPunct="1">
              <a:lnSpc>
                <a:spcPct val="90000"/>
              </a:lnSpc>
            </a:pPr>
            <a:r>
              <a:rPr lang="en-US" sz="1400" dirty="0">
                <a:solidFill>
                  <a:schemeClr val="tx1"/>
                </a:solidFill>
                <a:ea typeface="ＭＳ Ｐゴシック" pitchFamily="34" charset="-128"/>
              </a:rPr>
              <a:t>Only</a:t>
            </a:r>
            <a:r>
              <a:rPr lang="en-US" sz="1400" dirty="0">
                <a:ea typeface="ＭＳ Ｐゴシック" pitchFamily="34" charset="-128"/>
              </a:rPr>
              <a:t> </a:t>
            </a:r>
            <a:r>
              <a:rPr lang="ja-JP" altLang="en-US" sz="1400" dirty="0">
                <a:solidFill>
                  <a:srgbClr val="00B046"/>
                </a:solidFill>
                <a:ea typeface="ＭＳ Ｐゴシック" pitchFamily="34" charset="-128"/>
              </a:rPr>
              <a:t>“</a:t>
            </a:r>
            <a:r>
              <a:rPr lang="en-US" sz="1400" dirty="0">
                <a:solidFill>
                  <a:srgbClr val="00B046"/>
                </a:solidFill>
                <a:ea typeface="ＭＳ Ｐゴシック" pitchFamily="34" charset="-128"/>
              </a:rPr>
              <a:t>small ERs</a:t>
            </a:r>
            <a:r>
              <a:rPr lang="ja-JP" altLang="en-US" sz="1400" dirty="0">
                <a:solidFill>
                  <a:srgbClr val="00B046"/>
                </a:solidFill>
                <a:ea typeface="ＭＳ Ｐゴシック" pitchFamily="34" charset="-128"/>
              </a:rPr>
              <a:t>”</a:t>
            </a:r>
            <a:r>
              <a:rPr lang="en-US" sz="1400" dirty="0">
                <a:solidFill>
                  <a:srgbClr val="00B046"/>
                </a:solidFill>
                <a:ea typeface="ＭＳ Ｐゴシック" pitchFamily="34" charset="-128"/>
              </a:rPr>
              <a:t> </a:t>
            </a:r>
            <a:r>
              <a:rPr lang="en-US" sz="1400" dirty="0">
                <a:solidFill>
                  <a:schemeClr val="tx1"/>
                </a:solidFill>
                <a:ea typeface="ＭＳ Ｐゴシック" pitchFamily="34" charset="-128"/>
              </a:rPr>
              <a:t>are eligible to offer coverage to their EEs thru a Marketplace SHOP or FF-SHOP.</a:t>
            </a:r>
          </a:p>
          <a:p>
            <a:pPr eaLnBrk="1" hangingPunct="1">
              <a:lnSpc>
                <a:spcPct val="90000"/>
              </a:lnSpc>
            </a:pPr>
            <a:r>
              <a:rPr lang="en-US" sz="1500" b="1" dirty="0">
                <a:solidFill>
                  <a:srgbClr val="00B046"/>
                </a:solidFill>
                <a:ea typeface="ＭＳ Ｐゴシック" pitchFamily="34" charset="-128"/>
              </a:rPr>
              <a:t>Guaranteed availability for SHOPs.</a:t>
            </a:r>
            <a:r>
              <a:rPr lang="en-US" sz="1500" dirty="0">
                <a:solidFill>
                  <a:srgbClr val="00B046"/>
                </a:solidFill>
                <a:ea typeface="ＭＳ Ｐゴシック" pitchFamily="34" charset="-128"/>
              </a:rPr>
              <a:t> </a:t>
            </a:r>
            <a:r>
              <a:rPr lang="en-US" sz="1500" dirty="0">
                <a:solidFill>
                  <a:schemeClr val="tx1"/>
                </a:solidFill>
                <a:ea typeface="ＭＳ Ｐゴシック" pitchFamily="34" charset="-128"/>
              </a:rPr>
              <a:t>Insurers marketing plans thru a SHOP generally must accept every ER in that state that applies for coverage – even if the ER declines to enroll thru the SHOP or is eligible to do so.  Thus, insurers must be prepared to make their SHOP plans available outside of the SHOP as well.</a:t>
            </a:r>
          </a:p>
          <a:p>
            <a:pPr eaLnBrk="1" hangingPunct="1">
              <a:lnSpc>
                <a:spcPct val="90000"/>
              </a:lnSpc>
              <a:buFont typeface="Wingdings" pitchFamily="2" charset="2"/>
              <a:buNone/>
            </a:pPr>
            <a:r>
              <a:rPr lang="en-US" sz="1400" b="1" i="1" dirty="0">
                <a:solidFill>
                  <a:srgbClr val="FF6600"/>
                </a:solidFill>
                <a:latin typeface="Tahoma" pitchFamily="34" charset="0"/>
                <a:ea typeface="ＭＳ Ｐゴシック" pitchFamily="34" charset="-128"/>
                <a:cs typeface="Arial" charset="0"/>
              </a:rPr>
              <a:t>Tip: HHS </a:t>
            </a:r>
            <a:r>
              <a:rPr lang="en-US" sz="1400" b="1" i="1" dirty="0" err="1">
                <a:solidFill>
                  <a:srgbClr val="FF6600"/>
                </a:solidFill>
                <a:latin typeface="Tahoma" pitchFamily="34" charset="0"/>
                <a:ea typeface="ＭＳ Ｐゴシック" pitchFamily="34" charset="-128"/>
                <a:cs typeface="Arial" charset="0"/>
              </a:rPr>
              <a:t>regs</a:t>
            </a:r>
            <a:r>
              <a:rPr lang="en-US" sz="1400" b="1" i="1" dirty="0">
                <a:solidFill>
                  <a:srgbClr val="FF6600"/>
                </a:solidFill>
                <a:latin typeface="Tahoma" pitchFamily="34" charset="0"/>
                <a:ea typeface="ＭＳ Ｐゴシック" pitchFamily="34" charset="-128"/>
                <a:cs typeface="Arial" charset="0"/>
              </a:rPr>
              <a:t> adopt Code § 4980H(c)(2) counting method that applies to determining  ALE status.  </a:t>
            </a:r>
            <a:r>
              <a:rPr lang="ja-JP" altLang="en-US" sz="1400" dirty="0">
                <a:solidFill>
                  <a:srgbClr val="00B046"/>
                </a:solidFill>
                <a:ea typeface="ＭＳ Ｐゴシック" pitchFamily="34" charset="-128"/>
                <a:cs typeface="Arial" charset="0"/>
              </a:rPr>
              <a:t>“</a:t>
            </a:r>
            <a:r>
              <a:rPr lang="en-US" sz="1400" dirty="0">
                <a:solidFill>
                  <a:srgbClr val="00B046"/>
                </a:solidFill>
                <a:latin typeface="Tahoma" pitchFamily="34" charset="0"/>
                <a:ea typeface="ＭＳ Ｐゴシック" pitchFamily="34" charset="-128"/>
                <a:cs typeface="Arial" charset="0"/>
              </a:rPr>
              <a:t>Small ER</a:t>
            </a:r>
            <a:r>
              <a:rPr lang="ja-JP" altLang="en-US" sz="1400" dirty="0">
                <a:solidFill>
                  <a:srgbClr val="00B046"/>
                </a:solidFill>
                <a:ea typeface="ＭＳ Ｐゴシック" pitchFamily="34" charset="-128"/>
                <a:cs typeface="Arial" charset="0"/>
              </a:rPr>
              <a:t>”</a:t>
            </a:r>
            <a:r>
              <a:rPr lang="en-US" sz="1400" dirty="0">
                <a:solidFill>
                  <a:srgbClr val="00B046"/>
                </a:solidFill>
                <a:latin typeface="Tahoma" pitchFamily="34" charset="0"/>
                <a:ea typeface="ＭＳ Ｐゴシック" pitchFamily="34" charset="-128"/>
                <a:cs typeface="Arial" charset="0"/>
              </a:rPr>
              <a:t> is an ER that employed an average of at least 1, but not more than 50 FTEs/FTEEs, on business days during the preceding CY, and employs at least 1 EE on the 1</a:t>
            </a:r>
            <a:r>
              <a:rPr lang="en-US" sz="1400" baseline="30000" dirty="0">
                <a:solidFill>
                  <a:srgbClr val="00B046"/>
                </a:solidFill>
                <a:latin typeface="Tahoma" pitchFamily="34" charset="0"/>
                <a:ea typeface="ＭＳ Ｐゴシック" pitchFamily="34" charset="-128"/>
                <a:cs typeface="Arial" charset="0"/>
              </a:rPr>
              <a:t>st</a:t>
            </a:r>
            <a:r>
              <a:rPr lang="en-US" sz="1400" dirty="0">
                <a:solidFill>
                  <a:srgbClr val="00B046"/>
                </a:solidFill>
                <a:latin typeface="Tahoma" pitchFamily="34" charset="0"/>
                <a:ea typeface="ＭＳ Ｐゴシック" pitchFamily="34" charset="-128"/>
                <a:cs typeface="Arial" charset="0"/>
              </a:rPr>
              <a:t> day of the PY. CAUTION:  Some state-based SHOP Exchanges count SHOP FTEs differently.</a:t>
            </a:r>
          </a:p>
        </p:txBody>
      </p:sp>
      <p:sp>
        <p:nvSpPr>
          <p:cNvPr id="5" name="Slide Number Placeholder 5"/>
          <p:cNvSpPr>
            <a:spLocks noGrp="1"/>
          </p:cNvSpPr>
          <p:nvPr>
            <p:ph type="sldNum" sz="quarter" idx="12"/>
          </p:nvPr>
        </p:nvSpPr>
        <p:spPr/>
        <p:txBody>
          <a:bodyPr/>
          <a:lstStyle/>
          <a:p>
            <a:pPr>
              <a:defRPr/>
            </a:pPr>
            <a:fld id="{FA3CB88F-AF7D-4987-8BF9-7A348B4FBD8C}" type="slidenum">
              <a:rPr lang="en-US"/>
              <a:pPr>
                <a:defRPr/>
              </a:pPr>
              <a:t>138</a:t>
            </a:fld>
            <a:endParaRPr lang="en-US"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3"/>
          <p:cNvSpPr>
            <a:spLocks noGrp="1" noChangeArrowheads="1"/>
          </p:cNvSpPr>
          <p:nvPr>
            <p:ph type="title"/>
          </p:nvPr>
        </p:nvSpPr>
        <p:spPr>
          <a:xfrm>
            <a:off x="457200" y="533400"/>
            <a:ext cx="8229600" cy="1143000"/>
          </a:xfrm>
        </p:spPr>
        <p:txBody>
          <a:bodyPr/>
          <a:lstStyle/>
          <a:p>
            <a:pPr eaLnBrk="1" hangingPunct="1"/>
            <a:r>
              <a:rPr lang="en-US" sz="4400" dirty="0">
                <a:ea typeface="ＭＳ Ｐゴシック" pitchFamily="34" charset="-128"/>
              </a:rPr>
              <a:t>Marketplace (Exchanges) </a:t>
            </a:r>
            <a:r>
              <a:rPr lang="en-US" sz="3200" dirty="0">
                <a:ea typeface="ＭＳ Ｐゴシック" pitchFamily="34" charset="-128"/>
              </a:rPr>
              <a:t>(</a:t>
            </a:r>
            <a:r>
              <a:rPr lang="en-US" sz="3200" dirty="0" err="1">
                <a:ea typeface="ＭＳ Ｐゴシック" pitchFamily="34" charset="-128"/>
              </a:rPr>
              <a:t>cont</a:t>
            </a:r>
            <a:r>
              <a:rPr lang="ja-JP" altLang="en-US" sz="3200" dirty="0">
                <a:ea typeface="ＭＳ Ｐゴシック" pitchFamily="34" charset="-128"/>
              </a:rPr>
              <a:t>’</a:t>
            </a:r>
            <a:r>
              <a:rPr lang="en-US" altLang="ja-JP" sz="3200" dirty="0">
                <a:ea typeface="ＭＳ Ｐゴシック" pitchFamily="34" charset="-128"/>
              </a:rPr>
              <a:t>d)</a:t>
            </a:r>
            <a:endParaRPr lang="en-US" sz="3200" dirty="0">
              <a:ea typeface="ＭＳ Ｐゴシック" pitchFamily="34" charset="-128"/>
            </a:endParaRPr>
          </a:p>
        </p:txBody>
      </p:sp>
      <p:sp>
        <p:nvSpPr>
          <p:cNvPr id="151554" name="Rectangle 2"/>
          <p:cNvSpPr>
            <a:spLocks noGrp="1" noChangeArrowheads="1"/>
          </p:cNvSpPr>
          <p:nvPr>
            <p:ph idx="1"/>
          </p:nvPr>
        </p:nvSpPr>
        <p:spPr>
          <a:xfrm>
            <a:off x="228600" y="2667000"/>
            <a:ext cx="8229600" cy="3657600"/>
          </a:xfrm>
        </p:spPr>
        <p:txBody>
          <a:bodyPr/>
          <a:lstStyle/>
          <a:p>
            <a:pPr marL="798513" lvl="2" indent="-342900" eaLnBrk="1" hangingPunct="1">
              <a:lnSpc>
                <a:spcPct val="90000"/>
              </a:lnSpc>
              <a:buClr>
                <a:srgbClr val="589DEE"/>
              </a:buClr>
              <a:buFont typeface="Wingdings" pitchFamily="2" charset="2"/>
              <a:buChar char="§"/>
            </a:pPr>
            <a:r>
              <a:rPr lang="en-US" dirty="0">
                <a:solidFill>
                  <a:schemeClr val="tx1"/>
                </a:solidFill>
                <a:ea typeface="ＭＳ Ｐゴシック" pitchFamily="34" charset="-128"/>
              </a:rPr>
              <a:t>In Oct. 2015, legislation amended the small ER definition restoring the pre-ACA </a:t>
            </a:r>
            <a:r>
              <a:rPr lang="en-US" dirty="0">
                <a:solidFill>
                  <a:srgbClr val="00B046"/>
                </a:solidFill>
                <a:ea typeface="ＭＳ Ｐゴシック" pitchFamily="34" charset="-128"/>
              </a:rPr>
              <a:t>cut-off of 50 EEs. States have the option to extend the cut-off to 100 EEs.</a:t>
            </a:r>
            <a:endParaRPr lang="en-US" dirty="0">
              <a:ea typeface="ＭＳ Ｐゴシック" pitchFamily="34" charset="-128"/>
            </a:endParaRPr>
          </a:p>
          <a:p>
            <a:pPr marL="798513" lvl="2" indent="-342900" eaLnBrk="1" hangingPunct="1">
              <a:lnSpc>
                <a:spcPct val="90000"/>
              </a:lnSpc>
              <a:buClr>
                <a:srgbClr val="589DEE"/>
              </a:buClr>
              <a:buFont typeface="Wingdings" pitchFamily="2" charset="2"/>
              <a:buChar char="§"/>
            </a:pPr>
            <a:r>
              <a:rPr lang="en-US" dirty="0">
                <a:solidFill>
                  <a:schemeClr val="tx1"/>
                </a:solidFill>
                <a:ea typeface="ＭＳ Ｐゴシック" pitchFamily="34" charset="-128"/>
              </a:rPr>
              <a:t>Coverage offered to individuals thru a Marketplace</a:t>
            </a:r>
            <a:r>
              <a:rPr lang="en-US" dirty="0">
                <a:ea typeface="ＭＳ Ｐゴシック" pitchFamily="34" charset="-128"/>
              </a:rPr>
              <a:t> </a:t>
            </a:r>
            <a:r>
              <a:rPr lang="en-US" dirty="0">
                <a:solidFill>
                  <a:srgbClr val="00B046"/>
                </a:solidFill>
                <a:ea typeface="ＭＳ Ｐゴシック" pitchFamily="34" charset="-128"/>
              </a:rPr>
              <a:t>will generally not constitute a </a:t>
            </a:r>
            <a:r>
              <a:rPr lang="ja-JP" altLang="en-US" dirty="0">
                <a:solidFill>
                  <a:srgbClr val="00B046"/>
                </a:solidFill>
                <a:ea typeface="ＭＳ Ｐゴシック" pitchFamily="34" charset="-128"/>
              </a:rPr>
              <a:t>“</a:t>
            </a:r>
            <a:r>
              <a:rPr lang="en-US" dirty="0">
                <a:solidFill>
                  <a:srgbClr val="00B046"/>
                </a:solidFill>
                <a:ea typeface="ＭＳ Ｐゴシック" pitchFamily="34" charset="-128"/>
              </a:rPr>
              <a:t>qualified benefit</a:t>
            </a:r>
            <a:r>
              <a:rPr lang="ja-JP" altLang="en-US" dirty="0">
                <a:solidFill>
                  <a:srgbClr val="00B046"/>
                </a:solidFill>
                <a:ea typeface="ＭＳ Ｐゴシック" pitchFamily="34" charset="-128"/>
              </a:rPr>
              <a:t>”</a:t>
            </a:r>
            <a:r>
              <a:rPr lang="en-US" dirty="0">
                <a:solidFill>
                  <a:srgbClr val="00B046"/>
                </a:solidFill>
                <a:ea typeface="ＭＳ Ｐゴシック" pitchFamily="34" charset="-128"/>
              </a:rPr>
              <a:t> under Code § 125 </a:t>
            </a:r>
            <a:r>
              <a:rPr lang="en-US" dirty="0">
                <a:solidFill>
                  <a:schemeClr val="tx1"/>
                </a:solidFill>
                <a:ea typeface="ＭＳ Ｐゴシック" pitchFamily="34" charset="-128"/>
              </a:rPr>
              <a:t>and therefore cannot be offered to EEs on a </a:t>
            </a:r>
            <a:r>
              <a:rPr lang="ja-JP" altLang="en-US" dirty="0">
                <a:solidFill>
                  <a:schemeClr val="tx1"/>
                </a:solidFill>
                <a:ea typeface="ＭＳ Ｐゴシック" pitchFamily="34" charset="-128"/>
              </a:rPr>
              <a:t>“</a:t>
            </a:r>
            <a:r>
              <a:rPr lang="en-US" dirty="0">
                <a:solidFill>
                  <a:schemeClr val="tx1"/>
                </a:solidFill>
                <a:ea typeface="ＭＳ Ｐゴシック" pitchFamily="34" charset="-128"/>
              </a:rPr>
              <a:t>pre-tax basis</a:t>
            </a:r>
            <a:r>
              <a:rPr lang="ja-JP" altLang="en-US" dirty="0">
                <a:solidFill>
                  <a:schemeClr val="tx1"/>
                </a:solidFill>
                <a:ea typeface="ＭＳ Ｐゴシック" pitchFamily="34" charset="-128"/>
              </a:rPr>
              <a:t>”</a:t>
            </a:r>
            <a:r>
              <a:rPr lang="en-US" dirty="0">
                <a:solidFill>
                  <a:schemeClr val="tx1"/>
                </a:solidFill>
                <a:ea typeface="ＭＳ Ｐゴシック" pitchFamily="34" charset="-128"/>
              </a:rPr>
              <a:t> under a cafeteria plan.  </a:t>
            </a:r>
            <a:r>
              <a:rPr lang="en-US" i="1" dirty="0">
                <a:solidFill>
                  <a:srgbClr val="00B046"/>
                </a:solidFill>
                <a:ea typeface="ＭＳ Ｐゴシック" pitchFamily="34" charset="-128"/>
              </a:rPr>
              <a:t>Exception</a:t>
            </a:r>
            <a:r>
              <a:rPr lang="en-US" dirty="0">
                <a:solidFill>
                  <a:srgbClr val="00B046"/>
                </a:solidFill>
                <a:ea typeface="ＭＳ Ｐゴシック" pitchFamily="34" charset="-128"/>
              </a:rPr>
              <a:t> for Marketplace</a:t>
            </a:r>
            <a:r>
              <a:rPr lang="en-US" dirty="0">
                <a:solidFill>
                  <a:schemeClr val="tx1"/>
                </a:solidFill>
                <a:ea typeface="ＭＳ Ｐゴシック" pitchFamily="34" charset="-128"/>
              </a:rPr>
              <a:t> - eligible ERs that offer EEs opportunity to enroll thru Marketplace in a QHP in a group market.</a:t>
            </a:r>
          </a:p>
          <a:p>
            <a:pPr marL="798513" lvl="2" indent="-342900" eaLnBrk="1" hangingPunct="1">
              <a:lnSpc>
                <a:spcPct val="90000"/>
              </a:lnSpc>
              <a:spcBef>
                <a:spcPts val="1800"/>
              </a:spcBef>
              <a:buFont typeface="Wingdings" pitchFamily="2" charset="2"/>
              <a:buNone/>
            </a:pPr>
            <a:r>
              <a:rPr lang="en-US" sz="1500" b="1" i="1" dirty="0">
                <a:solidFill>
                  <a:srgbClr val="FF6600"/>
                </a:solidFill>
                <a:latin typeface="Tahoma" pitchFamily="34" charset="0"/>
                <a:ea typeface="ＭＳ Ｐゴシック" pitchFamily="34" charset="-128"/>
                <a:cs typeface="Arial" charset="0"/>
              </a:rPr>
              <a:t>Tip: </a:t>
            </a:r>
            <a:r>
              <a:rPr lang="en-US" sz="1500" b="1" dirty="0">
                <a:solidFill>
                  <a:srgbClr val="00B046"/>
                </a:solidFill>
                <a:latin typeface="Tahoma" pitchFamily="34" charset="0"/>
                <a:ea typeface="ＭＳ Ｐゴシック" pitchFamily="34" charset="-128"/>
                <a:cs typeface="Arial" charset="0"/>
              </a:rPr>
              <a:t>Marketplace SHOP not required for ERs.</a:t>
            </a:r>
            <a:r>
              <a:rPr lang="en-US" sz="1500" dirty="0">
                <a:solidFill>
                  <a:srgbClr val="00B046"/>
                </a:solidFill>
                <a:latin typeface="Tahoma" pitchFamily="34" charset="0"/>
                <a:ea typeface="ＭＳ Ｐゴシック" pitchFamily="34" charset="-128"/>
                <a:cs typeface="Arial" charset="0"/>
              </a:rPr>
              <a:t>  ERs are permitted, but not required to obtain coverage for their EEs thru a Marketplace SHOP.  However, an ER who chooses to obtain coverage thru a Marketplace SHOP must elect to make all of its FTEs eligible for one or more QHPs offered thru the Marketplace.  No minimum contribution rate for Marketplace SHOP, however ER must contribute same % for all EE classes.</a:t>
            </a:r>
          </a:p>
        </p:txBody>
      </p:sp>
      <p:sp>
        <p:nvSpPr>
          <p:cNvPr id="5" name="Slide Number Placeholder 5"/>
          <p:cNvSpPr>
            <a:spLocks noGrp="1"/>
          </p:cNvSpPr>
          <p:nvPr>
            <p:ph type="sldNum" sz="quarter" idx="12"/>
          </p:nvPr>
        </p:nvSpPr>
        <p:spPr/>
        <p:txBody>
          <a:bodyPr/>
          <a:lstStyle/>
          <a:p>
            <a:pPr>
              <a:defRPr/>
            </a:pPr>
            <a:fld id="{C34E1680-BCD3-4F54-AF1C-BC17316A6E90}" type="slidenum">
              <a:rPr lang="en-US"/>
              <a:pPr>
                <a:defRPr/>
              </a:pPr>
              <a:t>139</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B9FE30D-47B7-4AC9-95BA-EACF27E43A8A}" type="slidenum">
              <a:rPr lang="en-US"/>
              <a:pPr>
                <a:defRPr/>
              </a:pPr>
              <a:t>14</a:t>
            </a:fld>
            <a:endParaRPr lang="en-US" dirty="0"/>
          </a:p>
        </p:txBody>
      </p:sp>
      <p:sp>
        <p:nvSpPr>
          <p:cNvPr id="32770" name="Rectangle 2"/>
          <p:cNvSpPr>
            <a:spLocks noGrp="1" noChangeArrowheads="1"/>
          </p:cNvSpPr>
          <p:nvPr>
            <p:ph type="title" idx="4294967295"/>
          </p:nvPr>
        </p:nvSpPr>
        <p:spPr>
          <a:xfrm>
            <a:off x="0" y="0"/>
            <a:ext cx="9144000" cy="731838"/>
          </a:xfrm>
        </p:spPr>
        <p:txBody>
          <a:bodyPr/>
          <a:lstStyle/>
          <a:p>
            <a:pPr eaLnBrk="1" hangingPunct="1"/>
            <a:r>
              <a:rPr lang="en-US" sz="3000">
                <a:ea typeface="ＭＳ Ｐゴシック" pitchFamily="34" charset="-128"/>
              </a:rPr>
              <a:t>Retiree-Only Plans and Excepted Benefits</a:t>
            </a:r>
          </a:p>
        </p:txBody>
      </p:sp>
      <p:sp>
        <p:nvSpPr>
          <p:cNvPr id="32771" name="Rectangle 3"/>
          <p:cNvSpPr>
            <a:spLocks noGrp="1" noChangeArrowheads="1"/>
          </p:cNvSpPr>
          <p:nvPr>
            <p:ph idx="4294967295"/>
          </p:nvPr>
        </p:nvSpPr>
        <p:spPr>
          <a:xfrm>
            <a:off x="838200" y="1447800"/>
            <a:ext cx="8305800" cy="5257800"/>
          </a:xfrm>
        </p:spPr>
        <p:txBody>
          <a:bodyPr/>
          <a:lstStyle/>
          <a:p>
            <a:pPr eaLnBrk="1" hangingPunct="1">
              <a:lnSpc>
                <a:spcPct val="90000"/>
              </a:lnSpc>
            </a:pPr>
            <a:r>
              <a:rPr lang="en-US" sz="1700" dirty="0">
                <a:solidFill>
                  <a:srgbClr val="00B046"/>
                </a:solidFill>
                <a:ea typeface="ＭＳ Ｐゴシック" pitchFamily="34" charset="-128"/>
              </a:rPr>
              <a:t>Certain </a:t>
            </a:r>
            <a:r>
              <a:rPr lang="ja-JP" altLang="en-US" sz="1700" dirty="0">
                <a:solidFill>
                  <a:srgbClr val="00B046"/>
                </a:solidFill>
                <a:ea typeface="ＭＳ Ｐゴシック" pitchFamily="34" charset="-128"/>
              </a:rPr>
              <a:t>“</a:t>
            </a:r>
            <a:r>
              <a:rPr lang="en-US" altLang="ja-JP" sz="1700" i="1" dirty="0">
                <a:solidFill>
                  <a:srgbClr val="00B046"/>
                </a:solidFill>
                <a:ea typeface="ＭＳ Ｐゴシック" pitchFamily="34" charset="-128"/>
              </a:rPr>
              <a:t>retiree-only</a:t>
            </a:r>
            <a:r>
              <a:rPr lang="ja-JP" altLang="en-US" sz="1700" dirty="0">
                <a:solidFill>
                  <a:srgbClr val="00B046"/>
                </a:solidFill>
                <a:ea typeface="ＭＳ Ｐゴシック" pitchFamily="34" charset="-128"/>
              </a:rPr>
              <a:t>”</a:t>
            </a:r>
            <a:r>
              <a:rPr lang="en-US" altLang="ja-JP" sz="1700" dirty="0">
                <a:solidFill>
                  <a:srgbClr val="00B046"/>
                </a:solidFill>
                <a:ea typeface="ＭＳ Ｐゴシック" pitchFamily="34" charset="-128"/>
              </a:rPr>
              <a:t> plans and </a:t>
            </a:r>
            <a:r>
              <a:rPr lang="ja-JP" altLang="en-US" sz="1700" dirty="0">
                <a:solidFill>
                  <a:srgbClr val="00B046"/>
                </a:solidFill>
                <a:ea typeface="ＭＳ Ｐゴシック" pitchFamily="34" charset="-128"/>
              </a:rPr>
              <a:t>“</a:t>
            </a:r>
            <a:r>
              <a:rPr lang="en-US" altLang="ja-JP" sz="1700" dirty="0">
                <a:solidFill>
                  <a:srgbClr val="00B046"/>
                </a:solidFill>
                <a:ea typeface="ＭＳ Ｐゴシック" pitchFamily="34" charset="-128"/>
              </a:rPr>
              <a:t>excepted benefits</a:t>
            </a:r>
            <a:r>
              <a:rPr lang="ja-JP" altLang="en-US" sz="1700" dirty="0">
                <a:solidFill>
                  <a:srgbClr val="00B046"/>
                </a:solidFill>
                <a:ea typeface="ＭＳ Ｐゴシック" pitchFamily="34" charset="-128"/>
              </a:rPr>
              <a:t>”</a:t>
            </a:r>
            <a:r>
              <a:rPr lang="en-US" altLang="ja-JP" sz="1700" dirty="0">
                <a:solidFill>
                  <a:srgbClr val="00B046"/>
                </a:solidFill>
                <a:ea typeface="ＭＳ Ｐゴシック" pitchFamily="34" charset="-128"/>
              </a:rPr>
              <a:t> are exempt </a:t>
            </a:r>
            <a:r>
              <a:rPr lang="en-US" altLang="ja-JP" sz="1700" dirty="0">
                <a:solidFill>
                  <a:schemeClr val="tx1"/>
                </a:solidFill>
                <a:ea typeface="ＭＳ Ｐゴシック" pitchFamily="34" charset="-128"/>
              </a:rPr>
              <a:t>from the ACA mandates.</a:t>
            </a:r>
          </a:p>
          <a:p>
            <a:pPr eaLnBrk="1" hangingPunct="1">
              <a:lnSpc>
                <a:spcPct val="90000"/>
              </a:lnSpc>
            </a:pPr>
            <a:r>
              <a:rPr lang="ja-JP" altLang="en-US" sz="1700" dirty="0">
                <a:solidFill>
                  <a:srgbClr val="00B046"/>
                </a:solidFill>
                <a:ea typeface="ＭＳ Ｐゴシック" pitchFamily="34" charset="-128"/>
              </a:rPr>
              <a:t>“</a:t>
            </a:r>
            <a:r>
              <a:rPr lang="en-US" altLang="ja-JP" sz="1700" i="1" dirty="0">
                <a:solidFill>
                  <a:srgbClr val="00B046"/>
                </a:solidFill>
                <a:ea typeface="ＭＳ Ｐゴシック" pitchFamily="34" charset="-128"/>
              </a:rPr>
              <a:t>Retiree-only</a:t>
            </a:r>
            <a:r>
              <a:rPr lang="ja-JP" altLang="en-US" sz="1700" dirty="0">
                <a:solidFill>
                  <a:srgbClr val="00B046"/>
                </a:solidFill>
                <a:ea typeface="ＭＳ Ｐゴシック" pitchFamily="34" charset="-128"/>
              </a:rPr>
              <a:t>”</a:t>
            </a:r>
            <a:r>
              <a:rPr lang="en-US" altLang="ja-JP" sz="1700" dirty="0">
                <a:solidFill>
                  <a:srgbClr val="00B046"/>
                </a:solidFill>
                <a:ea typeface="ＭＳ Ｐゴシック" pitchFamily="34" charset="-128"/>
              </a:rPr>
              <a:t> plans </a:t>
            </a:r>
            <a:r>
              <a:rPr lang="en-US" altLang="ja-JP" sz="1700" dirty="0">
                <a:solidFill>
                  <a:schemeClr val="tx1"/>
                </a:solidFill>
                <a:ea typeface="ＭＳ Ｐゴシック" pitchFamily="34" charset="-128"/>
              </a:rPr>
              <a:t>include GHPs that on the 1</a:t>
            </a:r>
            <a:r>
              <a:rPr lang="en-US" altLang="ja-JP" sz="1700" baseline="30000" dirty="0">
                <a:solidFill>
                  <a:schemeClr val="tx1"/>
                </a:solidFill>
                <a:ea typeface="ＭＳ Ｐゴシック" pitchFamily="34" charset="-128"/>
              </a:rPr>
              <a:t>st</a:t>
            </a:r>
            <a:r>
              <a:rPr lang="en-US" altLang="ja-JP" sz="1700" dirty="0">
                <a:solidFill>
                  <a:schemeClr val="tx1"/>
                </a:solidFill>
                <a:ea typeface="ＭＳ Ｐゴシック" pitchFamily="34" charset="-128"/>
              </a:rPr>
              <a:t> day of the PY has &lt;2 participants who are current EEs.</a:t>
            </a:r>
          </a:p>
          <a:p>
            <a:pPr eaLnBrk="1" hangingPunct="1">
              <a:lnSpc>
                <a:spcPct val="90000"/>
              </a:lnSpc>
            </a:pPr>
            <a:r>
              <a:rPr lang="en-US" sz="1700" dirty="0">
                <a:solidFill>
                  <a:srgbClr val="00B046"/>
                </a:solidFill>
                <a:ea typeface="ＭＳ Ｐゴシック" pitchFamily="34" charset="-128"/>
              </a:rPr>
              <a:t>“</a:t>
            </a:r>
            <a:r>
              <a:rPr lang="en-US" sz="1700" i="1" dirty="0">
                <a:solidFill>
                  <a:srgbClr val="00B046"/>
                </a:solidFill>
                <a:ea typeface="ＭＳ Ｐゴシック" pitchFamily="34" charset="-128"/>
              </a:rPr>
              <a:t>Excepted </a:t>
            </a:r>
            <a:r>
              <a:rPr lang="en-US" altLang="ja-JP" sz="1700" i="1" dirty="0">
                <a:solidFill>
                  <a:srgbClr val="00B046"/>
                </a:solidFill>
                <a:ea typeface="ＭＳ Ｐゴシック" pitchFamily="34" charset="-128"/>
              </a:rPr>
              <a:t>benefits</a:t>
            </a:r>
            <a:r>
              <a:rPr lang="ja-JP" altLang="en-US" sz="1700" dirty="0">
                <a:solidFill>
                  <a:srgbClr val="00B046"/>
                </a:solidFill>
                <a:ea typeface="ＭＳ Ｐゴシック" pitchFamily="34" charset="-128"/>
              </a:rPr>
              <a:t>”</a:t>
            </a:r>
            <a:r>
              <a:rPr lang="en-US" altLang="ja-JP" sz="1700" dirty="0">
                <a:solidFill>
                  <a:srgbClr val="00B046"/>
                </a:solidFill>
                <a:ea typeface="ＭＳ Ｐゴシック" pitchFamily="34" charset="-128"/>
              </a:rPr>
              <a:t> </a:t>
            </a:r>
            <a:r>
              <a:rPr lang="en-US" altLang="ja-JP" sz="1700" dirty="0">
                <a:solidFill>
                  <a:schemeClr val="tx1"/>
                </a:solidFill>
                <a:ea typeface="ＭＳ Ｐゴシック" pitchFamily="34" charset="-128"/>
              </a:rPr>
              <a:t>include specified non-major medical types of coverage, including:</a:t>
            </a:r>
          </a:p>
          <a:p>
            <a:pPr lvl="1" eaLnBrk="1" hangingPunct="1">
              <a:lnSpc>
                <a:spcPct val="90000"/>
              </a:lnSpc>
            </a:pPr>
            <a:r>
              <a:rPr lang="en-US" sz="1700" dirty="0">
                <a:solidFill>
                  <a:schemeClr val="tx1"/>
                </a:solidFill>
                <a:ea typeface="ＭＳ Ｐゴシック" pitchFamily="34" charset="-128"/>
              </a:rPr>
              <a:t>Accident or disability income insurance;</a:t>
            </a:r>
          </a:p>
          <a:p>
            <a:pPr lvl="1" eaLnBrk="1" hangingPunct="1">
              <a:lnSpc>
                <a:spcPct val="90000"/>
              </a:lnSpc>
            </a:pPr>
            <a:r>
              <a:rPr lang="en-US" sz="1700" dirty="0">
                <a:solidFill>
                  <a:schemeClr val="tx1"/>
                </a:solidFill>
                <a:ea typeface="ＭＳ Ｐゴシック" pitchFamily="34" charset="-128"/>
              </a:rPr>
              <a:t>Liability and supplemental liability insurance; </a:t>
            </a:r>
          </a:p>
          <a:p>
            <a:pPr lvl="1" eaLnBrk="1" hangingPunct="1">
              <a:lnSpc>
                <a:spcPct val="90000"/>
              </a:lnSpc>
            </a:pPr>
            <a:r>
              <a:rPr lang="en-US" sz="1700" dirty="0">
                <a:solidFill>
                  <a:schemeClr val="tx1"/>
                </a:solidFill>
                <a:ea typeface="ＭＳ Ｐゴシック" pitchFamily="34" charset="-128"/>
              </a:rPr>
              <a:t>Workers</a:t>
            </a:r>
            <a:r>
              <a:rPr lang="ja-JP" altLang="en-US" sz="1700" dirty="0">
                <a:solidFill>
                  <a:schemeClr val="tx1"/>
                </a:solidFill>
                <a:ea typeface="ＭＳ Ｐゴシック" pitchFamily="34" charset="-128"/>
              </a:rPr>
              <a:t>’</a:t>
            </a:r>
            <a:r>
              <a:rPr lang="en-US" altLang="ja-JP" sz="1700" dirty="0">
                <a:solidFill>
                  <a:schemeClr val="tx1"/>
                </a:solidFill>
                <a:ea typeface="ＭＳ Ｐゴシック" pitchFamily="34" charset="-128"/>
              </a:rPr>
              <a:t> compensation insurance;</a:t>
            </a:r>
          </a:p>
          <a:p>
            <a:pPr lvl="1" eaLnBrk="1" hangingPunct="1">
              <a:lnSpc>
                <a:spcPct val="90000"/>
              </a:lnSpc>
            </a:pPr>
            <a:r>
              <a:rPr lang="en-US" sz="1700" dirty="0">
                <a:solidFill>
                  <a:schemeClr val="tx1"/>
                </a:solidFill>
                <a:ea typeface="ＭＳ Ｐゴシック" pitchFamily="34" charset="-128"/>
              </a:rPr>
              <a:t>On-site medical clinics;</a:t>
            </a:r>
          </a:p>
          <a:p>
            <a:pPr lvl="1" eaLnBrk="1" hangingPunct="1">
              <a:lnSpc>
                <a:spcPct val="90000"/>
              </a:lnSpc>
            </a:pPr>
            <a:r>
              <a:rPr lang="ja-JP" altLang="en-US" sz="1700" dirty="0">
                <a:solidFill>
                  <a:schemeClr val="tx1"/>
                </a:solidFill>
                <a:ea typeface="ＭＳ Ｐゴシック" pitchFamily="34" charset="-128"/>
              </a:rPr>
              <a:t>“</a:t>
            </a:r>
            <a:r>
              <a:rPr lang="en-US" altLang="ja-JP" sz="1700" dirty="0">
                <a:solidFill>
                  <a:schemeClr val="tx1"/>
                </a:solidFill>
                <a:ea typeface="ＭＳ Ｐゴシック" pitchFamily="34" charset="-128"/>
              </a:rPr>
              <a:t>Stand-alone</a:t>
            </a:r>
            <a:r>
              <a:rPr lang="ja-JP" altLang="en-US" sz="1700" dirty="0">
                <a:solidFill>
                  <a:schemeClr val="tx1"/>
                </a:solidFill>
                <a:ea typeface="ＭＳ Ｐゴシック" pitchFamily="34" charset="-128"/>
              </a:rPr>
              <a:t>”</a:t>
            </a:r>
            <a:r>
              <a:rPr lang="en-US" altLang="ja-JP" sz="1700" dirty="0">
                <a:solidFill>
                  <a:schemeClr val="tx1"/>
                </a:solidFill>
                <a:ea typeface="ＭＳ Ｐゴシック" pitchFamily="34" charset="-128"/>
              </a:rPr>
              <a:t> dental, vision, or long-term care benefits;</a:t>
            </a:r>
          </a:p>
          <a:p>
            <a:pPr lvl="1" eaLnBrk="1" hangingPunct="1">
              <a:lnSpc>
                <a:spcPct val="90000"/>
              </a:lnSpc>
            </a:pPr>
            <a:r>
              <a:rPr lang="en-US" sz="1700" dirty="0">
                <a:solidFill>
                  <a:schemeClr val="tx1"/>
                </a:solidFill>
                <a:ea typeface="ＭＳ Ｐゴシック" pitchFamily="34" charset="-128"/>
              </a:rPr>
              <a:t>Certain specified disease or hospital indemnity (or other fixed indemnity) insurance; and</a:t>
            </a:r>
          </a:p>
          <a:p>
            <a:pPr lvl="1" eaLnBrk="1" hangingPunct="1">
              <a:lnSpc>
                <a:spcPct val="90000"/>
              </a:lnSpc>
            </a:pPr>
            <a:r>
              <a:rPr lang="en-US" sz="1700" dirty="0">
                <a:solidFill>
                  <a:schemeClr val="tx1"/>
                </a:solidFill>
                <a:ea typeface="ＭＳ Ｐゴシック" pitchFamily="34" charset="-128"/>
              </a:rPr>
              <a:t>Certain types of coverage designed to supplement a GHP.</a:t>
            </a:r>
          </a:p>
        </p:txBody>
      </p:sp>
      <p:sp>
        <p:nvSpPr>
          <p:cNvPr id="32773" name="Rectangle 1"/>
          <p:cNvSpPr>
            <a:spLocks noChangeArrowheads="1"/>
          </p:cNvSpPr>
          <p:nvPr/>
        </p:nvSpPr>
        <p:spPr bwMode="auto">
          <a:xfrm>
            <a:off x="838200" y="5943600"/>
            <a:ext cx="7696200" cy="523875"/>
          </a:xfrm>
          <a:prstGeom prst="rect">
            <a:avLst/>
          </a:prstGeom>
          <a:noFill/>
          <a:ln w="9525">
            <a:noFill/>
            <a:miter lim="800000"/>
            <a:headEnd/>
            <a:tailEnd/>
          </a:ln>
        </p:spPr>
        <p:txBody>
          <a:bodyPr>
            <a:spAutoFit/>
          </a:bodyPr>
          <a:lstStyle/>
          <a:p>
            <a:pPr>
              <a:spcBef>
                <a:spcPct val="50000"/>
              </a:spcBef>
            </a:pPr>
            <a:r>
              <a:rPr lang="en-US" sz="1400" b="1" i="1" dirty="0">
                <a:solidFill>
                  <a:srgbClr val="FF6600"/>
                </a:solidFill>
              </a:rPr>
              <a:t>Tip:</a:t>
            </a:r>
            <a:r>
              <a:rPr lang="en-US" sz="1400" dirty="0"/>
              <a:t> </a:t>
            </a:r>
            <a:r>
              <a:rPr lang="en-US" sz="1400" b="1" dirty="0">
                <a:solidFill>
                  <a:srgbClr val="00B046"/>
                </a:solidFill>
              </a:rPr>
              <a:t>New rules for determining </a:t>
            </a:r>
            <a:r>
              <a:rPr lang="ja-JP" altLang="en-US" sz="1400" b="1" dirty="0">
                <a:solidFill>
                  <a:srgbClr val="00B046"/>
                </a:solidFill>
              </a:rPr>
              <a:t>“</a:t>
            </a:r>
            <a:r>
              <a:rPr lang="en-US" altLang="ja-JP" sz="1400" b="1" dirty="0">
                <a:solidFill>
                  <a:srgbClr val="00B046"/>
                </a:solidFill>
              </a:rPr>
              <a:t>stand-alone</a:t>
            </a:r>
            <a:r>
              <a:rPr lang="ja-JP" altLang="en-US" sz="1400" b="1" dirty="0">
                <a:solidFill>
                  <a:srgbClr val="00B046"/>
                </a:solidFill>
              </a:rPr>
              <a:t>”</a:t>
            </a:r>
            <a:r>
              <a:rPr lang="en-US" altLang="ja-JP" sz="1400" b="1" dirty="0">
                <a:solidFill>
                  <a:srgbClr val="00B046"/>
                </a:solidFill>
              </a:rPr>
              <a:t> status for self-insured plans</a:t>
            </a:r>
            <a:r>
              <a:rPr lang="en-US" altLang="ja-JP" sz="1400" dirty="0">
                <a:solidFill>
                  <a:srgbClr val="00B046"/>
                </a:solidFill>
              </a:rPr>
              <a:t>- additional cost requirement no longer applies, however EE </a:t>
            </a:r>
            <a:r>
              <a:rPr lang="en-US" altLang="ja-JP" sz="1400" u="sng" dirty="0">
                <a:solidFill>
                  <a:srgbClr val="00B046"/>
                </a:solidFill>
              </a:rPr>
              <a:t>must</a:t>
            </a:r>
            <a:r>
              <a:rPr lang="en-US" altLang="ja-JP" sz="1400" dirty="0">
                <a:solidFill>
                  <a:srgbClr val="00B046"/>
                </a:solidFill>
              </a:rPr>
              <a:t> have option to enroll or decline coverage.</a:t>
            </a:r>
            <a:endParaRPr lang="en-US" sz="1400" i="1" dirty="0">
              <a:solidFill>
                <a:srgbClr val="00B046"/>
              </a:solidFill>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3"/>
          <p:cNvSpPr>
            <a:spLocks noGrp="1" noChangeArrowheads="1"/>
          </p:cNvSpPr>
          <p:nvPr>
            <p:ph type="title"/>
          </p:nvPr>
        </p:nvSpPr>
        <p:spPr/>
        <p:txBody>
          <a:bodyPr/>
          <a:lstStyle/>
          <a:p>
            <a:pPr eaLnBrk="1" hangingPunct="1"/>
            <a:r>
              <a:rPr lang="en-US" dirty="0">
                <a:ea typeface="ＭＳ Ｐゴシック" pitchFamily="34" charset="-128"/>
              </a:rPr>
              <a:t>Marketplace (Exchanges)</a:t>
            </a:r>
            <a:r>
              <a:rPr lang="en-US" sz="2800" dirty="0">
                <a:ea typeface="ＭＳ Ｐゴシック" pitchFamily="34" charset="-128"/>
              </a:rPr>
              <a:t> </a:t>
            </a:r>
            <a:r>
              <a:rPr lang="en-US" sz="3200" dirty="0">
                <a:ea typeface="ＭＳ Ｐゴシック" pitchFamily="34" charset="-128"/>
              </a:rPr>
              <a:t>(</a:t>
            </a:r>
            <a:r>
              <a:rPr lang="en-US" sz="3200" dirty="0" err="1">
                <a:ea typeface="ＭＳ Ｐゴシック" pitchFamily="34" charset="-128"/>
              </a:rPr>
              <a:t>cont</a:t>
            </a:r>
            <a:r>
              <a:rPr lang="ja-JP" altLang="en-US" sz="3200" dirty="0">
                <a:ea typeface="ＭＳ Ｐゴシック" pitchFamily="34" charset="-128"/>
              </a:rPr>
              <a:t>’</a:t>
            </a:r>
            <a:r>
              <a:rPr lang="en-US" altLang="ja-JP" sz="3200" dirty="0">
                <a:ea typeface="ＭＳ Ｐゴシック" pitchFamily="34" charset="-128"/>
              </a:rPr>
              <a:t>d)</a:t>
            </a:r>
            <a:endParaRPr lang="en-US" sz="3200" dirty="0">
              <a:ea typeface="ＭＳ Ｐゴシック" pitchFamily="34" charset="-128"/>
            </a:endParaRPr>
          </a:p>
        </p:txBody>
      </p:sp>
      <p:sp>
        <p:nvSpPr>
          <p:cNvPr id="152578" name="Rectangle 2"/>
          <p:cNvSpPr>
            <a:spLocks noGrp="1" noChangeArrowheads="1"/>
          </p:cNvSpPr>
          <p:nvPr>
            <p:ph idx="1"/>
          </p:nvPr>
        </p:nvSpPr>
        <p:spPr>
          <a:xfrm>
            <a:off x="4648200" y="273050"/>
            <a:ext cx="4114800" cy="6280150"/>
          </a:xfrm>
        </p:spPr>
        <p:txBody>
          <a:bodyPr>
            <a:normAutofit/>
          </a:bodyPr>
          <a:lstStyle/>
          <a:p>
            <a:pPr eaLnBrk="1" hangingPunct="1"/>
            <a:r>
              <a:rPr lang="en-US" sz="2000" dirty="0">
                <a:solidFill>
                  <a:schemeClr val="tx1"/>
                </a:solidFill>
                <a:ea typeface="ＭＳ Ｐゴシック" pitchFamily="34" charset="-128"/>
              </a:rPr>
              <a:t>Only</a:t>
            </a:r>
            <a:r>
              <a:rPr lang="en-US" sz="2000" dirty="0">
                <a:ea typeface="ＭＳ Ｐゴシック" pitchFamily="34" charset="-128"/>
              </a:rPr>
              <a:t> </a:t>
            </a:r>
            <a:r>
              <a:rPr lang="en-US" sz="2000" dirty="0">
                <a:solidFill>
                  <a:srgbClr val="00B046"/>
                </a:solidFill>
                <a:ea typeface="ＭＳ Ｐゴシック" pitchFamily="34" charset="-128"/>
              </a:rPr>
              <a:t>QHPs </a:t>
            </a:r>
            <a:r>
              <a:rPr lang="en-US" sz="2000" dirty="0">
                <a:solidFill>
                  <a:schemeClr val="tx1"/>
                </a:solidFill>
                <a:ea typeface="ＭＳ Ｐゴシック" pitchFamily="34" charset="-128"/>
              </a:rPr>
              <a:t>are available thru a Marketplace</a:t>
            </a:r>
            <a:r>
              <a:rPr lang="en-US" sz="2000" b="1" dirty="0">
                <a:solidFill>
                  <a:schemeClr val="tx1"/>
                </a:solidFill>
                <a:ea typeface="ＭＳ Ｐゴシック" pitchFamily="34" charset="-128"/>
              </a:rPr>
              <a:t>.</a:t>
            </a:r>
          </a:p>
          <a:p>
            <a:pPr eaLnBrk="1" hangingPunct="1"/>
            <a:r>
              <a:rPr lang="en-US" sz="2000" dirty="0">
                <a:ea typeface="ＭＳ Ｐゴシック" pitchFamily="34" charset="-128"/>
              </a:rPr>
              <a:t>QHP is a </a:t>
            </a:r>
            <a:r>
              <a:rPr lang="en-US" sz="2000" dirty="0">
                <a:solidFill>
                  <a:srgbClr val="00B046"/>
                </a:solidFill>
                <a:ea typeface="ＭＳ Ｐゴシック" pitchFamily="34" charset="-128"/>
              </a:rPr>
              <a:t>Marketplace-certified </a:t>
            </a:r>
            <a:r>
              <a:rPr lang="ja-JP" altLang="en-US" sz="2000" dirty="0">
                <a:solidFill>
                  <a:schemeClr val="tx1"/>
                </a:solidFill>
                <a:ea typeface="ＭＳ Ｐゴシック" pitchFamily="34" charset="-128"/>
              </a:rPr>
              <a:t>“</a:t>
            </a:r>
            <a:r>
              <a:rPr lang="en-US" altLang="ja-JP" sz="2000" dirty="0">
                <a:solidFill>
                  <a:schemeClr val="tx1"/>
                </a:solidFill>
                <a:ea typeface="ＭＳ Ｐゴシック" pitchFamily="34" charset="-128"/>
              </a:rPr>
              <a:t>health plan</a:t>
            </a:r>
            <a:r>
              <a:rPr lang="ja-JP" altLang="en-US" sz="2000" dirty="0">
                <a:solidFill>
                  <a:schemeClr val="tx1"/>
                </a:solidFill>
                <a:ea typeface="ＭＳ Ｐゴシック" pitchFamily="34" charset="-128"/>
              </a:rPr>
              <a:t>”</a:t>
            </a:r>
            <a:r>
              <a:rPr lang="en-US" altLang="ja-JP" sz="2000" dirty="0">
                <a:solidFill>
                  <a:schemeClr val="tx1"/>
                </a:solidFill>
                <a:ea typeface="ＭＳ Ｐゴシック" pitchFamily="34" charset="-128"/>
              </a:rPr>
              <a:t> that offers an </a:t>
            </a:r>
            <a:r>
              <a:rPr lang="en-US" altLang="ja-JP" sz="2000" dirty="0">
                <a:solidFill>
                  <a:srgbClr val="00B046"/>
                </a:solidFill>
                <a:ea typeface="ＭＳ Ｐゴシック" pitchFamily="34" charset="-128"/>
              </a:rPr>
              <a:t>essential health benefits package</a:t>
            </a:r>
            <a:r>
              <a:rPr lang="en-US" altLang="ja-JP" sz="2000" dirty="0">
                <a:solidFill>
                  <a:schemeClr val="tx1"/>
                </a:solidFill>
                <a:ea typeface="ＭＳ Ｐゴシック" pitchFamily="34" charset="-128"/>
              </a:rPr>
              <a:t> (“EHBP”) that is offered by an </a:t>
            </a:r>
            <a:r>
              <a:rPr lang="ja-JP" altLang="en-US" sz="2000" dirty="0">
                <a:solidFill>
                  <a:schemeClr val="tx1"/>
                </a:solidFill>
                <a:ea typeface="ＭＳ Ｐゴシック" pitchFamily="34" charset="-128"/>
              </a:rPr>
              <a:t>“</a:t>
            </a:r>
            <a:r>
              <a:rPr lang="en-US" altLang="ja-JP" sz="2000" dirty="0">
                <a:solidFill>
                  <a:schemeClr val="tx1"/>
                </a:solidFill>
                <a:ea typeface="ＭＳ Ｐゴシック" pitchFamily="34" charset="-128"/>
              </a:rPr>
              <a:t>insurer</a:t>
            </a:r>
            <a:r>
              <a:rPr lang="ja-JP" altLang="en-US" sz="2000" dirty="0">
                <a:solidFill>
                  <a:schemeClr val="tx1"/>
                </a:solidFill>
                <a:ea typeface="ＭＳ Ｐゴシック" pitchFamily="34" charset="-128"/>
              </a:rPr>
              <a:t>”</a:t>
            </a:r>
            <a:r>
              <a:rPr lang="en-US" altLang="ja-JP" sz="2000" dirty="0">
                <a:solidFill>
                  <a:schemeClr val="tx1"/>
                </a:solidFill>
                <a:ea typeface="ＭＳ Ｐゴシック" pitchFamily="34" charset="-128"/>
              </a:rPr>
              <a:t> (e.g. full-insured).</a:t>
            </a:r>
          </a:p>
          <a:p>
            <a:pPr lvl="1" eaLnBrk="1" hangingPunct="1"/>
            <a:r>
              <a:rPr lang="en-US" dirty="0">
                <a:solidFill>
                  <a:schemeClr val="tx1"/>
                </a:solidFill>
                <a:ea typeface="ＭＳ Ｐゴシック" pitchFamily="34" charset="-128"/>
              </a:rPr>
              <a:t>Self-insured GHPs and multiple ER welfare arrangements (MEWAs) not subject to state insurance regulation under ERISA § 514 </a:t>
            </a:r>
            <a:r>
              <a:rPr lang="en-US" u="sng" dirty="0">
                <a:solidFill>
                  <a:schemeClr val="tx1"/>
                </a:solidFill>
                <a:ea typeface="ＭＳ Ｐゴシック" pitchFamily="34" charset="-128"/>
              </a:rPr>
              <a:t>cannot</a:t>
            </a:r>
            <a:r>
              <a:rPr lang="en-US" dirty="0">
                <a:solidFill>
                  <a:schemeClr val="tx1"/>
                </a:solidFill>
                <a:ea typeface="ＭＳ Ｐゴシック" pitchFamily="34" charset="-128"/>
              </a:rPr>
              <a:t> qualify as QHPs.</a:t>
            </a:r>
          </a:p>
        </p:txBody>
      </p:sp>
      <p:sp>
        <p:nvSpPr>
          <p:cNvPr id="4" name="Slide Number Placeholder 5"/>
          <p:cNvSpPr>
            <a:spLocks noGrp="1"/>
          </p:cNvSpPr>
          <p:nvPr>
            <p:ph type="sldNum" sz="quarter" idx="12"/>
          </p:nvPr>
        </p:nvSpPr>
        <p:spPr/>
        <p:txBody>
          <a:bodyPr/>
          <a:lstStyle/>
          <a:p>
            <a:pPr>
              <a:defRPr/>
            </a:pPr>
            <a:fld id="{FA39B23C-5F4B-40DB-AB55-113E71A3A137}" type="slidenum">
              <a:rPr lang="en-US"/>
              <a:pPr>
                <a:defRPr/>
              </a:pPr>
              <a:t>140</a:t>
            </a:fld>
            <a:endParaRPr lang="en-US" dirty="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84F45E93-CAAF-4D9B-BD52-7CBD917DF29C}" type="slidenum">
              <a:rPr lang="en-US"/>
              <a:pPr>
                <a:defRPr/>
              </a:pPr>
              <a:t>141</a:t>
            </a:fld>
            <a:endParaRPr lang="en-US" dirty="0"/>
          </a:p>
        </p:txBody>
      </p:sp>
      <p:sp>
        <p:nvSpPr>
          <p:cNvPr id="153602" name="Rectangle 3"/>
          <p:cNvSpPr>
            <a:spLocks noGrp="1" noChangeArrowheads="1"/>
          </p:cNvSpPr>
          <p:nvPr>
            <p:ph type="title" idx="4294967295"/>
          </p:nvPr>
        </p:nvSpPr>
        <p:spPr>
          <a:xfrm>
            <a:off x="0" y="0"/>
            <a:ext cx="9144000" cy="838200"/>
          </a:xfrm>
        </p:spPr>
        <p:txBody>
          <a:bodyPr/>
          <a:lstStyle/>
          <a:p>
            <a:pPr eaLnBrk="1" hangingPunct="1"/>
            <a:r>
              <a:rPr lang="en-US" sz="3000" dirty="0">
                <a:ea typeface="ＭＳ Ｐゴシック" pitchFamily="34" charset="-128"/>
              </a:rPr>
              <a:t>Marketplace (Exchanges)</a:t>
            </a:r>
            <a:r>
              <a:rPr lang="en-US" sz="2400" dirty="0">
                <a:ea typeface="ＭＳ Ｐゴシック" pitchFamily="34" charset="-128"/>
              </a:rPr>
              <a:t> (</a:t>
            </a:r>
            <a:r>
              <a:rPr lang="en-US" sz="2400" dirty="0" err="1">
                <a:ea typeface="ＭＳ Ｐゴシック" pitchFamily="34" charset="-128"/>
              </a:rPr>
              <a:t>cont</a:t>
            </a:r>
            <a:r>
              <a:rPr lang="ja-JP" altLang="en-US" sz="2400" dirty="0">
                <a:ea typeface="ＭＳ Ｐゴシック" pitchFamily="34" charset="-128"/>
              </a:rPr>
              <a:t>’</a:t>
            </a:r>
            <a:r>
              <a:rPr lang="en-US" altLang="ja-JP" sz="2400" dirty="0">
                <a:ea typeface="ＭＳ Ｐゴシック" pitchFamily="34" charset="-128"/>
              </a:rPr>
              <a:t>d)</a:t>
            </a:r>
            <a:endParaRPr lang="en-US" sz="2400" dirty="0">
              <a:ea typeface="ＭＳ Ｐゴシック" pitchFamily="34" charset="-128"/>
            </a:endParaRPr>
          </a:p>
        </p:txBody>
      </p:sp>
      <p:sp>
        <p:nvSpPr>
          <p:cNvPr id="153603" name="Rectangle 2"/>
          <p:cNvSpPr>
            <a:spLocks noGrp="1" noChangeArrowheads="1"/>
          </p:cNvSpPr>
          <p:nvPr>
            <p:ph idx="4294967295"/>
          </p:nvPr>
        </p:nvSpPr>
        <p:spPr>
          <a:xfrm>
            <a:off x="0" y="1600200"/>
            <a:ext cx="8686800" cy="4876800"/>
          </a:xfrm>
        </p:spPr>
        <p:txBody>
          <a:bodyPr/>
          <a:lstStyle/>
          <a:p>
            <a:pPr lvl="1" eaLnBrk="1" hangingPunct="1">
              <a:lnSpc>
                <a:spcPct val="80000"/>
              </a:lnSpc>
            </a:pPr>
            <a:r>
              <a:rPr lang="en-US" sz="2400" dirty="0">
                <a:solidFill>
                  <a:schemeClr val="tx1"/>
                </a:solidFill>
                <a:ea typeface="ＭＳ Ｐゴシック" pitchFamily="34" charset="-128"/>
              </a:rPr>
              <a:t>HHS gave</a:t>
            </a:r>
            <a:r>
              <a:rPr lang="en-US" sz="2400" dirty="0">
                <a:ea typeface="ＭＳ Ｐゴシック" pitchFamily="34" charset="-128"/>
              </a:rPr>
              <a:t> </a:t>
            </a:r>
            <a:r>
              <a:rPr lang="en-US" sz="2400" dirty="0">
                <a:solidFill>
                  <a:srgbClr val="00B046"/>
                </a:solidFill>
                <a:ea typeface="ＭＳ Ｐゴシック" pitchFamily="34" charset="-128"/>
              </a:rPr>
              <a:t>states the opportunity to provide input </a:t>
            </a:r>
            <a:r>
              <a:rPr lang="en-US" sz="2400" dirty="0">
                <a:solidFill>
                  <a:schemeClr val="tx1"/>
                </a:solidFill>
                <a:ea typeface="ＭＳ Ｐゴシック" pitchFamily="34" charset="-128"/>
              </a:rPr>
              <a:t>on establishing requirements for</a:t>
            </a:r>
            <a:r>
              <a:rPr lang="en-US" sz="2400" dirty="0">
                <a:solidFill>
                  <a:srgbClr val="00B046"/>
                </a:solidFill>
                <a:ea typeface="ＭＳ Ｐゴシック" pitchFamily="34" charset="-128"/>
              </a:rPr>
              <a:t> </a:t>
            </a:r>
            <a:r>
              <a:rPr lang="en-US" altLang="ja-JP" sz="2400" dirty="0">
                <a:solidFill>
                  <a:srgbClr val="00B046"/>
                </a:solidFill>
                <a:ea typeface="ＭＳ Ｐゴシック" pitchFamily="34" charset="-128"/>
              </a:rPr>
              <a:t>essential health benefits packages (“EHBP”)</a:t>
            </a:r>
            <a:r>
              <a:rPr lang="en-US" altLang="ja-JP" sz="2400" dirty="0">
                <a:solidFill>
                  <a:srgbClr val="589DEE"/>
                </a:solidFill>
                <a:ea typeface="ＭＳ Ｐゴシック" pitchFamily="34" charset="-128"/>
              </a:rPr>
              <a:t>*.</a:t>
            </a:r>
          </a:p>
          <a:p>
            <a:pPr lvl="1" algn="just" eaLnBrk="1" hangingPunct="1">
              <a:lnSpc>
                <a:spcPct val="80000"/>
              </a:lnSpc>
            </a:pPr>
            <a:r>
              <a:rPr lang="en-US" sz="2400" dirty="0">
                <a:solidFill>
                  <a:schemeClr val="tx1"/>
                </a:solidFill>
                <a:ea typeface="ＭＳ Ｐゴシック" pitchFamily="34" charset="-128"/>
              </a:rPr>
              <a:t>EHBP Includes:</a:t>
            </a:r>
          </a:p>
          <a:p>
            <a:pPr lvl="2" algn="just" eaLnBrk="1" hangingPunct="1">
              <a:lnSpc>
                <a:spcPct val="80000"/>
              </a:lnSpc>
              <a:buClr>
                <a:srgbClr val="00B046"/>
              </a:buClr>
            </a:pPr>
            <a:r>
              <a:rPr lang="en-US" sz="2400" dirty="0">
                <a:solidFill>
                  <a:schemeClr val="tx1"/>
                </a:solidFill>
                <a:ea typeface="ＭＳ Ｐゴシック" pitchFamily="34" charset="-128"/>
              </a:rPr>
              <a:t>Specific mandated benefits;</a:t>
            </a:r>
          </a:p>
          <a:p>
            <a:pPr lvl="2" algn="just" eaLnBrk="1" hangingPunct="1">
              <a:lnSpc>
                <a:spcPct val="80000"/>
              </a:lnSpc>
              <a:buClr>
                <a:srgbClr val="00B046"/>
              </a:buClr>
            </a:pPr>
            <a:r>
              <a:rPr lang="en-US" sz="2400" dirty="0">
                <a:solidFill>
                  <a:schemeClr val="tx1"/>
                </a:solidFill>
                <a:ea typeface="ＭＳ Ｐゴシック" pitchFamily="34" charset="-128"/>
              </a:rPr>
              <a:t>Ambulatory patient services;</a:t>
            </a:r>
          </a:p>
          <a:p>
            <a:pPr lvl="2" algn="just" eaLnBrk="1" hangingPunct="1">
              <a:lnSpc>
                <a:spcPct val="80000"/>
              </a:lnSpc>
              <a:buClr>
                <a:srgbClr val="00B046"/>
              </a:buClr>
            </a:pPr>
            <a:r>
              <a:rPr lang="en-US" sz="2400" dirty="0">
                <a:solidFill>
                  <a:schemeClr val="tx1"/>
                </a:solidFill>
                <a:ea typeface="ＭＳ Ｐゴシック" pitchFamily="34" charset="-128"/>
              </a:rPr>
              <a:t>Emergency services;</a:t>
            </a:r>
          </a:p>
          <a:p>
            <a:pPr lvl="2" algn="just" eaLnBrk="1" hangingPunct="1">
              <a:lnSpc>
                <a:spcPct val="80000"/>
              </a:lnSpc>
              <a:buClr>
                <a:srgbClr val="00B046"/>
              </a:buClr>
            </a:pPr>
            <a:r>
              <a:rPr lang="en-US" sz="2400" dirty="0">
                <a:solidFill>
                  <a:schemeClr val="tx1"/>
                </a:solidFill>
                <a:ea typeface="ＭＳ Ｐゴシック" pitchFamily="34" charset="-128"/>
              </a:rPr>
              <a:t>Hospitalization;</a:t>
            </a:r>
          </a:p>
          <a:p>
            <a:pPr lvl="2" algn="just" eaLnBrk="1" hangingPunct="1">
              <a:lnSpc>
                <a:spcPct val="80000"/>
              </a:lnSpc>
              <a:buClr>
                <a:srgbClr val="00B046"/>
              </a:buClr>
            </a:pPr>
            <a:r>
              <a:rPr lang="en-US" sz="2400" dirty="0">
                <a:solidFill>
                  <a:schemeClr val="tx1"/>
                </a:solidFill>
                <a:ea typeface="ＭＳ Ｐゴシック" pitchFamily="34" charset="-128"/>
              </a:rPr>
              <a:t>Maternity and newborn care;</a:t>
            </a:r>
          </a:p>
          <a:p>
            <a:pPr lvl="2" algn="just" eaLnBrk="1" hangingPunct="1">
              <a:lnSpc>
                <a:spcPct val="80000"/>
              </a:lnSpc>
              <a:buClr>
                <a:srgbClr val="00B046"/>
              </a:buClr>
            </a:pPr>
            <a:r>
              <a:rPr lang="en-US" sz="2400" dirty="0">
                <a:solidFill>
                  <a:schemeClr val="tx1"/>
                </a:solidFill>
                <a:ea typeface="ＭＳ Ｐゴシック" pitchFamily="34" charset="-128"/>
              </a:rPr>
              <a:t>Mental health and substance use disorder services, including behavioral health treatment;</a:t>
            </a:r>
          </a:p>
          <a:p>
            <a:pPr lvl="2" algn="just" eaLnBrk="1" hangingPunct="1">
              <a:lnSpc>
                <a:spcPct val="80000"/>
              </a:lnSpc>
              <a:buClr>
                <a:srgbClr val="00B046"/>
              </a:buClr>
            </a:pPr>
            <a:r>
              <a:rPr lang="en-US" sz="2400" dirty="0">
                <a:solidFill>
                  <a:schemeClr val="tx1"/>
                </a:solidFill>
                <a:ea typeface="ＭＳ Ｐゴシック" pitchFamily="34" charset="-128"/>
              </a:rPr>
              <a:t>Prescription drugs;</a:t>
            </a:r>
          </a:p>
          <a:p>
            <a:pPr lvl="1" algn="just" eaLnBrk="1" hangingPunct="1">
              <a:lnSpc>
                <a:spcPct val="90000"/>
              </a:lnSpc>
              <a:spcBef>
                <a:spcPts val="2000"/>
              </a:spcBef>
              <a:buClr>
                <a:schemeClr val="tx2"/>
              </a:buClr>
              <a:buFont typeface="Courier New" pitchFamily="49" charset="0"/>
              <a:buNone/>
            </a:pPr>
            <a:r>
              <a:rPr lang="en-US" sz="1800" dirty="0">
                <a:solidFill>
                  <a:srgbClr val="589DEE"/>
                </a:solidFill>
                <a:ea typeface="ＭＳ Ｐゴシック" pitchFamily="34" charset="-128"/>
              </a:rPr>
              <a:t>*</a:t>
            </a:r>
            <a:r>
              <a:rPr lang="en-US" sz="1800" b="1" dirty="0">
                <a:solidFill>
                  <a:srgbClr val="589DEE"/>
                </a:solidFill>
                <a:ea typeface="ＭＳ Ｐゴシック" pitchFamily="34" charset="-128"/>
              </a:rPr>
              <a:t>	</a:t>
            </a:r>
            <a:r>
              <a:rPr lang="en-US" sz="1800" dirty="0">
                <a:solidFill>
                  <a:srgbClr val="589DEE"/>
                </a:solidFill>
                <a:ea typeface="ＭＳ Ｐゴシック" pitchFamily="34" charset="-128"/>
              </a:rPr>
              <a:t>Self-insured and grandfathered health plans are not required to offer.</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D0E9A0FF-554F-4B9F-82CD-9A6F89E310A7}" type="slidenum">
              <a:rPr lang="en-US" smtClean="0"/>
              <a:pPr>
                <a:defRPr/>
              </a:pPr>
              <a:t>142</a:t>
            </a:fld>
            <a:endParaRPr lang="en-US" dirty="0"/>
          </a:p>
        </p:txBody>
      </p:sp>
      <p:sp>
        <p:nvSpPr>
          <p:cNvPr id="154626" name="Rectangle 2"/>
          <p:cNvSpPr>
            <a:spLocks noGrp="1" noChangeArrowheads="1"/>
          </p:cNvSpPr>
          <p:nvPr>
            <p:ph idx="4294967295"/>
          </p:nvPr>
        </p:nvSpPr>
        <p:spPr>
          <a:xfrm>
            <a:off x="76200" y="1295400"/>
            <a:ext cx="8382000" cy="5257800"/>
          </a:xfrm>
        </p:spPr>
        <p:txBody>
          <a:bodyPr/>
          <a:lstStyle/>
          <a:p>
            <a:pPr lvl="2" indent="-285750" eaLnBrk="1" hangingPunct="1">
              <a:lnSpc>
                <a:spcPct val="90000"/>
              </a:lnSpc>
              <a:buClr>
                <a:srgbClr val="00B046"/>
              </a:buClr>
            </a:pPr>
            <a:r>
              <a:rPr lang="en-US" sz="1700" dirty="0">
                <a:solidFill>
                  <a:schemeClr val="tx1"/>
                </a:solidFill>
                <a:ea typeface="ＭＳ Ｐゴシック" pitchFamily="34" charset="-128"/>
              </a:rPr>
              <a:t>Rehabilitative and </a:t>
            </a:r>
            <a:r>
              <a:rPr lang="en-US" sz="1700" dirty="0" err="1">
                <a:solidFill>
                  <a:schemeClr val="tx1"/>
                </a:solidFill>
                <a:ea typeface="ＭＳ Ｐゴシック" pitchFamily="34" charset="-128"/>
              </a:rPr>
              <a:t>habilitative</a:t>
            </a:r>
            <a:r>
              <a:rPr lang="en-US" sz="1700" dirty="0">
                <a:solidFill>
                  <a:schemeClr val="tx1"/>
                </a:solidFill>
                <a:ea typeface="ＭＳ Ｐゴシック" pitchFamily="34" charset="-128"/>
              </a:rPr>
              <a:t> services and devices;</a:t>
            </a:r>
          </a:p>
          <a:p>
            <a:pPr lvl="2" indent="-285750" eaLnBrk="1" hangingPunct="1">
              <a:lnSpc>
                <a:spcPct val="90000"/>
              </a:lnSpc>
              <a:buClr>
                <a:srgbClr val="00B046"/>
              </a:buClr>
            </a:pPr>
            <a:r>
              <a:rPr lang="en-US" sz="1700" dirty="0">
                <a:solidFill>
                  <a:schemeClr val="tx1"/>
                </a:solidFill>
                <a:ea typeface="ＭＳ Ｐゴシック" pitchFamily="34" charset="-128"/>
              </a:rPr>
              <a:t>Laboratory services; </a:t>
            </a:r>
          </a:p>
          <a:p>
            <a:pPr lvl="2" indent="-285750" eaLnBrk="1" hangingPunct="1">
              <a:lnSpc>
                <a:spcPct val="90000"/>
              </a:lnSpc>
              <a:buClr>
                <a:srgbClr val="00B046"/>
              </a:buClr>
            </a:pPr>
            <a:r>
              <a:rPr lang="en-US" sz="1700" dirty="0">
                <a:solidFill>
                  <a:schemeClr val="tx1"/>
                </a:solidFill>
                <a:ea typeface="ＭＳ Ｐゴシック" pitchFamily="34" charset="-128"/>
              </a:rPr>
              <a:t>Preventative and wellness services and chronic disease management; and</a:t>
            </a:r>
          </a:p>
          <a:p>
            <a:pPr lvl="2" indent="-285750" eaLnBrk="1" hangingPunct="1">
              <a:lnSpc>
                <a:spcPct val="90000"/>
              </a:lnSpc>
              <a:buClr>
                <a:srgbClr val="00B046"/>
              </a:buClr>
            </a:pPr>
            <a:r>
              <a:rPr lang="en-US" sz="1700" dirty="0">
                <a:solidFill>
                  <a:schemeClr val="tx1"/>
                </a:solidFill>
                <a:ea typeface="ＭＳ Ｐゴシック" pitchFamily="34" charset="-128"/>
              </a:rPr>
              <a:t>Pediatric services, including oral and vision care.</a:t>
            </a:r>
          </a:p>
          <a:p>
            <a:pPr marL="742950" lvl="1" indent="-285750" eaLnBrk="1" hangingPunct="1">
              <a:lnSpc>
                <a:spcPct val="90000"/>
              </a:lnSpc>
            </a:pPr>
            <a:r>
              <a:rPr lang="en-US" sz="1700" dirty="0">
                <a:solidFill>
                  <a:srgbClr val="00B046"/>
                </a:solidFill>
                <a:ea typeface="ＭＳ Ｐゴシック" pitchFamily="34" charset="-128"/>
              </a:rPr>
              <a:t>Cost-sharing requirements</a:t>
            </a:r>
            <a:r>
              <a:rPr lang="en-US" sz="1700" dirty="0">
                <a:solidFill>
                  <a:srgbClr val="1466C5"/>
                </a:solidFill>
                <a:ea typeface="ＭＳ Ｐゴシック" pitchFamily="34" charset="-128"/>
              </a:rPr>
              <a:t>*</a:t>
            </a:r>
            <a:r>
              <a:rPr lang="en-US" sz="1700" dirty="0">
                <a:solidFill>
                  <a:srgbClr val="00B046"/>
                </a:solidFill>
                <a:ea typeface="ＭＳ Ｐゴシック" pitchFamily="34" charset="-128"/>
              </a:rPr>
              <a:t>:</a:t>
            </a:r>
          </a:p>
          <a:p>
            <a:pPr marL="1092200" lvl="2" indent="-285750" eaLnBrk="1" hangingPunct="1">
              <a:lnSpc>
                <a:spcPct val="90000"/>
              </a:lnSpc>
            </a:pPr>
            <a:r>
              <a:rPr lang="en-US" sz="1700" dirty="0">
                <a:solidFill>
                  <a:srgbClr val="00B046"/>
                </a:solidFill>
                <a:ea typeface="ＭＳ Ｐゴシック" pitchFamily="34" charset="-128"/>
              </a:rPr>
              <a:t>Deductible annual limits can’t be higher than annual out-of-pocket max limits;</a:t>
            </a:r>
            <a:endParaRPr lang="en-US" sz="1700" b="1" i="1" dirty="0">
              <a:solidFill>
                <a:srgbClr val="FF6600"/>
              </a:solidFill>
              <a:ea typeface="ＭＳ Ｐゴシック" pitchFamily="34" charset="-128"/>
            </a:endParaRPr>
          </a:p>
          <a:p>
            <a:pPr marL="1092200" lvl="2" indent="-285750" eaLnBrk="1" hangingPunct="1">
              <a:lnSpc>
                <a:spcPct val="90000"/>
              </a:lnSpc>
            </a:pPr>
            <a:r>
              <a:rPr lang="en-US" sz="1700" dirty="0">
                <a:solidFill>
                  <a:srgbClr val="00B046"/>
                </a:solidFill>
                <a:ea typeface="ＭＳ Ｐゴシック" pitchFamily="34" charset="-128"/>
              </a:rPr>
              <a:t>Out-of-pocket annual limits </a:t>
            </a:r>
            <a:r>
              <a:rPr lang="en-US" sz="1700" dirty="0">
                <a:solidFill>
                  <a:schemeClr val="tx1"/>
                </a:solidFill>
                <a:ea typeface="ＭＳ Ｐゴシック" pitchFamily="34" charset="-128"/>
              </a:rPr>
              <a:t>for</a:t>
            </a:r>
            <a:r>
              <a:rPr lang="en-US" sz="1700" b="1" dirty="0">
                <a:solidFill>
                  <a:schemeClr val="tx1"/>
                </a:solidFill>
                <a:ea typeface="ＭＳ Ｐゴシック" pitchFamily="34" charset="-128"/>
              </a:rPr>
              <a:t> </a:t>
            </a:r>
            <a:r>
              <a:rPr lang="en-US" sz="1700" dirty="0">
                <a:solidFill>
                  <a:schemeClr val="tx1"/>
                </a:solidFill>
                <a:ea typeface="ＭＳ Ｐゴシック" pitchFamily="34" charset="-128"/>
              </a:rPr>
              <a:t>2015- $6,600 single/$13,200 family; for 2016- $6,850 single/$13,700 family; for 2017-$7,150 single/$14,300 family; for 2018-$7,350 single/$14,700 family;</a:t>
            </a:r>
            <a:r>
              <a:rPr lang="en-US" sz="1700" dirty="0">
                <a:solidFill>
                  <a:srgbClr val="00B046"/>
                </a:solidFill>
                <a:ea typeface="ＭＳ Ｐゴシック" pitchFamily="34" charset="-128"/>
              </a:rPr>
              <a:t> </a:t>
            </a:r>
            <a:r>
              <a:rPr lang="en-US" sz="1700" dirty="0">
                <a:solidFill>
                  <a:schemeClr val="tx1"/>
                </a:solidFill>
                <a:ea typeface="ＭＳ Ｐゴシック" pitchFamily="34" charset="-128"/>
              </a:rPr>
              <a:t>for 2019-$7,900 single/$15,800 family;</a:t>
            </a:r>
            <a:r>
              <a:rPr lang="en-US" sz="1700" dirty="0">
                <a:solidFill>
                  <a:srgbClr val="00B046"/>
                </a:solidFill>
                <a:ea typeface="ＭＳ Ｐゴシック" pitchFamily="34" charset="-128"/>
              </a:rPr>
              <a:t> </a:t>
            </a:r>
            <a:r>
              <a:rPr lang="en-US" sz="1700" dirty="0">
                <a:solidFill>
                  <a:schemeClr val="tx1"/>
                </a:solidFill>
                <a:ea typeface="ＭＳ Ｐゴシック" pitchFamily="34" charset="-128"/>
              </a:rPr>
              <a:t>for 2020-$8,150 single/$16,500 family; </a:t>
            </a:r>
            <a:r>
              <a:rPr lang="en-US" sz="1700" dirty="0">
                <a:solidFill>
                  <a:srgbClr val="00B046"/>
                </a:solidFill>
                <a:ea typeface="ＭＳ Ｐゴシック" pitchFamily="34" charset="-128"/>
              </a:rPr>
              <a:t>and for 2021- $8,550 single/$17,100 family</a:t>
            </a:r>
            <a:r>
              <a:rPr lang="en-US" sz="1700" dirty="0">
                <a:solidFill>
                  <a:schemeClr val="tx1"/>
                </a:solidFill>
                <a:ea typeface="ＭＳ Ｐゴシック" pitchFamily="34" charset="-128"/>
              </a:rPr>
              <a:t>, including deductibles, coinsurance and co-pays);</a:t>
            </a:r>
          </a:p>
          <a:p>
            <a:pPr marL="806450" lvl="2" indent="0" eaLnBrk="1" hangingPunct="1">
              <a:lnSpc>
                <a:spcPct val="90000"/>
              </a:lnSpc>
              <a:buNone/>
              <a:tabLst>
                <a:tab pos="1089025" algn="l"/>
              </a:tabLst>
            </a:pPr>
            <a:r>
              <a:rPr lang="en-US" sz="1400" dirty="0">
                <a:solidFill>
                  <a:srgbClr val="1466C5"/>
                </a:solidFill>
                <a:ea typeface="ＭＳ Ｐゴシック" pitchFamily="34" charset="-128"/>
              </a:rPr>
              <a:t>*	</a:t>
            </a:r>
            <a:r>
              <a:rPr lang="en-US" sz="1600" dirty="0">
                <a:solidFill>
                  <a:srgbClr val="1466C5"/>
                </a:solidFill>
                <a:ea typeface="ＭＳ Ｐゴシック" pitchFamily="34" charset="-128"/>
              </a:rPr>
              <a:t>HHS applies cost-sharing limits to </a:t>
            </a:r>
            <a:r>
              <a:rPr lang="en-US" sz="1600" u="sng" dirty="0">
                <a:solidFill>
                  <a:srgbClr val="1466C5"/>
                </a:solidFill>
                <a:ea typeface="ＭＳ Ｐゴシック" pitchFamily="34" charset="-128"/>
              </a:rPr>
              <a:t>in-network benefits only</a:t>
            </a:r>
            <a:r>
              <a:rPr lang="en-US" sz="1600" dirty="0">
                <a:solidFill>
                  <a:srgbClr val="1466C5"/>
                </a:solidFill>
                <a:ea typeface="ＭＳ Ｐゴシック" pitchFamily="34" charset="-128"/>
              </a:rPr>
              <a:t>; Beginning in 2018, services provided by an out-of-network ancillary provider in an in-network facility will count towards in-network OOP max if issuer does not provide timely notice the provider is no longer in –network.</a:t>
            </a:r>
          </a:p>
          <a:p>
            <a:pPr marL="742950" lvl="1" indent="-285750" eaLnBrk="1" hangingPunct="1">
              <a:lnSpc>
                <a:spcPct val="90000"/>
              </a:lnSpc>
            </a:pPr>
            <a:r>
              <a:rPr lang="en-US" sz="1700" dirty="0">
                <a:solidFill>
                  <a:srgbClr val="00B046"/>
                </a:solidFill>
                <a:ea typeface="ＭＳ Ｐゴシック" pitchFamily="34" charset="-128"/>
              </a:rPr>
              <a:t>Minimum actuarial value of either 60%, 70%, 80%, or 90%</a:t>
            </a:r>
            <a:r>
              <a:rPr lang="en-US" sz="1700" b="1" dirty="0">
                <a:solidFill>
                  <a:srgbClr val="00B046"/>
                </a:solidFill>
                <a:ea typeface="ＭＳ Ｐゴシック" pitchFamily="34" charset="-128"/>
              </a:rPr>
              <a:t> </a:t>
            </a:r>
            <a:r>
              <a:rPr lang="en-US" sz="1700" dirty="0">
                <a:solidFill>
                  <a:schemeClr val="tx1"/>
                </a:solidFill>
                <a:ea typeface="ＭＳ Ｐゴシック" pitchFamily="34" charset="-128"/>
              </a:rPr>
              <a:t>(e.g., bonze, silver, gold, and platinum respectively); and</a:t>
            </a:r>
          </a:p>
          <a:p>
            <a:pPr marL="742950" lvl="1" indent="-285750" eaLnBrk="1" hangingPunct="1">
              <a:lnSpc>
                <a:spcPct val="90000"/>
              </a:lnSpc>
            </a:pPr>
            <a:r>
              <a:rPr lang="en-US" sz="1700" dirty="0">
                <a:solidFill>
                  <a:schemeClr val="tx1"/>
                </a:solidFill>
                <a:ea typeface="ＭＳ Ｐゴシック" pitchFamily="34" charset="-128"/>
              </a:rPr>
              <a:t>Catastrophic-only policies for those age 30 and younger.</a:t>
            </a:r>
          </a:p>
        </p:txBody>
      </p:sp>
      <p:sp>
        <p:nvSpPr>
          <p:cNvPr id="154627" name="Rectangle 3"/>
          <p:cNvSpPr>
            <a:spLocks noGrp="1" noChangeArrowheads="1"/>
          </p:cNvSpPr>
          <p:nvPr>
            <p:ph type="title" idx="4294967295"/>
          </p:nvPr>
        </p:nvSpPr>
        <p:spPr>
          <a:xfrm>
            <a:off x="0" y="-157163"/>
            <a:ext cx="8229600" cy="1143001"/>
          </a:xfrm>
        </p:spPr>
        <p:txBody>
          <a:bodyPr/>
          <a:lstStyle/>
          <a:p>
            <a:r>
              <a:rPr lang="en-US" sz="3000" dirty="0">
                <a:solidFill>
                  <a:prstClr val="white"/>
                </a:solidFill>
                <a:ea typeface="ＭＳ Ｐゴシック" pitchFamily="34" charset="-128"/>
              </a:rPr>
              <a:t>Marketplace (Exchanges)</a:t>
            </a:r>
            <a:r>
              <a:rPr lang="en-US" sz="2400" dirty="0">
                <a:solidFill>
                  <a:prstClr val="white"/>
                </a:solidFill>
                <a:ea typeface="ＭＳ Ｐゴシック" pitchFamily="34" charset="-128"/>
              </a:rPr>
              <a:t> (</a:t>
            </a:r>
            <a:r>
              <a:rPr lang="en-US" sz="2400" dirty="0" err="1">
                <a:solidFill>
                  <a:prstClr val="white"/>
                </a:solidFill>
                <a:ea typeface="ＭＳ Ｐゴシック" pitchFamily="34" charset="-128"/>
              </a:rPr>
              <a:t>cont</a:t>
            </a:r>
            <a:r>
              <a:rPr lang="ja-JP" altLang="en-US" sz="2400" dirty="0">
                <a:solidFill>
                  <a:prstClr val="white"/>
                </a:solidFill>
                <a:ea typeface="ＭＳ Ｐゴシック" pitchFamily="34" charset="-128"/>
              </a:rPr>
              <a:t>’</a:t>
            </a:r>
            <a:r>
              <a:rPr lang="en-US" altLang="ja-JP" sz="2400" dirty="0">
                <a:solidFill>
                  <a:prstClr val="white"/>
                </a:solidFill>
                <a:ea typeface="ＭＳ Ｐゴシック" pitchFamily="34" charset="-128"/>
              </a:rPr>
              <a:t>d)</a:t>
            </a:r>
            <a:endParaRPr lang="en-US" dirty="0">
              <a:ea typeface="ＭＳ Ｐゴシック" pitchFamily="34" charset="-128"/>
            </a:endParaRPr>
          </a:p>
        </p:txBody>
      </p:sp>
      <p:pic>
        <p:nvPicPr>
          <p:cNvPr id="5" name="Picture 4" descr="MC900440035[1]"/>
          <p:cNvPicPr>
            <a:picLocks noChangeAspect="1" noChangeArrowheads="1"/>
          </p:cNvPicPr>
          <p:nvPr/>
        </p:nvPicPr>
        <p:blipFill>
          <a:blip r:embed="rId2"/>
          <a:srcRect/>
          <a:stretch>
            <a:fillRect/>
          </a:stretch>
        </p:blipFill>
        <p:spPr bwMode="auto">
          <a:xfrm>
            <a:off x="8191948" y="4114800"/>
            <a:ext cx="532504" cy="377190"/>
          </a:xfrm>
          <a:prstGeom prst="rect">
            <a:avLst/>
          </a:prstGeom>
          <a:noFill/>
          <a:ln w="9525">
            <a:noFill/>
            <a:miter lim="800000"/>
            <a:headEnd/>
            <a:tailEnd/>
          </a:ln>
        </p:spPr>
      </p:pic>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3"/>
          <p:cNvSpPr>
            <a:spLocks noGrp="1" noChangeArrowheads="1"/>
          </p:cNvSpPr>
          <p:nvPr>
            <p:ph type="title"/>
          </p:nvPr>
        </p:nvSpPr>
        <p:spPr>
          <a:xfrm>
            <a:off x="0" y="533400"/>
            <a:ext cx="9144000" cy="914400"/>
          </a:xfrm>
        </p:spPr>
        <p:txBody>
          <a:bodyPr/>
          <a:lstStyle/>
          <a:p>
            <a:pPr eaLnBrk="1" hangingPunct="1"/>
            <a:r>
              <a:rPr lang="en-US" dirty="0">
                <a:ea typeface="ＭＳ Ｐゴシック" pitchFamily="34" charset="-128"/>
              </a:rPr>
              <a:t>SHOP Marketplace</a:t>
            </a:r>
          </a:p>
        </p:txBody>
      </p:sp>
      <p:sp>
        <p:nvSpPr>
          <p:cNvPr id="155650" name="Rectangle 2"/>
          <p:cNvSpPr>
            <a:spLocks noGrp="1" noChangeArrowheads="1"/>
          </p:cNvSpPr>
          <p:nvPr>
            <p:ph idx="1"/>
          </p:nvPr>
        </p:nvSpPr>
        <p:spPr>
          <a:xfrm>
            <a:off x="381000" y="2286000"/>
            <a:ext cx="8534400" cy="2438400"/>
          </a:xfrm>
        </p:spPr>
        <p:txBody>
          <a:bodyPr/>
          <a:lstStyle/>
          <a:p>
            <a:pPr eaLnBrk="1" hangingPunct="1">
              <a:lnSpc>
                <a:spcPct val="90000"/>
              </a:lnSpc>
            </a:pPr>
            <a:r>
              <a:rPr lang="en-US" b="1" dirty="0">
                <a:solidFill>
                  <a:srgbClr val="00B046"/>
                </a:solidFill>
                <a:ea typeface="ＭＳ Ｐゴシック" pitchFamily="34" charset="-128"/>
              </a:rPr>
              <a:t>Small business health option program (SHOP):</a:t>
            </a:r>
          </a:p>
          <a:p>
            <a:pPr lvl="1" eaLnBrk="1" hangingPunct="1">
              <a:lnSpc>
                <a:spcPct val="90000"/>
              </a:lnSpc>
            </a:pPr>
            <a:r>
              <a:rPr lang="en-US" sz="2200" dirty="0">
                <a:solidFill>
                  <a:schemeClr val="tx1"/>
                </a:solidFill>
                <a:ea typeface="ＭＳ Ｐゴシック" pitchFamily="34" charset="-128"/>
              </a:rPr>
              <a:t>SHOPs intended to allow small ERs to offer their EEs a choice of QHPs the way large ERs can (</a:t>
            </a:r>
            <a:r>
              <a:rPr lang="en-US" sz="2200" i="1" dirty="0">
                <a:solidFill>
                  <a:schemeClr val="tx1"/>
                </a:solidFill>
                <a:ea typeface="ＭＳ Ｐゴシック" pitchFamily="34" charset="-128"/>
              </a:rPr>
              <a:t>e.g.</a:t>
            </a:r>
            <a:r>
              <a:rPr lang="en-US" sz="2200" dirty="0">
                <a:solidFill>
                  <a:schemeClr val="tx1"/>
                </a:solidFill>
                <a:ea typeface="ＭＳ Ｐゴシック" pitchFamily="34" charset="-128"/>
              </a:rPr>
              <a:t> bigger risk pool and more choices);</a:t>
            </a:r>
          </a:p>
          <a:p>
            <a:pPr lvl="1" eaLnBrk="1" hangingPunct="1">
              <a:lnSpc>
                <a:spcPct val="90000"/>
              </a:lnSpc>
            </a:pPr>
            <a:r>
              <a:rPr lang="en-US" sz="2200" dirty="0">
                <a:solidFill>
                  <a:schemeClr val="tx1"/>
                </a:solidFill>
                <a:ea typeface="ＭＳ Ｐゴシック" pitchFamily="34" charset="-128"/>
              </a:rPr>
              <a:t>Each state Marketplace is required to create a SHOP;</a:t>
            </a:r>
          </a:p>
          <a:p>
            <a:pPr lvl="1" eaLnBrk="1" hangingPunct="1">
              <a:lnSpc>
                <a:spcPct val="90000"/>
              </a:lnSpc>
            </a:pPr>
            <a:r>
              <a:rPr lang="en-US" sz="2200" dirty="0">
                <a:solidFill>
                  <a:schemeClr val="tx1"/>
                </a:solidFill>
                <a:ea typeface="ＭＳ Ｐゴシック" pitchFamily="34" charset="-128"/>
              </a:rPr>
              <a:t>Participation is strictly voluntary for small ERs; and</a:t>
            </a:r>
          </a:p>
          <a:p>
            <a:pPr lvl="1" eaLnBrk="1" hangingPunct="1">
              <a:lnSpc>
                <a:spcPct val="90000"/>
              </a:lnSpc>
            </a:pPr>
            <a:r>
              <a:rPr lang="en-US" altLang="ja-JP" sz="2200" dirty="0">
                <a:solidFill>
                  <a:schemeClr val="tx1"/>
                </a:solidFill>
                <a:ea typeface="ＭＳ Ｐゴシック" pitchFamily="34" charset="-128"/>
              </a:rPr>
              <a:t>Small ERs must participate in the SHOP to qualify for tax credit.</a:t>
            </a:r>
          </a:p>
        </p:txBody>
      </p:sp>
      <p:sp>
        <p:nvSpPr>
          <p:cNvPr id="5" name="Slide Number Placeholder 5"/>
          <p:cNvSpPr>
            <a:spLocks noGrp="1"/>
          </p:cNvSpPr>
          <p:nvPr>
            <p:ph type="sldNum" sz="quarter" idx="12"/>
          </p:nvPr>
        </p:nvSpPr>
        <p:spPr/>
        <p:txBody>
          <a:bodyPr/>
          <a:lstStyle/>
          <a:p>
            <a:pPr>
              <a:defRPr/>
            </a:pPr>
            <a:fld id="{60715D53-EEF7-4BAB-820D-785B135212C9}" type="slidenum">
              <a:rPr lang="en-US"/>
              <a:pPr>
                <a:defRPr/>
              </a:pPr>
              <a:t>143</a:t>
            </a:fld>
            <a:endParaRPr lang="en-US" dirty="0"/>
          </a:p>
        </p:txBody>
      </p:sp>
      <p:sp>
        <p:nvSpPr>
          <p:cNvPr id="155652" name="Text Box 5"/>
          <p:cNvSpPr txBox="1">
            <a:spLocks noChangeArrowheads="1"/>
          </p:cNvSpPr>
          <p:nvPr/>
        </p:nvSpPr>
        <p:spPr bwMode="auto">
          <a:xfrm>
            <a:off x="457200" y="5181600"/>
            <a:ext cx="8534400" cy="1089529"/>
          </a:xfrm>
          <a:prstGeom prst="rect">
            <a:avLst/>
          </a:prstGeom>
          <a:noFill/>
          <a:ln w="9525">
            <a:noFill/>
            <a:miter lim="800000"/>
            <a:headEnd/>
            <a:tailEnd/>
          </a:ln>
        </p:spPr>
        <p:txBody>
          <a:bodyPr>
            <a:spAutoFit/>
          </a:bodyPr>
          <a:lstStyle/>
          <a:p>
            <a:pPr marL="571500" lvl="1" indent="-457200">
              <a:lnSpc>
                <a:spcPct val="90000"/>
              </a:lnSpc>
              <a:spcBef>
                <a:spcPts val="2000"/>
              </a:spcBef>
              <a:buClr>
                <a:srgbClr val="589DEE"/>
              </a:buClr>
              <a:buSzPct val="110000"/>
              <a:buFont typeface="Wingdings" pitchFamily="2" charset="2"/>
              <a:buNone/>
            </a:pPr>
            <a:r>
              <a:rPr lang="en-US" b="1" i="1" dirty="0">
                <a:solidFill>
                  <a:srgbClr val="FF6600"/>
                </a:solidFill>
              </a:rPr>
              <a:t>Tip</a:t>
            </a:r>
            <a:r>
              <a:rPr lang="en-US" b="1" i="1" dirty="0">
                <a:solidFill>
                  <a:schemeClr val="accent2"/>
                </a:solidFill>
              </a:rPr>
              <a:t>:</a:t>
            </a:r>
            <a:r>
              <a:rPr lang="en-US" b="1" i="1" dirty="0">
                <a:solidFill>
                  <a:srgbClr val="00B046"/>
                </a:solidFill>
              </a:rPr>
              <a:t>	</a:t>
            </a:r>
            <a:r>
              <a:rPr lang="en-US" b="1" dirty="0">
                <a:solidFill>
                  <a:srgbClr val="00B046"/>
                </a:solidFill>
              </a:rPr>
              <a:t>Certain SHOP functions may be eliminated in 2018.</a:t>
            </a:r>
            <a:r>
              <a:rPr lang="en-US" dirty="0">
                <a:solidFill>
                  <a:srgbClr val="00B046"/>
                </a:solidFill>
              </a:rPr>
              <a:t> HHS issued proposed regs in Nov. 2017 to eliminate the federal SHOP enrollment process starting in 2018. If this proposal is finalized, the federal SHOP services (e.g., premium aggregation functions) would also be eliminated.</a:t>
            </a:r>
            <a:endParaRPr lang="en-US" dirty="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1"/>
          <p:cNvSpPr>
            <a:spLocks noGrp="1"/>
          </p:cNvSpPr>
          <p:nvPr>
            <p:ph type="title"/>
          </p:nvPr>
        </p:nvSpPr>
        <p:spPr/>
        <p:txBody>
          <a:bodyPr/>
          <a:lstStyle/>
          <a:p>
            <a:r>
              <a:rPr lang="en-US" dirty="0">
                <a:ea typeface="ＭＳ Ｐゴシック" pitchFamily="34" charset="-128"/>
              </a:rPr>
              <a:t>SHOP Marketplace (cont’d)</a:t>
            </a:r>
          </a:p>
        </p:txBody>
      </p:sp>
      <p:sp>
        <p:nvSpPr>
          <p:cNvPr id="156674" name="Rectangle 3"/>
          <p:cNvSpPr>
            <a:spLocks noGrp="1" noChangeArrowheads="1"/>
          </p:cNvSpPr>
          <p:nvPr>
            <p:ph idx="1"/>
          </p:nvPr>
        </p:nvSpPr>
        <p:spPr>
          <a:xfrm>
            <a:off x="4724400" y="273050"/>
            <a:ext cx="4267200" cy="6280150"/>
          </a:xfrm>
        </p:spPr>
        <p:txBody>
          <a:bodyPr>
            <a:normAutofit lnSpcReduction="10000"/>
          </a:bodyPr>
          <a:lstStyle/>
          <a:p>
            <a:pPr lvl="1">
              <a:lnSpc>
                <a:spcPct val="90000"/>
              </a:lnSpc>
            </a:pPr>
            <a:r>
              <a:rPr lang="en-US" dirty="0">
                <a:solidFill>
                  <a:schemeClr val="tx1"/>
                </a:solidFill>
                <a:ea typeface="ＭＳ Ｐゴシック" pitchFamily="34" charset="-128"/>
              </a:rPr>
              <a:t>In states that do not establish a state-based Marketplace, HHS may implement a federally-facilitated SHOP (</a:t>
            </a:r>
            <a:r>
              <a:rPr lang="ja-JP" altLang="en-US" dirty="0">
                <a:solidFill>
                  <a:schemeClr val="tx1"/>
                </a:solidFill>
                <a:ea typeface="ＭＳ Ｐゴシック" pitchFamily="34" charset="-128"/>
              </a:rPr>
              <a:t>“</a:t>
            </a:r>
            <a:r>
              <a:rPr lang="en-US" dirty="0">
                <a:solidFill>
                  <a:schemeClr val="tx1"/>
                </a:solidFill>
                <a:ea typeface="ＭＳ Ｐゴシック" pitchFamily="34" charset="-128"/>
              </a:rPr>
              <a:t>FF-SHOP</a:t>
            </a:r>
            <a:r>
              <a:rPr lang="ja-JP" altLang="en-US" dirty="0">
                <a:solidFill>
                  <a:schemeClr val="tx1"/>
                </a:solidFill>
                <a:ea typeface="ＭＳ Ｐゴシック" pitchFamily="34" charset="-128"/>
              </a:rPr>
              <a:t>”</a:t>
            </a:r>
            <a:r>
              <a:rPr lang="en-US" dirty="0">
                <a:solidFill>
                  <a:schemeClr val="tx1"/>
                </a:solidFill>
                <a:ea typeface="ＭＳ Ｐゴシック" pitchFamily="34" charset="-128"/>
              </a:rPr>
              <a:t>);</a:t>
            </a:r>
          </a:p>
          <a:p>
            <a:pPr lvl="1">
              <a:lnSpc>
                <a:spcPct val="90000"/>
              </a:lnSpc>
            </a:pPr>
            <a:r>
              <a:rPr lang="en-US" dirty="0">
                <a:solidFill>
                  <a:schemeClr val="tx1"/>
                </a:solidFill>
                <a:ea typeface="ＭＳ Ｐゴシック" pitchFamily="34" charset="-128"/>
              </a:rPr>
              <a:t>FF-SHOPs are expected to provide small ERs with tools and resources to evaluate coverage options;</a:t>
            </a:r>
          </a:p>
          <a:p>
            <a:pPr lvl="1">
              <a:lnSpc>
                <a:spcPct val="90000"/>
              </a:lnSpc>
            </a:pPr>
            <a:r>
              <a:rPr lang="en-US" dirty="0">
                <a:solidFill>
                  <a:schemeClr val="tx1"/>
                </a:solidFill>
                <a:ea typeface="ＭＳ Ｐゴシック" pitchFamily="34" charset="-128"/>
              </a:rPr>
              <a:t>FF-SHOPs will collect a single premium aggregated payment for each ER and distribute payment to QHP insurers based on EE selections.</a:t>
            </a:r>
            <a:r>
              <a:rPr lang="en-US" dirty="0">
                <a:solidFill>
                  <a:srgbClr val="1466C5"/>
                </a:solidFill>
                <a:ea typeface="ＭＳ Ｐゴシック" pitchFamily="34" charset="-128"/>
              </a:rPr>
              <a:t>*</a:t>
            </a:r>
          </a:p>
          <a:p>
            <a:pPr>
              <a:lnSpc>
                <a:spcPct val="90000"/>
              </a:lnSpc>
              <a:buFont typeface="Wingdings" pitchFamily="2" charset="2"/>
              <a:buNone/>
            </a:pPr>
            <a:r>
              <a:rPr lang="en-US" dirty="0">
                <a:solidFill>
                  <a:srgbClr val="1772AD"/>
                </a:solidFill>
                <a:ea typeface="ＭＳ Ｐゴシック" pitchFamily="34" charset="-128"/>
              </a:rPr>
              <a:t>*</a:t>
            </a:r>
            <a:r>
              <a:rPr lang="en-US" dirty="0">
                <a:solidFill>
                  <a:schemeClr val="tx1"/>
                </a:solidFill>
                <a:ea typeface="ＭＳ Ｐゴシック" pitchFamily="34" charset="-128"/>
              </a:rPr>
              <a:t>	</a:t>
            </a:r>
            <a:r>
              <a:rPr lang="en-US" sz="1700" dirty="0">
                <a:solidFill>
                  <a:schemeClr val="folHlink"/>
                </a:solidFill>
                <a:ea typeface="ＭＳ Ｐゴシック" pitchFamily="34" charset="-128"/>
              </a:rPr>
              <a:t>EE choice option delayed indefinitely in  FF-SHOPs; however, from 2017 forward, HHS </a:t>
            </a:r>
            <a:r>
              <a:rPr lang="en-US" sz="1700" i="1" dirty="0">
                <a:solidFill>
                  <a:schemeClr val="folHlink"/>
                </a:solidFill>
                <a:ea typeface="ＭＳ Ｐゴシック" pitchFamily="34" charset="-128"/>
              </a:rPr>
              <a:t>may</a:t>
            </a:r>
            <a:r>
              <a:rPr lang="en-US" sz="1700" dirty="0">
                <a:solidFill>
                  <a:schemeClr val="folHlink"/>
                </a:solidFill>
                <a:ea typeface="ＭＳ Ｐゴシック" pitchFamily="34" charset="-128"/>
              </a:rPr>
              <a:t> provide opportunities for a “vertical option” where EEs pick carrier options regardless of actuarial value (e.g., EE can choose from any bronze, silver, gold or platinum coverage option offered by a single carrier).</a:t>
            </a:r>
          </a:p>
        </p:txBody>
      </p:sp>
      <p:sp>
        <p:nvSpPr>
          <p:cNvPr id="5" name="Slide Number Placeholder 5"/>
          <p:cNvSpPr>
            <a:spLocks noGrp="1"/>
          </p:cNvSpPr>
          <p:nvPr>
            <p:ph type="sldNum" sz="quarter" idx="12"/>
          </p:nvPr>
        </p:nvSpPr>
        <p:spPr/>
        <p:txBody>
          <a:bodyPr/>
          <a:lstStyle/>
          <a:p>
            <a:pPr>
              <a:defRPr/>
            </a:pPr>
            <a:fld id="{03AA5A24-8B2C-4DE5-8E35-0627DF331CD8}" type="slidenum">
              <a:rPr lang="en-US" smtClean="0"/>
              <a:pPr>
                <a:defRPr/>
              </a:pPr>
              <a:t>144</a:t>
            </a:fld>
            <a:endParaRPr lang="en-US" dirty="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EDFDFF77-9342-436C-9AFA-9D33E43145CE}" type="slidenum">
              <a:rPr lang="en-US"/>
              <a:pPr>
                <a:defRPr/>
              </a:pPr>
              <a:t>145</a:t>
            </a:fld>
            <a:endParaRPr lang="en-US" dirty="0"/>
          </a:p>
        </p:txBody>
      </p:sp>
      <p:sp>
        <p:nvSpPr>
          <p:cNvPr id="157697" name="Rectangle 3"/>
          <p:cNvSpPr>
            <a:spLocks noGrp="1" noChangeArrowheads="1"/>
          </p:cNvSpPr>
          <p:nvPr>
            <p:ph type="title" idx="4294967295"/>
          </p:nvPr>
        </p:nvSpPr>
        <p:spPr>
          <a:xfrm>
            <a:off x="588981" y="3586"/>
            <a:ext cx="8534400" cy="1066800"/>
          </a:xfrm>
        </p:spPr>
        <p:txBody>
          <a:bodyPr/>
          <a:lstStyle/>
          <a:p>
            <a:pPr eaLnBrk="1" hangingPunct="1"/>
            <a:r>
              <a:rPr lang="en-US" sz="3200" dirty="0">
                <a:ea typeface="ＭＳ Ｐゴシック" pitchFamily="34" charset="-128"/>
              </a:rPr>
              <a:t>SHOP Marketplace </a:t>
            </a:r>
            <a:r>
              <a:rPr lang="en-US" sz="2400" dirty="0">
                <a:ea typeface="ＭＳ Ｐゴシック" pitchFamily="34" charset="-128"/>
              </a:rPr>
              <a:t>(</a:t>
            </a:r>
            <a:r>
              <a:rPr lang="en-US" sz="2400" dirty="0" err="1">
                <a:ea typeface="ＭＳ Ｐゴシック" pitchFamily="34" charset="-128"/>
              </a:rPr>
              <a:t>cont</a:t>
            </a:r>
            <a:r>
              <a:rPr lang="ja-JP" altLang="en-US" sz="2400" dirty="0">
                <a:ea typeface="ＭＳ Ｐゴシック" pitchFamily="34" charset="-128"/>
              </a:rPr>
              <a:t>’</a:t>
            </a:r>
            <a:r>
              <a:rPr lang="en-US" altLang="ja-JP" sz="2400" dirty="0">
                <a:ea typeface="ＭＳ Ｐゴシック" pitchFamily="34" charset="-128"/>
              </a:rPr>
              <a:t>d)</a:t>
            </a:r>
            <a:endParaRPr lang="en-US" sz="2400" dirty="0">
              <a:ea typeface="ＭＳ Ｐゴシック" pitchFamily="34" charset="-128"/>
            </a:endParaRPr>
          </a:p>
        </p:txBody>
      </p:sp>
      <p:sp>
        <p:nvSpPr>
          <p:cNvPr id="157698" name="Rectangle 2"/>
          <p:cNvSpPr>
            <a:spLocks noGrp="1" noChangeArrowheads="1"/>
          </p:cNvSpPr>
          <p:nvPr>
            <p:ph idx="4294967295"/>
          </p:nvPr>
        </p:nvSpPr>
        <p:spPr>
          <a:xfrm>
            <a:off x="590962" y="1524000"/>
            <a:ext cx="8305800" cy="3571875"/>
          </a:xfrm>
        </p:spPr>
        <p:txBody>
          <a:bodyPr/>
          <a:lstStyle/>
          <a:p>
            <a:pPr eaLnBrk="1" hangingPunct="1">
              <a:lnSpc>
                <a:spcPct val="90000"/>
              </a:lnSpc>
            </a:pPr>
            <a:r>
              <a:rPr lang="en-US" sz="1800" dirty="0">
                <a:solidFill>
                  <a:srgbClr val="00B046"/>
                </a:solidFill>
                <a:ea typeface="ＭＳ Ｐゴシック" pitchFamily="34" charset="-128"/>
              </a:rPr>
              <a:t>Who are “</a:t>
            </a:r>
            <a:r>
              <a:rPr lang="en-US" sz="1800" i="1" dirty="0">
                <a:solidFill>
                  <a:srgbClr val="00B046"/>
                </a:solidFill>
                <a:ea typeface="ＭＳ Ｐゴシック" pitchFamily="34" charset="-128"/>
              </a:rPr>
              <a:t>qualified</a:t>
            </a:r>
            <a:r>
              <a:rPr lang="en-US" sz="1800" dirty="0">
                <a:solidFill>
                  <a:srgbClr val="00B046"/>
                </a:solidFill>
                <a:ea typeface="ＭＳ Ｐゴシック" pitchFamily="34" charset="-128"/>
              </a:rPr>
              <a:t>” ERs </a:t>
            </a:r>
            <a:r>
              <a:rPr lang="en-US" sz="1800" dirty="0">
                <a:solidFill>
                  <a:schemeClr val="tx1"/>
                </a:solidFill>
                <a:ea typeface="ＭＳ Ｐゴシック" pitchFamily="34" charset="-128"/>
              </a:rPr>
              <a:t>eligible for a SHOP:</a:t>
            </a:r>
          </a:p>
          <a:p>
            <a:pPr lvl="1" eaLnBrk="1" hangingPunct="1">
              <a:lnSpc>
                <a:spcPct val="90000"/>
              </a:lnSpc>
            </a:pPr>
            <a:r>
              <a:rPr lang="en-US" sz="1800" dirty="0">
                <a:solidFill>
                  <a:srgbClr val="00B046"/>
                </a:solidFill>
                <a:ea typeface="ＭＳ Ｐゴシック" pitchFamily="34" charset="-128"/>
              </a:rPr>
              <a:t>Small ER </a:t>
            </a:r>
            <a:r>
              <a:rPr lang="en-US" sz="1800" dirty="0">
                <a:solidFill>
                  <a:schemeClr val="tx1"/>
                </a:solidFill>
                <a:ea typeface="ＭＳ Ｐゴシック" pitchFamily="34" charset="-128"/>
              </a:rPr>
              <a:t>(</a:t>
            </a:r>
            <a:r>
              <a:rPr lang="en-US" sz="1800" i="1" dirty="0">
                <a:solidFill>
                  <a:schemeClr val="tx1"/>
                </a:solidFill>
                <a:ea typeface="ＭＳ Ｐゴシック" pitchFamily="34" charset="-128"/>
              </a:rPr>
              <a:t>e.g. </a:t>
            </a:r>
            <a:r>
              <a:rPr lang="en-US" sz="1800" dirty="0">
                <a:solidFill>
                  <a:schemeClr val="tx1"/>
                </a:solidFill>
                <a:ea typeface="ＭＳ Ｐゴシック" pitchFamily="34" charset="-128"/>
              </a:rPr>
              <a:t>50 FTEs/FTEEs or &lt; or at state</a:t>
            </a:r>
            <a:r>
              <a:rPr lang="ja-JP" altLang="en-US" sz="1800" dirty="0">
                <a:solidFill>
                  <a:schemeClr val="tx1"/>
                </a:solidFill>
                <a:ea typeface="ＭＳ Ｐゴシック" pitchFamily="34" charset="-128"/>
              </a:rPr>
              <a:t>’</a:t>
            </a:r>
            <a:r>
              <a:rPr lang="en-US" altLang="ja-JP" sz="1800" dirty="0">
                <a:solidFill>
                  <a:schemeClr val="tx1"/>
                </a:solidFill>
                <a:ea typeface="ＭＳ Ｐゴシック" pitchFamily="34" charset="-128"/>
              </a:rPr>
              <a:t>s option 100 EEs or &lt;); </a:t>
            </a:r>
          </a:p>
          <a:p>
            <a:pPr lvl="1" eaLnBrk="1" hangingPunct="1">
              <a:lnSpc>
                <a:spcPct val="90000"/>
              </a:lnSpc>
            </a:pPr>
            <a:r>
              <a:rPr lang="en-US" sz="1800" dirty="0">
                <a:solidFill>
                  <a:schemeClr val="tx1"/>
                </a:solidFill>
                <a:ea typeface="ＭＳ Ｐゴシック" pitchFamily="34" charset="-128"/>
              </a:rPr>
              <a:t>Elects to offer, at a minimum,</a:t>
            </a:r>
            <a:r>
              <a:rPr lang="en-US" sz="1800" dirty="0">
                <a:ea typeface="ＭＳ Ｐゴシック" pitchFamily="34" charset="-128"/>
              </a:rPr>
              <a:t> </a:t>
            </a:r>
            <a:r>
              <a:rPr lang="en-US" sz="1800" dirty="0">
                <a:solidFill>
                  <a:srgbClr val="00B046"/>
                </a:solidFill>
                <a:ea typeface="ＭＳ Ｐゴシック" pitchFamily="34" charset="-128"/>
              </a:rPr>
              <a:t>all </a:t>
            </a:r>
            <a:r>
              <a:rPr lang="ja-JP" altLang="en-US" sz="1800" dirty="0">
                <a:solidFill>
                  <a:srgbClr val="00B046"/>
                </a:solidFill>
                <a:ea typeface="ＭＳ Ｐゴシック" pitchFamily="34" charset="-128"/>
              </a:rPr>
              <a:t>“</a:t>
            </a:r>
            <a:r>
              <a:rPr lang="en-US" altLang="ja-JP" sz="1800" i="1" dirty="0">
                <a:solidFill>
                  <a:srgbClr val="00B046"/>
                </a:solidFill>
                <a:ea typeface="ＭＳ Ｐゴシック" pitchFamily="34" charset="-128"/>
              </a:rPr>
              <a:t>full-time</a:t>
            </a:r>
            <a:r>
              <a:rPr lang="ja-JP" altLang="en-US" sz="1800" dirty="0">
                <a:solidFill>
                  <a:srgbClr val="00B046"/>
                </a:solidFill>
                <a:ea typeface="ＭＳ Ｐゴシック" pitchFamily="34" charset="-128"/>
              </a:rPr>
              <a:t>”</a:t>
            </a:r>
            <a:r>
              <a:rPr lang="en-US" altLang="ja-JP" sz="1800" dirty="0">
                <a:solidFill>
                  <a:srgbClr val="00B046"/>
                </a:solidFill>
                <a:ea typeface="ＭＳ Ｐゴシック" pitchFamily="34" charset="-128"/>
              </a:rPr>
              <a:t> EEs </a:t>
            </a:r>
            <a:r>
              <a:rPr lang="en-US" altLang="ja-JP" sz="1800" dirty="0">
                <a:solidFill>
                  <a:schemeClr val="tx1"/>
                </a:solidFill>
                <a:ea typeface="ＭＳ Ｐゴシック" pitchFamily="34" charset="-128"/>
              </a:rPr>
              <a:t>(30 or more hours of service per week) coverage in a QHP thru a SHOP (can</a:t>
            </a:r>
            <a:r>
              <a:rPr lang="ja-JP" altLang="en-US" sz="1800" dirty="0">
                <a:solidFill>
                  <a:schemeClr val="tx1"/>
                </a:solidFill>
                <a:ea typeface="ＭＳ Ｐゴシック" pitchFamily="34" charset="-128"/>
              </a:rPr>
              <a:t>’</a:t>
            </a:r>
            <a:r>
              <a:rPr lang="en-US" altLang="ja-JP" sz="1800" dirty="0">
                <a:solidFill>
                  <a:schemeClr val="tx1"/>
                </a:solidFill>
                <a:ea typeface="ＭＳ Ｐゴシック" pitchFamily="34" charset="-128"/>
              </a:rPr>
              <a:t>t class out EEs);</a:t>
            </a:r>
            <a:r>
              <a:rPr lang="en-US" altLang="ja-JP" sz="1800" dirty="0">
                <a:solidFill>
                  <a:schemeClr val="folHlink"/>
                </a:solidFill>
                <a:ea typeface="ＭＳ Ｐゴシック" pitchFamily="34" charset="-128"/>
              </a:rPr>
              <a:t>*</a:t>
            </a:r>
            <a:r>
              <a:rPr lang="en-US" altLang="ja-JP" sz="1800" dirty="0">
                <a:solidFill>
                  <a:schemeClr val="tx1"/>
                </a:solidFill>
                <a:ea typeface="ＭＳ Ｐゴシック" pitchFamily="34" charset="-128"/>
              </a:rPr>
              <a:t> and</a:t>
            </a:r>
          </a:p>
          <a:p>
            <a:pPr lvl="1" eaLnBrk="1" hangingPunct="1">
              <a:lnSpc>
                <a:spcPct val="90000"/>
              </a:lnSpc>
            </a:pPr>
            <a:r>
              <a:rPr lang="en-US" sz="1800" dirty="0">
                <a:solidFill>
                  <a:schemeClr val="tx1"/>
                </a:solidFill>
                <a:ea typeface="ＭＳ Ｐゴシック" pitchFamily="34" charset="-128"/>
              </a:rPr>
              <a:t>Either has its primary office in the</a:t>
            </a:r>
            <a:r>
              <a:rPr lang="en-US" sz="1800" dirty="0">
                <a:ea typeface="ＭＳ Ｐゴシック" pitchFamily="34" charset="-128"/>
              </a:rPr>
              <a:t> </a:t>
            </a:r>
            <a:r>
              <a:rPr lang="en-US" sz="1800" dirty="0">
                <a:solidFill>
                  <a:srgbClr val="00B046"/>
                </a:solidFill>
                <a:ea typeface="ＭＳ Ｐゴシック" pitchFamily="34" charset="-128"/>
              </a:rPr>
              <a:t>Marketplace service area </a:t>
            </a:r>
            <a:r>
              <a:rPr lang="en-US" sz="1800" dirty="0">
                <a:solidFill>
                  <a:schemeClr val="tx1"/>
                </a:solidFill>
                <a:ea typeface="ＭＳ Ｐゴシック" pitchFamily="34" charset="-128"/>
              </a:rPr>
              <a:t>and offers all its EEs coverage thru that SHOP, or offers coverage to each eligible EE thru the SHOP servicing the EEs primary worksite.</a:t>
            </a:r>
          </a:p>
        </p:txBody>
      </p:sp>
      <p:pic>
        <p:nvPicPr>
          <p:cNvPr id="6" name="Picture 2"/>
          <p:cNvPicPr>
            <a:picLocks noChangeAspect="1" noChangeArrowheads="1"/>
          </p:cNvPicPr>
          <p:nvPr/>
        </p:nvPicPr>
        <p:blipFill>
          <a:blip r:embed="rId2"/>
          <a:srcRect r="11630"/>
          <a:stretch>
            <a:fillRect/>
          </a:stretch>
        </p:blipFill>
        <p:spPr bwMode="auto">
          <a:xfrm rot="-1162556">
            <a:off x="8047466" y="911081"/>
            <a:ext cx="527050" cy="685800"/>
          </a:xfrm>
          <a:prstGeom prst="rect">
            <a:avLst/>
          </a:prstGeom>
          <a:noFill/>
          <a:ln w="9525">
            <a:noFill/>
            <a:miter lim="800000"/>
            <a:headEnd/>
            <a:tailEnd/>
          </a:ln>
        </p:spPr>
      </p:pic>
      <p:sp>
        <p:nvSpPr>
          <p:cNvPr id="157701" name="Text Box 6"/>
          <p:cNvSpPr txBox="1">
            <a:spLocks noChangeArrowheads="1"/>
          </p:cNvSpPr>
          <p:nvPr/>
        </p:nvSpPr>
        <p:spPr bwMode="auto">
          <a:xfrm>
            <a:off x="215153" y="3962400"/>
            <a:ext cx="8458200" cy="3213187"/>
          </a:xfrm>
          <a:prstGeom prst="rect">
            <a:avLst/>
          </a:prstGeom>
          <a:noFill/>
          <a:ln w="9525">
            <a:noFill/>
            <a:miter lim="800000"/>
            <a:headEnd/>
            <a:tailEnd/>
          </a:ln>
        </p:spPr>
        <p:txBody>
          <a:bodyPr>
            <a:spAutoFit/>
          </a:bodyPr>
          <a:lstStyle/>
          <a:p>
            <a:pPr marL="914400" lvl="1" indent="-800100">
              <a:lnSpc>
                <a:spcPct val="90000"/>
              </a:lnSpc>
              <a:spcBef>
                <a:spcPts val="1800"/>
              </a:spcBef>
              <a:buClr>
                <a:srgbClr val="589DEE"/>
              </a:buClr>
              <a:buSzPct val="110000"/>
            </a:pPr>
            <a:r>
              <a:rPr lang="en-US" sz="1600" dirty="0">
                <a:solidFill>
                  <a:srgbClr val="589DEE"/>
                </a:solidFill>
              </a:rPr>
              <a:t>*</a:t>
            </a:r>
            <a:r>
              <a:rPr lang="en-US" sz="1600" dirty="0">
                <a:solidFill>
                  <a:schemeClr val="hlink"/>
                </a:solidFill>
              </a:rPr>
              <a:t> </a:t>
            </a:r>
            <a:r>
              <a:rPr lang="en-US" sz="1600" b="1" i="1" dirty="0">
                <a:solidFill>
                  <a:srgbClr val="FF6600"/>
                </a:solidFill>
              </a:rPr>
              <a:t>Tip:	</a:t>
            </a:r>
            <a:r>
              <a:rPr lang="en-US" sz="1600" dirty="0">
                <a:solidFill>
                  <a:srgbClr val="00B046"/>
                </a:solidFill>
              </a:rPr>
              <a:t>FF-SHOPs (including OK) will use the same 50 EE threshold test as used for </a:t>
            </a:r>
            <a:r>
              <a:rPr lang="ja-JP" altLang="en-US" sz="1600" dirty="0">
                <a:solidFill>
                  <a:srgbClr val="00B046"/>
                </a:solidFill>
              </a:rPr>
              <a:t>“</a:t>
            </a:r>
            <a:r>
              <a:rPr lang="en-US" sz="1600" i="1" dirty="0">
                <a:solidFill>
                  <a:srgbClr val="00B046"/>
                </a:solidFill>
              </a:rPr>
              <a:t>pay or play</a:t>
            </a:r>
            <a:r>
              <a:rPr lang="ja-JP" altLang="en-US" sz="1600" dirty="0">
                <a:solidFill>
                  <a:srgbClr val="00B046"/>
                </a:solidFill>
              </a:rPr>
              <a:t>”</a:t>
            </a:r>
            <a:r>
              <a:rPr lang="en-US" sz="1600" dirty="0">
                <a:solidFill>
                  <a:srgbClr val="00B046"/>
                </a:solidFill>
              </a:rPr>
              <a:t> (</a:t>
            </a:r>
            <a:r>
              <a:rPr lang="en-US" sz="1600" i="1" dirty="0">
                <a:solidFill>
                  <a:srgbClr val="00B046"/>
                </a:solidFill>
              </a:rPr>
              <a:t>e.g. </a:t>
            </a:r>
            <a:r>
              <a:rPr lang="en-US" sz="1600" dirty="0">
                <a:solidFill>
                  <a:srgbClr val="00B046"/>
                </a:solidFill>
              </a:rPr>
              <a:t>control group, common law EEs, FTEs/FTEEs, does not include leased EEs, sole proprietor, partner in a partnership, 2% or &gt; SH in S-Corp &amp; IRC §3580 EEs ).</a:t>
            </a:r>
            <a:endParaRPr lang="en-US" sz="1600" i="1" dirty="0">
              <a:solidFill>
                <a:srgbClr val="CC6600"/>
              </a:solidFill>
            </a:endParaRPr>
          </a:p>
          <a:p>
            <a:pPr marL="914400" lvl="1" indent="-800100">
              <a:lnSpc>
                <a:spcPct val="90000"/>
              </a:lnSpc>
              <a:spcBef>
                <a:spcPts val="1800"/>
              </a:spcBef>
              <a:buClr>
                <a:srgbClr val="589DEE"/>
              </a:buClr>
              <a:buSzPct val="110000"/>
            </a:pPr>
            <a:r>
              <a:rPr lang="en-US" sz="1600" b="1" i="1" dirty="0">
                <a:solidFill>
                  <a:srgbClr val="FF6600"/>
                </a:solidFill>
              </a:rPr>
              <a:t>  Tip:	</a:t>
            </a:r>
            <a:r>
              <a:rPr lang="en-US" sz="1600" dirty="0">
                <a:solidFill>
                  <a:srgbClr val="00B046"/>
                </a:solidFill>
              </a:rPr>
              <a:t>SHOP coverage may be offered to former EEs and their dependents (e.g. retirees and COBRA QBs).  Business owners may enroll in SHOP coverage so long as at least one EE enrolls (e.g. sole proprietors; &gt; 2% owners in S-Corp; &gt; 5% owners in C-Corp; &gt; than 5% partners of partnership; &gt; 5% members of LLC; or working spouses, domestic partners, or other family members of those individuals.</a:t>
            </a:r>
            <a:endParaRPr lang="en-US" sz="1600" dirty="0">
              <a:solidFill>
                <a:srgbClr val="CC6600"/>
              </a:solidFill>
            </a:endParaRPr>
          </a:p>
          <a:p>
            <a:pPr marL="914400" lvl="1" indent="-800100">
              <a:lnSpc>
                <a:spcPct val="90000"/>
              </a:lnSpc>
              <a:spcBef>
                <a:spcPts val="1800"/>
              </a:spcBef>
              <a:buClr>
                <a:srgbClr val="589DEE"/>
              </a:buClr>
              <a:buSzPct val="110000"/>
              <a:buFont typeface="Arial" panose="020B0604020202020204" pitchFamily="34" charset="0"/>
              <a:buChar char="•"/>
            </a:pPr>
            <a:endParaRPr lang="en-US" dirty="0">
              <a:solidFill>
                <a:srgbClr val="CC6600"/>
              </a:solidFill>
            </a:endParaRPr>
          </a:p>
          <a:p>
            <a:pPr>
              <a:spcBef>
                <a:spcPct val="50000"/>
              </a:spcBef>
            </a:pPr>
            <a:endParaRPr lang="en-US" dirty="0">
              <a:solidFill>
                <a:srgbClr val="CC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E0C4CCA5-37C2-45E9-9832-4D5C3695EE82}" type="slidenum">
              <a:rPr lang="en-US"/>
              <a:pPr>
                <a:defRPr/>
              </a:pPr>
              <a:t>146</a:t>
            </a:fld>
            <a:endParaRPr lang="en-US" dirty="0"/>
          </a:p>
        </p:txBody>
      </p:sp>
      <p:sp>
        <p:nvSpPr>
          <p:cNvPr id="158721" name="Rectangle 3"/>
          <p:cNvSpPr>
            <a:spLocks noGrp="1" noChangeArrowheads="1"/>
          </p:cNvSpPr>
          <p:nvPr>
            <p:ph type="title" idx="4294967295"/>
          </p:nvPr>
        </p:nvSpPr>
        <p:spPr>
          <a:xfrm>
            <a:off x="152400" y="-152400"/>
            <a:ext cx="8229600" cy="1143000"/>
          </a:xfrm>
        </p:spPr>
        <p:txBody>
          <a:bodyPr/>
          <a:lstStyle/>
          <a:p>
            <a:pPr eaLnBrk="1" hangingPunct="1"/>
            <a:r>
              <a:rPr lang="en-US" sz="4200" dirty="0">
                <a:ea typeface="ＭＳ Ｐゴシック" pitchFamily="34" charset="-128"/>
              </a:rPr>
              <a:t>SHOP Marketplace</a:t>
            </a:r>
            <a:r>
              <a:rPr lang="en-US" dirty="0">
                <a:ea typeface="ＭＳ Ｐゴシック" pitchFamily="34" charset="-128"/>
              </a:rPr>
              <a:t> </a:t>
            </a:r>
            <a:r>
              <a:rPr lang="en-US" sz="3200" dirty="0">
                <a:ea typeface="ＭＳ Ｐゴシック" pitchFamily="34" charset="-128"/>
              </a:rPr>
              <a:t>(</a:t>
            </a:r>
            <a:r>
              <a:rPr lang="en-US" sz="3200" dirty="0" err="1">
                <a:ea typeface="ＭＳ Ｐゴシック" pitchFamily="34" charset="-128"/>
              </a:rPr>
              <a:t>cont</a:t>
            </a:r>
            <a:r>
              <a:rPr lang="ja-JP" altLang="en-US" sz="3200" dirty="0">
                <a:ea typeface="ＭＳ Ｐゴシック" pitchFamily="34" charset="-128"/>
              </a:rPr>
              <a:t>’</a:t>
            </a:r>
            <a:r>
              <a:rPr lang="en-US" altLang="ja-JP" sz="3200" dirty="0">
                <a:ea typeface="ＭＳ Ｐゴシック" pitchFamily="34" charset="-128"/>
              </a:rPr>
              <a:t>d)</a:t>
            </a:r>
            <a:endParaRPr lang="en-US" sz="3200" dirty="0">
              <a:ea typeface="ＭＳ Ｐゴシック" pitchFamily="34" charset="-128"/>
            </a:endParaRPr>
          </a:p>
        </p:txBody>
      </p:sp>
      <p:sp>
        <p:nvSpPr>
          <p:cNvPr id="158722" name="Rectangle 2"/>
          <p:cNvSpPr>
            <a:spLocks noGrp="1" noChangeArrowheads="1"/>
          </p:cNvSpPr>
          <p:nvPr>
            <p:ph idx="4294967295"/>
          </p:nvPr>
        </p:nvSpPr>
        <p:spPr>
          <a:xfrm>
            <a:off x="152400" y="1219200"/>
            <a:ext cx="8686800" cy="5486400"/>
          </a:xfrm>
        </p:spPr>
        <p:txBody>
          <a:bodyPr/>
          <a:lstStyle/>
          <a:p>
            <a:pPr eaLnBrk="1" hangingPunct="1"/>
            <a:r>
              <a:rPr lang="en-US" sz="2000" dirty="0">
                <a:solidFill>
                  <a:srgbClr val="00B046"/>
                </a:solidFill>
                <a:ea typeface="ＭＳ Ｐゴシック" pitchFamily="34" charset="-128"/>
              </a:rPr>
              <a:t>OK FF-SHOP ER participation process:</a:t>
            </a:r>
          </a:p>
          <a:p>
            <a:pPr lvl="1" eaLnBrk="1" hangingPunct="1"/>
            <a:r>
              <a:rPr lang="en-US" dirty="0">
                <a:solidFill>
                  <a:schemeClr val="tx1"/>
                </a:solidFill>
                <a:ea typeface="ＭＳ Ｐゴシック" pitchFamily="34" charset="-128"/>
              </a:rPr>
              <a:t>ER may begin participating in the</a:t>
            </a:r>
            <a:r>
              <a:rPr lang="en-US" dirty="0">
                <a:ea typeface="ＭＳ Ｐゴシック" pitchFamily="34" charset="-128"/>
              </a:rPr>
              <a:t> </a:t>
            </a:r>
            <a:r>
              <a:rPr lang="en-US" dirty="0">
                <a:solidFill>
                  <a:schemeClr val="tx1"/>
                </a:solidFill>
                <a:ea typeface="ＭＳ Ｐゴシック" pitchFamily="34" charset="-128"/>
              </a:rPr>
              <a:t>FF-SHOP at any time;</a:t>
            </a:r>
          </a:p>
          <a:p>
            <a:pPr lvl="1" eaLnBrk="1" hangingPunct="1"/>
            <a:r>
              <a:rPr lang="en-US" dirty="0">
                <a:solidFill>
                  <a:srgbClr val="00B046"/>
                </a:solidFill>
                <a:ea typeface="ＭＳ Ｐゴシック" pitchFamily="34" charset="-128"/>
              </a:rPr>
              <a:t>Guarantee issue;</a:t>
            </a:r>
          </a:p>
          <a:p>
            <a:pPr lvl="1" eaLnBrk="1" hangingPunct="1"/>
            <a:r>
              <a:rPr lang="en-US" dirty="0">
                <a:solidFill>
                  <a:srgbClr val="00B046"/>
                </a:solidFill>
                <a:ea typeface="ＭＳ Ｐゴシック" pitchFamily="34" charset="-128"/>
              </a:rPr>
              <a:t>No minimum ER contribution </a:t>
            </a:r>
            <a:r>
              <a:rPr lang="en-US" dirty="0">
                <a:solidFill>
                  <a:schemeClr val="tx1"/>
                </a:solidFill>
                <a:ea typeface="ＭＳ Ｐゴシック" pitchFamily="34" charset="-128"/>
              </a:rPr>
              <a:t>requirements;</a:t>
            </a:r>
          </a:p>
          <a:p>
            <a:pPr lvl="1" eaLnBrk="1" hangingPunct="1"/>
            <a:r>
              <a:rPr lang="en-US" dirty="0">
                <a:solidFill>
                  <a:schemeClr val="tx1"/>
                </a:solidFill>
                <a:ea typeface="ＭＳ Ｐゴシック" pitchFamily="34" charset="-128"/>
              </a:rPr>
              <a:t>Must offer coverage to</a:t>
            </a:r>
            <a:r>
              <a:rPr lang="en-US" dirty="0">
                <a:solidFill>
                  <a:schemeClr val="hlink"/>
                </a:solidFill>
                <a:ea typeface="ＭＳ Ｐゴシック" pitchFamily="34" charset="-128"/>
              </a:rPr>
              <a:t> </a:t>
            </a:r>
            <a:r>
              <a:rPr lang="en-US" dirty="0">
                <a:solidFill>
                  <a:srgbClr val="00B046"/>
                </a:solidFill>
                <a:ea typeface="ＭＳ Ｐゴシック" pitchFamily="34" charset="-128"/>
              </a:rPr>
              <a:t>all FTEs (30 or more hours of service/week);</a:t>
            </a:r>
          </a:p>
          <a:p>
            <a:pPr lvl="1" eaLnBrk="1" hangingPunct="1"/>
            <a:r>
              <a:rPr lang="en-US" dirty="0">
                <a:solidFill>
                  <a:schemeClr val="tx1"/>
                </a:solidFill>
                <a:ea typeface="ＭＳ Ｐゴシック" pitchFamily="34" charset="-128"/>
              </a:rPr>
              <a:t>Must provide </a:t>
            </a:r>
            <a:r>
              <a:rPr lang="en-US" dirty="0">
                <a:solidFill>
                  <a:srgbClr val="00B050"/>
                </a:solidFill>
                <a:ea typeface="ＭＳ Ｐゴシック" pitchFamily="34" charset="-128"/>
              </a:rPr>
              <a:t>new FTEs w/ 30-day enrollment period that begins on the date the ER notifies the SHOP about the newly qualified EE. </a:t>
            </a:r>
            <a:r>
              <a:rPr lang="en-US" dirty="0">
                <a:solidFill>
                  <a:schemeClr val="tx1"/>
                </a:solidFill>
                <a:ea typeface="ＭＳ Ｐゴシック" pitchFamily="34" charset="-128"/>
              </a:rPr>
              <a:t>ER required to notify SHOP about newly qualified EEs on or before the 30th day after the day that the EE becomes eligible for coverage. </a:t>
            </a:r>
            <a:r>
              <a:rPr lang="en-US" dirty="0">
                <a:solidFill>
                  <a:srgbClr val="00B050"/>
                </a:solidFill>
                <a:ea typeface="ＭＳ Ｐゴシック" pitchFamily="34" charset="-128"/>
              </a:rPr>
              <a:t>Waiting period in SHOPs must not exceed 60-days, calculated beginning on the date the EE becomes eligible.</a:t>
            </a:r>
          </a:p>
          <a:p>
            <a:pPr lvl="1" eaLnBrk="1" hangingPunct="1"/>
            <a:r>
              <a:rPr lang="en-US" dirty="0">
                <a:solidFill>
                  <a:srgbClr val="00B046"/>
                </a:solidFill>
                <a:ea typeface="ＭＳ Ｐゴシック" pitchFamily="34" charset="-128"/>
              </a:rPr>
              <a:t>No participation requirement </a:t>
            </a:r>
            <a:r>
              <a:rPr lang="en-US" dirty="0">
                <a:solidFill>
                  <a:schemeClr val="tx1"/>
                </a:solidFill>
                <a:ea typeface="ＭＳ Ｐゴシック" pitchFamily="34" charset="-128"/>
              </a:rPr>
              <a:t>at renewal to stay in FF-SHOP if enrolled during FF-SHOP’s annual open enrollment 11/15-12/15; and</a:t>
            </a:r>
          </a:p>
          <a:p>
            <a:pPr lvl="1" eaLnBrk="1" hangingPunct="1"/>
            <a:r>
              <a:rPr lang="en-US" dirty="0">
                <a:solidFill>
                  <a:schemeClr val="tx1"/>
                </a:solidFill>
                <a:ea typeface="ＭＳ Ｐゴシック" pitchFamily="34" charset="-128"/>
              </a:rPr>
              <a:t>ER required to adhere to an</a:t>
            </a:r>
            <a:r>
              <a:rPr lang="en-US" dirty="0">
                <a:ea typeface="ＭＳ Ｐゴシック" pitchFamily="34" charset="-128"/>
              </a:rPr>
              <a:t> </a:t>
            </a:r>
            <a:r>
              <a:rPr lang="en-US" dirty="0">
                <a:solidFill>
                  <a:srgbClr val="00B046"/>
                </a:solidFill>
                <a:ea typeface="ＭＳ Ｐゴシック" pitchFamily="34" charset="-128"/>
              </a:rPr>
              <a:t>annual ER election period </a:t>
            </a:r>
            <a:r>
              <a:rPr lang="en-US" dirty="0">
                <a:solidFill>
                  <a:schemeClr val="tx1"/>
                </a:solidFill>
                <a:ea typeface="ＭＳ Ｐゴシック" pitchFamily="34" charset="-128"/>
              </a:rPr>
              <a:t>during which it could change EE offerings.</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76800" y="762000"/>
            <a:ext cx="3635375" cy="2209800"/>
          </a:xfrm>
        </p:spPr>
        <p:txBody>
          <a:bodyPr/>
          <a:lstStyle/>
          <a:p>
            <a:pPr>
              <a:defRPr/>
            </a:pPr>
            <a:r>
              <a:rPr lang="en-US" sz="7200" b="1" spc="300" dirty="0">
                <a:solidFill>
                  <a:schemeClr val="bg2">
                    <a:lumMod val="75000"/>
                  </a:schemeClr>
                </a:solidFill>
              </a:rPr>
              <a:t>Part 7</a:t>
            </a:r>
          </a:p>
        </p:txBody>
      </p:sp>
      <p:sp>
        <p:nvSpPr>
          <p:cNvPr id="159746" name="Text Placeholder 3"/>
          <p:cNvSpPr>
            <a:spLocks noGrp="1"/>
          </p:cNvSpPr>
          <p:nvPr>
            <p:ph type="body" sz="half" idx="2"/>
          </p:nvPr>
        </p:nvSpPr>
        <p:spPr>
          <a:xfrm>
            <a:off x="4800600" y="3048000"/>
            <a:ext cx="4343400" cy="3505200"/>
          </a:xfrm>
        </p:spPr>
        <p:txBody>
          <a:bodyPr/>
          <a:lstStyle/>
          <a:p>
            <a:r>
              <a:rPr lang="en-US" sz="3600" b="1">
                <a:solidFill>
                  <a:schemeClr val="tx1"/>
                </a:solidFill>
                <a:ea typeface="ＭＳ Ｐゴシック" pitchFamily="34" charset="-128"/>
              </a:rPr>
              <a:t>Outstanding Issues &amp; Action Steps for ERs</a:t>
            </a:r>
          </a:p>
        </p:txBody>
      </p:sp>
      <p:pic>
        <p:nvPicPr>
          <p:cNvPr id="9" name="Picture Placeholder 8" descr="HCRImage.jpg"/>
          <p:cNvPicPr>
            <a:picLocks noGrp="1" noChangeAspect="1"/>
          </p:cNvPicPr>
          <p:nvPr>
            <p:ph type="pic" sz="quarter" idx="13"/>
          </p:nvPr>
        </p:nvPicPr>
        <p:blipFill rotWithShape="1">
          <a:blip r:embed="rId2"/>
          <a:srcRect l="24306" r="24306"/>
          <a:stretch/>
        </p:blipFill>
        <p:spPr/>
      </p:pic>
      <p:sp>
        <p:nvSpPr>
          <p:cNvPr id="2" name="Slide Number Placeholder 1"/>
          <p:cNvSpPr>
            <a:spLocks noGrp="1"/>
          </p:cNvSpPr>
          <p:nvPr>
            <p:ph type="sldNum" sz="quarter" idx="16"/>
          </p:nvPr>
        </p:nvSpPr>
        <p:spPr/>
        <p:txBody>
          <a:bodyPr/>
          <a:lstStyle/>
          <a:p>
            <a:pPr>
              <a:defRPr/>
            </a:pPr>
            <a:fld id="{DDA8EE0B-6116-4CD4-B659-00A63FCCAD3C}" type="slidenum">
              <a:rPr lang="en-US" smtClean="0"/>
              <a:pPr>
                <a:defRPr/>
              </a:pPr>
              <a:t>147</a:t>
            </a:fld>
            <a:endParaRPr lang="en-US" dirty="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8924EB15-BDD7-4DBE-A787-776BE05F9D4F}" type="slidenum">
              <a:rPr lang="en-US"/>
              <a:pPr>
                <a:defRPr/>
              </a:pPr>
              <a:t>148</a:t>
            </a:fld>
            <a:endParaRPr lang="en-US" dirty="0"/>
          </a:p>
        </p:txBody>
      </p:sp>
      <p:sp>
        <p:nvSpPr>
          <p:cNvPr id="160770" name="Rectangle 3"/>
          <p:cNvSpPr>
            <a:spLocks noGrp="1" noChangeArrowheads="1"/>
          </p:cNvSpPr>
          <p:nvPr>
            <p:ph idx="4294967295"/>
          </p:nvPr>
        </p:nvSpPr>
        <p:spPr>
          <a:xfrm>
            <a:off x="629970" y="1295400"/>
            <a:ext cx="7620000" cy="4038600"/>
          </a:xfrm>
        </p:spPr>
        <p:txBody>
          <a:bodyPr/>
          <a:lstStyle/>
          <a:p>
            <a:pPr marL="0" indent="0" eaLnBrk="1" hangingPunct="1">
              <a:lnSpc>
                <a:spcPct val="90000"/>
              </a:lnSpc>
              <a:spcBef>
                <a:spcPts val="600"/>
              </a:spcBef>
              <a:buFont typeface="Wingdings" pitchFamily="2" charset="2"/>
              <a:buNone/>
            </a:pPr>
            <a:r>
              <a:rPr lang="en-US" dirty="0">
                <a:solidFill>
                  <a:schemeClr val="tx1"/>
                </a:solidFill>
                <a:latin typeface="Tahoma" pitchFamily="34" charset="0"/>
                <a:ea typeface="ＭＳ Ｐゴシック" pitchFamily="34" charset="-128"/>
                <a:cs typeface="Arial" charset="0"/>
              </a:rPr>
              <a:t>New proposed regs and delay announcements highlight a number of issues that Treasury and IRS continue to address in subsequent guidance, including</a:t>
            </a:r>
            <a:r>
              <a:rPr lang="en-US" dirty="0">
                <a:latin typeface="Tahoma" pitchFamily="34" charset="0"/>
                <a:ea typeface="ＭＳ Ｐゴシック" pitchFamily="34" charset="-128"/>
                <a:cs typeface="Arial" charset="0"/>
              </a:rPr>
              <a:t>:</a:t>
            </a:r>
            <a:endParaRPr lang="en-US" altLang="ja-JP" dirty="0">
              <a:ea typeface="ＭＳ Ｐゴシック" pitchFamily="34" charset="-128"/>
            </a:endParaRPr>
          </a:p>
          <a:p>
            <a:pPr marL="346075" indent="-346075" eaLnBrk="1" hangingPunct="1">
              <a:lnSpc>
                <a:spcPct val="90000"/>
              </a:lnSpc>
              <a:spcBef>
                <a:spcPts val="1200"/>
              </a:spcBef>
            </a:pPr>
            <a:r>
              <a:rPr lang="ja-JP" altLang="en-US" dirty="0">
                <a:ea typeface="ＭＳ Ｐゴシック" pitchFamily="34" charset="-128"/>
              </a:rPr>
              <a:t>“</a:t>
            </a:r>
            <a:r>
              <a:rPr lang="en-US" i="1" dirty="0">
                <a:solidFill>
                  <a:srgbClr val="00B046"/>
                </a:solidFill>
                <a:ea typeface="ＭＳ Ｐゴシック" pitchFamily="34" charset="-128"/>
              </a:rPr>
              <a:t>Eligible ER-sponsored plans</a:t>
            </a:r>
            <a:r>
              <a:rPr lang="ja-JP" altLang="en-US" dirty="0">
                <a:solidFill>
                  <a:schemeClr val="tx1"/>
                </a:solidFill>
                <a:ea typeface="ＭＳ Ｐゴシック" pitchFamily="34" charset="-128"/>
              </a:rPr>
              <a:t>”</a:t>
            </a:r>
            <a:r>
              <a:rPr lang="en-US" dirty="0">
                <a:solidFill>
                  <a:schemeClr val="tx1"/>
                </a:solidFill>
                <a:ea typeface="ＭＳ Ｐゴシック" pitchFamily="34" charset="-128"/>
              </a:rPr>
              <a:t>, including self-insured </a:t>
            </a:r>
            <a:r>
              <a:rPr lang="ja-JP" altLang="en-US" dirty="0">
                <a:solidFill>
                  <a:schemeClr val="tx1"/>
                </a:solidFill>
                <a:ea typeface="ＭＳ Ｐゴシック" pitchFamily="34" charset="-128"/>
              </a:rPr>
              <a:t>“</a:t>
            </a:r>
            <a:r>
              <a:rPr lang="en-US" i="1" dirty="0">
                <a:solidFill>
                  <a:schemeClr val="tx1"/>
                </a:solidFill>
                <a:ea typeface="ＭＳ Ｐゴシック" pitchFamily="34" charset="-128"/>
              </a:rPr>
              <a:t>preventive only plans</a:t>
            </a:r>
            <a:r>
              <a:rPr lang="ja-JP" altLang="en-US" dirty="0">
                <a:solidFill>
                  <a:schemeClr val="tx1"/>
                </a:solidFill>
                <a:ea typeface="ＭＳ Ｐゴシック" pitchFamily="34" charset="-128"/>
              </a:rPr>
              <a:t>”</a:t>
            </a:r>
            <a:r>
              <a:rPr lang="en-US" dirty="0">
                <a:solidFill>
                  <a:schemeClr val="tx1"/>
                </a:solidFill>
                <a:ea typeface="ＭＳ Ｐゴシック" pitchFamily="34" charset="-128"/>
              </a:rPr>
              <a:t> or  </a:t>
            </a:r>
            <a:r>
              <a:rPr lang="ja-JP" altLang="en-US" dirty="0">
                <a:solidFill>
                  <a:schemeClr val="tx1"/>
                </a:solidFill>
                <a:ea typeface="ＭＳ Ｐゴシック" pitchFamily="34" charset="-128"/>
              </a:rPr>
              <a:t>“</a:t>
            </a:r>
            <a:r>
              <a:rPr lang="en-US" i="1" dirty="0">
                <a:solidFill>
                  <a:schemeClr val="tx1"/>
                </a:solidFill>
                <a:ea typeface="ＭＳ Ｐゴシック" pitchFamily="34" charset="-128"/>
              </a:rPr>
              <a:t>skinny</a:t>
            </a:r>
            <a:r>
              <a:rPr lang="ja-JP" altLang="en-US" dirty="0">
                <a:solidFill>
                  <a:schemeClr val="tx1"/>
                </a:solidFill>
                <a:ea typeface="ＭＳ Ｐゴシック" pitchFamily="34" charset="-128"/>
              </a:rPr>
              <a:t>”</a:t>
            </a:r>
            <a:r>
              <a:rPr lang="en-US" dirty="0">
                <a:solidFill>
                  <a:schemeClr val="tx1"/>
                </a:solidFill>
                <a:ea typeface="ＭＳ Ｐゴシック" pitchFamily="34" charset="-128"/>
              </a:rPr>
              <a:t> plans qualifying as MEC;</a:t>
            </a:r>
          </a:p>
          <a:p>
            <a:pPr marL="346075" indent="-346075" eaLnBrk="1" hangingPunct="1">
              <a:lnSpc>
                <a:spcPct val="90000"/>
              </a:lnSpc>
              <a:spcBef>
                <a:spcPts val="1200"/>
              </a:spcBef>
            </a:pPr>
            <a:r>
              <a:rPr lang="en-US" dirty="0">
                <a:solidFill>
                  <a:schemeClr val="tx1"/>
                </a:solidFill>
                <a:ea typeface="ＭＳ Ｐゴシック" pitchFamily="34" charset="-128"/>
              </a:rPr>
              <a:t>Staffing and leased EE arrangements; and</a:t>
            </a:r>
          </a:p>
          <a:p>
            <a:pPr marL="346075" indent="-346075" eaLnBrk="1" hangingPunct="1">
              <a:lnSpc>
                <a:spcPct val="90000"/>
              </a:lnSpc>
              <a:spcBef>
                <a:spcPts val="1800"/>
              </a:spcBef>
            </a:pPr>
            <a:r>
              <a:rPr lang="en-US" dirty="0">
                <a:solidFill>
                  <a:schemeClr val="tx1"/>
                </a:solidFill>
                <a:ea typeface="ＭＳ Ｐゴシック" pitchFamily="34" charset="-128"/>
              </a:rPr>
              <a:t>Interaction of</a:t>
            </a:r>
            <a:r>
              <a:rPr lang="en-US" dirty="0">
                <a:ea typeface="ＭＳ Ｐゴシック" pitchFamily="34" charset="-128"/>
              </a:rPr>
              <a:t> </a:t>
            </a:r>
            <a:r>
              <a:rPr lang="en-US" dirty="0">
                <a:solidFill>
                  <a:srgbClr val="00B046"/>
                </a:solidFill>
                <a:ea typeface="ＭＳ Ｐゴシック" pitchFamily="34" charset="-128"/>
              </a:rPr>
              <a:t>90 day waiting period </a:t>
            </a:r>
            <a:r>
              <a:rPr lang="en-US" dirty="0">
                <a:solidFill>
                  <a:schemeClr val="tx1"/>
                </a:solidFill>
                <a:ea typeface="ＭＳ Ｐゴシック" pitchFamily="34" charset="-128"/>
              </a:rPr>
              <a:t>and</a:t>
            </a:r>
            <a:r>
              <a:rPr lang="en-US" dirty="0">
                <a:solidFill>
                  <a:srgbClr val="00B046"/>
                </a:solidFill>
                <a:ea typeface="ＭＳ Ｐゴシック" pitchFamily="34" charset="-128"/>
              </a:rPr>
              <a:t> one-month orientation period </a:t>
            </a:r>
            <a:r>
              <a:rPr lang="en-US" dirty="0">
                <a:solidFill>
                  <a:schemeClr val="tx1"/>
                </a:solidFill>
                <a:ea typeface="ＭＳ Ｐゴシック" pitchFamily="34" charset="-128"/>
              </a:rPr>
              <a:t>with </a:t>
            </a:r>
            <a:r>
              <a:rPr lang="en-US" dirty="0">
                <a:solidFill>
                  <a:srgbClr val="00B046"/>
                </a:solidFill>
                <a:ea typeface="ＭＳ Ｐゴシック" pitchFamily="34" charset="-128"/>
              </a:rPr>
              <a:t>ER pay or play </a:t>
            </a:r>
            <a:r>
              <a:rPr lang="en-US" dirty="0">
                <a:solidFill>
                  <a:schemeClr val="tx1"/>
                </a:solidFill>
                <a:ea typeface="ＭＳ Ｐゴシック" pitchFamily="34" charset="-128"/>
              </a:rPr>
              <a:t>1</a:t>
            </a:r>
            <a:r>
              <a:rPr lang="en-US" baseline="30000" dirty="0">
                <a:solidFill>
                  <a:schemeClr val="tx1"/>
                </a:solidFill>
                <a:ea typeface="ＭＳ Ｐゴシック" pitchFamily="34" charset="-128"/>
              </a:rPr>
              <a:t>st</a:t>
            </a:r>
            <a:r>
              <a:rPr lang="en-US" dirty="0">
                <a:solidFill>
                  <a:schemeClr val="tx1"/>
                </a:solidFill>
                <a:ea typeface="ＭＳ Ｐゴシック" pitchFamily="34" charset="-128"/>
              </a:rPr>
              <a:t> day of the month following 3 full calendar months of eligibility (employment).</a:t>
            </a:r>
          </a:p>
          <a:p>
            <a:pPr marL="346075" indent="-346075" eaLnBrk="1" hangingPunct="1">
              <a:lnSpc>
                <a:spcPct val="90000"/>
              </a:lnSpc>
              <a:spcBef>
                <a:spcPts val="1800"/>
              </a:spcBef>
            </a:pPr>
            <a:r>
              <a:rPr lang="en-US" dirty="0">
                <a:solidFill>
                  <a:schemeClr val="tx1"/>
                </a:solidFill>
                <a:ea typeface="ＭＳ Ｐゴシック" pitchFamily="34" charset="-128"/>
              </a:rPr>
              <a:t>On 11/10/20, U.S. Supreme Court to hear arguments on whether ACA is constitutional, in whole or in part. The Court is expected to rule on the matter before its term ends in June 2021.</a:t>
            </a:r>
          </a:p>
        </p:txBody>
      </p:sp>
      <p:sp>
        <p:nvSpPr>
          <p:cNvPr id="160771" name="Rectangle 2"/>
          <p:cNvSpPr>
            <a:spLocks noGrp="1" noChangeArrowheads="1"/>
          </p:cNvSpPr>
          <p:nvPr>
            <p:ph type="title" idx="4294967295"/>
          </p:nvPr>
        </p:nvSpPr>
        <p:spPr>
          <a:xfrm>
            <a:off x="0" y="152400"/>
            <a:ext cx="8229600" cy="685800"/>
          </a:xfrm>
        </p:spPr>
        <p:txBody>
          <a:bodyPr/>
          <a:lstStyle/>
          <a:p>
            <a:pPr eaLnBrk="1" hangingPunct="1"/>
            <a:r>
              <a:rPr lang="en-US" sz="4800">
                <a:ea typeface="ＭＳ Ｐゴシック" pitchFamily="34" charset="-128"/>
              </a:rPr>
              <a:t>Outstanding Issues</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996610EC-932E-495A-8789-E570DAFE986E}" type="slidenum">
              <a:rPr lang="en-US"/>
              <a:pPr>
                <a:defRPr/>
              </a:pPr>
              <a:t>149</a:t>
            </a:fld>
            <a:endParaRPr lang="en-US" dirty="0"/>
          </a:p>
        </p:txBody>
      </p:sp>
      <p:sp>
        <p:nvSpPr>
          <p:cNvPr id="161794" name="Rectangle 2"/>
          <p:cNvSpPr>
            <a:spLocks noGrp="1" noChangeArrowheads="1"/>
          </p:cNvSpPr>
          <p:nvPr>
            <p:ph type="title" idx="4294967295"/>
          </p:nvPr>
        </p:nvSpPr>
        <p:spPr>
          <a:xfrm>
            <a:off x="0" y="76200"/>
            <a:ext cx="9144000" cy="685800"/>
          </a:xfrm>
        </p:spPr>
        <p:txBody>
          <a:bodyPr/>
          <a:lstStyle/>
          <a:p>
            <a:pPr eaLnBrk="1" hangingPunct="1"/>
            <a:r>
              <a:rPr lang="en-US">
                <a:ea typeface="ＭＳ Ｐゴシック" pitchFamily="34" charset="-128"/>
              </a:rPr>
              <a:t>Action Steps for ERs</a:t>
            </a:r>
          </a:p>
        </p:txBody>
      </p:sp>
      <p:sp>
        <p:nvSpPr>
          <p:cNvPr id="161795" name="Rectangle 3"/>
          <p:cNvSpPr>
            <a:spLocks noGrp="1" noChangeArrowheads="1"/>
          </p:cNvSpPr>
          <p:nvPr>
            <p:ph idx="4294967295"/>
          </p:nvPr>
        </p:nvSpPr>
        <p:spPr>
          <a:xfrm>
            <a:off x="457200" y="1295400"/>
            <a:ext cx="8305800" cy="4953000"/>
          </a:xfrm>
        </p:spPr>
        <p:txBody>
          <a:bodyPr/>
          <a:lstStyle/>
          <a:p>
            <a:pPr eaLnBrk="1" hangingPunct="1">
              <a:spcBef>
                <a:spcPts val="1200"/>
              </a:spcBef>
            </a:pPr>
            <a:r>
              <a:rPr lang="en-US" sz="1800" dirty="0">
                <a:solidFill>
                  <a:srgbClr val="00B046"/>
                </a:solidFill>
                <a:ea typeface="ＭＳ Ｐゴシック" pitchFamily="34" charset="-128"/>
              </a:rPr>
              <a:t>Engage a knowledgeable agent/broker or consultant/attorney;</a:t>
            </a:r>
          </a:p>
          <a:p>
            <a:pPr eaLnBrk="1" hangingPunct="1">
              <a:spcBef>
                <a:spcPts val="1200"/>
              </a:spcBef>
            </a:pPr>
            <a:r>
              <a:rPr lang="en-US" sz="1800" dirty="0">
                <a:solidFill>
                  <a:schemeClr val="tx1"/>
                </a:solidFill>
                <a:ea typeface="ＭＳ Ｐゴシック" pitchFamily="34" charset="-128"/>
              </a:rPr>
              <a:t>Stay up-to-date on ACA changes, delays, special rules and regs, and IRS enforcement of </a:t>
            </a:r>
            <a:r>
              <a:rPr lang="ja-JP" altLang="en-US" sz="1800" dirty="0">
                <a:solidFill>
                  <a:schemeClr val="tx1"/>
                </a:solidFill>
                <a:ea typeface="ＭＳ Ｐゴシック" pitchFamily="34" charset="-128"/>
              </a:rPr>
              <a:t>“</a:t>
            </a:r>
            <a:r>
              <a:rPr lang="en-US" sz="1800" dirty="0">
                <a:solidFill>
                  <a:schemeClr val="tx1"/>
                </a:solidFill>
                <a:ea typeface="ＭＳ Ｐゴシック" pitchFamily="34" charset="-128"/>
              </a:rPr>
              <a:t>pay or play” penalty taxes;</a:t>
            </a:r>
          </a:p>
          <a:p>
            <a:pPr eaLnBrk="1" hangingPunct="1">
              <a:spcBef>
                <a:spcPts val="1200"/>
              </a:spcBef>
            </a:pPr>
            <a:r>
              <a:rPr lang="en-US" sz="1800" dirty="0">
                <a:solidFill>
                  <a:schemeClr val="tx1"/>
                </a:solidFill>
                <a:ea typeface="ＭＳ Ｐゴシック" pitchFamily="34" charset="-128"/>
              </a:rPr>
              <a:t>Begin NOW collecting information to comply with §6055 and §6056 annual ER reporting requirements to IRS and EEs for 2019;</a:t>
            </a:r>
          </a:p>
          <a:p>
            <a:pPr eaLnBrk="1" hangingPunct="1">
              <a:spcBef>
                <a:spcPts val="1200"/>
              </a:spcBef>
            </a:pPr>
            <a:r>
              <a:rPr lang="en-US" sz="1800" dirty="0">
                <a:solidFill>
                  <a:schemeClr val="tx1"/>
                </a:solidFill>
                <a:ea typeface="ＭＳ Ｐゴシック" pitchFamily="34" charset="-128"/>
              </a:rPr>
              <a:t>ERs with</a:t>
            </a:r>
            <a:r>
              <a:rPr lang="en-US" sz="1800" dirty="0">
                <a:ea typeface="ＭＳ Ｐゴシック" pitchFamily="34" charset="-128"/>
              </a:rPr>
              <a:t> </a:t>
            </a:r>
            <a:r>
              <a:rPr lang="en-US" sz="1800" dirty="0">
                <a:solidFill>
                  <a:srgbClr val="00B046"/>
                </a:solidFill>
                <a:ea typeface="ＭＳ Ｐゴシック" pitchFamily="34" charset="-128"/>
              </a:rPr>
              <a:t>significant number of lower paid EEs </a:t>
            </a:r>
            <a:r>
              <a:rPr lang="en-US" sz="1800" dirty="0">
                <a:solidFill>
                  <a:schemeClr val="tx1"/>
                </a:solidFill>
                <a:ea typeface="ＭＳ Ｐゴシック" pitchFamily="34" charset="-128"/>
              </a:rPr>
              <a:t>may want to evaluate whether those positions can be performed by</a:t>
            </a:r>
            <a:r>
              <a:rPr lang="en-US" sz="1800" dirty="0">
                <a:ea typeface="ＭＳ Ｐゴシック" pitchFamily="34" charset="-128"/>
              </a:rPr>
              <a:t> </a:t>
            </a:r>
            <a:r>
              <a:rPr lang="en-US" sz="1800" dirty="0">
                <a:solidFill>
                  <a:srgbClr val="00B046"/>
                </a:solidFill>
                <a:ea typeface="ＭＳ Ｐゴシック" pitchFamily="34" charset="-128"/>
              </a:rPr>
              <a:t>part-time EEs </a:t>
            </a:r>
            <a:r>
              <a:rPr lang="en-US" sz="1800" dirty="0">
                <a:solidFill>
                  <a:schemeClr val="tx1"/>
                </a:solidFill>
                <a:ea typeface="ＭＳ Ｐゴシック" pitchFamily="34" charset="-128"/>
              </a:rPr>
              <a:t>(e.g., 29 </a:t>
            </a:r>
            <a:r>
              <a:rPr lang="en-US" sz="1800" dirty="0" err="1">
                <a:solidFill>
                  <a:schemeClr val="tx1"/>
                </a:solidFill>
                <a:ea typeface="ＭＳ Ｐゴシック" pitchFamily="34" charset="-128"/>
              </a:rPr>
              <a:t>hrs</a:t>
            </a:r>
            <a:r>
              <a:rPr lang="en-US" sz="1800" dirty="0">
                <a:solidFill>
                  <a:schemeClr val="tx1"/>
                </a:solidFill>
                <a:ea typeface="ＭＳ Ｐゴシック" pitchFamily="34" charset="-128"/>
              </a:rPr>
              <a:t>/week or &lt;) or if EEs would be better off purchasing coverage thru an Exchange and receiving federal premium tax credit;</a:t>
            </a:r>
          </a:p>
          <a:p>
            <a:pPr eaLnBrk="1" hangingPunct="1">
              <a:spcBef>
                <a:spcPts val="1200"/>
              </a:spcBef>
            </a:pPr>
            <a:r>
              <a:rPr lang="en-US" sz="1800" dirty="0">
                <a:solidFill>
                  <a:schemeClr val="tx1"/>
                </a:solidFill>
                <a:ea typeface="ＭＳ Ｐゴシック" pitchFamily="34" charset="-128"/>
              </a:rPr>
              <a:t>ERs will need to spend time (possibly considerable time) in 2020 to ensure</a:t>
            </a:r>
            <a:r>
              <a:rPr lang="en-US" sz="1800" dirty="0">
                <a:ea typeface="ＭＳ Ｐゴシック" pitchFamily="34" charset="-128"/>
              </a:rPr>
              <a:t> </a:t>
            </a:r>
            <a:r>
              <a:rPr lang="en-US" sz="1800" dirty="0">
                <a:solidFill>
                  <a:srgbClr val="00B046"/>
                </a:solidFill>
                <a:ea typeface="ＭＳ Ｐゴシック" pitchFamily="34" charset="-128"/>
              </a:rPr>
              <a:t>compliance with play or pay rules. </a:t>
            </a:r>
            <a:r>
              <a:rPr lang="en-US" sz="1800" dirty="0">
                <a:solidFill>
                  <a:schemeClr val="tx1"/>
                </a:solidFill>
                <a:ea typeface="ＭＳ Ｐゴシック" pitchFamily="34" charset="-128"/>
              </a:rPr>
              <a:t>The 1st key action step will be to</a:t>
            </a:r>
            <a:r>
              <a:rPr lang="en-US" sz="1800" dirty="0">
                <a:ea typeface="ＭＳ Ｐゴシック" pitchFamily="34" charset="-128"/>
              </a:rPr>
              <a:t> </a:t>
            </a:r>
            <a:r>
              <a:rPr lang="en-US" sz="1800" dirty="0">
                <a:solidFill>
                  <a:srgbClr val="00B046"/>
                </a:solidFill>
                <a:ea typeface="ＭＳ Ｐゴシック" pitchFamily="34" charset="-128"/>
              </a:rPr>
              <a:t>determine ALE status for 2020 (using 2019 payroll data), </a:t>
            </a:r>
            <a:r>
              <a:rPr lang="en-US" sz="1800" dirty="0">
                <a:solidFill>
                  <a:schemeClr val="tx1"/>
                </a:solidFill>
                <a:ea typeface="ＭＳ Ｐゴシック" pitchFamily="34" charset="-128"/>
              </a:rPr>
              <a:t>and if yes, determine effective date for compliance (e.g., 1/1/20 for CY plans; or 4/1/20 for new 1st time ALEs).</a:t>
            </a:r>
            <a:endParaRPr lang="en-US" sz="1800" b="1" dirty="0">
              <a:solidFill>
                <a:srgbClr val="00B046"/>
              </a:solidFill>
              <a:ea typeface="ＭＳ Ｐゴシック" pitchFamily="34" charset="-128"/>
            </a:endParaRPr>
          </a:p>
          <a:p>
            <a:pPr eaLnBrk="1" hangingPunct="1">
              <a:spcBef>
                <a:spcPts val="1200"/>
              </a:spcBef>
            </a:pPr>
            <a:endParaRPr lang="en-US" sz="2000" dirty="0">
              <a:solidFill>
                <a:schemeClr val="tx1"/>
              </a:solidFill>
              <a:ea typeface="ＭＳ Ｐゴシック" pitchFamily="34" charset="-128"/>
            </a:endParaRPr>
          </a:p>
        </p:txBody>
      </p:sp>
      <p:pic>
        <p:nvPicPr>
          <p:cNvPr id="5" name="Picture 4" descr="MC900440035[1]"/>
          <p:cNvPicPr>
            <a:picLocks noChangeAspect="1" noChangeArrowheads="1"/>
          </p:cNvPicPr>
          <p:nvPr/>
        </p:nvPicPr>
        <p:blipFill>
          <a:blip r:embed="rId2"/>
          <a:srcRect/>
          <a:stretch>
            <a:fillRect/>
          </a:stretch>
        </p:blipFill>
        <p:spPr bwMode="auto">
          <a:xfrm>
            <a:off x="8458200" y="4419600"/>
            <a:ext cx="457200" cy="32385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7A40F355-5839-4954-AE60-3901846380CB}" type="slidenum">
              <a:rPr lang="en-US"/>
              <a:pPr>
                <a:defRPr/>
              </a:pPr>
              <a:t>15</a:t>
            </a:fld>
            <a:endParaRPr lang="en-US" dirty="0"/>
          </a:p>
        </p:txBody>
      </p:sp>
      <p:sp>
        <p:nvSpPr>
          <p:cNvPr id="33794" name="Rectangle 3"/>
          <p:cNvSpPr>
            <a:spLocks noGrp="1" noChangeArrowheads="1"/>
          </p:cNvSpPr>
          <p:nvPr>
            <p:ph idx="4294967295"/>
          </p:nvPr>
        </p:nvSpPr>
        <p:spPr>
          <a:xfrm>
            <a:off x="533400" y="1066800"/>
            <a:ext cx="8229600" cy="4495800"/>
          </a:xfrm>
        </p:spPr>
        <p:txBody>
          <a:bodyPr/>
          <a:lstStyle/>
          <a:p>
            <a:pPr eaLnBrk="1" hangingPunct="1"/>
            <a:r>
              <a:rPr lang="en-US" dirty="0">
                <a:solidFill>
                  <a:schemeClr val="tx1"/>
                </a:solidFill>
                <a:ea typeface="ＭＳ Ｐゴシック" pitchFamily="34" charset="-128"/>
              </a:rPr>
              <a:t>Most </a:t>
            </a:r>
            <a:r>
              <a:rPr lang="en-US" dirty="0">
                <a:solidFill>
                  <a:srgbClr val="00B046"/>
                </a:solidFill>
                <a:ea typeface="ＭＳ Ｐゴシック" pitchFamily="34" charset="-128"/>
              </a:rPr>
              <a:t>HSAs and Archer Medical Savings Accounts </a:t>
            </a:r>
            <a:r>
              <a:rPr lang="en-US" dirty="0">
                <a:solidFill>
                  <a:schemeClr val="tx1"/>
                </a:solidFill>
                <a:ea typeface="ＭＳ Ｐゴシック" pitchFamily="34" charset="-128"/>
              </a:rPr>
              <a:t>are exempt from ACA mandates.</a:t>
            </a:r>
          </a:p>
          <a:p>
            <a:pPr eaLnBrk="1" hangingPunct="1"/>
            <a:r>
              <a:rPr lang="en-US" dirty="0">
                <a:solidFill>
                  <a:srgbClr val="00B046"/>
                </a:solidFill>
                <a:ea typeface="ＭＳ Ｐゴシック" pitchFamily="34" charset="-128"/>
              </a:rPr>
              <a:t>“Retiree-only” HSAs and HRAs providing only </a:t>
            </a:r>
            <a:r>
              <a:rPr lang="ja-JP" altLang="en-US" dirty="0">
                <a:solidFill>
                  <a:srgbClr val="00B046"/>
                </a:solidFill>
                <a:ea typeface="ＭＳ Ｐゴシック" pitchFamily="34" charset="-128"/>
              </a:rPr>
              <a:t>“</a:t>
            </a:r>
            <a:r>
              <a:rPr lang="en-US" i="1" dirty="0">
                <a:solidFill>
                  <a:srgbClr val="00B046"/>
                </a:solidFill>
                <a:ea typeface="ＭＳ Ｐゴシック" pitchFamily="34" charset="-128"/>
              </a:rPr>
              <a:t>excepted benefits</a:t>
            </a:r>
            <a:r>
              <a:rPr lang="ja-JP" altLang="en-US" dirty="0">
                <a:solidFill>
                  <a:srgbClr val="00B046"/>
                </a:solidFill>
                <a:ea typeface="ＭＳ Ｐゴシック" pitchFamily="34" charset="-128"/>
              </a:rPr>
              <a:t>”</a:t>
            </a:r>
            <a:r>
              <a:rPr lang="en-US" dirty="0">
                <a:solidFill>
                  <a:schemeClr val="tx1"/>
                </a:solidFill>
                <a:ea typeface="ＭＳ Ｐゴシック" pitchFamily="34" charset="-128"/>
              </a:rPr>
              <a:t> are exempt from ACA mandates.</a:t>
            </a:r>
          </a:p>
          <a:p>
            <a:pPr eaLnBrk="1" hangingPunct="1"/>
            <a:endParaRPr lang="en-US" dirty="0">
              <a:solidFill>
                <a:schemeClr val="tx1"/>
              </a:solidFill>
              <a:ea typeface="ＭＳ Ｐゴシック" pitchFamily="34" charset="-128"/>
            </a:endParaRPr>
          </a:p>
          <a:p>
            <a:pPr eaLnBrk="1" hangingPunct="1"/>
            <a:endParaRPr lang="en-US" dirty="0">
              <a:ea typeface="ＭＳ Ｐゴシック" pitchFamily="34" charset="-128"/>
            </a:endParaRPr>
          </a:p>
          <a:p>
            <a:pPr eaLnBrk="1" hangingPunct="1"/>
            <a:endParaRPr lang="en-US" sz="400" dirty="0">
              <a:solidFill>
                <a:srgbClr val="00B046"/>
              </a:solidFill>
              <a:ea typeface="ＭＳ Ｐゴシック" pitchFamily="34" charset="-128"/>
            </a:endParaRPr>
          </a:p>
          <a:p>
            <a:pPr eaLnBrk="1" hangingPunct="1"/>
            <a:r>
              <a:rPr lang="en-US" dirty="0">
                <a:solidFill>
                  <a:srgbClr val="00B046"/>
                </a:solidFill>
                <a:ea typeface="ＭＳ Ｐゴシック" pitchFamily="34" charset="-128"/>
              </a:rPr>
              <a:t>Health FSAs </a:t>
            </a:r>
            <a:r>
              <a:rPr lang="en-US" dirty="0">
                <a:solidFill>
                  <a:schemeClr val="tx1"/>
                </a:solidFill>
                <a:ea typeface="ＭＳ Ｐゴシック" pitchFamily="34" charset="-128"/>
              </a:rPr>
              <a:t>that meet certain conditions are </a:t>
            </a:r>
            <a:r>
              <a:rPr lang="ja-JP" altLang="en-US" dirty="0">
                <a:solidFill>
                  <a:srgbClr val="00B046"/>
                </a:solidFill>
                <a:ea typeface="ＭＳ Ｐゴシック" pitchFamily="34" charset="-128"/>
              </a:rPr>
              <a:t>“</a:t>
            </a:r>
            <a:r>
              <a:rPr lang="en-US" dirty="0">
                <a:solidFill>
                  <a:srgbClr val="00B046"/>
                </a:solidFill>
                <a:ea typeface="ＭＳ Ｐゴシック" pitchFamily="34" charset="-128"/>
              </a:rPr>
              <a:t>excepted benefits,</a:t>
            </a:r>
            <a:r>
              <a:rPr lang="ja-JP" altLang="en-US" dirty="0">
                <a:solidFill>
                  <a:srgbClr val="00B046"/>
                </a:solidFill>
                <a:ea typeface="ＭＳ Ｐゴシック" pitchFamily="34" charset="-128"/>
              </a:rPr>
              <a:t>”</a:t>
            </a:r>
            <a:r>
              <a:rPr lang="en-US" dirty="0">
                <a:solidFill>
                  <a:schemeClr val="tx1"/>
                </a:solidFill>
                <a:ea typeface="ＭＳ Ｐゴシック" pitchFamily="34" charset="-128"/>
              </a:rPr>
              <a:t> thus exempt from ACA Mandates</a:t>
            </a:r>
            <a:r>
              <a:rPr lang="en-US" b="1" dirty="0">
                <a:ea typeface="ＭＳ Ｐゴシック" pitchFamily="34" charset="-128"/>
              </a:rPr>
              <a:t>.</a:t>
            </a:r>
            <a:r>
              <a:rPr lang="en-US" b="1" dirty="0">
                <a:solidFill>
                  <a:srgbClr val="589DEE"/>
                </a:solidFill>
                <a:ea typeface="ＭＳ Ｐゴシック" pitchFamily="34" charset="-128"/>
              </a:rPr>
              <a:t>*</a:t>
            </a:r>
          </a:p>
        </p:txBody>
      </p:sp>
      <p:sp>
        <p:nvSpPr>
          <p:cNvPr id="33795" name="Rectangle 2"/>
          <p:cNvSpPr>
            <a:spLocks noGrp="1" noChangeArrowheads="1"/>
          </p:cNvSpPr>
          <p:nvPr>
            <p:ph type="title" idx="4294967295"/>
          </p:nvPr>
        </p:nvSpPr>
        <p:spPr>
          <a:xfrm>
            <a:off x="0" y="0"/>
            <a:ext cx="9144000" cy="731838"/>
          </a:xfrm>
        </p:spPr>
        <p:txBody>
          <a:bodyPr/>
          <a:lstStyle/>
          <a:p>
            <a:pPr eaLnBrk="1" hangingPunct="1"/>
            <a:r>
              <a:rPr lang="en-US" sz="3600">
                <a:ea typeface="ＭＳ Ｐゴシック" pitchFamily="34" charset="-128"/>
              </a:rPr>
              <a:t>HSAs, HRAs, and Health FSAs</a:t>
            </a:r>
          </a:p>
        </p:txBody>
      </p:sp>
      <p:sp>
        <p:nvSpPr>
          <p:cNvPr id="33796" name="Text Box 5"/>
          <p:cNvSpPr txBox="1">
            <a:spLocks noChangeArrowheads="1"/>
          </p:cNvSpPr>
          <p:nvPr/>
        </p:nvSpPr>
        <p:spPr bwMode="auto">
          <a:xfrm>
            <a:off x="490817" y="5266332"/>
            <a:ext cx="8162365" cy="923330"/>
          </a:xfrm>
          <a:prstGeom prst="rect">
            <a:avLst/>
          </a:prstGeom>
          <a:noFill/>
          <a:ln w="9525">
            <a:noFill/>
            <a:miter lim="800000"/>
            <a:headEnd/>
            <a:tailEnd/>
          </a:ln>
        </p:spPr>
        <p:txBody>
          <a:bodyPr wrap="square">
            <a:spAutoFit/>
          </a:bodyPr>
          <a:lstStyle/>
          <a:p>
            <a:pPr marL="341313" indent="-341313">
              <a:spcBef>
                <a:spcPct val="50000"/>
              </a:spcBef>
              <a:buClr>
                <a:srgbClr val="589DEE"/>
              </a:buClr>
            </a:pPr>
            <a:r>
              <a:rPr lang="en-US" dirty="0">
                <a:solidFill>
                  <a:srgbClr val="0070C0"/>
                </a:solidFill>
              </a:rPr>
              <a:t>*</a:t>
            </a:r>
            <a:r>
              <a:rPr lang="en-US" dirty="0">
                <a:solidFill>
                  <a:srgbClr val="589DEE"/>
                </a:solidFill>
              </a:rPr>
              <a:t>    </a:t>
            </a:r>
            <a:r>
              <a:rPr lang="en-US" dirty="0">
                <a:solidFill>
                  <a:srgbClr val="0070C0"/>
                </a:solidFill>
              </a:rPr>
              <a:t>Health FSAs are not excluded from other ACA rules (e.g., subject to indexed $2,500 cap on salary reductions). For 2021, the $ limit on EE salary reduction contributions is $2,750 (no change from 2020).</a:t>
            </a:r>
            <a:endParaRPr lang="en-US" sz="1600" dirty="0">
              <a:solidFill>
                <a:srgbClr val="0070C0"/>
              </a:solidFill>
            </a:endParaRPr>
          </a:p>
        </p:txBody>
      </p:sp>
      <p:sp>
        <p:nvSpPr>
          <p:cNvPr id="33798" name="Rectangle 1"/>
          <p:cNvSpPr>
            <a:spLocks noChangeArrowheads="1"/>
          </p:cNvSpPr>
          <p:nvPr/>
        </p:nvSpPr>
        <p:spPr bwMode="auto">
          <a:xfrm>
            <a:off x="762000" y="2895600"/>
            <a:ext cx="7924800" cy="1465262"/>
          </a:xfrm>
          <a:prstGeom prst="rect">
            <a:avLst/>
          </a:prstGeom>
          <a:noFill/>
          <a:ln w="38100">
            <a:solidFill>
              <a:srgbClr val="0070C0"/>
            </a:solidFill>
            <a:miter lim="800000"/>
            <a:headEnd/>
            <a:tailEnd/>
          </a:ln>
        </p:spPr>
        <p:txBody>
          <a:bodyPr>
            <a:spAutoFit/>
          </a:bodyPr>
          <a:lstStyle/>
          <a:p>
            <a:pPr>
              <a:spcBef>
                <a:spcPct val="50000"/>
              </a:spcBef>
            </a:pPr>
            <a:r>
              <a:rPr lang="en-US" b="1" i="1" dirty="0">
                <a:solidFill>
                  <a:srgbClr val="FF6600"/>
                </a:solidFill>
              </a:rPr>
              <a:t>Tip:</a:t>
            </a:r>
            <a:r>
              <a:rPr lang="en-US" dirty="0"/>
              <a:t> </a:t>
            </a:r>
            <a:r>
              <a:rPr lang="en-US" dirty="0">
                <a:solidFill>
                  <a:srgbClr val="00B046"/>
                </a:solidFill>
              </a:rPr>
              <a:t>HRAs that are not </a:t>
            </a:r>
            <a:r>
              <a:rPr lang="ja-JP" altLang="en-US" dirty="0">
                <a:solidFill>
                  <a:srgbClr val="00B046"/>
                </a:solidFill>
              </a:rPr>
              <a:t>“</a:t>
            </a:r>
            <a:r>
              <a:rPr lang="en-US" altLang="ja-JP" i="1" dirty="0">
                <a:solidFill>
                  <a:srgbClr val="00B046"/>
                </a:solidFill>
              </a:rPr>
              <a:t>integrated</a:t>
            </a:r>
            <a:r>
              <a:rPr lang="ja-JP" altLang="en-US" dirty="0">
                <a:solidFill>
                  <a:srgbClr val="00B046"/>
                </a:solidFill>
              </a:rPr>
              <a:t>”</a:t>
            </a:r>
            <a:r>
              <a:rPr lang="en-US" altLang="ja-JP" dirty="0">
                <a:solidFill>
                  <a:srgbClr val="00B046"/>
                </a:solidFill>
              </a:rPr>
              <a:t> with a non-HRA GHP, generally cannot continue beyond 2013 unless coverage is limited only to </a:t>
            </a:r>
            <a:r>
              <a:rPr lang="ja-JP" altLang="en-US" dirty="0">
                <a:solidFill>
                  <a:srgbClr val="00B046"/>
                </a:solidFill>
              </a:rPr>
              <a:t>“</a:t>
            </a:r>
            <a:r>
              <a:rPr lang="en-US" altLang="ja-JP" dirty="0">
                <a:solidFill>
                  <a:srgbClr val="00B046"/>
                </a:solidFill>
              </a:rPr>
              <a:t>excepted benefits</a:t>
            </a:r>
            <a:r>
              <a:rPr lang="ja-JP" altLang="en-US" dirty="0">
                <a:solidFill>
                  <a:srgbClr val="00B046"/>
                </a:solidFill>
              </a:rPr>
              <a:t>”</a:t>
            </a:r>
            <a:r>
              <a:rPr lang="en-US" altLang="ja-JP" dirty="0">
                <a:solidFill>
                  <a:srgbClr val="00B046"/>
                </a:solidFill>
              </a:rPr>
              <a:t> or it otherwise complies with ACA mandates (e.g., no annual or lifetime $ limits on </a:t>
            </a:r>
            <a:r>
              <a:rPr lang="ja-JP" altLang="en-US" dirty="0">
                <a:solidFill>
                  <a:srgbClr val="00B046"/>
                </a:solidFill>
              </a:rPr>
              <a:t>“</a:t>
            </a:r>
            <a:r>
              <a:rPr lang="en-US" altLang="ja-JP" i="1" dirty="0">
                <a:solidFill>
                  <a:srgbClr val="00B046"/>
                </a:solidFill>
              </a:rPr>
              <a:t>essential health benefits</a:t>
            </a:r>
            <a:r>
              <a:rPr lang="ja-JP" altLang="en-US" dirty="0">
                <a:solidFill>
                  <a:srgbClr val="00B046"/>
                </a:solidFill>
              </a:rPr>
              <a:t>”</a:t>
            </a:r>
            <a:r>
              <a:rPr lang="en-US" altLang="ja-JP" dirty="0">
                <a:solidFill>
                  <a:srgbClr val="00B046"/>
                </a:solidFill>
              </a:rPr>
              <a:t> and preventive health services without any cost sharing).</a:t>
            </a:r>
            <a:endParaRPr lang="en-US" i="1" dirty="0">
              <a:solidFill>
                <a:srgbClr val="00B046"/>
              </a:solidFill>
            </a:endParaRPr>
          </a:p>
        </p:txBody>
      </p:sp>
      <p:pic>
        <p:nvPicPr>
          <p:cNvPr id="8" name="Picture 7" descr="MC900440035[1]"/>
          <p:cNvPicPr>
            <a:picLocks noChangeAspect="1" noChangeArrowheads="1"/>
          </p:cNvPicPr>
          <p:nvPr/>
        </p:nvPicPr>
        <p:blipFill>
          <a:blip r:embed="rId2"/>
          <a:srcRect/>
          <a:stretch>
            <a:fillRect/>
          </a:stretch>
        </p:blipFill>
        <p:spPr bwMode="auto">
          <a:xfrm rot="875521">
            <a:off x="8032194" y="5472747"/>
            <a:ext cx="720706" cy="510500"/>
          </a:xfrm>
          <a:prstGeom prst="rect">
            <a:avLst/>
          </a:prstGeom>
          <a:noFill/>
          <a:ln w="9525">
            <a:noFill/>
            <a:miter lim="800000"/>
            <a:headEnd/>
            <a:tailEnd/>
          </a:ln>
        </p:spPr>
      </p:pic>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A6044403-9460-4938-B91E-AABBAEB61AE9}" type="slidenum">
              <a:rPr lang="en-US"/>
              <a:pPr>
                <a:defRPr/>
              </a:pPr>
              <a:t>150</a:t>
            </a:fld>
            <a:endParaRPr lang="en-US" dirty="0"/>
          </a:p>
        </p:txBody>
      </p:sp>
      <p:sp>
        <p:nvSpPr>
          <p:cNvPr id="162818" name="Rectangle 3"/>
          <p:cNvSpPr>
            <a:spLocks noGrp="1" noChangeArrowheads="1"/>
          </p:cNvSpPr>
          <p:nvPr>
            <p:ph idx="4294967295"/>
          </p:nvPr>
        </p:nvSpPr>
        <p:spPr>
          <a:xfrm>
            <a:off x="838200" y="1600200"/>
            <a:ext cx="7848600" cy="5105400"/>
          </a:xfrm>
        </p:spPr>
        <p:txBody>
          <a:bodyPr/>
          <a:lstStyle/>
          <a:p>
            <a:pPr eaLnBrk="1" hangingPunct="1">
              <a:lnSpc>
                <a:spcPct val="90000"/>
              </a:lnSpc>
            </a:pPr>
            <a:r>
              <a:rPr lang="en-US" sz="1800" dirty="0">
                <a:solidFill>
                  <a:schemeClr val="tx1"/>
                </a:solidFill>
                <a:ea typeface="ＭＳ Ｐゴシック" pitchFamily="34" charset="-128"/>
              </a:rPr>
              <a:t>ALE’s must decide </a:t>
            </a:r>
            <a:r>
              <a:rPr lang="en-US" sz="1800" dirty="0">
                <a:solidFill>
                  <a:srgbClr val="00B046"/>
                </a:solidFill>
                <a:ea typeface="ＭＳ Ｐゴシック" pitchFamily="34" charset="-128"/>
              </a:rPr>
              <a:t>whether to pay or play </a:t>
            </a:r>
            <a:r>
              <a:rPr lang="en-US" sz="1800" dirty="0">
                <a:ea typeface="ＭＳ Ｐゴシック" pitchFamily="34" charset="-128"/>
              </a:rPr>
              <a:t>(</a:t>
            </a:r>
            <a:r>
              <a:rPr lang="en-US" sz="1800" i="1" dirty="0">
                <a:ea typeface="ＭＳ Ｐゴシック" pitchFamily="34" charset="-128"/>
              </a:rPr>
              <a:t>e.g., </a:t>
            </a:r>
            <a:r>
              <a:rPr lang="en-US" sz="1800" dirty="0">
                <a:ea typeface="ＭＳ Ｐゴシック" pitchFamily="34" charset="-128"/>
              </a:rPr>
              <a:t>to offer </a:t>
            </a:r>
            <a:r>
              <a:rPr lang="ja-JP" altLang="en-US" sz="1800" dirty="0">
                <a:ea typeface="ＭＳ Ｐゴシック" pitchFamily="34" charset="-128"/>
              </a:rPr>
              <a:t>“</a:t>
            </a:r>
            <a:r>
              <a:rPr lang="en-US" sz="1800" dirty="0">
                <a:ea typeface="ＭＳ Ｐゴシック" pitchFamily="34" charset="-128"/>
              </a:rPr>
              <a:t>affordable</a:t>
            </a:r>
            <a:r>
              <a:rPr lang="ja-JP" altLang="en-US" sz="1800" dirty="0">
                <a:ea typeface="ＭＳ Ｐゴシック" pitchFamily="34" charset="-128"/>
              </a:rPr>
              <a:t>”</a:t>
            </a:r>
            <a:r>
              <a:rPr lang="en-US" sz="1800" dirty="0">
                <a:ea typeface="ＭＳ Ｐゴシック" pitchFamily="34" charset="-128"/>
              </a:rPr>
              <a:t> </a:t>
            </a:r>
            <a:r>
              <a:rPr lang="ja-JP" altLang="en-US" sz="1800" dirty="0">
                <a:ea typeface="ＭＳ Ｐゴシック" pitchFamily="34" charset="-128"/>
              </a:rPr>
              <a:t>“</a:t>
            </a:r>
            <a:r>
              <a:rPr lang="en-US" sz="1800" dirty="0">
                <a:ea typeface="ＭＳ Ｐゴシック" pitchFamily="34" charset="-128"/>
              </a:rPr>
              <a:t>MV</a:t>
            </a:r>
            <a:r>
              <a:rPr lang="ja-JP" altLang="en-US" sz="1800" dirty="0">
                <a:ea typeface="ＭＳ Ｐゴシック" pitchFamily="34" charset="-128"/>
              </a:rPr>
              <a:t>”</a:t>
            </a:r>
            <a:r>
              <a:rPr lang="en-US" sz="1800" dirty="0">
                <a:ea typeface="ＭＳ Ｐゴシック" pitchFamily="34" charset="-128"/>
              </a:rPr>
              <a:t> coverage to its </a:t>
            </a:r>
            <a:r>
              <a:rPr lang="en-US" sz="1800" dirty="0">
                <a:solidFill>
                  <a:srgbClr val="00B046"/>
                </a:solidFill>
                <a:ea typeface="ＭＳ Ｐゴシック" pitchFamily="34" charset="-128"/>
              </a:rPr>
              <a:t>FTEs</a:t>
            </a:r>
            <a:r>
              <a:rPr lang="en-US" sz="1800" dirty="0">
                <a:ea typeface="ＭＳ Ｐゴシック" pitchFamily="34" charset="-128"/>
              </a:rPr>
              <a:t> (</a:t>
            </a:r>
            <a:r>
              <a:rPr lang="en-US" sz="1800" dirty="0">
                <a:solidFill>
                  <a:schemeClr val="tx1"/>
                </a:solidFill>
                <a:ea typeface="ＭＳ Ｐゴシック" pitchFamily="34" charset="-128"/>
              </a:rPr>
              <a:t>and their dependents) or pay the penalty. If choose to</a:t>
            </a:r>
            <a:r>
              <a:rPr lang="en-US" sz="1800" dirty="0">
                <a:ea typeface="ＭＳ Ｐゴシック" pitchFamily="34" charset="-128"/>
              </a:rPr>
              <a:t> </a:t>
            </a:r>
            <a:r>
              <a:rPr lang="en-US" sz="1800" dirty="0">
                <a:solidFill>
                  <a:srgbClr val="00B046"/>
                </a:solidFill>
                <a:ea typeface="ＭＳ Ｐゴシック" pitchFamily="34" charset="-128"/>
              </a:rPr>
              <a:t>offer coverage:</a:t>
            </a:r>
            <a:endParaRPr lang="en-US" sz="1800" dirty="0">
              <a:solidFill>
                <a:schemeClr val="tx1"/>
              </a:solidFill>
              <a:ea typeface="ＭＳ Ｐゴシック" pitchFamily="34" charset="-128"/>
            </a:endParaRPr>
          </a:p>
          <a:p>
            <a:pPr lvl="1" eaLnBrk="1" hangingPunct="1">
              <a:lnSpc>
                <a:spcPct val="90000"/>
              </a:lnSpc>
            </a:pPr>
            <a:r>
              <a:rPr lang="en-US" sz="1800" dirty="0">
                <a:solidFill>
                  <a:schemeClr val="tx1"/>
                </a:solidFill>
                <a:ea typeface="ＭＳ Ｐゴシック" pitchFamily="34" charset="-128"/>
              </a:rPr>
              <a:t>Determine whether coverage provides </a:t>
            </a:r>
            <a:r>
              <a:rPr lang="en-US" sz="1800" dirty="0">
                <a:solidFill>
                  <a:srgbClr val="00B046"/>
                </a:solidFill>
                <a:ea typeface="ＭＳ Ｐゴシック" pitchFamily="34" charset="-128"/>
              </a:rPr>
              <a:t>MV.  </a:t>
            </a:r>
            <a:r>
              <a:rPr lang="en-US" sz="1800" dirty="0">
                <a:solidFill>
                  <a:schemeClr val="tx1"/>
                </a:solidFill>
                <a:ea typeface="ＭＳ Ｐゴシック" pitchFamily="34" charset="-128"/>
              </a:rPr>
              <a:t>If not, ER must take steps to re-design its coverage to avoid penalties;</a:t>
            </a:r>
          </a:p>
          <a:p>
            <a:pPr lvl="1" eaLnBrk="1" hangingPunct="1">
              <a:lnSpc>
                <a:spcPct val="90000"/>
              </a:lnSpc>
            </a:pPr>
            <a:r>
              <a:rPr lang="en-US" sz="1800" dirty="0">
                <a:solidFill>
                  <a:schemeClr val="tx1"/>
                </a:solidFill>
                <a:ea typeface="ＭＳ Ｐゴシック" pitchFamily="34" charset="-128"/>
              </a:rPr>
              <a:t>Evaluate</a:t>
            </a:r>
            <a:r>
              <a:rPr lang="en-US" sz="1800" dirty="0">
                <a:ea typeface="ＭＳ Ｐゴシック" pitchFamily="34" charset="-128"/>
              </a:rPr>
              <a:t> </a:t>
            </a:r>
            <a:r>
              <a:rPr lang="en-US" sz="1800" dirty="0">
                <a:solidFill>
                  <a:srgbClr val="00B046"/>
                </a:solidFill>
                <a:ea typeface="ＭＳ Ｐゴシック" pitchFamily="34" charset="-128"/>
              </a:rPr>
              <a:t>EE</a:t>
            </a:r>
            <a:r>
              <a:rPr lang="en-US" sz="1800" dirty="0">
                <a:ea typeface="ＭＳ Ｐゴシック" pitchFamily="34" charset="-128"/>
              </a:rPr>
              <a:t> </a:t>
            </a:r>
            <a:r>
              <a:rPr lang="en-US" sz="1800" dirty="0">
                <a:solidFill>
                  <a:srgbClr val="00B046"/>
                </a:solidFill>
                <a:ea typeface="ＭＳ Ｐゴシック" pitchFamily="34" charset="-128"/>
              </a:rPr>
              <a:t>contribution levels </a:t>
            </a:r>
            <a:r>
              <a:rPr lang="en-US" sz="1800" dirty="0">
                <a:solidFill>
                  <a:schemeClr val="tx1"/>
                </a:solidFill>
                <a:ea typeface="ＭＳ Ｐゴシック" pitchFamily="34" charset="-128"/>
              </a:rPr>
              <a:t>and adjust them using safe harbors, if needed, to avoid penalties; </a:t>
            </a:r>
          </a:p>
          <a:p>
            <a:pPr eaLnBrk="1" hangingPunct="1">
              <a:lnSpc>
                <a:spcPct val="90000"/>
              </a:lnSpc>
            </a:pPr>
            <a:r>
              <a:rPr lang="en-US" sz="1800" dirty="0">
                <a:solidFill>
                  <a:schemeClr val="tx1"/>
                </a:solidFill>
                <a:ea typeface="ＭＳ Ｐゴシック" pitchFamily="34" charset="-128"/>
              </a:rPr>
              <a:t>ERs using</a:t>
            </a:r>
            <a:r>
              <a:rPr lang="en-US" sz="1800" dirty="0">
                <a:ea typeface="ＭＳ Ｐゴシック" pitchFamily="34" charset="-128"/>
              </a:rPr>
              <a:t> </a:t>
            </a:r>
            <a:r>
              <a:rPr lang="en-US" sz="1800" dirty="0">
                <a:solidFill>
                  <a:srgbClr val="00B046"/>
                </a:solidFill>
                <a:ea typeface="ＭＳ Ｐゴシック" pitchFamily="34" charset="-128"/>
              </a:rPr>
              <a:t>look-back method need </a:t>
            </a:r>
            <a:r>
              <a:rPr lang="en-US" sz="1800" dirty="0">
                <a:solidFill>
                  <a:schemeClr val="tx1"/>
                </a:solidFill>
                <a:ea typeface="ＭＳ Ｐゴシック" pitchFamily="34" charset="-128"/>
              </a:rPr>
              <a:t>to determine</a:t>
            </a:r>
            <a:r>
              <a:rPr lang="en-US" sz="1800" dirty="0">
                <a:ea typeface="ＭＳ Ｐゴシック" pitchFamily="34" charset="-128"/>
              </a:rPr>
              <a:t> </a:t>
            </a:r>
            <a:r>
              <a:rPr lang="en-US" sz="1800" dirty="0">
                <a:solidFill>
                  <a:schemeClr val="tx1"/>
                </a:solidFill>
                <a:ea typeface="ＭＳ Ｐゴシック" pitchFamily="34" charset="-128"/>
              </a:rPr>
              <a:t>FTEs</a:t>
            </a:r>
            <a:r>
              <a:rPr lang="en-US" sz="1800" dirty="0">
                <a:solidFill>
                  <a:srgbClr val="00B046"/>
                </a:solidFill>
                <a:ea typeface="ＭＳ Ｐゴシック" pitchFamily="34" charset="-128"/>
              </a:rPr>
              <a:t> </a:t>
            </a:r>
            <a:r>
              <a:rPr lang="en-US" sz="1800" dirty="0">
                <a:solidFill>
                  <a:schemeClr val="tx1"/>
                </a:solidFill>
                <a:ea typeface="ＭＳ Ｐゴシック" pitchFamily="34" charset="-128"/>
              </a:rPr>
              <a:t>need to re-evaluate</a:t>
            </a:r>
            <a:r>
              <a:rPr lang="en-US" sz="1800" dirty="0">
                <a:solidFill>
                  <a:srgbClr val="00B046"/>
                </a:solidFill>
                <a:ea typeface="ＭＳ Ｐゴシック" pitchFamily="34" charset="-128"/>
              </a:rPr>
              <a:t> </a:t>
            </a:r>
            <a:r>
              <a:rPr lang="en-US" sz="1800" dirty="0">
                <a:solidFill>
                  <a:schemeClr val="tx1"/>
                </a:solidFill>
                <a:ea typeface="ＭＳ Ｐゴシック" pitchFamily="34" charset="-128"/>
              </a:rPr>
              <a:t>beginning dates and duration periods for their</a:t>
            </a:r>
            <a:r>
              <a:rPr lang="en-US" sz="1800" dirty="0">
                <a:ea typeface="ＭＳ Ｐゴシック" pitchFamily="34" charset="-128"/>
              </a:rPr>
              <a:t> </a:t>
            </a:r>
            <a:r>
              <a:rPr lang="en-US" sz="1800" dirty="0">
                <a:solidFill>
                  <a:srgbClr val="00B046"/>
                </a:solidFill>
                <a:ea typeface="ＭＳ Ｐゴシック" pitchFamily="34" charset="-128"/>
              </a:rPr>
              <a:t>initial measuring, standard measuring and stability periods, and make any desired changes, including adjusting the administrative period (if needed).</a:t>
            </a:r>
          </a:p>
          <a:p>
            <a:pPr eaLnBrk="1" hangingPunct="1">
              <a:lnSpc>
                <a:spcPct val="90000"/>
              </a:lnSpc>
            </a:pPr>
            <a:r>
              <a:rPr lang="en-US" sz="1800" dirty="0">
                <a:solidFill>
                  <a:srgbClr val="00B046"/>
                </a:solidFill>
                <a:ea typeface="ＭＳ Ｐゴシック" pitchFamily="34" charset="-128"/>
              </a:rPr>
              <a:t>Prepare EE communication materials </a:t>
            </a:r>
            <a:r>
              <a:rPr lang="en-US" sz="1800" dirty="0">
                <a:solidFill>
                  <a:schemeClr val="tx1"/>
                </a:solidFill>
                <a:ea typeface="ＭＳ Ｐゴシック" pitchFamily="34" charset="-128"/>
              </a:rPr>
              <a:t>and amend plan/docs/SPDs/ SBCs/SMMs to include any other changes needed to comply with ACA requirements for 2020.</a:t>
            </a:r>
          </a:p>
        </p:txBody>
      </p:sp>
      <p:sp>
        <p:nvSpPr>
          <p:cNvPr id="162819" name="Rectangle 2"/>
          <p:cNvSpPr>
            <a:spLocks noGrp="1" noChangeArrowheads="1"/>
          </p:cNvSpPr>
          <p:nvPr>
            <p:ph type="title" idx="4294967295"/>
          </p:nvPr>
        </p:nvSpPr>
        <p:spPr>
          <a:xfrm>
            <a:off x="0" y="0"/>
            <a:ext cx="8229600" cy="685800"/>
          </a:xfrm>
        </p:spPr>
        <p:txBody>
          <a:bodyPr/>
          <a:lstStyle/>
          <a:p>
            <a:pPr eaLnBrk="1" hangingPunct="1"/>
            <a:r>
              <a:rPr lang="en-US" dirty="0">
                <a:ea typeface="ＭＳ Ｐゴシック" pitchFamily="34" charset="-128"/>
              </a:rPr>
              <a:t>Action Steps for ERs </a:t>
            </a:r>
            <a:r>
              <a:rPr lang="en-US" sz="3200" dirty="0">
                <a:ea typeface="ＭＳ Ｐゴシック" pitchFamily="34" charset="-128"/>
              </a:rPr>
              <a:t>(</a:t>
            </a:r>
            <a:r>
              <a:rPr lang="en-US" sz="3200" dirty="0" err="1">
                <a:ea typeface="ＭＳ Ｐゴシック" pitchFamily="34" charset="-128"/>
              </a:rPr>
              <a:t>cont</a:t>
            </a:r>
            <a:r>
              <a:rPr lang="ja-JP" altLang="en-US" sz="3200" dirty="0">
                <a:ea typeface="ＭＳ Ｐゴシック" pitchFamily="34" charset="-128"/>
              </a:rPr>
              <a:t>’</a:t>
            </a:r>
            <a:r>
              <a:rPr lang="en-US" altLang="ja-JP" sz="3200" dirty="0">
                <a:ea typeface="ＭＳ Ｐゴシック" pitchFamily="34" charset="-128"/>
              </a:rPr>
              <a:t>d)</a:t>
            </a:r>
            <a:endParaRPr lang="en-US" sz="3200" dirty="0">
              <a:ea typeface="ＭＳ Ｐゴシック" pitchFamily="34" charset="-128"/>
            </a:endParaRPr>
          </a:p>
        </p:txBody>
      </p:sp>
      <p:pic>
        <p:nvPicPr>
          <p:cNvPr id="5" name="Picture 4" descr="Dice2.psd"/>
          <p:cNvPicPr>
            <a:picLocks noChangeAspect="1"/>
          </p:cNvPicPr>
          <p:nvPr/>
        </p:nvPicPr>
        <p:blipFill>
          <a:blip r:embed="rId3"/>
          <a:srcRect/>
          <a:stretch>
            <a:fillRect/>
          </a:stretch>
        </p:blipFill>
        <p:spPr bwMode="auto">
          <a:xfrm rot="2289383" flipV="1">
            <a:off x="-9525" y="684213"/>
            <a:ext cx="1019175" cy="815975"/>
          </a:xfrm>
          <a:prstGeom prst="rect">
            <a:avLst/>
          </a:prstGeom>
          <a:noFill/>
          <a:ln w="9525">
            <a:noFill/>
            <a:miter lim="800000"/>
            <a:headEnd/>
            <a:tailEnd/>
          </a:ln>
        </p:spPr>
      </p:pic>
      <p:pic>
        <p:nvPicPr>
          <p:cNvPr id="6" name="Picture 4" descr="MC900440035[1]"/>
          <p:cNvPicPr>
            <a:picLocks noChangeAspect="1" noChangeArrowheads="1"/>
          </p:cNvPicPr>
          <p:nvPr/>
        </p:nvPicPr>
        <p:blipFill>
          <a:blip r:embed="rId4"/>
          <a:srcRect/>
          <a:stretch>
            <a:fillRect/>
          </a:stretch>
        </p:blipFill>
        <p:spPr bwMode="auto">
          <a:xfrm>
            <a:off x="304800" y="5222838"/>
            <a:ext cx="645459" cy="457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43200000">
                                      <p:cBhvr>
                                        <p:cTn id="6" dur="2100" fill="hold"/>
                                        <p:tgtEl>
                                          <p:spTgt spid="5"/>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Oooo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B29DF059-FD5F-43B8-93F8-ABDBE523F070}" type="slidenum">
              <a:rPr lang="en-US"/>
              <a:pPr>
                <a:defRPr/>
              </a:pPr>
              <a:t>151</a:t>
            </a:fld>
            <a:endParaRPr lang="en-US" dirty="0"/>
          </a:p>
        </p:txBody>
      </p:sp>
      <p:sp>
        <p:nvSpPr>
          <p:cNvPr id="163842" name="Rectangle 2"/>
          <p:cNvSpPr>
            <a:spLocks noGrp="1" noChangeArrowheads="1"/>
          </p:cNvSpPr>
          <p:nvPr>
            <p:ph type="title" idx="4294967295"/>
          </p:nvPr>
        </p:nvSpPr>
        <p:spPr>
          <a:xfrm>
            <a:off x="0" y="0"/>
            <a:ext cx="9144000" cy="762000"/>
          </a:xfrm>
        </p:spPr>
        <p:txBody>
          <a:bodyPr/>
          <a:lstStyle/>
          <a:p>
            <a:pPr eaLnBrk="1" hangingPunct="1"/>
            <a:r>
              <a:rPr lang="en-US" sz="4000">
                <a:ea typeface="ＭＳ Ｐゴシック" pitchFamily="34" charset="-128"/>
              </a:rPr>
              <a:t>Action Steps for ERs </a:t>
            </a:r>
            <a:r>
              <a:rPr lang="en-US" sz="2800">
                <a:ea typeface="ＭＳ Ｐゴシック" pitchFamily="34" charset="-128"/>
              </a:rPr>
              <a:t>(cont</a:t>
            </a:r>
            <a:r>
              <a:rPr lang="ja-JP" altLang="en-US" sz="2800">
                <a:ea typeface="ＭＳ Ｐゴシック" pitchFamily="34" charset="-128"/>
              </a:rPr>
              <a:t>’</a:t>
            </a:r>
            <a:r>
              <a:rPr lang="en-US" altLang="ja-JP" sz="2800">
                <a:ea typeface="ＭＳ Ｐゴシック" pitchFamily="34" charset="-128"/>
              </a:rPr>
              <a:t>d)</a:t>
            </a:r>
            <a:endParaRPr lang="en-US" sz="2800">
              <a:ea typeface="ＭＳ Ｐゴシック" pitchFamily="34" charset="-128"/>
            </a:endParaRPr>
          </a:p>
        </p:txBody>
      </p:sp>
      <p:sp>
        <p:nvSpPr>
          <p:cNvPr id="163843" name="Rectangle 3"/>
          <p:cNvSpPr>
            <a:spLocks noGrp="1" noChangeArrowheads="1"/>
          </p:cNvSpPr>
          <p:nvPr>
            <p:ph idx="4294967295"/>
          </p:nvPr>
        </p:nvSpPr>
        <p:spPr>
          <a:xfrm>
            <a:off x="533400" y="1447800"/>
            <a:ext cx="7772400" cy="4495800"/>
          </a:xfrm>
        </p:spPr>
        <p:txBody>
          <a:bodyPr/>
          <a:lstStyle/>
          <a:p>
            <a:pPr eaLnBrk="1" hangingPunct="1">
              <a:lnSpc>
                <a:spcPct val="90000"/>
              </a:lnSpc>
              <a:spcBef>
                <a:spcPts val="600"/>
              </a:spcBef>
            </a:pPr>
            <a:r>
              <a:rPr lang="en-US" sz="1600" dirty="0">
                <a:solidFill>
                  <a:schemeClr val="tx1"/>
                </a:solidFill>
                <a:ea typeface="ＭＳ Ｐゴシック" pitchFamily="34" charset="-128"/>
              </a:rPr>
              <a:t>If ER’s health plan is </a:t>
            </a:r>
            <a:r>
              <a:rPr lang="en-US" sz="1600" dirty="0">
                <a:solidFill>
                  <a:srgbClr val="00B046"/>
                </a:solidFill>
                <a:ea typeface="ＭＳ Ｐゴシック" pitchFamily="34" charset="-128"/>
              </a:rPr>
              <a:t>insured, </a:t>
            </a:r>
            <a:r>
              <a:rPr lang="en-US" sz="1600" dirty="0">
                <a:solidFill>
                  <a:schemeClr val="tx1"/>
                </a:solidFill>
                <a:ea typeface="ＭＳ Ｐゴシック" pitchFamily="34" charset="-128"/>
              </a:rPr>
              <a:t>the ER would likely need to consult its insurer and</a:t>
            </a:r>
            <a:r>
              <a:rPr lang="en-US" sz="1600" dirty="0">
                <a:ea typeface="ＭＳ Ｐゴシック" pitchFamily="34" charset="-128"/>
              </a:rPr>
              <a:t> </a:t>
            </a:r>
            <a:r>
              <a:rPr lang="en-US" sz="1600" dirty="0">
                <a:solidFill>
                  <a:srgbClr val="00B046"/>
                </a:solidFill>
                <a:ea typeface="ＭＳ Ｐゴシック" pitchFamily="34" charset="-128"/>
              </a:rPr>
              <a:t>insurance agent/broker </a:t>
            </a:r>
            <a:r>
              <a:rPr lang="en-US" sz="1600" dirty="0">
                <a:solidFill>
                  <a:schemeClr val="tx1"/>
                </a:solidFill>
                <a:ea typeface="ＭＳ Ｐゴシック" pitchFamily="34" charset="-128"/>
              </a:rPr>
              <a:t>about any contemplated changes to the scope and/or costs of coverage.</a:t>
            </a:r>
          </a:p>
          <a:p>
            <a:pPr eaLnBrk="1" hangingPunct="1">
              <a:lnSpc>
                <a:spcPct val="90000"/>
              </a:lnSpc>
              <a:spcBef>
                <a:spcPts val="600"/>
              </a:spcBef>
            </a:pPr>
            <a:r>
              <a:rPr lang="en-US" sz="1600" dirty="0">
                <a:solidFill>
                  <a:srgbClr val="00B046"/>
                </a:solidFill>
                <a:ea typeface="ＭＳ Ｐゴシック" pitchFamily="34" charset="-128"/>
              </a:rPr>
              <a:t>Self-insured </a:t>
            </a:r>
            <a:r>
              <a:rPr lang="en-US" sz="1600" dirty="0">
                <a:solidFill>
                  <a:schemeClr val="tx1"/>
                </a:solidFill>
                <a:ea typeface="ＭＳ Ｐゴシック" pitchFamily="34" charset="-128"/>
              </a:rPr>
              <a:t>ERs would likely need to consult its</a:t>
            </a:r>
            <a:r>
              <a:rPr lang="en-US" sz="1600" dirty="0">
                <a:ea typeface="ＭＳ Ｐゴシック" pitchFamily="34" charset="-128"/>
              </a:rPr>
              <a:t> </a:t>
            </a:r>
            <a:r>
              <a:rPr lang="en-US" sz="1600" dirty="0">
                <a:solidFill>
                  <a:srgbClr val="00B046"/>
                </a:solidFill>
                <a:ea typeface="ＭＳ Ｐゴシック" pitchFamily="34" charset="-128"/>
              </a:rPr>
              <a:t>TPAs, stop loss insurer, and consultant/attorney </a:t>
            </a:r>
            <a:r>
              <a:rPr lang="en-US" sz="1600" dirty="0">
                <a:solidFill>
                  <a:schemeClr val="tx1"/>
                </a:solidFill>
                <a:ea typeface="ＭＳ Ｐゴシック" pitchFamily="34" charset="-128"/>
              </a:rPr>
              <a:t>about any contemplated changes to the scope and/or costs of coverage.</a:t>
            </a:r>
          </a:p>
          <a:p>
            <a:pPr eaLnBrk="1" hangingPunct="1">
              <a:lnSpc>
                <a:spcPct val="90000"/>
              </a:lnSpc>
              <a:spcBef>
                <a:spcPts val="600"/>
              </a:spcBef>
            </a:pPr>
            <a:r>
              <a:rPr lang="en-US" sz="1600" dirty="0">
                <a:solidFill>
                  <a:schemeClr val="tx1"/>
                </a:solidFill>
                <a:ea typeface="ＭＳ Ｐゴシック" pitchFamily="34" charset="-128"/>
              </a:rPr>
              <a:t>ERs may wish to consider </a:t>
            </a:r>
            <a:r>
              <a:rPr lang="en-US" sz="1600" dirty="0">
                <a:solidFill>
                  <a:srgbClr val="00B046"/>
                </a:solidFill>
                <a:ea typeface="ＭＳ Ｐゴシック" pitchFamily="34" charset="-128"/>
              </a:rPr>
              <a:t>cost-shifting current ER contributions</a:t>
            </a:r>
            <a:r>
              <a:rPr lang="en-US" sz="1600" dirty="0">
                <a:solidFill>
                  <a:schemeClr val="tx1"/>
                </a:solidFill>
                <a:ea typeface="ＭＳ Ｐゴシック" pitchFamily="34" charset="-128"/>
              </a:rPr>
              <a:t> from dependent coverage towards additional ER contributions</a:t>
            </a:r>
            <a:r>
              <a:rPr lang="en-US" sz="1600" dirty="0">
                <a:ea typeface="ＭＳ Ｐゴシック" pitchFamily="34" charset="-128"/>
              </a:rPr>
              <a:t> </a:t>
            </a:r>
            <a:r>
              <a:rPr lang="en-US" sz="1600" dirty="0">
                <a:solidFill>
                  <a:schemeClr val="tx1"/>
                </a:solidFill>
                <a:ea typeface="ＭＳ Ｐゴシック" pitchFamily="34" charset="-128"/>
              </a:rPr>
              <a:t>for EE coverage to offset any additional cost to make plan </a:t>
            </a:r>
            <a:r>
              <a:rPr lang="ja-JP" altLang="en-US" sz="1600" dirty="0">
                <a:solidFill>
                  <a:schemeClr val="tx1"/>
                </a:solidFill>
                <a:ea typeface="ＭＳ Ｐゴシック" pitchFamily="34" charset="-128"/>
              </a:rPr>
              <a:t>“</a:t>
            </a:r>
            <a:r>
              <a:rPr lang="en-US" sz="1600" dirty="0">
                <a:solidFill>
                  <a:schemeClr val="tx1"/>
                </a:solidFill>
                <a:ea typeface="ＭＳ Ｐゴシック" pitchFamily="34" charset="-128"/>
              </a:rPr>
              <a:t>affordable.</a:t>
            </a:r>
            <a:r>
              <a:rPr lang="ja-JP" altLang="en-US" sz="1600" dirty="0">
                <a:solidFill>
                  <a:schemeClr val="tx1"/>
                </a:solidFill>
                <a:ea typeface="ＭＳ Ｐゴシック" pitchFamily="34" charset="-128"/>
              </a:rPr>
              <a:t>”</a:t>
            </a:r>
            <a:endParaRPr lang="en-US" sz="1600" dirty="0">
              <a:solidFill>
                <a:schemeClr val="tx1"/>
              </a:solidFill>
              <a:ea typeface="ＭＳ Ｐゴシック" pitchFamily="34" charset="-128"/>
            </a:endParaRPr>
          </a:p>
          <a:p>
            <a:pPr eaLnBrk="1" hangingPunct="1">
              <a:lnSpc>
                <a:spcPct val="90000"/>
              </a:lnSpc>
              <a:spcBef>
                <a:spcPts val="600"/>
              </a:spcBef>
            </a:pPr>
            <a:r>
              <a:rPr lang="en-US" sz="1600" dirty="0">
                <a:solidFill>
                  <a:schemeClr val="tx1"/>
                </a:solidFill>
                <a:ea typeface="ＭＳ Ｐゴシック" pitchFamily="34" charset="-128"/>
              </a:rPr>
              <a:t>If</a:t>
            </a:r>
            <a:r>
              <a:rPr lang="en-US" sz="1600" dirty="0">
                <a:ea typeface="ＭＳ Ｐゴシック" pitchFamily="34" charset="-128"/>
              </a:rPr>
              <a:t> </a:t>
            </a:r>
            <a:r>
              <a:rPr lang="en-US" sz="1600" dirty="0">
                <a:solidFill>
                  <a:srgbClr val="00B046"/>
                </a:solidFill>
                <a:ea typeface="ＭＳ Ｐゴシック" pitchFamily="34" charset="-128"/>
              </a:rPr>
              <a:t>ER has questions </a:t>
            </a:r>
            <a:r>
              <a:rPr lang="en-US" sz="1600" dirty="0">
                <a:solidFill>
                  <a:schemeClr val="tx1"/>
                </a:solidFill>
                <a:ea typeface="ＭＳ Ｐゴシック" pitchFamily="34" charset="-128"/>
              </a:rPr>
              <a:t>about these play-or-pay provisions, any ACA compliance requirements, or any other EE benefit matters,</a:t>
            </a:r>
            <a:r>
              <a:rPr lang="en-US" sz="1600" dirty="0">
                <a:ea typeface="ＭＳ Ｐゴシック" pitchFamily="34" charset="-128"/>
              </a:rPr>
              <a:t> </a:t>
            </a:r>
            <a:r>
              <a:rPr lang="en-US" sz="1600" dirty="0">
                <a:solidFill>
                  <a:srgbClr val="00B046"/>
                </a:solidFill>
                <a:ea typeface="ＭＳ Ｐゴシック" pitchFamily="34" charset="-128"/>
              </a:rPr>
              <a:t>ER should contact its producer/ agent/broker or consultant/attorney</a:t>
            </a:r>
            <a:r>
              <a:rPr lang="en-US" sz="1600" dirty="0">
                <a:ea typeface="ＭＳ Ｐゴシック" pitchFamily="34" charset="-128"/>
              </a:rPr>
              <a:t>.</a:t>
            </a:r>
          </a:p>
          <a:p>
            <a:pPr eaLnBrk="1" hangingPunct="1">
              <a:lnSpc>
                <a:spcPct val="90000"/>
              </a:lnSpc>
              <a:spcBef>
                <a:spcPts val="600"/>
              </a:spcBef>
            </a:pPr>
            <a:r>
              <a:rPr lang="en-US" sz="1600" b="1" dirty="0">
                <a:solidFill>
                  <a:schemeClr val="tx1"/>
                </a:solidFill>
                <a:ea typeface="ＭＳ Ｐゴシック" pitchFamily="34" charset="-128"/>
              </a:rPr>
              <a:t>And, we are really going to have some fun with all the </a:t>
            </a:r>
            <a:r>
              <a:rPr lang="en-US" sz="1600" b="1" dirty="0">
                <a:solidFill>
                  <a:srgbClr val="00B046"/>
                </a:solidFill>
                <a:ea typeface="ＭＳ Ｐゴシック" pitchFamily="34" charset="-128"/>
              </a:rPr>
              <a:t>proposed changes coming down the pike in 2020!!!!!!!  </a:t>
            </a:r>
            <a:r>
              <a:rPr lang="en-US" sz="1600" dirty="0">
                <a:solidFill>
                  <a:srgbClr val="00B046"/>
                </a:solidFill>
                <a:ea typeface="ＭＳ Ｐゴシック" pitchFamily="34" charset="-128"/>
              </a:rPr>
              <a:t>ERs had expected that a Republican administration and a GOP majority congress would repeal the ER mandate, if not OBAMACARE itself. Those efforts have failed thus far, leaving in place the ACA’s ER mandate </a:t>
            </a:r>
            <a:r>
              <a:rPr lang="en-US" sz="1600">
                <a:solidFill>
                  <a:srgbClr val="00B046"/>
                </a:solidFill>
                <a:ea typeface="ＭＳ Ｐゴシック" pitchFamily="34" charset="-128"/>
              </a:rPr>
              <a:t>and ER reporting </a:t>
            </a:r>
            <a:r>
              <a:rPr lang="en-US" sz="1600" dirty="0">
                <a:solidFill>
                  <a:srgbClr val="00B046"/>
                </a:solidFill>
                <a:ea typeface="ＭＳ Ｐゴシック" pitchFamily="34" charset="-128"/>
              </a:rPr>
              <a:t>obligations. Will Republicans continue to either fully repeal OBAMACARE, or at least simplify ER reporting, which would make the process less burdensome for ERs?</a:t>
            </a:r>
            <a:endParaRPr lang="en-US" sz="1600" b="1" dirty="0">
              <a:solidFill>
                <a:srgbClr val="00B046"/>
              </a:solidFill>
              <a:ea typeface="ＭＳ Ｐゴシック" pitchFamily="34" charset="-128"/>
            </a:endParaRPr>
          </a:p>
          <a:p>
            <a:pPr eaLnBrk="1" hangingPunct="1">
              <a:lnSpc>
                <a:spcPct val="90000"/>
              </a:lnSpc>
              <a:spcBef>
                <a:spcPts val="600"/>
              </a:spcBef>
            </a:pPr>
            <a:r>
              <a:rPr lang="en-US" sz="1600" dirty="0">
                <a:solidFill>
                  <a:srgbClr val="CC6600"/>
                </a:solidFill>
                <a:ea typeface="ＭＳ Ｐゴシック" pitchFamily="34" charset="-128"/>
              </a:rPr>
              <a:t>Hang in there.</a:t>
            </a:r>
            <a:r>
              <a:rPr lang="en-US" sz="1600" dirty="0">
                <a:solidFill>
                  <a:srgbClr val="00B046"/>
                </a:solidFill>
                <a:ea typeface="ＭＳ Ｐゴシック" pitchFamily="34" charset="-128"/>
              </a:rPr>
              <a:t>  </a:t>
            </a:r>
            <a:r>
              <a:rPr lang="en-US" sz="1600" dirty="0">
                <a:solidFill>
                  <a:schemeClr val="tx1"/>
                </a:solidFill>
                <a:ea typeface="ＭＳ Ｐゴシック" pitchFamily="34" charset="-128"/>
              </a:rPr>
              <a:t>Keep up with new guidance.</a:t>
            </a:r>
            <a:r>
              <a:rPr lang="en-US" sz="1600" b="1" dirty="0">
                <a:solidFill>
                  <a:srgbClr val="00B046"/>
                </a:solidFill>
                <a:ea typeface="ＭＳ Ｐゴシック" pitchFamily="34" charset="-128"/>
              </a:rPr>
              <a:t>  REMEMBER - ACA rules change as fast as the weather in Oklahoma!  </a:t>
            </a:r>
          </a:p>
          <a:p>
            <a:pPr eaLnBrk="1" hangingPunct="1">
              <a:lnSpc>
                <a:spcPct val="90000"/>
              </a:lnSpc>
              <a:spcBef>
                <a:spcPts val="1200"/>
              </a:spcBef>
            </a:pPr>
            <a:endParaRPr lang="en-US" sz="1600" b="1" dirty="0">
              <a:solidFill>
                <a:srgbClr val="00B046"/>
              </a:solidFill>
              <a:ea typeface="ＭＳ Ｐゴシック" pitchFamily="34" charset="-128"/>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CDAFF98-8E56-45B5-BE6D-AED421296058}" type="slidenum">
              <a:rPr lang="en-US" smtClean="0"/>
              <a:pPr>
                <a:defRPr/>
              </a:pPr>
              <a:t>152</a:t>
            </a:fld>
            <a:endParaRPr lang="en-US" dirty="0"/>
          </a:p>
        </p:txBody>
      </p:sp>
      <p:pic>
        <p:nvPicPr>
          <p:cNvPr id="7" name="Picture 2"/>
          <p:cNvPicPr>
            <a:picLocks noChangeAspect="1" noChangeArrowheads="1"/>
          </p:cNvPicPr>
          <p:nvPr/>
        </p:nvPicPr>
        <p:blipFill>
          <a:blip r:embed="rId2"/>
          <a:srcRect r="11630"/>
          <a:stretch>
            <a:fillRect/>
          </a:stretch>
        </p:blipFill>
        <p:spPr bwMode="auto">
          <a:xfrm rot="-1162556">
            <a:off x="864756" y="2147265"/>
            <a:ext cx="2393224" cy="3125561"/>
          </a:xfrm>
          <a:prstGeom prst="rect">
            <a:avLst/>
          </a:prstGeom>
          <a:noFill/>
          <a:ln w="9525">
            <a:noFill/>
            <a:miter lim="800000"/>
            <a:headEnd/>
            <a:tailEnd/>
          </a:ln>
        </p:spPr>
      </p:pic>
      <p:sp>
        <p:nvSpPr>
          <p:cNvPr id="164867" name="Content Placeholder 2"/>
          <p:cNvSpPr txBox="1">
            <a:spLocks/>
          </p:cNvSpPr>
          <p:nvPr/>
        </p:nvSpPr>
        <p:spPr bwMode="auto">
          <a:xfrm>
            <a:off x="3810000" y="1371600"/>
            <a:ext cx="5334000" cy="4708525"/>
          </a:xfrm>
          <a:prstGeom prst="rect">
            <a:avLst/>
          </a:prstGeom>
          <a:noFill/>
          <a:ln w="9525">
            <a:noFill/>
            <a:miter lim="800000"/>
            <a:headEnd/>
            <a:tailEnd/>
          </a:ln>
        </p:spPr>
        <p:txBody>
          <a:bodyPr/>
          <a:lstStyle/>
          <a:p>
            <a:pPr marL="136525">
              <a:spcBef>
                <a:spcPts val="2000"/>
              </a:spcBef>
              <a:buClr>
                <a:schemeClr val="accent1"/>
              </a:buClr>
              <a:buSzPct val="90000"/>
              <a:buFont typeface="Wingdings" pitchFamily="2" charset="2"/>
              <a:buNone/>
            </a:pPr>
            <a:endParaRPr lang="en-US" sz="4000" b="1">
              <a:solidFill>
                <a:srgbClr val="595959"/>
              </a:solidFill>
              <a:latin typeface="Lucida Sans"/>
              <a:ea typeface="Lucida Sans"/>
              <a:cs typeface="Lucida Sans"/>
            </a:endParaRPr>
          </a:p>
          <a:p>
            <a:pPr marL="136525">
              <a:spcBef>
                <a:spcPts val="2000"/>
              </a:spcBef>
              <a:buClr>
                <a:schemeClr val="accent1"/>
              </a:buClr>
              <a:buSzPct val="90000"/>
              <a:buFont typeface="Wingdings" pitchFamily="2" charset="2"/>
              <a:buNone/>
            </a:pPr>
            <a:r>
              <a:rPr lang="en-US" sz="4000" b="1">
                <a:latin typeface="Lucida Sans"/>
                <a:ea typeface="Lucida Sans"/>
                <a:cs typeface="Lucida Sans"/>
              </a:rPr>
              <a:t>Any Questions?</a:t>
            </a:r>
          </a:p>
          <a:p>
            <a:pPr marL="136525">
              <a:spcBef>
                <a:spcPts val="2000"/>
              </a:spcBef>
              <a:buClr>
                <a:schemeClr val="accent1"/>
              </a:buClr>
              <a:buSzPct val="90000"/>
              <a:buFont typeface="Wingdings" pitchFamily="2" charset="2"/>
              <a:buNone/>
            </a:pPr>
            <a:endParaRPr lang="en-US" sz="2200">
              <a:latin typeface="Lucida Sans"/>
              <a:ea typeface="Lucida Sans"/>
              <a:cs typeface="Lucida Sans"/>
            </a:endParaRPr>
          </a:p>
          <a:p>
            <a:pPr marL="136525">
              <a:spcBef>
                <a:spcPts val="2000"/>
              </a:spcBef>
              <a:buClr>
                <a:schemeClr val="accent1"/>
              </a:buClr>
              <a:buSzPct val="90000"/>
              <a:buFont typeface="Wingdings" pitchFamily="2" charset="2"/>
              <a:buNone/>
            </a:pPr>
            <a:endParaRPr lang="en-US" sz="2400">
              <a:latin typeface="Lucida Sans"/>
              <a:ea typeface="Lucida Sans"/>
              <a:cs typeface="Lucida Sans"/>
            </a:endParaRPr>
          </a:p>
          <a:p>
            <a:pPr marL="136525">
              <a:spcBef>
                <a:spcPts val="2000"/>
              </a:spcBef>
              <a:buClr>
                <a:schemeClr val="accent1"/>
              </a:buClr>
              <a:buSzPct val="90000"/>
              <a:buFont typeface="Wingdings" pitchFamily="2" charset="2"/>
              <a:buNone/>
            </a:pPr>
            <a:endParaRPr lang="en-US" sz="2400">
              <a:solidFill>
                <a:srgbClr val="595959"/>
              </a:solidFill>
              <a:latin typeface="Lucida Sans"/>
              <a:ea typeface="Lucida Sans"/>
              <a:cs typeface="Lucida San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7A40F355-5839-4954-AE60-3901846380CB}" type="slidenum">
              <a:rPr lang="en-US"/>
              <a:pPr>
                <a:defRPr/>
              </a:pPr>
              <a:t>16</a:t>
            </a:fld>
            <a:endParaRPr lang="en-US" dirty="0"/>
          </a:p>
        </p:txBody>
      </p:sp>
      <p:sp>
        <p:nvSpPr>
          <p:cNvPr id="33794" name="Rectangle 3"/>
          <p:cNvSpPr>
            <a:spLocks noGrp="1" noChangeArrowheads="1"/>
          </p:cNvSpPr>
          <p:nvPr>
            <p:ph idx="4294967295"/>
          </p:nvPr>
        </p:nvSpPr>
        <p:spPr>
          <a:xfrm>
            <a:off x="601301" y="1214101"/>
            <a:ext cx="7772400" cy="4495800"/>
          </a:xfrm>
        </p:spPr>
        <p:txBody>
          <a:bodyPr/>
          <a:lstStyle/>
          <a:p>
            <a:pPr eaLnBrk="1" hangingPunct="1">
              <a:spcBef>
                <a:spcPts val="0"/>
              </a:spcBef>
            </a:pPr>
            <a:r>
              <a:rPr lang="en-US" sz="2000" dirty="0">
                <a:solidFill>
                  <a:srgbClr val="00B046"/>
                </a:solidFill>
                <a:ea typeface="ＭＳ Ｐゴシック" pitchFamily="34" charset="-128"/>
              </a:rPr>
              <a:t>Telehealth-Only Plans sponsored by an ER are </a:t>
            </a:r>
            <a:r>
              <a:rPr lang="en-US" sz="2000" dirty="0" err="1">
                <a:solidFill>
                  <a:srgbClr val="00B046"/>
                </a:solidFill>
                <a:ea typeface="ＭＳ Ｐゴシック" pitchFamily="34" charset="-128"/>
              </a:rPr>
              <a:t>GHPs</a:t>
            </a:r>
            <a:r>
              <a:rPr lang="en-US" sz="2000" dirty="0">
                <a:solidFill>
                  <a:srgbClr val="00B046"/>
                </a:solidFill>
                <a:ea typeface="ＭＳ Ｐゴシック" pitchFamily="34" charset="-128"/>
              </a:rPr>
              <a:t>, </a:t>
            </a:r>
            <a:r>
              <a:rPr lang="en-US" sz="2000" dirty="0">
                <a:solidFill>
                  <a:schemeClr val="tx1"/>
                </a:solidFill>
                <a:ea typeface="ＭＳ Ｐゴシック" pitchFamily="34" charset="-128"/>
              </a:rPr>
              <a:t>and must comply with certain ACA mandates and prohibitions:</a:t>
            </a:r>
          </a:p>
          <a:p>
            <a:pPr lvl="1" eaLnBrk="1" hangingPunct="1">
              <a:spcBef>
                <a:spcPts val="0"/>
              </a:spcBef>
            </a:pPr>
            <a:r>
              <a:rPr lang="en-US" dirty="0">
                <a:solidFill>
                  <a:schemeClr val="tx1"/>
                </a:solidFill>
                <a:ea typeface="ＭＳ Ｐゴシック" pitchFamily="34" charset="-128"/>
              </a:rPr>
              <a:t>Pre-x limitations;</a:t>
            </a:r>
          </a:p>
          <a:p>
            <a:pPr lvl="1" eaLnBrk="1" hangingPunct="1">
              <a:spcBef>
                <a:spcPts val="0"/>
              </a:spcBef>
            </a:pPr>
            <a:r>
              <a:rPr lang="en-US" dirty="0">
                <a:solidFill>
                  <a:schemeClr val="tx1"/>
                </a:solidFill>
                <a:ea typeface="ＭＳ Ｐゴシック" pitchFamily="34" charset="-128"/>
              </a:rPr>
              <a:t>Discrimination in eligibility of coverage;</a:t>
            </a:r>
          </a:p>
          <a:p>
            <a:pPr lvl="1" eaLnBrk="1" hangingPunct="1">
              <a:spcBef>
                <a:spcPts val="0"/>
              </a:spcBef>
            </a:pPr>
            <a:r>
              <a:rPr lang="en-US" dirty="0" err="1">
                <a:solidFill>
                  <a:schemeClr val="tx1"/>
                </a:solidFill>
                <a:ea typeface="ＭＳ Ｐゴシック" pitchFamily="34" charset="-128"/>
              </a:rPr>
              <a:t>Recission</a:t>
            </a:r>
            <a:r>
              <a:rPr lang="en-US" dirty="0">
                <a:solidFill>
                  <a:schemeClr val="tx1"/>
                </a:solidFill>
                <a:ea typeface="ＭＳ Ｐゴシック" pitchFamily="34" charset="-128"/>
              </a:rPr>
              <a:t>; and </a:t>
            </a:r>
          </a:p>
          <a:p>
            <a:pPr lvl="1" eaLnBrk="1" hangingPunct="1">
              <a:spcBef>
                <a:spcPts val="0"/>
              </a:spcBef>
            </a:pPr>
            <a:r>
              <a:rPr lang="en-US" dirty="0">
                <a:solidFill>
                  <a:schemeClr val="tx1"/>
                </a:solidFill>
                <a:ea typeface="ＭＳ Ｐゴシック" pitchFamily="34" charset="-128"/>
              </a:rPr>
              <a:t>Parity for mental health and substance abuse.</a:t>
            </a:r>
          </a:p>
          <a:p>
            <a:pPr eaLnBrk="1" hangingPunct="1">
              <a:spcBef>
                <a:spcPts val="0"/>
              </a:spcBef>
            </a:pPr>
            <a:r>
              <a:rPr lang="en-US" sz="2000" dirty="0">
                <a:solidFill>
                  <a:srgbClr val="00B046"/>
                </a:solidFill>
                <a:ea typeface="ＭＳ Ｐゴシック" pitchFamily="34" charset="-128"/>
              </a:rPr>
              <a:t>Other laws applicable to </a:t>
            </a:r>
            <a:r>
              <a:rPr lang="en-US" sz="2000" dirty="0" err="1">
                <a:solidFill>
                  <a:srgbClr val="00B046"/>
                </a:solidFill>
                <a:ea typeface="ＭＳ Ｐゴシック" pitchFamily="34" charset="-128"/>
              </a:rPr>
              <a:t>GHPs</a:t>
            </a:r>
            <a:r>
              <a:rPr lang="en-US" sz="2000" dirty="0">
                <a:solidFill>
                  <a:srgbClr val="00B046"/>
                </a:solidFill>
                <a:ea typeface="ＭＳ Ｐゴシック" pitchFamily="34" charset="-128"/>
              </a:rPr>
              <a:t> also apply:</a:t>
            </a:r>
          </a:p>
          <a:p>
            <a:pPr lvl="1" eaLnBrk="1" hangingPunct="1">
              <a:spcBef>
                <a:spcPts val="0"/>
              </a:spcBef>
            </a:pPr>
            <a:r>
              <a:rPr lang="en-US" dirty="0">
                <a:solidFill>
                  <a:schemeClr val="tx1"/>
                </a:solidFill>
                <a:ea typeface="ＭＳ Ｐゴシック" pitchFamily="34" charset="-128"/>
              </a:rPr>
              <a:t>COBRA;</a:t>
            </a:r>
          </a:p>
          <a:p>
            <a:pPr lvl="1" eaLnBrk="1" hangingPunct="1">
              <a:spcBef>
                <a:spcPts val="0"/>
              </a:spcBef>
            </a:pPr>
            <a:r>
              <a:rPr lang="en-US" dirty="0">
                <a:solidFill>
                  <a:schemeClr val="tx1"/>
                </a:solidFill>
                <a:ea typeface="ＭＳ Ｐゴシック" pitchFamily="34" charset="-128"/>
              </a:rPr>
              <a:t>ERISA; and </a:t>
            </a:r>
          </a:p>
          <a:p>
            <a:pPr lvl="1" eaLnBrk="1" hangingPunct="1">
              <a:spcBef>
                <a:spcPts val="0"/>
              </a:spcBef>
            </a:pPr>
            <a:r>
              <a:rPr lang="en-US" dirty="0">
                <a:solidFill>
                  <a:schemeClr val="tx1"/>
                </a:solidFill>
                <a:ea typeface="ＭＳ Ｐゴシック" pitchFamily="34" charset="-128"/>
              </a:rPr>
              <a:t>HIPAA Privacy Rules.</a:t>
            </a:r>
          </a:p>
          <a:p>
            <a:pPr eaLnBrk="1" hangingPunct="1">
              <a:spcBef>
                <a:spcPts val="0"/>
              </a:spcBef>
            </a:pPr>
            <a:r>
              <a:rPr lang="en-US" sz="2000" dirty="0" err="1">
                <a:solidFill>
                  <a:srgbClr val="00B046"/>
                </a:solidFill>
                <a:ea typeface="ＭＳ Ｐゴシック" pitchFamily="34" charset="-128"/>
              </a:rPr>
              <a:t>HDHPs</a:t>
            </a:r>
            <a:r>
              <a:rPr lang="en-US" sz="2000" dirty="0">
                <a:solidFill>
                  <a:srgbClr val="00B046"/>
                </a:solidFill>
                <a:ea typeface="ＭＳ Ｐゴシック" pitchFamily="34" charset="-128"/>
              </a:rPr>
              <a:t> and telehealth- “no first dollar coverage rule” </a:t>
            </a:r>
            <a:r>
              <a:rPr lang="en-US" sz="2000" dirty="0">
                <a:solidFill>
                  <a:schemeClr val="tx1"/>
                </a:solidFill>
                <a:ea typeface="ＭＳ Ｐゴシック" pitchFamily="34" charset="-128"/>
              </a:rPr>
              <a:t>generally applies to telehealth services and will disqualify EE  from contributing to HSA.</a:t>
            </a:r>
            <a:r>
              <a:rPr lang="en-US" sz="2000" dirty="0">
                <a:solidFill>
                  <a:srgbClr val="FF6600"/>
                </a:solidFill>
                <a:ea typeface="ＭＳ Ｐゴシック" pitchFamily="34" charset="-128"/>
              </a:rPr>
              <a:t>*</a:t>
            </a:r>
          </a:p>
        </p:txBody>
      </p:sp>
      <p:sp>
        <p:nvSpPr>
          <p:cNvPr id="33795" name="Rectangle 2"/>
          <p:cNvSpPr>
            <a:spLocks noGrp="1" noChangeArrowheads="1"/>
          </p:cNvSpPr>
          <p:nvPr>
            <p:ph type="title" idx="4294967295"/>
          </p:nvPr>
        </p:nvSpPr>
        <p:spPr>
          <a:xfrm>
            <a:off x="0" y="0"/>
            <a:ext cx="9144000" cy="731838"/>
          </a:xfrm>
        </p:spPr>
        <p:txBody>
          <a:bodyPr/>
          <a:lstStyle/>
          <a:p>
            <a:pPr eaLnBrk="1" hangingPunct="1"/>
            <a:r>
              <a:rPr lang="en-US" sz="3600" dirty="0">
                <a:ea typeface="ＭＳ Ｐゴシック" pitchFamily="34" charset="-128"/>
              </a:rPr>
              <a:t>Telehealth-Only Plans</a:t>
            </a:r>
          </a:p>
        </p:txBody>
      </p:sp>
      <p:sp>
        <p:nvSpPr>
          <p:cNvPr id="33798" name="Rectangle 1"/>
          <p:cNvSpPr>
            <a:spLocks noChangeArrowheads="1"/>
          </p:cNvSpPr>
          <p:nvPr/>
        </p:nvSpPr>
        <p:spPr bwMode="auto">
          <a:xfrm>
            <a:off x="613372" y="5276589"/>
            <a:ext cx="7924800" cy="1477328"/>
          </a:xfrm>
          <a:prstGeom prst="rect">
            <a:avLst/>
          </a:prstGeom>
          <a:noFill/>
          <a:ln w="38100">
            <a:solidFill>
              <a:srgbClr val="0070C0"/>
            </a:solidFill>
            <a:miter lim="800000"/>
            <a:headEnd/>
            <a:tailEnd/>
          </a:ln>
        </p:spPr>
        <p:txBody>
          <a:bodyPr>
            <a:spAutoFit/>
          </a:bodyPr>
          <a:lstStyle/>
          <a:p>
            <a:pPr>
              <a:spcBef>
                <a:spcPct val="50000"/>
              </a:spcBef>
            </a:pPr>
            <a:r>
              <a:rPr lang="en-US" b="1" dirty="0">
                <a:solidFill>
                  <a:srgbClr val="FF6600"/>
                </a:solidFill>
              </a:rPr>
              <a:t>NOTE</a:t>
            </a:r>
            <a:r>
              <a:rPr lang="en-US" b="1" i="1" dirty="0">
                <a:solidFill>
                  <a:srgbClr val="FF6600"/>
                </a:solidFill>
              </a:rPr>
              <a:t>:</a:t>
            </a:r>
            <a:r>
              <a:rPr lang="en-US" dirty="0"/>
              <a:t> </a:t>
            </a:r>
            <a:r>
              <a:rPr lang="en-US" dirty="0">
                <a:solidFill>
                  <a:srgbClr val="00B046"/>
                </a:solidFill>
              </a:rPr>
              <a:t>Under CARES Act, </a:t>
            </a:r>
            <a:r>
              <a:rPr lang="en-US" dirty="0" err="1">
                <a:solidFill>
                  <a:srgbClr val="00B046"/>
                </a:solidFill>
              </a:rPr>
              <a:t>HDHP</a:t>
            </a:r>
            <a:r>
              <a:rPr lang="en-US" dirty="0">
                <a:solidFill>
                  <a:srgbClr val="00B046"/>
                </a:solidFill>
              </a:rPr>
              <a:t> </a:t>
            </a:r>
            <a:r>
              <a:rPr lang="en-US" i="1" dirty="0">
                <a:solidFill>
                  <a:srgbClr val="00B046"/>
                </a:solidFill>
              </a:rPr>
              <a:t>temporarily</a:t>
            </a:r>
            <a:r>
              <a:rPr lang="en-US" dirty="0">
                <a:solidFill>
                  <a:srgbClr val="00B046"/>
                </a:solidFill>
              </a:rPr>
              <a:t> can cover telehealth and other remote care services without a deductible or with a deductible below required minimum annual deductible, and will not affect HSA eligibility. Applies only to services provided on or after 1/1/20, with respect to </a:t>
            </a:r>
            <a:r>
              <a:rPr lang="en-US" dirty="0" err="1">
                <a:solidFill>
                  <a:srgbClr val="00B046"/>
                </a:solidFill>
              </a:rPr>
              <a:t>PYs</a:t>
            </a:r>
            <a:r>
              <a:rPr lang="en-US" dirty="0">
                <a:solidFill>
                  <a:srgbClr val="00B046"/>
                </a:solidFill>
              </a:rPr>
              <a:t> beginning on or before 12/31/21. </a:t>
            </a:r>
            <a:endParaRPr lang="en-US" i="1" dirty="0">
              <a:solidFill>
                <a:srgbClr val="00B046"/>
              </a:solidFill>
            </a:endParaRPr>
          </a:p>
        </p:txBody>
      </p:sp>
      <p:pic>
        <p:nvPicPr>
          <p:cNvPr id="8" name="Picture 7" descr="MC900440035[1]"/>
          <p:cNvPicPr>
            <a:picLocks noChangeAspect="1" noChangeArrowheads="1"/>
          </p:cNvPicPr>
          <p:nvPr/>
        </p:nvPicPr>
        <p:blipFill>
          <a:blip r:embed="rId2"/>
          <a:srcRect/>
          <a:stretch>
            <a:fillRect/>
          </a:stretch>
        </p:blipFill>
        <p:spPr bwMode="auto">
          <a:xfrm rot="875521">
            <a:off x="7988015" y="5701742"/>
            <a:ext cx="795513" cy="563488"/>
          </a:xfrm>
          <a:prstGeom prst="rect">
            <a:avLst/>
          </a:prstGeom>
          <a:noFill/>
          <a:ln w="9525">
            <a:noFill/>
            <a:miter lim="800000"/>
            <a:headEnd/>
            <a:tailEnd/>
          </a:ln>
        </p:spPr>
      </p:pic>
    </p:spTree>
    <p:extLst>
      <p:ext uri="{BB962C8B-B14F-4D97-AF65-F5344CB8AC3E}">
        <p14:creationId xmlns:p14="http://schemas.microsoft.com/office/powerpoint/2010/main" val="1054470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457200" y="409575"/>
            <a:ext cx="3662363" cy="6096000"/>
          </a:xfrm>
        </p:spPr>
        <p:txBody>
          <a:bodyPr/>
          <a:lstStyle/>
          <a:p>
            <a:pPr eaLnBrk="1" hangingPunct="1"/>
            <a:br>
              <a:rPr lang="en-US" sz="4800" dirty="0">
                <a:ea typeface="ＭＳ Ｐゴシック" pitchFamily="34" charset="-128"/>
              </a:rPr>
            </a:br>
            <a:br>
              <a:rPr lang="en-US" sz="4800" dirty="0">
                <a:ea typeface="ＭＳ Ｐゴシック" pitchFamily="34" charset="-128"/>
              </a:rPr>
            </a:br>
            <a:r>
              <a:rPr lang="en-US" sz="4800" dirty="0">
                <a:ea typeface="ＭＳ Ｐゴシック" pitchFamily="34" charset="-128"/>
              </a:rPr>
              <a:t>How does ACA interact with State Law?</a:t>
            </a:r>
          </a:p>
        </p:txBody>
      </p:sp>
      <p:sp>
        <p:nvSpPr>
          <p:cNvPr id="34818" name="Rectangle 3"/>
          <p:cNvSpPr>
            <a:spLocks noGrp="1" noChangeArrowheads="1"/>
          </p:cNvSpPr>
          <p:nvPr>
            <p:ph idx="1"/>
          </p:nvPr>
        </p:nvSpPr>
        <p:spPr>
          <a:xfrm>
            <a:off x="4724400" y="381000"/>
            <a:ext cx="4267200" cy="5745163"/>
          </a:xfrm>
        </p:spPr>
        <p:txBody>
          <a:bodyPr/>
          <a:lstStyle/>
          <a:p>
            <a:pPr eaLnBrk="1" hangingPunct="1">
              <a:lnSpc>
                <a:spcPct val="90000"/>
              </a:lnSpc>
            </a:pPr>
            <a:r>
              <a:rPr lang="en-US" sz="1400" dirty="0">
                <a:solidFill>
                  <a:srgbClr val="00B046"/>
                </a:solidFill>
                <a:ea typeface="ＭＳ Ｐゴシック" pitchFamily="34" charset="-128"/>
              </a:rPr>
              <a:t>ERISA preemption:</a:t>
            </a:r>
          </a:p>
          <a:p>
            <a:pPr lvl="1" eaLnBrk="1" hangingPunct="1">
              <a:lnSpc>
                <a:spcPct val="90000"/>
              </a:lnSpc>
            </a:pPr>
            <a:r>
              <a:rPr lang="en-US" sz="1400" dirty="0">
                <a:solidFill>
                  <a:schemeClr val="tx1"/>
                </a:solidFill>
                <a:ea typeface="ＭＳ Ｐゴシック" pitchFamily="34" charset="-128"/>
              </a:rPr>
              <a:t>Title 1 of ERISA </a:t>
            </a:r>
            <a:r>
              <a:rPr lang="ja-JP" altLang="en-US" sz="1400" dirty="0">
                <a:solidFill>
                  <a:schemeClr val="tx1"/>
                </a:solidFill>
                <a:ea typeface="ＭＳ Ｐゴシック" pitchFamily="34" charset="-128"/>
              </a:rPr>
              <a:t>“</a:t>
            </a:r>
            <a:r>
              <a:rPr lang="en-US" sz="1400" dirty="0">
                <a:solidFill>
                  <a:schemeClr val="tx1"/>
                </a:solidFill>
                <a:ea typeface="ＭＳ Ｐゴシック" pitchFamily="34" charset="-128"/>
              </a:rPr>
              <a:t>preempts</a:t>
            </a:r>
            <a:r>
              <a:rPr lang="ja-JP" altLang="en-US" sz="1400" dirty="0">
                <a:solidFill>
                  <a:schemeClr val="tx1"/>
                </a:solidFill>
                <a:ea typeface="ＭＳ Ｐゴシック" pitchFamily="34" charset="-128"/>
              </a:rPr>
              <a:t>”</a:t>
            </a:r>
            <a:r>
              <a:rPr lang="en-US" sz="1400" dirty="0">
                <a:solidFill>
                  <a:schemeClr val="tx1"/>
                </a:solidFill>
                <a:ea typeface="ＭＳ Ｐゴシック" pitchFamily="34" charset="-128"/>
              </a:rPr>
              <a:t> any and all state laws insofar as they </a:t>
            </a:r>
            <a:r>
              <a:rPr lang="ja-JP" altLang="en-US" sz="1400" dirty="0">
                <a:solidFill>
                  <a:schemeClr val="tx1"/>
                </a:solidFill>
                <a:ea typeface="ＭＳ Ｐゴシック" pitchFamily="34" charset="-128"/>
              </a:rPr>
              <a:t>“</a:t>
            </a:r>
            <a:r>
              <a:rPr lang="en-US" sz="1400" dirty="0">
                <a:solidFill>
                  <a:schemeClr val="tx1"/>
                </a:solidFill>
                <a:ea typeface="ＭＳ Ｐゴシック" pitchFamily="34" charset="-128"/>
              </a:rPr>
              <a:t>relate to</a:t>
            </a:r>
            <a:r>
              <a:rPr lang="ja-JP" altLang="en-US" sz="1400" dirty="0">
                <a:solidFill>
                  <a:schemeClr val="tx1"/>
                </a:solidFill>
                <a:ea typeface="ＭＳ Ｐゴシック" pitchFamily="34" charset="-128"/>
              </a:rPr>
              <a:t>”</a:t>
            </a:r>
            <a:r>
              <a:rPr lang="en-US" sz="1400" dirty="0">
                <a:solidFill>
                  <a:schemeClr val="tx1"/>
                </a:solidFill>
                <a:ea typeface="ＭＳ Ｐゴシック" pitchFamily="34" charset="-128"/>
              </a:rPr>
              <a:t> an ERISA GHP (e.g., sponsored by a private ER);</a:t>
            </a:r>
          </a:p>
          <a:p>
            <a:pPr lvl="1" eaLnBrk="1" hangingPunct="1">
              <a:lnSpc>
                <a:spcPct val="90000"/>
              </a:lnSpc>
            </a:pPr>
            <a:r>
              <a:rPr lang="en-US" sz="1400" dirty="0">
                <a:solidFill>
                  <a:schemeClr val="tx1"/>
                </a:solidFill>
                <a:ea typeface="ＭＳ Ｐゴシック" pitchFamily="34" charset="-128"/>
              </a:rPr>
              <a:t>Except to the extent </a:t>
            </a:r>
            <a:r>
              <a:rPr lang="ja-JP" altLang="en-US" sz="1400" dirty="0">
                <a:solidFill>
                  <a:schemeClr val="tx1"/>
                </a:solidFill>
                <a:ea typeface="ＭＳ Ｐゴシック" pitchFamily="34" charset="-128"/>
              </a:rPr>
              <a:t>“</a:t>
            </a:r>
            <a:r>
              <a:rPr lang="en-US" sz="1400" dirty="0">
                <a:solidFill>
                  <a:schemeClr val="tx1"/>
                </a:solidFill>
                <a:ea typeface="ＭＳ Ｐゴシック" pitchFamily="34" charset="-128"/>
              </a:rPr>
              <a:t>health insurance coverage</a:t>
            </a:r>
            <a:r>
              <a:rPr lang="ja-JP" altLang="en-US" sz="1400" dirty="0">
                <a:solidFill>
                  <a:schemeClr val="tx1"/>
                </a:solidFill>
                <a:ea typeface="ＭＳ Ｐゴシック" pitchFamily="34" charset="-128"/>
              </a:rPr>
              <a:t>”</a:t>
            </a:r>
            <a:r>
              <a:rPr lang="en-US" sz="1400" dirty="0">
                <a:solidFill>
                  <a:schemeClr val="tx1"/>
                </a:solidFill>
                <a:ea typeface="ＭＳ Ｐゴシック" pitchFamily="34" charset="-128"/>
              </a:rPr>
              <a:t> offered in connection with such plan is subject to any applicable state law that </a:t>
            </a:r>
            <a:r>
              <a:rPr lang="ja-JP" altLang="en-US" sz="1400" dirty="0">
                <a:solidFill>
                  <a:schemeClr val="tx1"/>
                </a:solidFill>
                <a:ea typeface="ＭＳ Ｐゴシック" pitchFamily="34" charset="-128"/>
              </a:rPr>
              <a:t>“</a:t>
            </a:r>
            <a:r>
              <a:rPr lang="en-US" sz="1400" dirty="0">
                <a:solidFill>
                  <a:schemeClr val="tx1"/>
                </a:solidFill>
                <a:ea typeface="ＭＳ Ｐゴシック" pitchFamily="34" charset="-128"/>
              </a:rPr>
              <a:t>regulates insurance</a:t>
            </a:r>
            <a:r>
              <a:rPr lang="ja-JP" altLang="en-US" sz="1400" dirty="0">
                <a:solidFill>
                  <a:schemeClr val="tx1"/>
                </a:solidFill>
                <a:ea typeface="ＭＳ Ｐゴシック" pitchFamily="34" charset="-128"/>
              </a:rPr>
              <a:t>”</a:t>
            </a:r>
            <a:r>
              <a:rPr lang="en-US" altLang="ja-JP" sz="1400" dirty="0">
                <a:solidFill>
                  <a:schemeClr val="tx1"/>
                </a:solidFill>
                <a:ea typeface="ＭＳ Ｐゴシック" pitchFamily="34" charset="-128"/>
              </a:rPr>
              <a:t> (</a:t>
            </a:r>
            <a:r>
              <a:rPr lang="en-US" altLang="ja-JP" sz="1400" i="1" dirty="0">
                <a:solidFill>
                  <a:schemeClr val="tx1"/>
                </a:solidFill>
                <a:ea typeface="ＭＳ Ｐゴシック" pitchFamily="34" charset="-128"/>
              </a:rPr>
              <a:t>e.g., fully-insured GHP</a:t>
            </a:r>
            <a:r>
              <a:rPr lang="en-US" altLang="ja-JP" sz="1400" dirty="0">
                <a:solidFill>
                  <a:schemeClr val="tx1"/>
                </a:solidFill>
                <a:ea typeface="ＭＳ Ｐゴシック" pitchFamily="34" charset="-128"/>
              </a:rPr>
              <a:t>).</a:t>
            </a:r>
            <a:endParaRPr lang="en-US" sz="1400" dirty="0">
              <a:solidFill>
                <a:schemeClr val="tx1"/>
              </a:solidFill>
              <a:ea typeface="ＭＳ Ｐゴシック" pitchFamily="34" charset="-128"/>
            </a:endParaRPr>
          </a:p>
          <a:p>
            <a:pPr eaLnBrk="1" hangingPunct="1">
              <a:lnSpc>
                <a:spcPct val="90000"/>
              </a:lnSpc>
            </a:pPr>
            <a:r>
              <a:rPr lang="en-US" sz="1400" dirty="0">
                <a:solidFill>
                  <a:srgbClr val="00B046"/>
                </a:solidFill>
                <a:ea typeface="ＭＳ Ｐゴシック" pitchFamily="34" charset="-128"/>
              </a:rPr>
              <a:t>Fully-insured GHPs </a:t>
            </a:r>
            <a:r>
              <a:rPr lang="en-US" sz="1400" dirty="0">
                <a:solidFill>
                  <a:schemeClr val="tx1"/>
                </a:solidFill>
                <a:ea typeface="ＭＳ Ｐゴシック" pitchFamily="34" charset="-128"/>
              </a:rPr>
              <a:t>are subject to any state law that </a:t>
            </a:r>
            <a:r>
              <a:rPr lang="ja-JP" altLang="en-US" sz="1400" dirty="0">
                <a:solidFill>
                  <a:schemeClr val="tx1"/>
                </a:solidFill>
                <a:ea typeface="ＭＳ Ｐゴシック" pitchFamily="34" charset="-128"/>
              </a:rPr>
              <a:t>“</a:t>
            </a:r>
            <a:r>
              <a:rPr lang="en-US" sz="1400" dirty="0">
                <a:solidFill>
                  <a:schemeClr val="tx1"/>
                </a:solidFill>
                <a:ea typeface="ＭＳ Ｐゴシック" pitchFamily="34" charset="-128"/>
              </a:rPr>
              <a:t>regulates insurance.</a:t>
            </a:r>
            <a:r>
              <a:rPr lang="ja-JP" altLang="en-US" sz="1400" dirty="0">
                <a:solidFill>
                  <a:schemeClr val="tx1"/>
                </a:solidFill>
                <a:ea typeface="ＭＳ Ｐゴシック" pitchFamily="34" charset="-128"/>
              </a:rPr>
              <a:t>”</a:t>
            </a:r>
            <a:r>
              <a:rPr lang="en-US" altLang="ja-JP" sz="1400" dirty="0">
                <a:solidFill>
                  <a:schemeClr val="tx1"/>
                </a:solidFill>
                <a:ea typeface="ＭＳ Ｐゴシック" pitchFamily="34" charset="-128"/>
              </a:rPr>
              <a:t> To the extent a state law provides additional benefits or protections, state law applies.</a:t>
            </a:r>
            <a:endParaRPr lang="en-US" sz="1400" dirty="0">
              <a:solidFill>
                <a:schemeClr val="tx1"/>
              </a:solidFill>
              <a:ea typeface="ＭＳ Ｐゴシック" pitchFamily="34" charset="-128"/>
            </a:endParaRPr>
          </a:p>
          <a:p>
            <a:pPr eaLnBrk="1" hangingPunct="1">
              <a:lnSpc>
                <a:spcPct val="90000"/>
              </a:lnSpc>
            </a:pPr>
            <a:r>
              <a:rPr lang="en-US" sz="1400" dirty="0">
                <a:solidFill>
                  <a:srgbClr val="00B046"/>
                </a:solidFill>
                <a:ea typeface="ＭＳ Ｐゴシック" pitchFamily="34" charset="-128"/>
              </a:rPr>
              <a:t>ERISA self-insured GHPs </a:t>
            </a:r>
            <a:r>
              <a:rPr lang="en-US" sz="1400" dirty="0">
                <a:solidFill>
                  <a:schemeClr val="tx1"/>
                </a:solidFill>
                <a:ea typeface="ＭＳ Ｐゴシック" pitchFamily="34" charset="-128"/>
              </a:rPr>
              <a:t>generally are not subject to any state laws that </a:t>
            </a:r>
            <a:r>
              <a:rPr lang="ja-JP" altLang="en-US" sz="1400" dirty="0">
                <a:solidFill>
                  <a:schemeClr val="tx1"/>
                </a:solidFill>
                <a:ea typeface="ＭＳ Ｐゴシック" pitchFamily="34" charset="-128"/>
              </a:rPr>
              <a:t>“</a:t>
            </a:r>
            <a:r>
              <a:rPr lang="en-US" sz="1400" dirty="0">
                <a:solidFill>
                  <a:schemeClr val="tx1"/>
                </a:solidFill>
                <a:ea typeface="ＭＳ Ｐゴシック" pitchFamily="34" charset="-128"/>
              </a:rPr>
              <a:t>regulates insurance</a:t>
            </a:r>
            <a:r>
              <a:rPr lang="ja-JP" altLang="en-US" sz="1400" dirty="0">
                <a:solidFill>
                  <a:schemeClr val="tx1"/>
                </a:solidFill>
                <a:ea typeface="ＭＳ Ｐゴシック" pitchFamily="34" charset="-128"/>
              </a:rPr>
              <a:t>”</a:t>
            </a:r>
            <a:r>
              <a:rPr lang="en-US" sz="1400" dirty="0">
                <a:solidFill>
                  <a:schemeClr val="tx1"/>
                </a:solidFill>
                <a:ea typeface="ＭＳ Ｐゴシック" pitchFamily="34" charset="-128"/>
              </a:rPr>
              <a:t> or </a:t>
            </a:r>
            <a:r>
              <a:rPr lang="ja-JP" altLang="en-US" sz="1400" dirty="0">
                <a:solidFill>
                  <a:schemeClr val="tx1"/>
                </a:solidFill>
                <a:ea typeface="ＭＳ Ｐゴシック" pitchFamily="34" charset="-128"/>
              </a:rPr>
              <a:t>“</a:t>
            </a:r>
            <a:r>
              <a:rPr lang="en-US" sz="1400" dirty="0">
                <a:solidFill>
                  <a:schemeClr val="tx1"/>
                </a:solidFill>
                <a:ea typeface="ＭＳ Ｐゴシック" pitchFamily="34" charset="-128"/>
              </a:rPr>
              <a:t>establishes, implements, or continues in effect any standard or requirement solely relating to health insurance issuers in connection with group health insurance coverage</a:t>
            </a:r>
            <a:r>
              <a:rPr lang="en-US" sz="1400" dirty="0">
                <a:ea typeface="ＭＳ Ｐゴシック" pitchFamily="34" charset="-128"/>
              </a:rPr>
              <a:t>.</a:t>
            </a:r>
            <a:r>
              <a:rPr lang="ja-JP" altLang="en-US" sz="1400" dirty="0">
                <a:ea typeface="ＭＳ Ｐゴシック" pitchFamily="34" charset="-128"/>
              </a:rPr>
              <a:t>”</a:t>
            </a:r>
            <a:r>
              <a:rPr lang="en-US" sz="1400" dirty="0">
                <a:solidFill>
                  <a:srgbClr val="589DEE"/>
                </a:solidFill>
                <a:ea typeface="ＭＳ Ｐゴシック" pitchFamily="34" charset="-128"/>
              </a:rPr>
              <a:t>*</a:t>
            </a:r>
          </a:p>
          <a:p>
            <a:pPr eaLnBrk="1" hangingPunct="1">
              <a:lnSpc>
                <a:spcPct val="90000"/>
              </a:lnSpc>
              <a:buFont typeface="Wingdings" pitchFamily="2" charset="2"/>
              <a:buNone/>
            </a:pPr>
            <a:endParaRPr lang="en-US" sz="1400" dirty="0">
              <a:ea typeface="ＭＳ Ｐゴシック" pitchFamily="34" charset="-128"/>
            </a:endParaRPr>
          </a:p>
        </p:txBody>
      </p:sp>
      <p:sp>
        <p:nvSpPr>
          <p:cNvPr id="5" name="Slide Number Placeholder 5"/>
          <p:cNvSpPr>
            <a:spLocks noGrp="1"/>
          </p:cNvSpPr>
          <p:nvPr>
            <p:ph type="sldNum" sz="quarter" idx="12"/>
          </p:nvPr>
        </p:nvSpPr>
        <p:spPr/>
        <p:txBody>
          <a:bodyPr/>
          <a:lstStyle/>
          <a:p>
            <a:pPr>
              <a:defRPr/>
            </a:pPr>
            <a:fld id="{783D19CE-8C89-447A-AE3A-EE8A01FAC883}" type="slidenum">
              <a:rPr lang="en-US"/>
              <a:pPr>
                <a:defRPr/>
              </a:pPr>
              <a:t>17</a:t>
            </a:fld>
            <a:endParaRPr lang="en-US" dirty="0"/>
          </a:p>
        </p:txBody>
      </p:sp>
      <p:sp>
        <p:nvSpPr>
          <p:cNvPr id="34820" name="Text Box 4"/>
          <p:cNvSpPr txBox="1">
            <a:spLocks noChangeArrowheads="1"/>
          </p:cNvSpPr>
          <p:nvPr/>
        </p:nvSpPr>
        <p:spPr bwMode="auto">
          <a:xfrm>
            <a:off x="4419600" y="5562600"/>
            <a:ext cx="4572000" cy="942975"/>
          </a:xfrm>
          <a:prstGeom prst="rect">
            <a:avLst/>
          </a:prstGeom>
          <a:noFill/>
          <a:ln w="9525">
            <a:noFill/>
            <a:miter lim="800000"/>
            <a:headEnd/>
            <a:tailEnd/>
          </a:ln>
        </p:spPr>
        <p:txBody>
          <a:bodyPr>
            <a:spAutoFit/>
          </a:bodyPr>
          <a:lstStyle/>
          <a:p>
            <a:pPr marL="346075" indent="-346075">
              <a:tabLst>
                <a:tab pos="285750" algn="l"/>
              </a:tabLst>
            </a:pPr>
            <a:r>
              <a:rPr lang="en-US" sz="1400">
                <a:solidFill>
                  <a:schemeClr val="folHlink"/>
                </a:solidFill>
              </a:rPr>
              <a:t>* 	 Unlike self-insured plans sponsored by private-sector ERs, self-insured non-federal </a:t>
            </a:r>
            <a:r>
              <a:rPr lang="ja-JP" altLang="en-US" sz="1400">
                <a:solidFill>
                  <a:schemeClr val="folHlink"/>
                </a:solidFill>
              </a:rPr>
              <a:t>“</a:t>
            </a:r>
            <a:r>
              <a:rPr lang="en-US" sz="1400" i="1">
                <a:solidFill>
                  <a:schemeClr val="folHlink"/>
                </a:solidFill>
              </a:rPr>
              <a:t>governmental plans</a:t>
            </a:r>
            <a:r>
              <a:rPr lang="ja-JP" altLang="en-US" sz="1400">
                <a:solidFill>
                  <a:schemeClr val="folHlink"/>
                </a:solidFill>
              </a:rPr>
              <a:t>”</a:t>
            </a:r>
            <a:r>
              <a:rPr lang="en-US" sz="1400">
                <a:solidFill>
                  <a:schemeClr val="folHlink"/>
                </a:solidFill>
              </a:rPr>
              <a:t> and </a:t>
            </a:r>
            <a:r>
              <a:rPr lang="ja-JP" altLang="en-US" sz="1400">
                <a:solidFill>
                  <a:schemeClr val="folHlink"/>
                </a:solidFill>
              </a:rPr>
              <a:t>“</a:t>
            </a:r>
            <a:r>
              <a:rPr lang="en-US" sz="1400" i="1">
                <a:solidFill>
                  <a:schemeClr val="folHlink"/>
                </a:solidFill>
              </a:rPr>
              <a:t>church plans</a:t>
            </a:r>
            <a:r>
              <a:rPr lang="ja-JP" altLang="en-US" sz="1400">
                <a:solidFill>
                  <a:schemeClr val="folHlink"/>
                </a:solidFill>
              </a:rPr>
              <a:t>”</a:t>
            </a:r>
            <a:r>
              <a:rPr lang="en-US" sz="1400">
                <a:solidFill>
                  <a:schemeClr val="folHlink"/>
                </a:solidFill>
              </a:rPr>
              <a:t> generally may be subject to state laws and regulations.</a:t>
            </a:r>
          </a:p>
        </p:txBody>
      </p:sp>
      <p:pic>
        <p:nvPicPr>
          <p:cNvPr id="6" name="Picture 2"/>
          <p:cNvPicPr>
            <a:picLocks noChangeAspect="1" noChangeArrowheads="1"/>
          </p:cNvPicPr>
          <p:nvPr/>
        </p:nvPicPr>
        <p:blipFill>
          <a:blip r:embed="rId2"/>
          <a:srcRect r="11630"/>
          <a:stretch>
            <a:fillRect/>
          </a:stretch>
        </p:blipFill>
        <p:spPr bwMode="auto">
          <a:xfrm rot="-1162556">
            <a:off x="1130551" y="757462"/>
            <a:ext cx="1147257" cy="149889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8EB2F6B-EDD1-4195-B860-D1C622C874B8}" type="slidenum">
              <a:rPr lang="en-US"/>
              <a:pPr>
                <a:defRPr/>
              </a:pPr>
              <a:t>18</a:t>
            </a:fld>
            <a:endParaRPr lang="en-US" dirty="0"/>
          </a:p>
        </p:txBody>
      </p:sp>
      <p:sp>
        <p:nvSpPr>
          <p:cNvPr id="35842" name="Rectangle 3"/>
          <p:cNvSpPr>
            <a:spLocks noGrp="1" noChangeArrowheads="1"/>
          </p:cNvSpPr>
          <p:nvPr>
            <p:ph idx="4294967295"/>
          </p:nvPr>
        </p:nvSpPr>
        <p:spPr>
          <a:xfrm>
            <a:off x="533400" y="1295400"/>
            <a:ext cx="8229600" cy="5029200"/>
          </a:xfrm>
        </p:spPr>
        <p:txBody>
          <a:bodyPr/>
          <a:lstStyle/>
          <a:p>
            <a:pPr eaLnBrk="1" hangingPunct="1">
              <a:lnSpc>
                <a:spcPct val="90000"/>
              </a:lnSpc>
            </a:pPr>
            <a:r>
              <a:rPr lang="en-US" sz="1800" dirty="0">
                <a:solidFill>
                  <a:srgbClr val="00B046"/>
                </a:solidFill>
                <a:ea typeface="ＭＳ Ｐゴシック" pitchFamily="34" charset="-128"/>
              </a:rPr>
              <a:t>Penalties</a:t>
            </a:r>
            <a:r>
              <a:rPr lang="en-US" sz="1800" dirty="0">
                <a:solidFill>
                  <a:schemeClr val="tx1"/>
                </a:solidFill>
                <a:ea typeface="ＭＳ Ｐゴシック" pitchFamily="34" charset="-128"/>
              </a:rPr>
              <a:t> differ depending on type of entity and violation.</a:t>
            </a:r>
          </a:p>
          <a:p>
            <a:pPr eaLnBrk="1" hangingPunct="1">
              <a:lnSpc>
                <a:spcPct val="90000"/>
              </a:lnSpc>
            </a:pPr>
            <a:r>
              <a:rPr lang="en-US" sz="1800" dirty="0">
                <a:solidFill>
                  <a:srgbClr val="00B046"/>
                </a:solidFill>
                <a:ea typeface="ＭＳ Ｐゴシック" pitchFamily="34" charset="-128"/>
              </a:rPr>
              <a:t>Three agencies </a:t>
            </a:r>
            <a:r>
              <a:rPr lang="en-US" sz="1800" dirty="0">
                <a:solidFill>
                  <a:schemeClr val="tx1"/>
                </a:solidFill>
                <a:ea typeface="ＭＳ Ｐゴシック" pitchFamily="34" charset="-128"/>
              </a:rPr>
              <a:t>(IRS, DOL, and HHS) provide oversight and enforcement.</a:t>
            </a:r>
          </a:p>
          <a:p>
            <a:pPr eaLnBrk="1" hangingPunct="1">
              <a:lnSpc>
                <a:spcPct val="90000"/>
              </a:lnSpc>
            </a:pPr>
            <a:r>
              <a:rPr lang="en-US" sz="1800" dirty="0">
                <a:solidFill>
                  <a:srgbClr val="00B046"/>
                </a:solidFill>
                <a:ea typeface="ＭＳ Ｐゴシック" pitchFamily="34" charset="-128"/>
              </a:rPr>
              <a:t>Plan Sponsors and ERs:</a:t>
            </a:r>
          </a:p>
          <a:p>
            <a:pPr lvl="1" eaLnBrk="1" hangingPunct="1"/>
            <a:r>
              <a:rPr lang="en-US" sz="1800" dirty="0">
                <a:solidFill>
                  <a:schemeClr val="tx1"/>
                </a:solidFill>
                <a:ea typeface="ＭＳ Ｐゴシック" pitchFamily="34" charset="-128"/>
              </a:rPr>
              <a:t>Failure to comply with an </a:t>
            </a:r>
            <a:r>
              <a:rPr lang="en-US" sz="1800" dirty="0">
                <a:solidFill>
                  <a:schemeClr val="folHlink"/>
                </a:solidFill>
                <a:ea typeface="ＭＳ Ｐゴシック" pitchFamily="34" charset="-128"/>
              </a:rPr>
              <a:t>ACA mandate</a:t>
            </a:r>
            <a:r>
              <a:rPr lang="en-US" sz="1800" dirty="0">
                <a:solidFill>
                  <a:schemeClr val="tx1"/>
                </a:solidFill>
                <a:ea typeface="ＭＳ Ｐゴシック" pitchFamily="34" charset="-128"/>
              </a:rPr>
              <a:t> will potentially trigger a non-deductible excise tax of $100/day under IRC § 4980D </a:t>
            </a:r>
            <a:r>
              <a:rPr lang="ja-JP" altLang="en-US" sz="1800" dirty="0">
                <a:solidFill>
                  <a:schemeClr val="tx1"/>
                </a:solidFill>
                <a:ea typeface="ＭＳ Ｐゴシック" pitchFamily="34" charset="-128"/>
              </a:rPr>
              <a:t>“</a:t>
            </a:r>
            <a:r>
              <a:rPr lang="en-US" altLang="ja-JP" sz="1800" i="1" dirty="0">
                <a:solidFill>
                  <a:schemeClr val="tx1"/>
                </a:solidFill>
                <a:ea typeface="ＭＳ Ｐゴシック" pitchFamily="34" charset="-128"/>
              </a:rPr>
              <a:t>with respect to each individual to whom such failure relates</a:t>
            </a:r>
            <a:r>
              <a:rPr lang="ja-JP" altLang="en-US" sz="1800" dirty="0">
                <a:solidFill>
                  <a:schemeClr val="tx1"/>
                </a:solidFill>
                <a:ea typeface="ＭＳ Ｐゴシック" pitchFamily="34" charset="-128"/>
              </a:rPr>
              <a:t>”</a:t>
            </a:r>
            <a:r>
              <a:rPr lang="en-US" altLang="ja-JP" sz="1800" dirty="0">
                <a:ea typeface="ＭＳ Ｐゴシック" pitchFamily="34" charset="-128"/>
              </a:rPr>
              <a:t>;</a:t>
            </a:r>
            <a:r>
              <a:rPr lang="en-US" altLang="ja-JP" sz="1800" dirty="0">
                <a:solidFill>
                  <a:srgbClr val="589DEE"/>
                </a:solidFill>
                <a:ea typeface="ＭＳ Ｐゴシック" pitchFamily="34" charset="-128"/>
              </a:rPr>
              <a:t>*</a:t>
            </a:r>
          </a:p>
          <a:p>
            <a:pPr lvl="1" eaLnBrk="1" hangingPunct="1">
              <a:buFont typeface="Wingdings" pitchFamily="2" charset="2"/>
              <a:buNone/>
            </a:pPr>
            <a:r>
              <a:rPr lang="en-US" sz="1600" b="1" dirty="0">
                <a:solidFill>
                  <a:srgbClr val="589DEE"/>
                </a:solidFill>
                <a:ea typeface="ＭＳ Ｐゴシック" pitchFamily="34" charset="-128"/>
              </a:rPr>
              <a:t>*</a:t>
            </a:r>
            <a:r>
              <a:rPr lang="en-US" sz="1600" dirty="0">
                <a:solidFill>
                  <a:srgbClr val="589DEE"/>
                </a:solidFill>
                <a:ea typeface="ＭＳ Ｐゴシック" pitchFamily="34" charset="-128"/>
              </a:rPr>
              <a:t>	Non-federal </a:t>
            </a:r>
            <a:r>
              <a:rPr lang="ja-JP" altLang="en-US" sz="1600" dirty="0">
                <a:solidFill>
                  <a:srgbClr val="589DEE"/>
                </a:solidFill>
                <a:ea typeface="ＭＳ Ｐゴシック" pitchFamily="34" charset="-128"/>
              </a:rPr>
              <a:t>“</a:t>
            </a:r>
            <a:r>
              <a:rPr lang="en-US" altLang="ja-JP" sz="1600" i="1" dirty="0">
                <a:solidFill>
                  <a:srgbClr val="589DEE"/>
                </a:solidFill>
                <a:ea typeface="ＭＳ Ｐゴシック" pitchFamily="34" charset="-128"/>
              </a:rPr>
              <a:t>governmental plans</a:t>
            </a:r>
            <a:r>
              <a:rPr lang="ja-JP" altLang="en-US" sz="1600" dirty="0">
                <a:solidFill>
                  <a:srgbClr val="589DEE"/>
                </a:solidFill>
                <a:ea typeface="ＭＳ Ｐゴシック" pitchFamily="34" charset="-128"/>
              </a:rPr>
              <a:t>”</a:t>
            </a:r>
            <a:r>
              <a:rPr lang="en-US" altLang="ja-JP" sz="1600" dirty="0">
                <a:solidFill>
                  <a:srgbClr val="589DEE"/>
                </a:solidFill>
                <a:ea typeface="ＭＳ Ｐゴシック" pitchFamily="34" charset="-128"/>
              </a:rPr>
              <a:t> and health insurers are potentially subject to similar PHSA civil penalties of up to $100/day.</a:t>
            </a:r>
            <a:endParaRPr lang="en-US" sz="1600" dirty="0">
              <a:solidFill>
                <a:srgbClr val="589DEE"/>
              </a:solidFill>
              <a:ea typeface="ＭＳ Ｐゴシック" pitchFamily="34" charset="-128"/>
            </a:endParaRPr>
          </a:p>
        </p:txBody>
      </p:sp>
      <p:sp>
        <p:nvSpPr>
          <p:cNvPr id="35843" name="Rectangle 2"/>
          <p:cNvSpPr>
            <a:spLocks noGrp="1" noChangeArrowheads="1"/>
          </p:cNvSpPr>
          <p:nvPr>
            <p:ph type="title" idx="4294967295"/>
          </p:nvPr>
        </p:nvSpPr>
        <p:spPr>
          <a:xfrm>
            <a:off x="76200" y="0"/>
            <a:ext cx="9067800" cy="731838"/>
          </a:xfrm>
        </p:spPr>
        <p:txBody>
          <a:bodyPr/>
          <a:lstStyle/>
          <a:p>
            <a:pPr eaLnBrk="1" hangingPunct="1"/>
            <a:r>
              <a:rPr lang="en-US" sz="2800">
                <a:ea typeface="ＭＳ Ｐゴシック" pitchFamily="34" charset="-128"/>
              </a:rPr>
              <a:t>Consequences of Non-Compliance for GHPs</a:t>
            </a:r>
          </a:p>
        </p:txBody>
      </p:sp>
      <p:sp>
        <p:nvSpPr>
          <p:cNvPr id="35845" name="Rectangle 1"/>
          <p:cNvSpPr>
            <a:spLocks noChangeArrowheads="1"/>
          </p:cNvSpPr>
          <p:nvPr/>
        </p:nvSpPr>
        <p:spPr bwMode="auto">
          <a:xfrm>
            <a:off x="533400" y="4191000"/>
            <a:ext cx="8229600" cy="2246769"/>
          </a:xfrm>
          <a:prstGeom prst="rect">
            <a:avLst/>
          </a:prstGeom>
          <a:noFill/>
          <a:ln w="9525">
            <a:solidFill>
              <a:srgbClr val="00B046"/>
            </a:solidFill>
            <a:miter lim="800000"/>
            <a:headEnd/>
            <a:tailEnd/>
          </a:ln>
        </p:spPr>
        <p:txBody>
          <a:bodyPr wrap="square">
            <a:spAutoFit/>
          </a:bodyPr>
          <a:lstStyle/>
          <a:p>
            <a:r>
              <a:rPr lang="en-US" sz="1400" b="1" i="1" dirty="0"/>
              <a:t>Burwell v. Hobby Lobby</a:t>
            </a:r>
            <a:r>
              <a:rPr lang="en-US" sz="1400" dirty="0"/>
              <a:t>- HHS </a:t>
            </a:r>
            <a:r>
              <a:rPr lang="en-US" sz="1400" dirty="0" err="1"/>
              <a:t>regs</a:t>
            </a:r>
            <a:r>
              <a:rPr lang="en-US" sz="1400" dirty="0"/>
              <a:t> implementing ACA’s contraception mandate could have resulted in fines up to $1.3 million/day ($100/day x # of affected EEs) if Hobby Lobby’s GHP didn’t provide benefits for certain contraceptives (e.g., morning/week after pills and IUDs).  U.S. Supreme Court ruled (June 30, 2014) in favor of Hobby Lobby in a 5:4 opinion.  The court found that the mandate substantially burdens the exercise of owners’ religion and HHS </a:t>
            </a:r>
            <a:r>
              <a:rPr lang="en-US" sz="1400" dirty="0" err="1"/>
              <a:t>regs</a:t>
            </a:r>
            <a:r>
              <a:rPr lang="en-US" sz="1400" dirty="0"/>
              <a:t> failed to satisfy the Religious Freedom Restoration Act’s (“RFRA”) least restrictive means standard.  This is a narrowly-interpreted decision based on facts and circumstances as they relate to a “closely held” family-owned for-profit entity.</a:t>
            </a:r>
          </a:p>
          <a:p>
            <a:r>
              <a:rPr lang="en-US" sz="1400" b="1" u="sng" dirty="0"/>
              <a:t>CAUTION:</a:t>
            </a:r>
            <a:r>
              <a:rPr lang="en-US" sz="1400" b="1" dirty="0"/>
              <a:t>  </a:t>
            </a:r>
            <a:r>
              <a:rPr lang="en-US" sz="1400" dirty="0"/>
              <a:t>This does not allow ERs to stop paying for specific types of coverage under its GHP just because its owners have religious objections to it.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D1CF3601-3272-4E2C-8B9D-136D1912A21B}" type="slidenum">
              <a:rPr lang="en-US"/>
              <a:pPr>
                <a:defRPr/>
              </a:pPr>
              <a:t>19</a:t>
            </a:fld>
            <a:endParaRPr lang="en-US" dirty="0"/>
          </a:p>
        </p:txBody>
      </p:sp>
      <p:sp>
        <p:nvSpPr>
          <p:cNvPr id="36866" name="Rectangle 3"/>
          <p:cNvSpPr>
            <a:spLocks noGrp="1" noChangeArrowheads="1"/>
          </p:cNvSpPr>
          <p:nvPr>
            <p:ph idx="4294967295"/>
          </p:nvPr>
        </p:nvSpPr>
        <p:spPr>
          <a:xfrm>
            <a:off x="419100" y="1478432"/>
            <a:ext cx="8382000" cy="3657600"/>
          </a:xfrm>
        </p:spPr>
        <p:txBody>
          <a:bodyPr/>
          <a:lstStyle/>
          <a:p>
            <a:pPr marL="341313" lvl="1" eaLnBrk="1" hangingPunct="1">
              <a:spcBef>
                <a:spcPts val="300"/>
              </a:spcBef>
              <a:buClr>
                <a:srgbClr val="00B046"/>
              </a:buClr>
              <a:buFont typeface="Wingdings" pitchFamily="2" charset="2"/>
              <a:buChar char="Ø"/>
            </a:pPr>
            <a:r>
              <a:rPr lang="en-US" dirty="0">
                <a:solidFill>
                  <a:srgbClr val="00B046"/>
                </a:solidFill>
                <a:ea typeface="ＭＳ Ｐゴシック" pitchFamily="34" charset="-128"/>
              </a:rPr>
              <a:t>Failure to comply with ACA</a:t>
            </a:r>
            <a:r>
              <a:rPr lang="ja-JP" altLang="en-US" dirty="0">
                <a:solidFill>
                  <a:srgbClr val="00B046"/>
                </a:solidFill>
                <a:ea typeface="ＭＳ Ｐゴシック" pitchFamily="34" charset="-128"/>
              </a:rPr>
              <a:t>’</a:t>
            </a:r>
            <a:r>
              <a:rPr lang="en-US" dirty="0">
                <a:solidFill>
                  <a:srgbClr val="00B046"/>
                </a:solidFill>
                <a:ea typeface="ＭＳ Ｐゴシック" pitchFamily="34" charset="-128"/>
              </a:rPr>
              <a:t>s </a:t>
            </a:r>
            <a:r>
              <a:rPr lang="ja-JP" altLang="en-US" dirty="0">
                <a:solidFill>
                  <a:srgbClr val="00B046"/>
                </a:solidFill>
                <a:ea typeface="ＭＳ Ｐゴシック" pitchFamily="34" charset="-128"/>
              </a:rPr>
              <a:t>“</a:t>
            </a:r>
            <a:r>
              <a:rPr lang="en-US" dirty="0">
                <a:solidFill>
                  <a:srgbClr val="00B046"/>
                </a:solidFill>
                <a:ea typeface="ＭＳ Ｐゴシック" pitchFamily="34" charset="-128"/>
              </a:rPr>
              <a:t>pay or play</a:t>
            </a:r>
            <a:r>
              <a:rPr lang="ja-JP" altLang="en-US" dirty="0">
                <a:solidFill>
                  <a:srgbClr val="00B046"/>
                </a:solidFill>
                <a:ea typeface="ＭＳ Ｐゴシック" pitchFamily="34" charset="-128"/>
              </a:rPr>
              <a:t>”</a:t>
            </a:r>
            <a:r>
              <a:rPr lang="en-US" dirty="0">
                <a:solidFill>
                  <a:srgbClr val="00B046"/>
                </a:solidFill>
                <a:ea typeface="ＭＳ Ｐゴシック" pitchFamily="34" charset="-128"/>
              </a:rPr>
              <a:t> provisions </a:t>
            </a:r>
            <a:r>
              <a:rPr lang="en-US" dirty="0">
                <a:solidFill>
                  <a:schemeClr val="tx1"/>
                </a:solidFill>
                <a:ea typeface="ＭＳ Ｐゴシック" pitchFamily="34" charset="-128"/>
              </a:rPr>
              <a:t>will potentially trigger a non-deductible excise tax of:</a:t>
            </a:r>
          </a:p>
          <a:p>
            <a:pPr marL="457200" lvl="2" indent="-115888" eaLnBrk="1" fontAlgn="t" hangingPunct="1">
              <a:spcBef>
                <a:spcPts val="300"/>
              </a:spcBef>
              <a:buClr>
                <a:srgbClr val="589DEE"/>
              </a:buClr>
              <a:buFont typeface="Wingdings" pitchFamily="2" charset="2"/>
              <a:buChar char="§"/>
            </a:pPr>
            <a:r>
              <a:rPr lang="en-US" sz="2000" dirty="0">
                <a:solidFill>
                  <a:schemeClr val="tx1"/>
                </a:solidFill>
                <a:ea typeface="ＭＳ Ｐゴシック" pitchFamily="34" charset="-128"/>
              </a:rPr>
              <a:t>$2,000</a:t>
            </a:r>
            <a:r>
              <a:rPr lang="en-US" sz="2000" b="1" dirty="0">
                <a:solidFill>
                  <a:srgbClr val="0070C0"/>
                </a:solidFill>
                <a:ea typeface="ＭＳ Ｐゴシック" pitchFamily="34" charset="-128"/>
              </a:rPr>
              <a:t>* </a:t>
            </a:r>
            <a:r>
              <a:rPr lang="en-US" sz="2000" dirty="0">
                <a:solidFill>
                  <a:schemeClr val="tx1"/>
                </a:solidFill>
                <a:ea typeface="ＭＳ Ｐゴシック" pitchFamily="34" charset="-128"/>
              </a:rPr>
              <a:t>(as indexed)/calendar year/FTE </a:t>
            </a:r>
            <a:r>
              <a:rPr lang="ja-JP" altLang="en-US" sz="2000" dirty="0">
                <a:solidFill>
                  <a:srgbClr val="00B046"/>
                </a:solidFill>
                <a:ea typeface="ＭＳ Ｐゴシック" pitchFamily="34" charset="-128"/>
              </a:rPr>
              <a:t>“</a:t>
            </a:r>
            <a:r>
              <a:rPr lang="en-US" sz="2000" dirty="0">
                <a:solidFill>
                  <a:srgbClr val="00B046"/>
                </a:solidFill>
                <a:ea typeface="ＭＳ Ｐゴシック" pitchFamily="34" charset="-128"/>
              </a:rPr>
              <a:t>no-offer</a:t>
            </a:r>
            <a:r>
              <a:rPr lang="ja-JP" altLang="en-US" sz="2000" dirty="0">
                <a:solidFill>
                  <a:srgbClr val="00B046"/>
                </a:solidFill>
                <a:ea typeface="ＭＳ Ｐゴシック" pitchFamily="34" charset="-128"/>
              </a:rPr>
              <a:t>”</a:t>
            </a:r>
            <a:r>
              <a:rPr lang="en-US" sz="2000" dirty="0">
                <a:solidFill>
                  <a:srgbClr val="00B046"/>
                </a:solidFill>
                <a:ea typeface="ＭＳ Ｐゴシック" pitchFamily="34" charset="-128"/>
              </a:rPr>
              <a:t> penalty </a:t>
            </a:r>
            <a:r>
              <a:rPr lang="en-US" sz="2000" dirty="0">
                <a:solidFill>
                  <a:schemeClr val="tx1"/>
                </a:solidFill>
                <a:ea typeface="ＭＳ Ｐゴシック" pitchFamily="34" charset="-128"/>
              </a:rPr>
              <a:t>under IRC §4980H(a); and</a:t>
            </a:r>
          </a:p>
          <a:p>
            <a:pPr marL="457200" lvl="2" indent="-115888" eaLnBrk="1" hangingPunct="1">
              <a:spcBef>
                <a:spcPts val="300"/>
              </a:spcBef>
              <a:buClr>
                <a:srgbClr val="589DEE"/>
              </a:buClr>
              <a:buFont typeface="Wingdings" pitchFamily="2" charset="2"/>
              <a:buChar char="§"/>
            </a:pPr>
            <a:r>
              <a:rPr lang="en-US" sz="2000" dirty="0">
                <a:solidFill>
                  <a:schemeClr val="tx1"/>
                </a:solidFill>
                <a:ea typeface="ＭＳ Ｐゴシック" pitchFamily="34" charset="-128"/>
              </a:rPr>
              <a:t>$3,000</a:t>
            </a:r>
            <a:r>
              <a:rPr lang="en-US" sz="2000" b="1" dirty="0">
                <a:solidFill>
                  <a:srgbClr val="0070C0"/>
                </a:solidFill>
                <a:ea typeface="ＭＳ Ｐゴシック" pitchFamily="34" charset="-128"/>
              </a:rPr>
              <a:t>** </a:t>
            </a:r>
            <a:r>
              <a:rPr lang="en-US" sz="2000" dirty="0">
                <a:solidFill>
                  <a:schemeClr val="tx1"/>
                </a:solidFill>
                <a:ea typeface="ＭＳ Ｐゴシック" pitchFamily="34" charset="-128"/>
              </a:rPr>
              <a:t>(as indexed)/calendar year/FTE  </a:t>
            </a:r>
            <a:r>
              <a:rPr lang="ja-JP" altLang="en-US" sz="2000" dirty="0">
                <a:solidFill>
                  <a:srgbClr val="00B046"/>
                </a:solidFill>
                <a:ea typeface="ＭＳ Ｐゴシック" pitchFamily="34" charset="-128"/>
              </a:rPr>
              <a:t>“</a:t>
            </a:r>
            <a:r>
              <a:rPr lang="en-US" sz="2000" dirty="0">
                <a:solidFill>
                  <a:srgbClr val="00B046"/>
                </a:solidFill>
                <a:ea typeface="ＭＳ Ｐゴシック" pitchFamily="34" charset="-128"/>
              </a:rPr>
              <a:t>under-offer</a:t>
            </a:r>
            <a:r>
              <a:rPr lang="ja-JP" altLang="en-US" sz="2000" dirty="0">
                <a:solidFill>
                  <a:srgbClr val="00B046"/>
                </a:solidFill>
                <a:ea typeface="ＭＳ Ｐゴシック" pitchFamily="34" charset="-128"/>
              </a:rPr>
              <a:t>”</a:t>
            </a:r>
            <a:r>
              <a:rPr lang="en-US" sz="2000" dirty="0">
                <a:solidFill>
                  <a:srgbClr val="00B046"/>
                </a:solidFill>
                <a:ea typeface="ＭＳ Ｐゴシック" pitchFamily="34" charset="-128"/>
              </a:rPr>
              <a:t> penalty </a:t>
            </a:r>
            <a:r>
              <a:rPr lang="en-US" sz="2000" dirty="0">
                <a:solidFill>
                  <a:schemeClr val="tx1"/>
                </a:solidFill>
                <a:ea typeface="ＭＳ Ｐゴシック" pitchFamily="34" charset="-128"/>
              </a:rPr>
              <a:t>under IRC §4980H(b).</a:t>
            </a:r>
          </a:p>
          <a:p>
            <a:pPr marL="457200" lvl="2" indent="-115888" eaLnBrk="1" hangingPunct="1">
              <a:spcBef>
                <a:spcPts val="300"/>
              </a:spcBef>
              <a:buClr>
                <a:srgbClr val="589DEE"/>
              </a:buClr>
              <a:buFont typeface="Wingdings" pitchFamily="2" charset="2"/>
              <a:buChar char="§"/>
            </a:pPr>
            <a:r>
              <a:rPr lang="en-US" sz="2000" dirty="0">
                <a:solidFill>
                  <a:schemeClr val="tx1"/>
                </a:solidFill>
                <a:ea typeface="ＭＳ Ｐゴシック" pitchFamily="34" charset="-128"/>
              </a:rPr>
              <a:t>Penalties triggered only when FTE is “certified” to have received subsidized coverage thru an exchange (</a:t>
            </a:r>
            <a:r>
              <a:rPr lang="en-US" sz="2000" i="1" dirty="0">
                <a:solidFill>
                  <a:schemeClr val="tx1"/>
                </a:solidFill>
                <a:ea typeface="ＭＳ Ｐゴシック" pitchFamily="34" charset="-128"/>
              </a:rPr>
              <a:t>e.g</a:t>
            </a:r>
            <a:r>
              <a:rPr lang="en-US" sz="2000" dirty="0">
                <a:solidFill>
                  <a:schemeClr val="tx1"/>
                </a:solidFill>
                <a:ea typeface="ＭＳ Ｐゴシック" pitchFamily="34" charset="-128"/>
              </a:rPr>
              <a:t>., premium tax credit or cost sharing reduction).</a:t>
            </a:r>
          </a:p>
          <a:p>
            <a:pPr marL="569913" lvl="2" indent="-112713" eaLnBrk="1" hangingPunct="1">
              <a:spcBef>
                <a:spcPts val="300"/>
              </a:spcBef>
              <a:buClr>
                <a:srgbClr val="589DEE"/>
              </a:buClr>
              <a:buNone/>
            </a:pPr>
            <a:r>
              <a:rPr lang="en-US" sz="1600" dirty="0">
                <a:solidFill>
                  <a:srgbClr val="1466C5"/>
                </a:solidFill>
                <a:ea typeface="ＭＳ Ｐゴシック" pitchFamily="34" charset="-128"/>
              </a:rPr>
              <a:t>*</a:t>
            </a:r>
            <a:r>
              <a:rPr lang="en-US" sz="2000" dirty="0">
                <a:solidFill>
                  <a:srgbClr val="1466C5"/>
                </a:solidFill>
                <a:ea typeface="ＭＳ Ｐゴシック" pitchFamily="34" charset="-128"/>
              </a:rPr>
              <a:t>For 2021- $225/$2,700/year (increase of $10.83/$130/year); </a:t>
            </a:r>
          </a:p>
          <a:p>
            <a:pPr marL="457200" lvl="2" indent="0" eaLnBrk="1" hangingPunct="1">
              <a:spcBef>
                <a:spcPts val="300"/>
              </a:spcBef>
              <a:buClr>
                <a:srgbClr val="589DEE"/>
              </a:buClr>
              <a:buNone/>
            </a:pPr>
            <a:r>
              <a:rPr lang="en-US" sz="2000" dirty="0">
                <a:solidFill>
                  <a:srgbClr val="1466C5"/>
                </a:solidFill>
                <a:ea typeface="ＭＳ Ｐゴシック" pitchFamily="34" charset="-128"/>
              </a:rPr>
              <a:t>**For 2021- $338.33/$4,060 (increase of $16.66/$200/year).</a:t>
            </a:r>
          </a:p>
          <a:p>
            <a:pPr marL="457200" lvl="2" indent="0" eaLnBrk="1" hangingPunct="1">
              <a:spcBef>
                <a:spcPts val="300"/>
              </a:spcBef>
              <a:buClr>
                <a:srgbClr val="589DEE"/>
              </a:buClr>
              <a:buNone/>
            </a:pPr>
            <a:r>
              <a:rPr lang="en-US" sz="2000" dirty="0">
                <a:solidFill>
                  <a:srgbClr val="1466C5"/>
                </a:solidFill>
                <a:ea typeface="ＭＳ Ｐゴシック" pitchFamily="34" charset="-128"/>
              </a:rPr>
              <a:t> </a:t>
            </a:r>
          </a:p>
          <a:p>
            <a:pPr marL="0" indent="0" eaLnBrk="1" hangingPunct="1">
              <a:buNone/>
            </a:pPr>
            <a:endParaRPr lang="en-US" dirty="0">
              <a:solidFill>
                <a:schemeClr val="tx1"/>
              </a:solidFill>
              <a:ea typeface="ＭＳ Ｐゴシック" pitchFamily="34" charset="-128"/>
            </a:endParaRPr>
          </a:p>
        </p:txBody>
      </p:sp>
      <p:sp>
        <p:nvSpPr>
          <p:cNvPr id="36867" name="Rectangle 4"/>
          <p:cNvSpPr>
            <a:spLocks noGrp="1" noChangeArrowheads="1"/>
          </p:cNvSpPr>
          <p:nvPr>
            <p:ph type="title" idx="4294967295"/>
          </p:nvPr>
        </p:nvSpPr>
        <p:spPr>
          <a:xfrm>
            <a:off x="0" y="182563"/>
            <a:ext cx="9144000" cy="731837"/>
          </a:xfrm>
        </p:spPr>
        <p:txBody>
          <a:bodyPr/>
          <a:lstStyle/>
          <a:p>
            <a:pPr eaLnBrk="1" hangingPunct="1"/>
            <a:r>
              <a:rPr lang="en-US" sz="2800">
                <a:ea typeface="ＭＳ Ｐゴシック" pitchFamily="34" charset="-128"/>
              </a:rPr>
              <a:t>Consequences of Non-Compliance for GHPs </a:t>
            </a:r>
            <a:br>
              <a:rPr lang="en-US" sz="2800">
                <a:ea typeface="ＭＳ Ｐゴシック" pitchFamily="34" charset="-128"/>
              </a:rPr>
            </a:br>
            <a:r>
              <a:rPr lang="en-US" sz="2400">
                <a:ea typeface="ＭＳ Ｐゴシック" pitchFamily="34" charset="-128"/>
              </a:rPr>
              <a:t>(cont</a:t>
            </a:r>
            <a:r>
              <a:rPr lang="ja-JP" altLang="en-US" sz="2400">
                <a:ea typeface="ＭＳ Ｐゴシック" pitchFamily="34" charset="-128"/>
              </a:rPr>
              <a:t>’</a:t>
            </a:r>
            <a:r>
              <a:rPr lang="en-US" altLang="ja-JP" sz="2400">
                <a:ea typeface="ＭＳ Ｐゴシック" pitchFamily="34" charset="-128"/>
              </a:rPr>
              <a:t>d)</a:t>
            </a:r>
            <a:endParaRPr lang="en-US" sz="2400">
              <a:ea typeface="ＭＳ Ｐゴシック" pitchFamily="34" charset="-128"/>
            </a:endParaRPr>
          </a:p>
        </p:txBody>
      </p:sp>
      <p:sp>
        <p:nvSpPr>
          <p:cNvPr id="36868" name="Rectangle 2"/>
          <p:cNvSpPr>
            <a:spLocks noChangeArrowheads="1"/>
          </p:cNvSpPr>
          <p:nvPr/>
        </p:nvSpPr>
        <p:spPr bwMode="auto">
          <a:xfrm>
            <a:off x="723900" y="5092336"/>
            <a:ext cx="7696200" cy="1138773"/>
          </a:xfrm>
          <a:prstGeom prst="rect">
            <a:avLst/>
          </a:prstGeom>
          <a:noFill/>
          <a:ln w="9525">
            <a:noFill/>
            <a:miter lim="800000"/>
            <a:headEnd/>
            <a:tailEnd/>
          </a:ln>
        </p:spPr>
        <p:txBody>
          <a:bodyPr wrap="square">
            <a:spAutoFit/>
          </a:bodyPr>
          <a:lstStyle/>
          <a:p>
            <a:endParaRPr lang="en-US" sz="1700" b="1" i="1" dirty="0">
              <a:solidFill>
                <a:srgbClr val="FF6600"/>
              </a:solidFill>
            </a:endParaRPr>
          </a:p>
          <a:p>
            <a:r>
              <a:rPr lang="en-US" sz="1700" b="1" i="1" dirty="0">
                <a:solidFill>
                  <a:srgbClr val="FF6600"/>
                </a:solidFill>
              </a:rPr>
              <a:t>Tip:</a:t>
            </a:r>
            <a:r>
              <a:rPr lang="en-US" sz="1700" dirty="0"/>
              <a:t> </a:t>
            </a:r>
            <a:r>
              <a:rPr lang="en-US" sz="1700" dirty="0">
                <a:solidFill>
                  <a:srgbClr val="00B046"/>
                </a:solidFill>
              </a:rPr>
              <a:t>Pay or play penalties triggered ONLY when IRS certifies to the ER that the FTE actually enrolled in an exchange and received subsidized coverage thru an exchange.</a:t>
            </a:r>
          </a:p>
        </p:txBody>
      </p:sp>
      <p:pic>
        <p:nvPicPr>
          <p:cNvPr id="8" name="Picture 7" descr="MC900440035[1]"/>
          <p:cNvPicPr>
            <a:picLocks noChangeAspect="1" noChangeArrowheads="1"/>
          </p:cNvPicPr>
          <p:nvPr/>
        </p:nvPicPr>
        <p:blipFill>
          <a:blip r:embed="rId3"/>
          <a:srcRect/>
          <a:stretch>
            <a:fillRect/>
          </a:stretch>
        </p:blipFill>
        <p:spPr bwMode="auto">
          <a:xfrm rot="20536302">
            <a:off x="358880" y="4274252"/>
            <a:ext cx="586155" cy="415193"/>
          </a:xfrm>
          <a:prstGeom prst="rect">
            <a:avLst/>
          </a:prstGeom>
          <a:noFill/>
          <a:ln w="9525">
            <a:noFill/>
            <a:miter lim="800000"/>
            <a:headEnd/>
            <a:tailEnd/>
          </a:ln>
        </p:spPr>
      </p:pic>
      <p:pic>
        <p:nvPicPr>
          <p:cNvPr id="9" name="Picture 8" descr="MC900440035[1]"/>
          <p:cNvPicPr>
            <a:picLocks noChangeAspect="1" noChangeArrowheads="1"/>
          </p:cNvPicPr>
          <p:nvPr/>
        </p:nvPicPr>
        <p:blipFill>
          <a:blip r:embed="rId3"/>
          <a:srcRect/>
          <a:stretch>
            <a:fillRect/>
          </a:stretch>
        </p:blipFill>
        <p:spPr bwMode="auto">
          <a:xfrm rot="20536302">
            <a:off x="343817" y="4748767"/>
            <a:ext cx="616281" cy="43653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924800" cy="701257"/>
          </a:xfrm>
        </p:spPr>
        <p:txBody>
          <a:bodyPr/>
          <a:lstStyle/>
          <a:p>
            <a:r>
              <a:rPr lang="en-US" dirty="0"/>
              <a:t>Today’s presenter</a:t>
            </a:r>
          </a:p>
        </p:txBody>
      </p:sp>
      <p:sp>
        <p:nvSpPr>
          <p:cNvPr id="3" name="Slide Number Placeholder 2"/>
          <p:cNvSpPr>
            <a:spLocks noGrp="1"/>
          </p:cNvSpPr>
          <p:nvPr>
            <p:ph type="sldNum" sz="quarter" idx="12"/>
          </p:nvPr>
        </p:nvSpPr>
        <p:spPr/>
        <p:txBody>
          <a:bodyPr/>
          <a:lstStyle/>
          <a:p>
            <a:pPr>
              <a:defRPr/>
            </a:pPr>
            <a:fld id="{81C7EAA3-CC32-4193-ACF2-0C6ECDAE02C9}" type="slidenum">
              <a:rPr lang="en-US" smtClean="0"/>
              <a:pPr>
                <a:defRPr/>
              </a:pPr>
              <a:t>2</a:t>
            </a:fld>
            <a:endParaRPr lang="en-US"/>
          </a:p>
        </p:txBody>
      </p:sp>
      <p:grpSp>
        <p:nvGrpSpPr>
          <p:cNvPr id="5" name="Group 4"/>
          <p:cNvGrpSpPr/>
          <p:nvPr/>
        </p:nvGrpSpPr>
        <p:grpSpPr>
          <a:xfrm>
            <a:off x="877391" y="2548218"/>
            <a:ext cx="7467600" cy="3581023"/>
            <a:chOff x="-3887" y="1960263"/>
            <a:chExt cx="4637476" cy="4174707"/>
          </a:xfrm>
        </p:grpSpPr>
        <p:sp>
          <p:nvSpPr>
            <p:cNvPr id="6" name="Rectangle 5"/>
            <p:cNvSpPr/>
            <p:nvPr/>
          </p:nvSpPr>
          <p:spPr>
            <a:xfrm>
              <a:off x="-3887" y="2391364"/>
              <a:ext cx="4637476" cy="3743606"/>
            </a:xfrm>
            <a:prstGeom prst="rect">
              <a:avLst/>
            </a:prstGeom>
            <a:noFill/>
            <a:ln w="25400" cap="flat" cmpd="sng" algn="ctr">
              <a:solidFill>
                <a:schemeClr val="bg2">
                  <a:lumMod val="50000"/>
                </a:schemeClr>
              </a:solidFill>
              <a:prstDash val="solid"/>
            </a:ln>
            <a:effectLst/>
          </p:spPr>
          <p:txBody>
            <a:bodyPr anchor="b" anchorCtr="0"/>
            <a:lstStyle/>
            <a:p>
              <a:pPr marL="285750" indent="-285750" fontAlgn="base">
                <a:spcBef>
                  <a:spcPts val="0"/>
                </a:spcBef>
                <a:spcAft>
                  <a:spcPct val="0"/>
                </a:spcAft>
                <a:buFont typeface="Arial" pitchFamily="34" charset="0"/>
                <a:buChar char="•"/>
              </a:pPr>
              <a:r>
                <a:rPr lang="en-US" sz="2000" dirty="0">
                  <a:solidFill>
                    <a:srgbClr val="31322C">
                      <a:lumMod val="90000"/>
                      <a:lumOff val="10000"/>
                    </a:srgbClr>
                  </a:solidFill>
                  <a:latin typeface="Arial" pitchFamily="34" charset="0"/>
                  <a:cs typeface="Arial" pitchFamily="34" charset="0"/>
                </a:rPr>
                <a:t>Employee benefits and human resources attorney.</a:t>
              </a:r>
            </a:p>
            <a:p>
              <a:pPr marL="285750" indent="-285750" fontAlgn="base">
                <a:spcBef>
                  <a:spcPts val="0"/>
                </a:spcBef>
                <a:spcAft>
                  <a:spcPct val="0"/>
                </a:spcAft>
                <a:buFont typeface="Arial" pitchFamily="34" charset="0"/>
                <a:buChar char="•"/>
              </a:pPr>
              <a:r>
                <a:rPr lang="en-US" sz="2000" dirty="0">
                  <a:solidFill>
                    <a:srgbClr val="31322C">
                      <a:lumMod val="90000"/>
                      <a:lumOff val="10000"/>
                    </a:srgbClr>
                  </a:solidFill>
                  <a:latin typeface="Arial" pitchFamily="34" charset="0"/>
                  <a:cs typeface="Arial" pitchFamily="34" charset="0"/>
                </a:rPr>
                <a:t>Primary focus: OBAMA CARE compliance as it affects employers and group health plans, as well as over 30 years of industry experience in employee benefits, including health care plan design for both insured and self-insured plans, HIPAA Privacy, ERISA, and IRS compliance. </a:t>
              </a:r>
            </a:p>
            <a:p>
              <a:pPr marL="285750" indent="-285750" fontAlgn="base">
                <a:spcBef>
                  <a:spcPts val="0"/>
                </a:spcBef>
                <a:spcAft>
                  <a:spcPct val="0"/>
                </a:spcAft>
                <a:buFont typeface="Arial" pitchFamily="34" charset="0"/>
                <a:buChar char="•"/>
              </a:pPr>
              <a:r>
                <a:rPr lang="en-US" sz="2000" dirty="0">
                  <a:solidFill>
                    <a:srgbClr val="31322C">
                      <a:lumMod val="90000"/>
                      <a:lumOff val="10000"/>
                    </a:srgbClr>
                  </a:solidFill>
                  <a:latin typeface="Arial" pitchFamily="34" charset="0"/>
                  <a:cs typeface="Arial" pitchFamily="34" charset="0"/>
                </a:rPr>
                <a:t>Represents both public and private employers, insurers, third-party claims administrators, health care providers, and insurance agencies.</a:t>
              </a:r>
            </a:p>
          </p:txBody>
        </p:sp>
        <p:sp>
          <p:nvSpPr>
            <p:cNvPr id="7" name="Rectangle 6"/>
            <p:cNvSpPr/>
            <p:nvPr/>
          </p:nvSpPr>
          <p:spPr>
            <a:xfrm>
              <a:off x="928011" y="1960263"/>
              <a:ext cx="2773680" cy="862201"/>
            </a:xfrm>
            <a:prstGeom prst="rect">
              <a:avLst/>
            </a:prstGeom>
            <a:solidFill>
              <a:srgbClr val="00B046"/>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Arial" pitchFamily="34" charset="0"/>
                  <a:ea typeface="+mn-ea"/>
                  <a:cs typeface="Arial" pitchFamily="34" charset="0"/>
                </a:rPr>
                <a:t>Jan S. Dumont</a:t>
              </a:r>
              <a:r>
                <a:rPr kumimoji="0" lang="en-US" sz="2800" b="0" i="0" u="none" strike="noStrike" kern="0" cap="none" spc="0" normalizeH="0" noProof="0" dirty="0">
                  <a:ln>
                    <a:noFill/>
                  </a:ln>
                  <a:solidFill>
                    <a:prstClr val="white"/>
                  </a:solidFill>
                  <a:effectLst/>
                  <a:uLnTx/>
                  <a:uFillTx/>
                  <a:latin typeface="Arial" pitchFamily="34" charset="0"/>
                  <a:ea typeface="+mn-ea"/>
                  <a:cs typeface="Arial" pitchFamily="34" charset="0"/>
                </a:rPr>
                <a:t>, Esq.</a:t>
              </a:r>
            </a:p>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baseline="0" dirty="0">
                  <a:solidFill>
                    <a:prstClr val="white"/>
                  </a:solidFill>
                  <a:latin typeface="Arial" pitchFamily="34" charset="0"/>
                  <a:cs typeface="Arial" pitchFamily="34" charset="0"/>
                </a:rPr>
                <a:t>jdumont@riggsabney.com</a:t>
              </a:r>
              <a:endParaRPr kumimoji="0" lang="en-US" sz="1600" b="0" i="0" u="none" strike="noStrike" kern="0" cap="none" spc="0" normalizeH="0" baseline="0" noProof="0" dirty="0">
                <a:ln>
                  <a:noFill/>
                </a:ln>
                <a:solidFill>
                  <a:prstClr val="white"/>
                </a:solidFill>
                <a:effectLst/>
                <a:uLnTx/>
                <a:uFillTx/>
                <a:latin typeface="Arial" pitchFamily="34" charset="0"/>
                <a:cs typeface="Arial" pitchFamily="34" charset="0"/>
              </a:endParaRPr>
            </a:p>
          </p:txBody>
        </p:sp>
      </p:grpSp>
    </p:spTree>
    <p:extLst>
      <p:ext uri="{BB962C8B-B14F-4D97-AF65-F5344CB8AC3E}">
        <p14:creationId xmlns:p14="http://schemas.microsoft.com/office/powerpoint/2010/main" val="2043659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3886200"/>
            <a:ext cx="7772400" cy="247015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pPr>
              <a:defRPr/>
            </a:pPr>
            <a:fld id="{2BA7D5C8-32E3-45E0-B024-FF23FF25AD08}" type="slidenum">
              <a:rPr lang="en-US" smtClean="0"/>
              <a:pPr>
                <a:defRPr/>
              </a:pPr>
              <a:t>20</a:t>
            </a:fld>
            <a:endParaRPr lang="en-US" dirty="0"/>
          </a:p>
        </p:txBody>
      </p:sp>
      <p:sp>
        <p:nvSpPr>
          <p:cNvPr id="3" name="Rectangle 4"/>
          <p:cNvSpPr txBox="1">
            <a:spLocks noChangeArrowheads="1"/>
          </p:cNvSpPr>
          <p:nvPr/>
        </p:nvSpPr>
        <p:spPr bwMode="auto">
          <a:xfrm>
            <a:off x="0" y="182563"/>
            <a:ext cx="9144000" cy="7318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600" kern="1200">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4600">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4600">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4600">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4600">
                <a:solidFill>
                  <a:schemeClr val="bg1"/>
                </a:solidFill>
                <a:latin typeface="Arial" charset="0"/>
                <a:ea typeface="ＭＳ Ｐゴシック" charset="0"/>
                <a:cs typeface="ＭＳ Ｐゴシック" charset="0"/>
              </a:defRPr>
            </a:lvl5pPr>
            <a:lvl6pPr marL="457200" algn="ctr" rtl="0" fontAlgn="base">
              <a:spcBef>
                <a:spcPct val="0"/>
              </a:spcBef>
              <a:spcAft>
                <a:spcPct val="0"/>
              </a:spcAft>
              <a:defRPr sz="4600">
                <a:solidFill>
                  <a:schemeClr val="bg1"/>
                </a:solidFill>
                <a:latin typeface="Arial" charset="0"/>
                <a:ea typeface="ＭＳ Ｐゴシック" charset="0"/>
                <a:cs typeface="ＭＳ Ｐゴシック" charset="0"/>
              </a:defRPr>
            </a:lvl6pPr>
            <a:lvl7pPr marL="914400" algn="ctr" rtl="0" fontAlgn="base">
              <a:spcBef>
                <a:spcPct val="0"/>
              </a:spcBef>
              <a:spcAft>
                <a:spcPct val="0"/>
              </a:spcAft>
              <a:defRPr sz="4600">
                <a:solidFill>
                  <a:schemeClr val="bg1"/>
                </a:solidFill>
                <a:latin typeface="Arial" charset="0"/>
                <a:ea typeface="ＭＳ Ｐゴシック" charset="0"/>
                <a:cs typeface="ＭＳ Ｐゴシック" charset="0"/>
              </a:defRPr>
            </a:lvl7pPr>
            <a:lvl8pPr marL="1371600" algn="ctr" rtl="0" fontAlgn="base">
              <a:spcBef>
                <a:spcPct val="0"/>
              </a:spcBef>
              <a:spcAft>
                <a:spcPct val="0"/>
              </a:spcAft>
              <a:defRPr sz="4600">
                <a:solidFill>
                  <a:schemeClr val="bg1"/>
                </a:solidFill>
                <a:latin typeface="Arial" charset="0"/>
                <a:ea typeface="ＭＳ Ｐゴシック" charset="0"/>
                <a:cs typeface="ＭＳ Ｐゴシック" charset="0"/>
              </a:defRPr>
            </a:lvl8pPr>
            <a:lvl9pPr marL="1828800" algn="ctr" rtl="0" fontAlgn="base">
              <a:spcBef>
                <a:spcPct val="0"/>
              </a:spcBef>
              <a:spcAft>
                <a:spcPct val="0"/>
              </a:spcAft>
              <a:defRPr sz="4600">
                <a:solidFill>
                  <a:schemeClr val="bg1"/>
                </a:solidFill>
                <a:latin typeface="Arial" charset="0"/>
                <a:ea typeface="ＭＳ Ｐゴシック" charset="0"/>
                <a:cs typeface="ＭＳ Ｐゴシック" charset="0"/>
              </a:defRPr>
            </a:lvl9pPr>
          </a:lstStyle>
          <a:p>
            <a:pPr eaLnBrk="1" hangingPunct="1"/>
            <a:r>
              <a:rPr lang="en-US" sz="2800">
                <a:ea typeface="ＭＳ Ｐゴシック" pitchFamily="34" charset="-128"/>
              </a:rPr>
              <a:t>Consequences of Non-Compliance for GHPs </a:t>
            </a:r>
            <a:br>
              <a:rPr lang="en-US" sz="2800">
                <a:ea typeface="ＭＳ Ｐゴシック" pitchFamily="34" charset="-128"/>
              </a:rPr>
            </a:br>
            <a:r>
              <a:rPr lang="en-US" sz="2400">
                <a:ea typeface="ＭＳ Ｐゴシック" pitchFamily="34" charset="-128"/>
              </a:rPr>
              <a:t>(cont</a:t>
            </a:r>
            <a:r>
              <a:rPr lang="ja-JP" altLang="en-US" sz="2400">
                <a:ea typeface="ＭＳ Ｐゴシック" pitchFamily="34" charset="-128"/>
              </a:rPr>
              <a:t>’</a:t>
            </a:r>
            <a:r>
              <a:rPr lang="en-US" altLang="ja-JP" sz="2400">
                <a:ea typeface="ＭＳ Ｐゴシック" pitchFamily="34" charset="-128"/>
              </a:rPr>
              <a:t>d)</a:t>
            </a:r>
            <a:endParaRPr lang="en-US" sz="2400">
              <a:ea typeface="ＭＳ Ｐゴシック" pitchFamily="34" charset="-128"/>
            </a:endParaRPr>
          </a:p>
        </p:txBody>
      </p:sp>
      <p:sp>
        <p:nvSpPr>
          <p:cNvPr id="4" name="Rectangle 3"/>
          <p:cNvSpPr txBox="1">
            <a:spLocks noChangeArrowheads="1"/>
          </p:cNvSpPr>
          <p:nvPr/>
        </p:nvSpPr>
        <p:spPr bwMode="auto">
          <a:xfrm>
            <a:off x="152400" y="1755649"/>
            <a:ext cx="8610600" cy="17654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2000"/>
              </a:spcBef>
              <a:spcAft>
                <a:spcPct val="0"/>
              </a:spcAft>
              <a:buClr>
                <a:schemeClr val="accent1"/>
              </a:buClr>
              <a:buSzPct val="90000"/>
              <a:buFont typeface="Wingdings" pitchFamily="2" charset="2"/>
              <a:buChar char="Ø"/>
              <a:defRPr sz="2200" kern="1200">
                <a:solidFill>
                  <a:srgbClr val="595959"/>
                </a:solidFill>
                <a:latin typeface="+mn-lt"/>
                <a:ea typeface="ＭＳ Ｐゴシック" charset="0"/>
                <a:cs typeface="ＭＳ Ｐゴシック" charset="0"/>
              </a:defRPr>
            </a:lvl1pPr>
            <a:lvl2pPr marL="685800" indent="-336550" algn="l" rtl="0" eaLnBrk="0" fontAlgn="base" hangingPunct="0">
              <a:spcBef>
                <a:spcPts val="600"/>
              </a:spcBef>
              <a:spcAft>
                <a:spcPct val="0"/>
              </a:spcAft>
              <a:buClr>
                <a:srgbClr val="589DEE"/>
              </a:buClr>
              <a:buSzPct val="110000"/>
              <a:buFont typeface="Wingdings" pitchFamily="2" charset="2"/>
              <a:buChar char="§"/>
              <a:defRPr sz="2000" kern="1200">
                <a:solidFill>
                  <a:srgbClr val="595959"/>
                </a:solidFill>
                <a:latin typeface="+mn-lt"/>
                <a:ea typeface="ＭＳ Ｐゴシック" charset="0"/>
                <a:cs typeface="+mn-cs"/>
              </a:defRPr>
            </a:lvl2pPr>
            <a:lvl3pPr marL="1035050" indent="-349250" algn="l" rtl="0" eaLnBrk="0" fontAlgn="base" hangingPunct="0">
              <a:spcBef>
                <a:spcPts val="600"/>
              </a:spcBef>
              <a:spcAft>
                <a:spcPct val="0"/>
              </a:spcAft>
              <a:buClr>
                <a:schemeClr val="accent1"/>
              </a:buClr>
              <a:buSzPct val="90000"/>
              <a:buFont typeface="Lucida Grande"/>
              <a:buChar char="-"/>
              <a:defRPr kern="1200">
                <a:solidFill>
                  <a:srgbClr val="595959"/>
                </a:solidFill>
                <a:latin typeface="+mn-lt"/>
                <a:ea typeface="ＭＳ Ｐゴシック" charset="0"/>
                <a:cs typeface="+mn-cs"/>
              </a:defRPr>
            </a:lvl3pPr>
            <a:lvl4pPr marL="1371600" indent="-336550" algn="l" rtl="0" eaLnBrk="0" fontAlgn="base" hangingPunct="0">
              <a:spcBef>
                <a:spcPts val="600"/>
              </a:spcBef>
              <a:spcAft>
                <a:spcPct val="0"/>
              </a:spcAft>
              <a:buClr>
                <a:srgbClr val="00B046"/>
              </a:buClr>
              <a:buSzPct val="90000"/>
              <a:buFont typeface="Wingdings" pitchFamily="2" charset="2"/>
              <a:buChar char="§"/>
              <a:defRPr kern="1200">
                <a:solidFill>
                  <a:srgbClr val="595959"/>
                </a:solidFill>
                <a:latin typeface="+mn-lt"/>
                <a:ea typeface="ＭＳ Ｐゴシック" charset="0"/>
                <a:cs typeface="+mn-cs"/>
              </a:defRPr>
            </a:lvl4pPr>
            <a:lvl5pPr marL="1720850" indent="-349250" algn="l" rtl="0" eaLnBrk="0" fontAlgn="base" hangingPunct="0">
              <a:spcBef>
                <a:spcPts val="600"/>
              </a:spcBef>
              <a:spcAft>
                <a:spcPct val="0"/>
              </a:spcAft>
              <a:buClr>
                <a:schemeClr val="accent1"/>
              </a:buClr>
              <a:buSzPct val="90000"/>
              <a:buFont typeface="Wingdings" pitchFamily="2" charset="2"/>
              <a:buChar char="S"/>
              <a:defRPr kern="1200">
                <a:solidFill>
                  <a:srgbClr val="595959"/>
                </a:solidFill>
                <a:latin typeface="+mn-lt"/>
                <a:ea typeface="ＭＳ Ｐゴシック" charset="0"/>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pPr lvl="1" eaLnBrk="1" hangingPunct="1">
              <a:spcBef>
                <a:spcPts val="300"/>
              </a:spcBef>
              <a:buClr>
                <a:srgbClr val="00B046"/>
              </a:buClr>
              <a:buFont typeface="Wingdings" pitchFamily="2" charset="2"/>
              <a:buChar char="Ø"/>
            </a:pPr>
            <a:r>
              <a:rPr lang="en-US" sz="3200" dirty="0">
                <a:solidFill>
                  <a:srgbClr val="00B046"/>
                </a:solidFill>
                <a:ea typeface="ＭＳ Ｐゴシック" pitchFamily="34" charset="-128"/>
              </a:rPr>
              <a:t>Significant changes proposed for Form 5500s for PYs beginning in 2019 have been delayed, at least for the time being</a:t>
            </a:r>
            <a:r>
              <a:rPr lang="en-US" sz="3200" dirty="0">
                <a:solidFill>
                  <a:schemeClr val="tx1"/>
                </a:solidFill>
                <a:ea typeface="ＭＳ Ｐゴシック" pitchFamily="34" charset="-128"/>
              </a:rPr>
              <a:t>.</a:t>
            </a:r>
          </a:p>
          <a:p>
            <a:pPr marL="685800" lvl="2" indent="0" eaLnBrk="1" hangingPunct="1">
              <a:spcBef>
                <a:spcPts val="300"/>
              </a:spcBef>
              <a:buClr>
                <a:srgbClr val="589DEE"/>
              </a:buClr>
              <a:buNone/>
            </a:pPr>
            <a:endParaRPr lang="en-US" dirty="0">
              <a:solidFill>
                <a:schemeClr val="tx1"/>
              </a:solidFill>
              <a:ea typeface="ＭＳ Ｐゴシック" pitchFamily="34" charset="-128"/>
            </a:endParaRPr>
          </a:p>
          <a:p>
            <a:pPr lvl="2" eaLnBrk="1" hangingPunct="1">
              <a:spcBef>
                <a:spcPts val="300"/>
              </a:spcBef>
              <a:buClr>
                <a:srgbClr val="589DEE"/>
              </a:buClr>
              <a:buFont typeface="Wingdings" pitchFamily="2" charset="2"/>
              <a:buChar char="§"/>
            </a:pPr>
            <a:endParaRPr lang="en-US" dirty="0">
              <a:solidFill>
                <a:schemeClr val="tx1"/>
              </a:solidFill>
              <a:ea typeface="ＭＳ Ｐゴシック" pitchFamily="34" charset="-128"/>
            </a:endParaRPr>
          </a:p>
          <a:p>
            <a:pPr marL="0" indent="0" eaLnBrk="1" hangingPunct="1">
              <a:buNone/>
            </a:pPr>
            <a:endParaRPr lang="en-US" sz="2400" dirty="0">
              <a:solidFill>
                <a:schemeClr val="tx1"/>
              </a:solidFill>
              <a:ea typeface="ＭＳ Ｐゴシック" pitchFamily="34" charset="-128"/>
            </a:endParaRPr>
          </a:p>
        </p:txBody>
      </p:sp>
      <p:sp>
        <p:nvSpPr>
          <p:cNvPr id="7" name="TextBox 6"/>
          <p:cNvSpPr txBox="1"/>
          <p:nvPr/>
        </p:nvSpPr>
        <p:spPr>
          <a:xfrm>
            <a:off x="865360" y="3951752"/>
            <a:ext cx="7592840" cy="2215991"/>
          </a:xfrm>
          <a:prstGeom prst="rect">
            <a:avLst/>
          </a:prstGeom>
          <a:noFill/>
        </p:spPr>
        <p:txBody>
          <a:bodyPr wrap="square" rtlCol="0">
            <a:spAutoFit/>
          </a:bodyPr>
          <a:lstStyle/>
          <a:p>
            <a:r>
              <a:rPr lang="en-US" sz="2400" b="1" i="1" dirty="0">
                <a:solidFill>
                  <a:srgbClr val="FF6600"/>
                </a:solidFill>
              </a:rPr>
              <a:t>Tip:</a:t>
            </a:r>
            <a:r>
              <a:rPr lang="en-US" sz="2400" dirty="0"/>
              <a:t> </a:t>
            </a:r>
            <a:r>
              <a:rPr lang="en-US" sz="2400" dirty="0">
                <a:solidFill>
                  <a:srgbClr val="00B046"/>
                </a:solidFill>
              </a:rPr>
              <a:t>The maximum penalty for incorrectly filing or not filing Form 5500 is rising to $2,133/day, up from $2,140/day, for penalties assessed after 1/23/19. (See </a:t>
            </a:r>
            <a:r>
              <a:rPr lang="en-US" sz="2400" u="sng" dirty="0">
                <a:solidFill>
                  <a:srgbClr val="00B046"/>
                </a:solidFill>
              </a:rPr>
              <a:t>Delinquent Filer Voluntary Compliance Program</a:t>
            </a:r>
            <a:r>
              <a:rPr lang="en-US" sz="2400" dirty="0">
                <a:solidFill>
                  <a:srgbClr val="00B046"/>
                </a:solidFill>
              </a:rPr>
              <a:t> on DOL’s website: </a:t>
            </a:r>
            <a:r>
              <a:rPr lang="en-US" sz="2400" dirty="0">
                <a:solidFill>
                  <a:srgbClr val="00B046"/>
                </a:solidFill>
                <a:hlinkClick r:id="rId2"/>
              </a:rPr>
              <a:t>www.dol.gov/ebsa</a:t>
            </a:r>
            <a:r>
              <a:rPr lang="en-US" sz="2400" dirty="0">
                <a:solidFill>
                  <a:srgbClr val="00B046"/>
                </a:solidFill>
              </a:rPr>
              <a:t>.)</a:t>
            </a:r>
            <a:endParaRPr lang="en-US" sz="2400" dirty="0">
              <a:solidFill>
                <a:srgbClr val="1466C5"/>
              </a:solidFill>
            </a:endParaRPr>
          </a:p>
          <a:p>
            <a:endParaRPr lang="en-US" dirty="0"/>
          </a:p>
        </p:txBody>
      </p:sp>
    </p:spTree>
    <p:extLst>
      <p:ext uri="{BB962C8B-B14F-4D97-AF65-F5344CB8AC3E}">
        <p14:creationId xmlns:p14="http://schemas.microsoft.com/office/powerpoint/2010/main" val="2996930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457200" y="381000"/>
            <a:ext cx="3886200" cy="6096000"/>
          </a:xfrm>
        </p:spPr>
        <p:txBody>
          <a:bodyPr/>
          <a:lstStyle/>
          <a:p>
            <a:pPr eaLnBrk="1" hangingPunct="1"/>
            <a:br>
              <a:rPr lang="en-US">
                <a:ea typeface="ＭＳ Ｐゴシック" pitchFamily="34" charset="-128"/>
              </a:rPr>
            </a:br>
            <a:br>
              <a:rPr lang="en-US">
                <a:ea typeface="ＭＳ Ｐゴシック" pitchFamily="34" charset="-128"/>
              </a:rPr>
            </a:br>
            <a:r>
              <a:rPr lang="en-US">
                <a:ea typeface="ＭＳ Ｐゴシック" pitchFamily="34" charset="-128"/>
              </a:rPr>
              <a:t>What are Grandfathered Health Plans?</a:t>
            </a:r>
          </a:p>
        </p:txBody>
      </p:sp>
      <p:sp>
        <p:nvSpPr>
          <p:cNvPr id="37890" name="Rectangle 3"/>
          <p:cNvSpPr>
            <a:spLocks noGrp="1" noChangeArrowheads="1"/>
          </p:cNvSpPr>
          <p:nvPr>
            <p:ph idx="1"/>
          </p:nvPr>
        </p:nvSpPr>
        <p:spPr>
          <a:xfrm>
            <a:off x="4643913" y="273050"/>
            <a:ext cx="4191000" cy="6203950"/>
          </a:xfrm>
        </p:spPr>
        <p:txBody>
          <a:bodyPr>
            <a:normAutofit fontScale="85000" lnSpcReduction="20000"/>
          </a:bodyPr>
          <a:lstStyle/>
          <a:p>
            <a:pPr eaLnBrk="1" hangingPunct="1">
              <a:lnSpc>
                <a:spcPct val="110000"/>
              </a:lnSpc>
            </a:pPr>
            <a:r>
              <a:rPr lang="en-US" sz="3000" dirty="0">
                <a:solidFill>
                  <a:srgbClr val="00B046"/>
                </a:solidFill>
                <a:ea typeface="ＭＳ Ｐゴシック" pitchFamily="34" charset="-128"/>
              </a:rPr>
              <a:t>GHPs </a:t>
            </a:r>
            <a:r>
              <a:rPr lang="en-US" sz="3000" dirty="0">
                <a:solidFill>
                  <a:schemeClr val="tx1"/>
                </a:solidFill>
                <a:ea typeface="ＭＳ Ｐゴシック" pitchFamily="34" charset="-128"/>
              </a:rPr>
              <a:t>that have continuously covered at least one person –and not undergone certain specified changes- since March 23, 2010, are excused from some, but not all ACA mandates.</a:t>
            </a:r>
          </a:p>
          <a:p>
            <a:pPr eaLnBrk="1" hangingPunct="1">
              <a:lnSpc>
                <a:spcPct val="110000"/>
              </a:lnSpc>
            </a:pPr>
            <a:r>
              <a:rPr lang="en-US" sz="3000" dirty="0">
                <a:solidFill>
                  <a:schemeClr val="tx1"/>
                </a:solidFill>
                <a:ea typeface="ＭＳ Ｐゴシック" pitchFamily="34" charset="-128"/>
              </a:rPr>
              <a:t>This rule is referred to as the </a:t>
            </a:r>
            <a:r>
              <a:rPr lang="ja-JP" altLang="en-US" sz="3000" dirty="0">
                <a:solidFill>
                  <a:srgbClr val="00B046"/>
                </a:solidFill>
                <a:ea typeface="ＭＳ Ｐゴシック" pitchFamily="34" charset="-128"/>
              </a:rPr>
              <a:t>“</a:t>
            </a:r>
            <a:r>
              <a:rPr lang="en-US" altLang="ja-JP" sz="3000" dirty="0">
                <a:solidFill>
                  <a:srgbClr val="00B046"/>
                </a:solidFill>
                <a:ea typeface="ＭＳ Ｐゴシック" pitchFamily="34" charset="-128"/>
              </a:rPr>
              <a:t>grandfather rule,</a:t>
            </a:r>
            <a:r>
              <a:rPr lang="ja-JP" altLang="en-US" sz="3000" dirty="0">
                <a:solidFill>
                  <a:srgbClr val="00B046"/>
                </a:solidFill>
                <a:ea typeface="ＭＳ Ｐゴシック" pitchFamily="34" charset="-128"/>
              </a:rPr>
              <a:t>”</a:t>
            </a:r>
            <a:r>
              <a:rPr lang="en-US" altLang="ja-JP" sz="3000" dirty="0">
                <a:solidFill>
                  <a:srgbClr val="00B046"/>
                </a:solidFill>
                <a:ea typeface="ＭＳ Ｐゴシック" pitchFamily="34" charset="-128"/>
              </a:rPr>
              <a:t> </a:t>
            </a:r>
            <a:r>
              <a:rPr lang="en-US" altLang="ja-JP" sz="3000" dirty="0">
                <a:solidFill>
                  <a:schemeClr val="tx1"/>
                </a:solidFill>
                <a:ea typeface="ＭＳ Ｐゴシック" pitchFamily="34" charset="-128"/>
              </a:rPr>
              <a:t>and plans that fall within the rule are referred to as </a:t>
            </a:r>
            <a:r>
              <a:rPr lang="ja-JP" altLang="en-US" sz="3000" dirty="0">
                <a:solidFill>
                  <a:schemeClr val="tx1"/>
                </a:solidFill>
                <a:ea typeface="ＭＳ Ｐゴシック" pitchFamily="34" charset="-128"/>
              </a:rPr>
              <a:t>“</a:t>
            </a:r>
            <a:r>
              <a:rPr lang="en-US" altLang="ja-JP" sz="3000" dirty="0">
                <a:solidFill>
                  <a:schemeClr val="tx1"/>
                </a:solidFill>
                <a:ea typeface="ＭＳ Ｐゴシック" pitchFamily="34" charset="-128"/>
              </a:rPr>
              <a:t>grandfathered</a:t>
            </a:r>
            <a:r>
              <a:rPr lang="ja-JP" altLang="en-US" sz="3000" dirty="0">
                <a:solidFill>
                  <a:schemeClr val="tx1"/>
                </a:solidFill>
                <a:ea typeface="ＭＳ Ｐゴシック" pitchFamily="34" charset="-128"/>
              </a:rPr>
              <a:t>”</a:t>
            </a:r>
            <a:r>
              <a:rPr lang="en-US" altLang="ja-JP" sz="3000" dirty="0">
                <a:solidFill>
                  <a:schemeClr val="tx1"/>
                </a:solidFill>
                <a:ea typeface="ＭＳ Ｐゴシック" pitchFamily="34" charset="-128"/>
              </a:rPr>
              <a:t> health plans (</a:t>
            </a:r>
            <a:r>
              <a:rPr lang="ja-JP" altLang="en-US" sz="3000" dirty="0">
                <a:solidFill>
                  <a:schemeClr val="tx1"/>
                </a:solidFill>
                <a:ea typeface="ＭＳ Ｐゴシック" pitchFamily="34" charset="-128"/>
              </a:rPr>
              <a:t>“</a:t>
            </a:r>
            <a:r>
              <a:rPr lang="en-US" altLang="ja-JP" sz="3000" dirty="0">
                <a:solidFill>
                  <a:schemeClr val="tx1"/>
                </a:solidFill>
                <a:ea typeface="ＭＳ Ｐゴシック" pitchFamily="34" charset="-128"/>
              </a:rPr>
              <a:t>GFHPs</a:t>
            </a:r>
            <a:r>
              <a:rPr lang="ja-JP" altLang="en-US" sz="3000" dirty="0">
                <a:solidFill>
                  <a:schemeClr val="tx1"/>
                </a:solidFill>
                <a:ea typeface="ＭＳ Ｐゴシック" pitchFamily="34" charset="-128"/>
              </a:rPr>
              <a:t>”</a:t>
            </a:r>
            <a:r>
              <a:rPr lang="en-US" altLang="ja-JP" sz="3000" dirty="0">
                <a:solidFill>
                  <a:schemeClr val="tx1"/>
                </a:solidFill>
                <a:ea typeface="ＭＳ Ｐゴシック" pitchFamily="34" charset="-128"/>
              </a:rPr>
              <a:t>). Final rules issued 12/15/20.</a:t>
            </a:r>
          </a:p>
          <a:p>
            <a:pPr lvl="1" eaLnBrk="1" hangingPunct="1">
              <a:lnSpc>
                <a:spcPct val="110000"/>
              </a:lnSpc>
              <a:spcBef>
                <a:spcPts val="700"/>
              </a:spcBef>
              <a:buFont typeface="Courier New" pitchFamily="49" charset="0"/>
              <a:buNone/>
            </a:pPr>
            <a:endParaRPr lang="en-US" sz="1400" dirty="0">
              <a:solidFill>
                <a:schemeClr val="tx1"/>
              </a:solidFill>
              <a:ea typeface="ＭＳ Ｐゴシック" pitchFamily="34" charset="-128"/>
            </a:endParaRPr>
          </a:p>
        </p:txBody>
      </p:sp>
      <p:sp>
        <p:nvSpPr>
          <p:cNvPr id="5" name="Slide Number Placeholder 5"/>
          <p:cNvSpPr>
            <a:spLocks noGrp="1"/>
          </p:cNvSpPr>
          <p:nvPr>
            <p:ph type="sldNum" sz="quarter" idx="12"/>
          </p:nvPr>
        </p:nvSpPr>
        <p:spPr/>
        <p:txBody>
          <a:bodyPr/>
          <a:lstStyle/>
          <a:p>
            <a:pPr>
              <a:defRPr/>
            </a:pPr>
            <a:fld id="{55E2F974-DBDA-4335-993C-C140FC9410A8}" type="slidenum">
              <a:rPr lang="en-US"/>
              <a:pPr>
                <a:defRPr/>
              </a:pPr>
              <a:t>21</a:t>
            </a:fld>
            <a:endParaRPr lang="en-US" dirty="0"/>
          </a:p>
        </p:txBody>
      </p:sp>
      <p:pic>
        <p:nvPicPr>
          <p:cNvPr id="6" name="Picture 2"/>
          <p:cNvPicPr>
            <a:picLocks noChangeAspect="1" noChangeArrowheads="1"/>
          </p:cNvPicPr>
          <p:nvPr/>
        </p:nvPicPr>
        <p:blipFill>
          <a:blip r:embed="rId2"/>
          <a:srcRect r="11630"/>
          <a:stretch>
            <a:fillRect/>
          </a:stretch>
        </p:blipFill>
        <p:spPr bwMode="auto">
          <a:xfrm rot="-1162556">
            <a:off x="990600" y="774700"/>
            <a:ext cx="1306513" cy="1706563"/>
          </a:xfrm>
          <a:prstGeom prst="rect">
            <a:avLst/>
          </a:prstGeom>
          <a:noFill/>
          <a:ln w="9525">
            <a:noFill/>
            <a:miter lim="800000"/>
            <a:headEnd/>
            <a:tailEnd/>
          </a:ln>
        </p:spPr>
      </p:pic>
      <p:pic>
        <p:nvPicPr>
          <p:cNvPr id="7" name="Picture 6" descr="MC900440035[1]"/>
          <p:cNvPicPr>
            <a:picLocks noChangeAspect="1" noChangeArrowheads="1"/>
          </p:cNvPicPr>
          <p:nvPr/>
        </p:nvPicPr>
        <p:blipFill>
          <a:blip r:embed="rId3"/>
          <a:srcRect/>
          <a:stretch>
            <a:fillRect/>
          </a:stretch>
        </p:blipFill>
        <p:spPr bwMode="auto">
          <a:xfrm rot="20725822">
            <a:off x="3993340" y="5488256"/>
            <a:ext cx="1000634" cy="70878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Title 2"/>
          <p:cNvSpPr>
            <a:spLocks noGrp="1"/>
          </p:cNvSpPr>
          <p:nvPr>
            <p:ph type="title"/>
          </p:nvPr>
        </p:nvSpPr>
        <p:spPr>
          <a:xfrm>
            <a:off x="457200" y="381000"/>
            <a:ext cx="3810000" cy="6172200"/>
          </a:xfrm>
        </p:spPr>
        <p:txBody>
          <a:bodyPr/>
          <a:lstStyle/>
          <a:p>
            <a:pPr eaLnBrk="1" hangingPunct="1"/>
            <a:r>
              <a:rPr lang="en-US" dirty="0">
                <a:ea typeface="ＭＳ Ｐゴシック" pitchFamily="34" charset="-128"/>
              </a:rPr>
              <a:t>Grandfathered Health Plans</a:t>
            </a:r>
            <a:br>
              <a:rPr lang="en-US" dirty="0">
                <a:ea typeface="ＭＳ Ｐゴシック" pitchFamily="34" charset="-128"/>
              </a:rPr>
            </a:br>
            <a:r>
              <a:rPr lang="en-US" sz="4000" dirty="0">
                <a:ea typeface="ＭＳ Ｐゴシック" pitchFamily="34" charset="-128"/>
              </a:rPr>
              <a:t>(cont’d)</a:t>
            </a:r>
          </a:p>
        </p:txBody>
      </p:sp>
      <p:sp>
        <p:nvSpPr>
          <p:cNvPr id="38913" name="Rectangle 3"/>
          <p:cNvSpPr>
            <a:spLocks noGrp="1" noChangeArrowheads="1"/>
          </p:cNvSpPr>
          <p:nvPr>
            <p:ph idx="1"/>
          </p:nvPr>
        </p:nvSpPr>
        <p:spPr>
          <a:xfrm>
            <a:off x="4495800" y="609600"/>
            <a:ext cx="4267200" cy="3869585"/>
          </a:xfrm>
        </p:spPr>
        <p:txBody>
          <a:bodyPr>
            <a:noAutofit/>
          </a:bodyPr>
          <a:lstStyle/>
          <a:p>
            <a:pPr eaLnBrk="1" hangingPunct="1">
              <a:spcBef>
                <a:spcPts val="600"/>
              </a:spcBef>
            </a:pPr>
            <a:r>
              <a:rPr lang="en-US" sz="1800" dirty="0">
                <a:solidFill>
                  <a:schemeClr val="tx1"/>
                </a:solidFill>
                <a:ea typeface="ＭＳ Ｐゴシック" pitchFamily="34" charset="-128"/>
              </a:rPr>
              <a:t>In order to </a:t>
            </a:r>
            <a:r>
              <a:rPr lang="en-US" sz="1800" dirty="0">
                <a:solidFill>
                  <a:srgbClr val="00B046"/>
                </a:solidFill>
                <a:ea typeface="ＭＳ Ｐゴシック" pitchFamily="34" charset="-128"/>
              </a:rPr>
              <a:t>maintain GF status</a:t>
            </a:r>
            <a:r>
              <a:rPr lang="en-US" sz="1800" dirty="0">
                <a:solidFill>
                  <a:schemeClr val="tx1"/>
                </a:solidFill>
                <a:ea typeface="ＭＳ Ｐゴシック" pitchFamily="34" charset="-128"/>
              </a:rPr>
              <a:t>, the plan must not:</a:t>
            </a:r>
          </a:p>
          <a:p>
            <a:pPr lvl="1" eaLnBrk="1" hangingPunct="1"/>
            <a:r>
              <a:rPr lang="en-US" sz="1800" dirty="0">
                <a:solidFill>
                  <a:schemeClr val="tx1"/>
                </a:solidFill>
                <a:ea typeface="ＭＳ Ｐゴシック" pitchFamily="34" charset="-128"/>
              </a:rPr>
              <a:t>Eliminate benefits;</a:t>
            </a:r>
          </a:p>
          <a:p>
            <a:pPr lvl="1" eaLnBrk="1" hangingPunct="1"/>
            <a:r>
              <a:rPr lang="en-US" sz="1800" dirty="0">
                <a:solidFill>
                  <a:schemeClr val="tx1"/>
                </a:solidFill>
                <a:ea typeface="ＭＳ Ｐゴシック" pitchFamily="34" charset="-128"/>
              </a:rPr>
              <a:t>Increase member cost-sharing requirements;</a:t>
            </a:r>
          </a:p>
          <a:p>
            <a:pPr lvl="1" eaLnBrk="1" hangingPunct="1"/>
            <a:r>
              <a:rPr lang="en-US" sz="1800" dirty="0">
                <a:solidFill>
                  <a:schemeClr val="tx1"/>
                </a:solidFill>
                <a:ea typeface="ＭＳ Ｐゴシック" pitchFamily="34" charset="-128"/>
              </a:rPr>
              <a:t>Decrease the ER contribution rate; or</a:t>
            </a:r>
          </a:p>
          <a:p>
            <a:pPr lvl="1" eaLnBrk="1" hangingPunct="1"/>
            <a:r>
              <a:rPr lang="en-US" sz="1800" dirty="0">
                <a:solidFill>
                  <a:schemeClr val="tx1"/>
                </a:solidFill>
                <a:ea typeface="ＭＳ Ｐゴシック" pitchFamily="34" charset="-128"/>
              </a:rPr>
              <a:t>Change the annual limit structure; in a specified manner or by a specified amount (as applicable) when compared to the coverage that was in effect on March 23, 2010.</a:t>
            </a:r>
          </a:p>
        </p:txBody>
      </p:sp>
      <p:sp>
        <p:nvSpPr>
          <p:cNvPr id="6" name="Slide Number Placeholder 5"/>
          <p:cNvSpPr>
            <a:spLocks noGrp="1"/>
          </p:cNvSpPr>
          <p:nvPr>
            <p:ph type="sldNum" sz="quarter" idx="12"/>
          </p:nvPr>
        </p:nvSpPr>
        <p:spPr/>
        <p:txBody>
          <a:bodyPr/>
          <a:lstStyle/>
          <a:p>
            <a:pPr>
              <a:defRPr/>
            </a:pPr>
            <a:fld id="{BC9E0E88-120C-47AC-9A95-593FC550FEC7}" type="slidenum">
              <a:rPr lang="en-US"/>
              <a:pPr>
                <a:defRPr/>
              </a:pPr>
              <a:t>22</a:t>
            </a:fld>
            <a:endParaRPr lang="en-US" dirty="0"/>
          </a:p>
        </p:txBody>
      </p:sp>
      <p:sp>
        <p:nvSpPr>
          <p:cNvPr id="2" name="TextBox 1"/>
          <p:cNvSpPr txBox="1"/>
          <p:nvPr/>
        </p:nvSpPr>
        <p:spPr>
          <a:xfrm>
            <a:off x="4762500" y="4648200"/>
            <a:ext cx="4000500" cy="2246769"/>
          </a:xfrm>
          <a:prstGeom prst="rect">
            <a:avLst/>
          </a:prstGeom>
          <a:noFill/>
          <a:ln w="28575">
            <a:solidFill>
              <a:srgbClr val="FF6600"/>
            </a:solidFill>
          </a:ln>
        </p:spPr>
        <p:txBody>
          <a:bodyPr wrap="square" rtlCol="0">
            <a:spAutoFit/>
          </a:bodyPr>
          <a:lstStyle/>
          <a:p>
            <a:pPr marL="0" indent="0" eaLnBrk="1" hangingPunct="1">
              <a:spcBef>
                <a:spcPts val="1200"/>
              </a:spcBef>
              <a:buFont typeface="Wingdings" pitchFamily="2" charset="2"/>
              <a:buNone/>
            </a:pPr>
            <a:r>
              <a:rPr lang="en-US" sz="1400" b="1" i="1" dirty="0">
                <a:solidFill>
                  <a:srgbClr val="FF6600"/>
                </a:solidFill>
              </a:rPr>
              <a:t>Tip:</a:t>
            </a:r>
            <a:r>
              <a:rPr lang="en-US" sz="1400" dirty="0"/>
              <a:t> </a:t>
            </a:r>
            <a:r>
              <a:rPr lang="en-US" sz="1400" b="1" dirty="0">
                <a:solidFill>
                  <a:srgbClr val="00B046"/>
                </a:solidFill>
              </a:rPr>
              <a:t>COVID-19 Related Plan Modifications</a:t>
            </a:r>
            <a:r>
              <a:rPr lang="en-US" sz="1400" dirty="0">
                <a:solidFill>
                  <a:srgbClr val="00B046"/>
                </a:solidFill>
              </a:rPr>
              <a:t>: To the extend plan or insurer added benefits or reduced or eliminated cost-sharing pursuant to COVID-19- related benefits mandates during public health emergency, will not lose GF status solely because these changes are later reversed and the terms of the plan that were in effect before the emergency period are restored. (Families First Coronavirus Response Act, Parts 42 and 43.)</a:t>
            </a:r>
            <a:endParaRPr lang="en-US" sz="1400" i="1" dirty="0">
              <a:solidFill>
                <a:srgbClr val="00B046"/>
              </a:solidFill>
            </a:endParaRPr>
          </a:p>
        </p:txBody>
      </p:sp>
      <p:pic>
        <p:nvPicPr>
          <p:cNvPr id="7" name="Picture 6" descr="MC900440035[1]"/>
          <p:cNvPicPr>
            <a:picLocks noChangeAspect="1" noChangeArrowheads="1"/>
          </p:cNvPicPr>
          <p:nvPr/>
        </p:nvPicPr>
        <p:blipFill>
          <a:blip r:embed="rId2"/>
          <a:srcRect/>
          <a:stretch>
            <a:fillRect/>
          </a:stretch>
        </p:blipFill>
        <p:spPr bwMode="auto">
          <a:xfrm rot="19995436">
            <a:off x="3612851" y="5143278"/>
            <a:ext cx="1005119" cy="711959"/>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Title 2"/>
          <p:cNvSpPr>
            <a:spLocks noGrp="1"/>
          </p:cNvSpPr>
          <p:nvPr>
            <p:ph type="title"/>
          </p:nvPr>
        </p:nvSpPr>
        <p:spPr>
          <a:xfrm>
            <a:off x="457200" y="381000"/>
            <a:ext cx="3810000" cy="6172200"/>
          </a:xfrm>
        </p:spPr>
        <p:txBody>
          <a:bodyPr/>
          <a:lstStyle/>
          <a:p>
            <a:pPr eaLnBrk="1" hangingPunct="1"/>
            <a:r>
              <a:rPr lang="en-US" dirty="0">
                <a:ea typeface="ＭＳ Ｐゴシック" pitchFamily="34" charset="-128"/>
              </a:rPr>
              <a:t>Grandfathered Health Plans</a:t>
            </a:r>
            <a:br>
              <a:rPr lang="en-US" dirty="0">
                <a:ea typeface="ＭＳ Ｐゴシック" pitchFamily="34" charset="-128"/>
              </a:rPr>
            </a:br>
            <a:r>
              <a:rPr lang="en-US" sz="4000" dirty="0">
                <a:ea typeface="ＭＳ Ｐゴシック" pitchFamily="34" charset="-128"/>
              </a:rPr>
              <a:t>(cont’d)</a:t>
            </a:r>
          </a:p>
        </p:txBody>
      </p:sp>
      <p:sp>
        <p:nvSpPr>
          <p:cNvPr id="38913" name="Rectangle 3"/>
          <p:cNvSpPr>
            <a:spLocks noGrp="1" noChangeArrowheads="1"/>
          </p:cNvSpPr>
          <p:nvPr>
            <p:ph idx="1"/>
          </p:nvPr>
        </p:nvSpPr>
        <p:spPr>
          <a:xfrm>
            <a:off x="4705350" y="-304800"/>
            <a:ext cx="4038600" cy="6356350"/>
          </a:xfrm>
        </p:spPr>
        <p:txBody>
          <a:bodyPr/>
          <a:lstStyle/>
          <a:p>
            <a:pPr eaLnBrk="1" hangingPunct="1">
              <a:spcBef>
                <a:spcPts val="1200"/>
              </a:spcBef>
            </a:pPr>
            <a:r>
              <a:rPr lang="en-US" sz="1400" dirty="0">
                <a:solidFill>
                  <a:schemeClr val="tx1"/>
                </a:solidFill>
                <a:ea typeface="ＭＳ Ｐゴシック" pitchFamily="34" charset="-128"/>
              </a:rPr>
              <a:t>GF status is determined separately for each benefit package (e.g., PPO option, HMO option).</a:t>
            </a:r>
          </a:p>
          <a:p>
            <a:pPr eaLnBrk="1" hangingPunct="1">
              <a:spcBef>
                <a:spcPts val="1200"/>
              </a:spcBef>
            </a:pPr>
            <a:r>
              <a:rPr lang="en-US" sz="1400" dirty="0">
                <a:solidFill>
                  <a:schemeClr val="tx1"/>
                </a:solidFill>
                <a:ea typeface="ＭＳ Ｐゴシック" pitchFamily="34" charset="-128"/>
              </a:rPr>
              <a:t>ER contribution rate is determined on a tier-by-tier basis (e.g., EE-only, EE+1, family).</a:t>
            </a:r>
          </a:p>
          <a:p>
            <a:pPr eaLnBrk="1" hangingPunct="1">
              <a:spcBef>
                <a:spcPts val="1200"/>
              </a:spcBef>
            </a:pPr>
            <a:r>
              <a:rPr lang="en-US" sz="1400" dirty="0">
                <a:solidFill>
                  <a:schemeClr val="tx1"/>
                </a:solidFill>
                <a:ea typeface="ＭＳ Ｐゴシック" pitchFamily="34" charset="-128"/>
              </a:rPr>
              <a:t>Certain wellness programs involving financial penalties or incentives (e.g., surcharges) may impact analysis.</a:t>
            </a:r>
          </a:p>
          <a:p>
            <a:pPr eaLnBrk="1" hangingPunct="1">
              <a:spcBef>
                <a:spcPts val="1200"/>
              </a:spcBef>
            </a:pPr>
            <a:r>
              <a:rPr lang="en-US" sz="1400" dirty="0">
                <a:solidFill>
                  <a:schemeClr val="tx1"/>
                </a:solidFill>
                <a:ea typeface="ＭＳ Ｐゴシック" pitchFamily="34" charset="-128"/>
              </a:rPr>
              <a:t>Plan materials provided to a participant or beneficiary describing benefits must include a statement that the plan believes it is GF, and must provide contact info for Qs and complaints (model language available).</a:t>
            </a:r>
          </a:p>
          <a:p>
            <a:pPr eaLnBrk="1" hangingPunct="1">
              <a:spcBef>
                <a:spcPts val="1200"/>
              </a:spcBef>
            </a:pPr>
            <a:r>
              <a:rPr lang="en-US" sz="1400" dirty="0">
                <a:solidFill>
                  <a:schemeClr val="tx1"/>
                </a:solidFill>
                <a:ea typeface="ＭＳ Ｐゴシック" pitchFamily="34" charset="-128"/>
              </a:rPr>
              <a:t>Plan must maintain records documenting terms of the plan or coverage in effect on March 23, 2010, and other documents necessary to verify, explain, or clarify its status as a </a:t>
            </a:r>
            <a:r>
              <a:rPr lang="en-US" sz="1400" dirty="0" err="1">
                <a:solidFill>
                  <a:schemeClr val="tx1"/>
                </a:solidFill>
                <a:ea typeface="ＭＳ Ｐゴシック" pitchFamily="34" charset="-128"/>
              </a:rPr>
              <a:t>GFHP</a:t>
            </a:r>
            <a:r>
              <a:rPr lang="en-US" sz="1400" dirty="0">
                <a:solidFill>
                  <a:schemeClr val="tx1"/>
                </a:solidFill>
                <a:ea typeface="ＭＳ Ｐゴシック" pitchFamily="34" charset="-128"/>
              </a:rPr>
              <a:t>.</a:t>
            </a:r>
          </a:p>
        </p:txBody>
      </p:sp>
      <p:sp>
        <p:nvSpPr>
          <p:cNvPr id="6" name="Slide Number Placeholder 5"/>
          <p:cNvSpPr>
            <a:spLocks noGrp="1"/>
          </p:cNvSpPr>
          <p:nvPr>
            <p:ph type="sldNum" sz="quarter" idx="12"/>
          </p:nvPr>
        </p:nvSpPr>
        <p:spPr/>
        <p:txBody>
          <a:bodyPr/>
          <a:lstStyle/>
          <a:p>
            <a:pPr>
              <a:defRPr/>
            </a:pPr>
            <a:fld id="{BC9E0E88-120C-47AC-9A95-593FC550FEC7}" type="slidenum">
              <a:rPr lang="en-US"/>
              <a:pPr>
                <a:defRPr/>
              </a:pPr>
              <a:t>23</a:t>
            </a:fld>
            <a:endParaRPr lang="en-US" dirty="0"/>
          </a:p>
        </p:txBody>
      </p:sp>
      <p:sp>
        <p:nvSpPr>
          <p:cNvPr id="2" name="TextBox 1"/>
          <p:cNvSpPr txBox="1"/>
          <p:nvPr/>
        </p:nvSpPr>
        <p:spPr>
          <a:xfrm>
            <a:off x="4838700" y="5369361"/>
            <a:ext cx="4000500" cy="1169551"/>
          </a:xfrm>
          <a:prstGeom prst="rect">
            <a:avLst/>
          </a:prstGeom>
          <a:noFill/>
          <a:ln w="28575">
            <a:solidFill>
              <a:srgbClr val="FF6600"/>
            </a:solidFill>
          </a:ln>
        </p:spPr>
        <p:txBody>
          <a:bodyPr wrap="square" rtlCol="0">
            <a:spAutoFit/>
          </a:bodyPr>
          <a:lstStyle/>
          <a:p>
            <a:pPr marL="0" indent="0" eaLnBrk="1" hangingPunct="1">
              <a:spcBef>
                <a:spcPts val="1200"/>
              </a:spcBef>
              <a:buFont typeface="Wingdings" pitchFamily="2" charset="2"/>
              <a:buNone/>
            </a:pPr>
            <a:r>
              <a:rPr lang="en-US" sz="1400" b="1" i="1" dirty="0">
                <a:solidFill>
                  <a:srgbClr val="FF6600"/>
                </a:solidFill>
              </a:rPr>
              <a:t>Tip:</a:t>
            </a:r>
            <a:r>
              <a:rPr lang="en-US" sz="1400" dirty="0"/>
              <a:t> </a:t>
            </a:r>
            <a:r>
              <a:rPr lang="en-US" sz="1400" dirty="0">
                <a:solidFill>
                  <a:srgbClr val="00B046"/>
                </a:solidFill>
              </a:rPr>
              <a:t>Self-compliance Tool for Part 7 of ERISA: ACA provisions @ </a:t>
            </a:r>
            <a:r>
              <a:rPr lang="en-US" sz="1400" u="sng" dirty="0">
                <a:solidFill>
                  <a:srgbClr val="FF6600"/>
                </a:solidFill>
              </a:rPr>
              <a:t>www.dol.gov/ </a:t>
            </a:r>
            <a:r>
              <a:rPr lang="en-US" sz="1400" u="sng" dirty="0" err="1">
                <a:solidFill>
                  <a:srgbClr val="FF6600"/>
                </a:solidFill>
              </a:rPr>
              <a:t>ebsa</a:t>
            </a:r>
            <a:r>
              <a:rPr lang="en-US" sz="1400" u="sng" dirty="0">
                <a:solidFill>
                  <a:srgbClr val="FF6600"/>
                </a:solidFill>
              </a:rPr>
              <a:t>/pdf/part7-2.pdf</a:t>
            </a:r>
            <a:r>
              <a:rPr lang="en-US" sz="1400" dirty="0"/>
              <a:t> </a:t>
            </a:r>
            <a:r>
              <a:rPr lang="en-US" sz="1400" dirty="0">
                <a:solidFill>
                  <a:srgbClr val="00B046"/>
                </a:solidFill>
              </a:rPr>
              <a:t>contains a step-by-step Q&amp;A analysis for determining GF status.  If plan is not claiming </a:t>
            </a:r>
            <a:r>
              <a:rPr lang="en-US" sz="1400" dirty="0" err="1">
                <a:solidFill>
                  <a:srgbClr val="00B046"/>
                </a:solidFill>
              </a:rPr>
              <a:t>GFHP</a:t>
            </a:r>
            <a:r>
              <a:rPr lang="en-US" sz="1400" dirty="0">
                <a:solidFill>
                  <a:srgbClr val="00B046"/>
                </a:solidFill>
              </a:rPr>
              <a:t> status, no need to complete.</a:t>
            </a:r>
            <a:endParaRPr lang="en-US" sz="1400" i="1" dirty="0">
              <a:solidFill>
                <a:srgbClr val="00B046"/>
              </a:solidFill>
            </a:endParaRPr>
          </a:p>
        </p:txBody>
      </p:sp>
    </p:spTree>
    <p:extLst>
      <p:ext uri="{BB962C8B-B14F-4D97-AF65-F5344CB8AC3E}">
        <p14:creationId xmlns:p14="http://schemas.microsoft.com/office/powerpoint/2010/main" val="75137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152400" y="381000"/>
            <a:ext cx="8686800" cy="1219200"/>
          </a:xfrm>
        </p:spPr>
        <p:txBody>
          <a:bodyPr/>
          <a:lstStyle/>
          <a:p>
            <a:pPr eaLnBrk="1" hangingPunct="1"/>
            <a:r>
              <a:rPr lang="en-US" sz="3600">
                <a:ea typeface="ＭＳ Ｐゴシック" pitchFamily="34" charset="-128"/>
              </a:rPr>
              <a:t>No Collective Bargaining Exemption </a:t>
            </a:r>
            <a:br>
              <a:rPr lang="en-US" sz="3600">
                <a:ea typeface="ＭＳ Ｐゴシック" pitchFamily="34" charset="-128"/>
              </a:rPr>
            </a:br>
            <a:r>
              <a:rPr lang="en-US" sz="3600">
                <a:ea typeface="ＭＳ Ｐゴシック" pitchFamily="34" charset="-128"/>
              </a:rPr>
              <a:t>Under Health Care Reform</a:t>
            </a:r>
          </a:p>
        </p:txBody>
      </p:sp>
      <p:sp>
        <p:nvSpPr>
          <p:cNvPr id="39938" name="Rectangle 3"/>
          <p:cNvSpPr>
            <a:spLocks noGrp="1" noChangeArrowheads="1"/>
          </p:cNvSpPr>
          <p:nvPr>
            <p:ph idx="1"/>
          </p:nvPr>
        </p:nvSpPr>
        <p:spPr>
          <a:xfrm>
            <a:off x="457200" y="2470150"/>
            <a:ext cx="8382000" cy="3886200"/>
          </a:xfrm>
        </p:spPr>
        <p:txBody>
          <a:bodyPr/>
          <a:lstStyle/>
          <a:p>
            <a:pPr eaLnBrk="1" hangingPunct="1"/>
            <a:r>
              <a:rPr lang="en-US" sz="2000" dirty="0">
                <a:solidFill>
                  <a:schemeClr val="tx1"/>
                </a:solidFill>
                <a:ea typeface="ＭＳ Ｐゴシック" pitchFamily="34" charset="-128"/>
              </a:rPr>
              <a:t>Virtually </a:t>
            </a:r>
            <a:r>
              <a:rPr lang="en-US" sz="2000" dirty="0">
                <a:solidFill>
                  <a:srgbClr val="00B046"/>
                </a:solidFill>
                <a:ea typeface="ＭＳ Ｐゴシック" pitchFamily="34" charset="-128"/>
              </a:rPr>
              <a:t>no relief for collectively bargained plans </a:t>
            </a:r>
            <a:r>
              <a:rPr lang="en-US" sz="2000" dirty="0">
                <a:solidFill>
                  <a:schemeClr val="tx1"/>
                </a:solidFill>
                <a:ea typeface="ＭＳ Ｐゴシック" pitchFamily="34" charset="-128"/>
              </a:rPr>
              <a:t>(</a:t>
            </a:r>
            <a:r>
              <a:rPr lang="ja-JP" altLang="en-US" sz="2000" dirty="0">
                <a:solidFill>
                  <a:schemeClr val="tx1"/>
                </a:solidFill>
                <a:ea typeface="ＭＳ Ｐゴシック" pitchFamily="34" charset="-128"/>
              </a:rPr>
              <a:t>“</a:t>
            </a:r>
            <a:r>
              <a:rPr lang="en-US" sz="2000" dirty="0">
                <a:solidFill>
                  <a:schemeClr val="tx1"/>
                </a:solidFill>
                <a:ea typeface="ＭＳ Ｐゴシック" pitchFamily="34" charset="-128"/>
              </a:rPr>
              <a:t>CBPs</a:t>
            </a:r>
            <a:r>
              <a:rPr lang="ja-JP" altLang="en-US" sz="2000" dirty="0">
                <a:solidFill>
                  <a:schemeClr val="tx1"/>
                </a:solidFill>
                <a:ea typeface="ＭＳ Ｐゴシック" pitchFamily="34" charset="-128"/>
              </a:rPr>
              <a:t>”</a:t>
            </a:r>
            <a:r>
              <a:rPr lang="en-US" sz="2000" dirty="0">
                <a:solidFill>
                  <a:schemeClr val="tx1"/>
                </a:solidFill>
                <a:ea typeface="ＭＳ Ｐゴシック" pitchFamily="34" charset="-128"/>
              </a:rPr>
              <a:t>).</a:t>
            </a:r>
          </a:p>
          <a:p>
            <a:pPr eaLnBrk="1" hangingPunct="1"/>
            <a:r>
              <a:rPr lang="en-US" sz="2000" dirty="0">
                <a:solidFill>
                  <a:schemeClr val="tx1"/>
                </a:solidFill>
                <a:ea typeface="ＭＳ Ｐゴシック" pitchFamily="34" charset="-128"/>
              </a:rPr>
              <a:t>No meaningful exception for self-insured CBPs.</a:t>
            </a:r>
          </a:p>
          <a:p>
            <a:pPr eaLnBrk="1" hangingPunct="1"/>
            <a:r>
              <a:rPr lang="en-US" sz="2000" dirty="0">
                <a:solidFill>
                  <a:schemeClr val="tx1"/>
                </a:solidFill>
                <a:ea typeface="ＭＳ Ｐゴシック" pitchFamily="34" charset="-128"/>
              </a:rPr>
              <a:t>All CBPs in effect on March 23, 2010, treated the same as all other GHPs under general GFHP rules (</a:t>
            </a:r>
            <a:r>
              <a:rPr lang="en-US" sz="2000" i="1" dirty="0">
                <a:solidFill>
                  <a:schemeClr val="tx1"/>
                </a:solidFill>
                <a:ea typeface="ＭＳ Ｐゴシック" pitchFamily="34" charset="-128"/>
              </a:rPr>
              <a:t>e.g., </a:t>
            </a:r>
            <a:r>
              <a:rPr lang="en-US" sz="2000" dirty="0">
                <a:solidFill>
                  <a:schemeClr val="tx1"/>
                </a:solidFill>
                <a:ea typeface="ＭＳ Ｐゴシック" pitchFamily="34" charset="-128"/>
              </a:rPr>
              <a:t>GF status unless too many changes made to cost or coverage provisions of plan).</a:t>
            </a:r>
          </a:p>
          <a:p>
            <a:pPr eaLnBrk="1" hangingPunct="1"/>
            <a:r>
              <a:rPr lang="en-US" sz="2000" dirty="0">
                <a:solidFill>
                  <a:schemeClr val="tx1"/>
                </a:solidFill>
                <a:ea typeface="ＭＳ Ｐゴシック" pitchFamily="34" charset="-128"/>
              </a:rPr>
              <a:t>Minor exception for fully-insured CBAs:</a:t>
            </a:r>
          </a:p>
          <a:p>
            <a:pPr lvl="1" eaLnBrk="1" hangingPunct="1"/>
            <a:r>
              <a:rPr lang="en-US" sz="1900" dirty="0">
                <a:solidFill>
                  <a:schemeClr val="tx1"/>
                </a:solidFill>
                <a:ea typeface="ＭＳ Ｐゴシック" pitchFamily="34" charset="-128"/>
              </a:rPr>
              <a:t>Will not lose its GFHP status until termination of the last CBA relating to coverage; and</a:t>
            </a:r>
          </a:p>
          <a:p>
            <a:pPr lvl="1" eaLnBrk="1" hangingPunct="1"/>
            <a:r>
              <a:rPr lang="en-US" sz="1900" dirty="0">
                <a:solidFill>
                  <a:schemeClr val="tx1"/>
                </a:solidFill>
                <a:ea typeface="ＭＳ Ｐゴシック" pitchFamily="34" charset="-128"/>
              </a:rPr>
              <a:t>Still required to comply with all ACA changes applicable to GFHPs.</a:t>
            </a:r>
          </a:p>
        </p:txBody>
      </p:sp>
      <p:sp>
        <p:nvSpPr>
          <p:cNvPr id="4" name="Slide Number Placeholder 5"/>
          <p:cNvSpPr>
            <a:spLocks noGrp="1"/>
          </p:cNvSpPr>
          <p:nvPr>
            <p:ph type="sldNum" sz="quarter" idx="12"/>
          </p:nvPr>
        </p:nvSpPr>
        <p:spPr/>
        <p:txBody>
          <a:bodyPr/>
          <a:lstStyle/>
          <a:p>
            <a:pPr>
              <a:defRPr/>
            </a:pPr>
            <a:fld id="{BA46F325-178F-4387-BF07-36F932BE9C8B}" type="slidenum">
              <a:rPr lang="en-US"/>
              <a:pPr>
                <a:defRPr/>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457200" y="381000"/>
            <a:ext cx="3509963" cy="6096000"/>
          </a:xfrm>
        </p:spPr>
        <p:txBody>
          <a:bodyPr/>
          <a:lstStyle/>
          <a:p>
            <a:pPr eaLnBrk="1" hangingPunct="1"/>
            <a:r>
              <a:rPr lang="en-US" sz="3200">
                <a:ea typeface="ＭＳ Ｐゴシック" pitchFamily="34" charset="-128"/>
              </a:rPr>
              <a:t>Prohibition Against Lifetime and Annual Limits on Essential Health Benefits</a:t>
            </a:r>
          </a:p>
        </p:txBody>
      </p:sp>
      <p:sp>
        <p:nvSpPr>
          <p:cNvPr id="40962" name="Rectangle 3"/>
          <p:cNvSpPr>
            <a:spLocks noGrp="1" noChangeArrowheads="1"/>
          </p:cNvSpPr>
          <p:nvPr>
            <p:ph idx="1"/>
          </p:nvPr>
        </p:nvSpPr>
        <p:spPr>
          <a:xfrm>
            <a:off x="4800600" y="273050"/>
            <a:ext cx="3886200" cy="6280150"/>
          </a:xfrm>
        </p:spPr>
        <p:txBody>
          <a:bodyPr/>
          <a:lstStyle/>
          <a:p>
            <a:pPr eaLnBrk="1" hangingPunct="1">
              <a:spcBef>
                <a:spcPts val="1200"/>
              </a:spcBef>
            </a:pPr>
            <a:r>
              <a:rPr lang="en-US" sz="1800" dirty="0">
                <a:solidFill>
                  <a:srgbClr val="00B046"/>
                </a:solidFill>
                <a:ea typeface="ＭＳ Ｐゴシック" pitchFamily="34" charset="-128"/>
              </a:rPr>
              <a:t>Prohibition against $ limits.  </a:t>
            </a:r>
            <a:r>
              <a:rPr lang="en-US" sz="1800" dirty="0">
                <a:solidFill>
                  <a:schemeClr val="tx1"/>
                </a:solidFill>
                <a:ea typeface="ＭＳ Ｐゴシック" pitchFamily="34" charset="-128"/>
              </a:rPr>
              <a:t>GHPs (whether grandfathered or not) are generally prohibited from imposing any lifetime dollar limits, and annual dollar limits (first restricted, now prohibited for PYs beginning on or after Jan. 1, 2014) – but only on the value of essential health benefits (</a:t>
            </a:r>
            <a:r>
              <a:rPr lang="ja-JP" altLang="en-US" sz="1800" dirty="0">
                <a:solidFill>
                  <a:schemeClr val="tx1"/>
                </a:solidFill>
                <a:ea typeface="ＭＳ Ｐゴシック" pitchFamily="34" charset="-128"/>
              </a:rPr>
              <a:t>“</a:t>
            </a:r>
            <a:r>
              <a:rPr lang="en-US" altLang="ja-JP" sz="1800" dirty="0">
                <a:solidFill>
                  <a:schemeClr val="tx1"/>
                </a:solidFill>
                <a:ea typeface="ＭＳ Ｐゴシック" pitchFamily="34" charset="-128"/>
              </a:rPr>
              <a:t>EHB</a:t>
            </a:r>
            <a:r>
              <a:rPr lang="ja-JP" altLang="en-US" sz="1800" dirty="0">
                <a:solidFill>
                  <a:schemeClr val="tx1"/>
                </a:solidFill>
                <a:ea typeface="ＭＳ Ｐゴシック" pitchFamily="34" charset="-128"/>
              </a:rPr>
              <a:t>”</a:t>
            </a:r>
            <a:r>
              <a:rPr lang="en-US" altLang="ja-JP" sz="1800" dirty="0">
                <a:solidFill>
                  <a:schemeClr val="tx1"/>
                </a:solidFill>
                <a:ea typeface="ＭＳ Ｐゴシック" pitchFamily="34" charset="-128"/>
              </a:rPr>
              <a:t>).</a:t>
            </a:r>
          </a:p>
          <a:p>
            <a:pPr eaLnBrk="1" hangingPunct="1">
              <a:spcBef>
                <a:spcPts val="1200"/>
              </a:spcBef>
            </a:pPr>
            <a:r>
              <a:rPr lang="en-US" sz="1800" dirty="0">
                <a:solidFill>
                  <a:srgbClr val="00B046"/>
                </a:solidFill>
                <a:ea typeface="ＭＳ Ｐゴシック" pitchFamily="34" charset="-128"/>
              </a:rPr>
              <a:t>For non-EHBs, both lifetime and annual limits are allowed </a:t>
            </a:r>
            <a:r>
              <a:rPr lang="en-US" sz="1800" dirty="0">
                <a:solidFill>
                  <a:schemeClr val="tx1"/>
                </a:solidFill>
                <a:ea typeface="ＭＳ Ｐゴシック" pitchFamily="34" charset="-128"/>
              </a:rPr>
              <a:t>(so long as otherwise permissible under other federal or state laws).</a:t>
            </a:r>
          </a:p>
          <a:p>
            <a:pPr eaLnBrk="1" hangingPunct="1">
              <a:spcBef>
                <a:spcPts val="1200"/>
              </a:spcBef>
            </a:pPr>
            <a:r>
              <a:rPr lang="en-US" sz="1800" dirty="0">
                <a:solidFill>
                  <a:schemeClr val="tx1"/>
                </a:solidFill>
                <a:ea typeface="ＭＳ Ｐゴシック" pitchFamily="34" charset="-128"/>
              </a:rPr>
              <a:t>Applies to </a:t>
            </a:r>
            <a:r>
              <a:rPr lang="en-US" sz="1800" dirty="0">
                <a:solidFill>
                  <a:srgbClr val="00B046"/>
                </a:solidFill>
                <a:ea typeface="ＭＳ Ｐゴシック" pitchFamily="34" charset="-128"/>
              </a:rPr>
              <a:t>both in-network and out-of-network EHBs.</a:t>
            </a:r>
          </a:p>
          <a:p>
            <a:pPr marL="0" indent="0" eaLnBrk="1" hangingPunct="1">
              <a:spcBef>
                <a:spcPts val="1200"/>
              </a:spcBef>
              <a:buFont typeface="Wingdings" pitchFamily="2" charset="2"/>
              <a:buNone/>
            </a:pPr>
            <a:r>
              <a:rPr lang="en-US" sz="1400" b="1" i="1" dirty="0">
                <a:solidFill>
                  <a:srgbClr val="FF6600"/>
                </a:solidFill>
                <a:ea typeface="ＭＳ Ｐゴシック" pitchFamily="34" charset="-128"/>
              </a:rPr>
              <a:t>Tip:</a:t>
            </a:r>
            <a:r>
              <a:rPr lang="en-US" sz="1400" dirty="0">
                <a:ea typeface="ＭＳ Ｐゴシック" pitchFamily="34" charset="-128"/>
              </a:rPr>
              <a:t> </a:t>
            </a:r>
            <a:r>
              <a:rPr lang="en-US" sz="1400" dirty="0">
                <a:solidFill>
                  <a:srgbClr val="00B046"/>
                </a:solidFill>
                <a:ea typeface="ＭＳ Ｐゴシック" pitchFamily="34" charset="-128"/>
              </a:rPr>
              <a:t>An exclusion of all benefits for a condition is not to be considered a lifetime or annual dollar limit.  However, if any EHBs benefits are provided for a condition, then the lifetime and annual prohibitions apply.</a:t>
            </a:r>
            <a:endParaRPr lang="en-US" sz="1400" i="1" dirty="0">
              <a:solidFill>
                <a:srgbClr val="00B046"/>
              </a:solidFill>
              <a:ea typeface="ＭＳ Ｐゴシック" pitchFamily="34" charset="-128"/>
            </a:endParaRPr>
          </a:p>
        </p:txBody>
      </p:sp>
      <p:sp>
        <p:nvSpPr>
          <p:cNvPr id="5" name="Slide Number Placeholder 5"/>
          <p:cNvSpPr>
            <a:spLocks noGrp="1"/>
          </p:cNvSpPr>
          <p:nvPr>
            <p:ph type="sldNum" sz="quarter" idx="12"/>
          </p:nvPr>
        </p:nvSpPr>
        <p:spPr/>
        <p:txBody>
          <a:bodyPr/>
          <a:lstStyle/>
          <a:p>
            <a:pPr>
              <a:defRPr/>
            </a:pPr>
            <a:fld id="{FFF5E95C-7C39-404E-B7DB-E648899F1EC3}" type="slidenum">
              <a:rPr lang="en-US"/>
              <a:pPr>
                <a:defRPr/>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457200" y="381000"/>
            <a:ext cx="3509963" cy="6096000"/>
          </a:xfrm>
        </p:spPr>
        <p:txBody>
          <a:bodyPr/>
          <a:lstStyle/>
          <a:p>
            <a:pPr eaLnBrk="1" hangingPunct="1"/>
            <a:r>
              <a:rPr lang="en-US" sz="3200">
                <a:ea typeface="ＭＳ Ｐゴシック" pitchFamily="34" charset="-128"/>
              </a:rPr>
              <a:t>Prohibition Against Lifetime and Annual Limits on Essential Health Benefits</a:t>
            </a:r>
            <a:r>
              <a:rPr lang="en-US" sz="2400">
                <a:ea typeface="ＭＳ Ｐゴシック" pitchFamily="34" charset="-128"/>
              </a:rPr>
              <a:t> (cont</a:t>
            </a:r>
            <a:r>
              <a:rPr lang="ja-JP" altLang="en-US" sz="2400">
                <a:ea typeface="ＭＳ Ｐゴシック" pitchFamily="34" charset="-128"/>
              </a:rPr>
              <a:t>’</a:t>
            </a:r>
            <a:r>
              <a:rPr lang="en-US" altLang="ja-JP" sz="2400">
                <a:ea typeface="ＭＳ Ｐゴシック" pitchFamily="34" charset="-128"/>
              </a:rPr>
              <a:t>d)</a:t>
            </a:r>
            <a:endParaRPr lang="en-US" sz="2400">
              <a:ea typeface="ＭＳ Ｐゴシック" pitchFamily="34" charset="-128"/>
            </a:endParaRPr>
          </a:p>
        </p:txBody>
      </p:sp>
      <p:sp>
        <p:nvSpPr>
          <p:cNvPr id="41986" name="Rectangle 3"/>
          <p:cNvSpPr>
            <a:spLocks noGrp="1" noChangeArrowheads="1"/>
          </p:cNvSpPr>
          <p:nvPr>
            <p:ph idx="1"/>
          </p:nvPr>
        </p:nvSpPr>
        <p:spPr>
          <a:xfrm>
            <a:off x="4800600" y="273050"/>
            <a:ext cx="4114800" cy="6280150"/>
          </a:xfrm>
        </p:spPr>
        <p:txBody>
          <a:bodyPr/>
          <a:lstStyle/>
          <a:p>
            <a:pPr eaLnBrk="1" hangingPunct="1">
              <a:lnSpc>
                <a:spcPct val="90000"/>
              </a:lnSpc>
            </a:pPr>
            <a:r>
              <a:rPr lang="en-US" sz="1800">
                <a:solidFill>
                  <a:srgbClr val="00B046"/>
                </a:solidFill>
                <a:ea typeface="ＭＳ Ｐゴシック" pitchFamily="34" charset="-128"/>
              </a:rPr>
              <a:t>EHBs</a:t>
            </a:r>
            <a:r>
              <a:rPr lang="en-US" sz="1800">
                <a:solidFill>
                  <a:schemeClr val="tx1"/>
                </a:solidFill>
                <a:ea typeface="ＭＳ Ｐゴシック" pitchFamily="34" charset="-128"/>
              </a:rPr>
              <a:t> include items and services in </a:t>
            </a:r>
            <a:r>
              <a:rPr lang="en-US" sz="1800">
                <a:solidFill>
                  <a:srgbClr val="00B046"/>
                </a:solidFill>
                <a:ea typeface="ＭＳ Ｐゴシック" pitchFamily="34" charset="-128"/>
              </a:rPr>
              <a:t>10 general categories</a:t>
            </a:r>
            <a:r>
              <a:rPr lang="en-US" sz="1800">
                <a:solidFill>
                  <a:schemeClr val="tx1"/>
                </a:solidFill>
                <a:ea typeface="ＭＳ Ｐゴシック" pitchFamily="34" charset="-128"/>
              </a:rPr>
              <a:t>: </a:t>
            </a:r>
          </a:p>
          <a:p>
            <a:pPr lvl="1" eaLnBrk="1" hangingPunct="1">
              <a:lnSpc>
                <a:spcPct val="90000"/>
              </a:lnSpc>
            </a:pPr>
            <a:r>
              <a:rPr lang="en-US" sz="1800">
                <a:solidFill>
                  <a:schemeClr val="tx1"/>
                </a:solidFill>
                <a:ea typeface="ＭＳ Ｐゴシック" pitchFamily="34" charset="-128"/>
              </a:rPr>
              <a:t>Ambulatory patient services;</a:t>
            </a:r>
          </a:p>
          <a:p>
            <a:pPr lvl="1" eaLnBrk="1" hangingPunct="1">
              <a:lnSpc>
                <a:spcPct val="90000"/>
              </a:lnSpc>
            </a:pPr>
            <a:r>
              <a:rPr lang="en-US" sz="1800">
                <a:solidFill>
                  <a:schemeClr val="tx1"/>
                </a:solidFill>
                <a:ea typeface="ＭＳ Ｐゴシック" pitchFamily="34" charset="-128"/>
              </a:rPr>
              <a:t>Emergency services;</a:t>
            </a:r>
          </a:p>
          <a:p>
            <a:pPr lvl="1" eaLnBrk="1" hangingPunct="1">
              <a:lnSpc>
                <a:spcPct val="90000"/>
              </a:lnSpc>
            </a:pPr>
            <a:r>
              <a:rPr lang="en-US" sz="1800">
                <a:solidFill>
                  <a:schemeClr val="tx1"/>
                </a:solidFill>
                <a:ea typeface="ＭＳ Ｐゴシック" pitchFamily="34" charset="-128"/>
              </a:rPr>
              <a:t>Hospitalization;</a:t>
            </a:r>
          </a:p>
          <a:p>
            <a:pPr lvl="1" eaLnBrk="1" hangingPunct="1">
              <a:lnSpc>
                <a:spcPct val="90000"/>
              </a:lnSpc>
            </a:pPr>
            <a:r>
              <a:rPr lang="en-US" sz="1800">
                <a:solidFill>
                  <a:schemeClr val="tx1"/>
                </a:solidFill>
                <a:ea typeface="ＭＳ Ｐゴシック" pitchFamily="34" charset="-128"/>
              </a:rPr>
              <a:t>Maternity and newborn care; </a:t>
            </a:r>
          </a:p>
          <a:p>
            <a:pPr lvl="1" eaLnBrk="1" hangingPunct="1">
              <a:lnSpc>
                <a:spcPct val="90000"/>
              </a:lnSpc>
            </a:pPr>
            <a:r>
              <a:rPr lang="en-US" sz="1800">
                <a:solidFill>
                  <a:schemeClr val="tx1"/>
                </a:solidFill>
                <a:ea typeface="ＭＳ Ｐゴシック" pitchFamily="34" charset="-128"/>
              </a:rPr>
              <a:t>Mental health and substance use disorder services, including behavioral health treatment;</a:t>
            </a:r>
          </a:p>
          <a:p>
            <a:pPr lvl="1" eaLnBrk="1" hangingPunct="1">
              <a:lnSpc>
                <a:spcPct val="90000"/>
              </a:lnSpc>
            </a:pPr>
            <a:r>
              <a:rPr lang="en-US" sz="1800">
                <a:solidFill>
                  <a:schemeClr val="tx1"/>
                </a:solidFill>
                <a:ea typeface="ＭＳ Ｐゴシック" pitchFamily="34" charset="-128"/>
              </a:rPr>
              <a:t>Prescription drugs;</a:t>
            </a:r>
          </a:p>
          <a:p>
            <a:pPr lvl="1" eaLnBrk="1" hangingPunct="1">
              <a:lnSpc>
                <a:spcPct val="90000"/>
              </a:lnSpc>
            </a:pPr>
            <a:r>
              <a:rPr lang="en-US" sz="1800">
                <a:solidFill>
                  <a:schemeClr val="tx1"/>
                </a:solidFill>
                <a:ea typeface="ＭＳ Ｐゴシック" pitchFamily="34" charset="-128"/>
              </a:rPr>
              <a:t>Rehabilitative and habilitative services and devices; </a:t>
            </a:r>
          </a:p>
          <a:p>
            <a:pPr lvl="1" eaLnBrk="1" hangingPunct="1">
              <a:lnSpc>
                <a:spcPct val="90000"/>
              </a:lnSpc>
            </a:pPr>
            <a:r>
              <a:rPr lang="en-US" sz="1800">
                <a:solidFill>
                  <a:schemeClr val="tx1"/>
                </a:solidFill>
                <a:ea typeface="ＭＳ Ｐゴシック" pitchFamily="34" charset="-128"/>
              </a:rPr>
              <a:t>Laboratory services; </a:t>
            </a:r>
          </a:p>
          <a:p>
            <a:pPr lvl="1" eaLnBrk="1" hangingPunct="1">
              <a:lnSpc>
                <a:spcPct val="90000"/>
              </a:lnSpc>
            </a:pPr>
            <a:r>
              <a:rPr lang="en-US" sz="1800">
                <a:solidFill>
                  <a:schemeClr val="tx1"/>
                </a:solidFill>
                <a:ea typeface="ＭＳ Ｐゴシック" pitchFamily="34" charset="-128"/>
              </a:rPr>
              <a:t>Preventive and wellness services and chronic disease management; and </a:t>
            </a:r>
          </a:p>
          <a:p>
            <a:pPr lvl="1" eaLnBrk="1" hangingPunct="1">
              <a:lnSpc>
                <a:spcPct val="90000"/>
              </a:lnSpc>
            </a:pPr>
            <a:r>
              <a:rPr lang="en-US" sz="1800">
                <a:solidFill>
                  <a:schemeClr val="tx1"/>
                </a:solidFill>
                <a:ea typeface="ＭＳ Ｐゴシック" pitchFamily="34" charset="-128"/>
              </a:rPr>
              <a:t>Pediatric services, including oral and vision care.</a:t>
            </a:r>
          </a:p>
        </p:txBody>
      </p:sp>
      <p:sp>
        <p:nvSpPr>
          <p:cNvPr id="4" name="Slide Number Placeholder 5"/>
          <p:cNvSpPr>
            <a:spLocks noGrp="1"/>
          </p:cNvSpPr>
          <p:nvPr>
            <p:ph type="sldNum" sz="quarter" idx="12"/>
          </p:nvPr>
        </p:nvSpPr>
        <p:spPr/>
        <p:txBody>
          <a:bodyPr/>
          <a:lstStyle/>
          <a:p>
            <a:pPr>
              <a:defRPr/>
            </a:pPr>
            <a:fld id="{D60E397A-9B18-418C-8650-0E26741FC0E0}" type="slidenum">
              <a:rPr lang="en-US"/>
              <a:pPr>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457200" y="381000"/>
            <a:ext cx="3509963" cy="6096000"/>
          </a:xfrm>
        </p:spPr>
        <p:txBody>
          <a:bodyPr/>
          <a:lstStyle/>
          <a:p>
            <a:pPr eaLnBrk="1" hangingPunct="1"/>
            <a:r>
              <a:rPr lang="en-US" sz="3200">
                <a:ea typeface="ＭＳ Ｐゴシック" pitchFamily="34" charset="-128"/>
              </a:rPr>
              <a:t>Prohibition Against Lifetime and Annual Limits on Essential Health Benefits</a:t>
            </a:r>
            <a:r>
              <a:rPr lang="en-US" sz="2400">
                <a:ea typeface="ＭＳ Ｐゴシック" pitchFamily="34" charset="-128"/>
              </a:rPr>
              <a:t> </a:t>
            </a:r>
            <a:r>
              <a:rPr lang="en-US" sz="2000">
                <a:ea typeface="ＭＳ Ｐゴシック" pitchFamily="34" charset="-128"/>
              </a:rPr>
              <a:t>(cont</a:t>
            </a:r>
            <a:r>
              <a:rPr lang="ja-JP" altLang="en-US" sz="2000">
                <a:ea typeface="ＭＳ Ｐゴシック" pitchFamily="34" charset="-128"/>
              </a:rPr>
              <a:t>’</a:t>
            </a:r>
            <a:r>
              <a:rPr lang="en-US" altLang="ja-JP" sz="2000">
                <a:ea typeface="ＭＳ Ｐゴシック" pitchFamily="34" charset="-128"/>
              </a:rPr>
              <a:t>d)</a:t>
            </a:r>
            <a:endParaRPr lang="en-US" sz="2000">
              <a:ea typeface="ＭＳ Ｐゴシック" pitchFamily="34" charset="-128"/>
            </a:endParaRPr>
          </a:p>
        </p:txBody>
      </p:sp>
      <p:sp>
        <p:nvSpPr>
          <p:cNvPr id="43010" name="Rectangle 3"/>
          <p:cNvSpPr>
            <a:spLocks noGrp="1" noChangeArrowheads="1"/>
          </p:cNvSpPr>
          <p:nvPr>
            <p:ph idx="1"/>
          </p:nvPr>
        </p:nvSpPr>
        <p:spPr>
          <a:xfrm>
            <a:off x="4876800" y="273050"/>
            <a:ext cx="3810000" cy="6280150"/>
          </a:xfrm>
        </p:spPr>
        <p:txBody>
          <a:bodyPr/>
          <a:lstStyle/>
          <a:p>
            <a:pPr eaLnBrk="1" hangingPunct="1">
              <a:lnSpc>
                <a:spcPct val="90000"/>
              </a:lnSpc>
              <a:spcBef>
                <a:spcPts val="1200"/>
              </a:spcBef>
            </a:pPr>
            <a:r>
              <a:rPr lang="en-US" sz="1600" dirty="0">
                <a:solidFill>
                  <a:srgbClr val="00B046"/>
                </a:solidFill>
                <a:ea typeface="ＭＳ Ｐゴシック" pitchFamily="34" charset="-128"/>
              </a:rPr>
              <a:t>Essential health benefits package (“EHBP”).</a:t>
            </a:r>
            <a:r>
              <a:rPr lang="en-US" sz="1600" dirty="0">
                <a:solidFill>
                  <a:schemeClr val="tx1"/>
                </a:solidFill>
                <a:ea typeface="ＭＳ Ｐゴシック" pitchFamily="34" charset="-128"/>
              </a:rPr>
              <a:t> Insured health plans in the </a:t>
            </a:r>
            <a:r>
              <a:rPr lang="ja-JP" altLang="en-US" sz="1600" dirty="0">
                <a:solidFill>
                  <a:schemeClr val="tx1"/>
                </a:solidFill>
                <a:ea typeface="ＭＳ Ｐゴシック" pitchFamily="34" charset="-128"/>
              </a:rPr>
              <a:t>“</a:t>
            </a:r>
            <a:r>
              <a:rPr lang="en-US" sz="1600" dirty="0">
                <a:solidFill>
                  <a:schemeClr val="tx1"/>
                </a:solidFill>
                <a:ea typeface="ＭＳ Ｐゴシック" pitchFamily="34" charset="-128"/>
              </a:rPr>
              <a:t>individual</a:t>
            </a:r>
            <a:r>
              <a:rPr lang="ja-JP" altLang="en-US" sz="1600" dirty="0">
                <a:solidFill>
                  <a:schemeClr val="tx1"/>
                </a:solidFill>
                <a:ea typeface="ＭＳ Ｐゴシック" pitchFamily="34" charset="-128"/>
              </a:rPr>
              <a:t>”</a:t>
            </a:r>
            <a:r>
              <a:rPr lang="en-US" sz="1600" dirty="0">
                <a:solidFill>
                  <a:schemeClr val="tx1"/>
                </a:solidFill>
                <a:ea typeface="ＭＳ Ｐゴシック" pitchFamily="34" charset="-128"/>
              </a:rPr>
              <a:t> and </a:t>
            </a:r>
            <a:r>
              <a:rPr lang="ja-JP" altLang="en-US" sz="1600" dirty="0">
                <a:solidFill>
                  <a:schemeClr val="tx1"/>
                </a:solidFill>
                <a:ea typeface="ＭＳ Ｐゴシック" pitchFamily="34" charset="-128"/>
              </a:rPr>
              <a:t>“</a:t>
            </a:r>
            <a:r>
              <a:rPr lang="en-US" sz="1600" dirty="0">
                <a:solidFill>
                  <a:schemeClr val="tx1"/>
                </a:solidFill>
                <a:ea typeface="ＭＳ Ｐゴシック" pitchFamily="34" charset="-128"/>
              </a:rPr>
              <a:t>small group</a:t>
            </a:r>
            <a:r>
              <a:rPr lang="ja-JP" altLang="en-US" sz="1600" dirty="0">
                <a:solidFill>
                  <a:schemeClr val="tx1"/>
                </a:solidFill>
                <a:ea typeface="ＭＳ Ｐゴシック" pitchFamily="34" charset="-128"/>
              </a:rPr>
              <a:t>”</a:t>
            </a:r>
            <a:r>
              <a:rPr lang="en-US" sz="1600" dirty="0">
                <a:solidFill>
                  <a:schemeClr val="tx1"/>
                </a:solidFill>
                <a:ea typeface="ＭＳ Ｐゴシック" pitchFamily="34" charset="-128"/>
              </a:rPr>
              <a:t> markets include the EHBP (e.g., they provide (</a:t>
            </a:r>
            <a:r>
              <a:rPr lang="en-US" sz="1600" dirty="0" err="1">
                <a:solidFill>
                  <a:schemeClr val="tx1"/>
                </a:solidFill>
                <a:ea typeface="ＭＳ Ｐゴシック" pitchFamily="34" charset="-128"/>
              </a:rPr>
              <a:t>i</a:t>
            </a:r>
            <a:r>
              <a:rPr lang="en-US" sz="1600" dirty="0">
                <a:solidFill>
                  <a:schemeClr val="tx1"/>
                </a:solidFill>
                <a:ea typeface="ＭＳ Ｐゴシック" pitchFamily="34" charset="-128"/>
              </a:rPr>
              <a:t>) EHBs; (ii) comply with limits on cost-sharing; and (iii) offer specified actuarial levels of coverage: </a:t>
            </a:r>
            <a:r>
              <a:rPr lang="en-US" sz="1600" dirty="0">
                <a:solidFill>
                  <a:srgbClr val="CC6600"/>
                </a:solidFill>
                <a:ea typeface="ＭＳ Ｐゴシック" pitchFamily="34" charset="-128"/>
              </a:rPr>
              <a:t>bronze</a:t>
            </a:r>
            <a:r>
              <a:rPr lang="en-US" sz="1600" dirty="0">
                <a:solidFill>
                  <a:schemeClr val="tx1"/>
                </a:solidFill>
                <a:ea typeface="ＭＳ Ｐゴシック" pitchFamily="34" charset="-128"/>
              </a:rPr>
              <a:t>, </a:t>
            </a:r>
            <a:r>
              <a:rPr lang="en-US" sz="1600" dirty="0">
                <a:solidFill>
                  <a:srgbClr val="5F5F5F"/>
                </a:solidFill>
                <a:ea typeface="ＭＳ Ｐゴシック" pitchFamily="34" charset="-128"/>
              </a:rPr>
              <a:t>silver</a:t>
            </a:r>
            <a:r>
              <a:rPr lang="en-US" sz="1600" dirty="0">
                <a:solidFill>
                  <a:schemeClr val="tx1"/>
                </a:solidFill>
                <a:ea typeface="ＭＳ Ｐゴシック" pitchFamily="34" charset="-128"/>
              </a:rPr>
              <a:t>, </a:t>
            </a:r>
            <a:r>
              <a:rPr lang="en-US" sz="1600" dirty="0">
                <a:solidFill>
                  <a:schemeClr val="accent2"/>
                </a:solidFill>
                <a:ea typeface="ＭＳ Ｐゴシック" pitchFamily="34" charset="-128"/>
              </a:rPr>
              <a:t>gold</a:t>
            </a:r>
            <a:r>
              <a:rPr lang="en-US" sz="1600" dirty="0">
                <a:solidFill>
                  <a:schemeClr val="tx1"/>
                </a:solidFill>
                <a:ea typeface="ＭＳ Ｐゴシック" pitchFamily="34" charset="-128"/>
              </a:rPr>
              <a:t>, and </a:t>
            </a:r>
            <a:r>
              <a:rPr lang="en-US" sz="1600" dirty="0">
                <a:solidFill>
                  <a:srgbClr val="969696"/>
                </a:solidFill>
                <a:ea typeface="ＭＳ Ｐゴシック" pitchFamily="34" charset="-128"/>
              </a:rPr>
              <a:t>platinum</a:t>
            </a:r>
            <a:r>
              <a:rPr lang="en-US" sz="1600" dirty="0">
                <a:solidFill>
                  <a:schemeClr val="tx1"/>
                </a:solidFill>
                <a:ea typeface="ＭＳ Ｐゴシック" pitchFamily="34" charset="-128"/>
              </a:rPr>
              <a:t>).</a:t>
            </a:r>
          </a:p>
          <a:p>
            <a:pPr eaLnBrk="1" hangingPunct="1">
              <a:lnSpc>
                <a:spcPct val="90000"/>
              </a:lnSpc>
              <a:spcBef>
                <a:spcPts val="1200"/>
              </a:spcBef>
            </a:pPr>
            <a:r>
              <a:rPr lang="en-US" sz="1600" dirty="0">
                <a:solidFill>
                  <a:schemeClr val="tx1"/>
                </a:solidFill>
                <a:ea typeface="ＭＳ Ｐゴシック" pitchFamily="34" charset="-128"/>
              </a:rPr>
              <a:t>Basic building block of the EHBP is a </a:t>
            </a:r>
            <a:r>
              <a:rPr lang="ja-JP" altLang="en-US" sz="1600" dirty="0">
                <a:solidFill>
                  <a:srgbClr val="00B046"/>
                </a:solidFill>
                <a:ea typeface="ＭＳ Ｐゴシック" pitchFamily="34" charset="-128"/>
              </a:rPr>
              <a:t>“</a:t>
            </a:r>
            <a:r>
              <a:rPr lang="en-US" sz="1600" i="1" dirty="0">
                <a:solidFill>
                  <a:srgbClr val="00B046"/>
                </a:solidFill>
                <a:ea typeface="ＭＳ Ｐゴシック" pitchFamily="34" charset="-128"/>
              </a:rPr>
              <a:t>benchmark plan</a:t>
            </a:r>
            <a:r>
              <a:rPr lang="ja-JP" altLang="en-US" sz="1600" dirty="0">
                <a:solidFill>
                  <a:srgbClr val="00B046"/>
                </a:solidFill>
                <a:ea typeface="ＭＳ Ｐゴシック" pitchFamily="34" charset="-128"/>
              </a:rPr>
              <a:t>”</a:t>
            </a:r>
            <a:r>
              <a:rPr lang="en-US" sz="1600" dirty="0">
                <a:solidFill>
                  <a:srgbClr val="00B046"/>
                </a:solidFill>
                <a:ea typeface="ＭＳ Ｐゴシック" pitchFamily="34" charset="-128"/>
              </a:rPr>
              <a:t> </a:t>
            </a:r>
            <a:r>
              <a:rPr lang="en-US" sz="1600" dirty="0">
                <a:solidFill>
                  <a:schemeClr val="tx1"/>
                </a:solidFill>
                <a:ea typeface="ＭＳ Ｐゴシック" pitchFamily="34" charset="-128"/>
              </a:rPr>
              <a:t>designated by each state (or by HHS, in the absence of state action).</a:t>
            </a:r>
            <a:r>
              <a:rPr lang="en-US" sz="1600" dirty="0">
                <a:solidFill>
                  <a:schemeClr val="folHlink"/>
                </a:solidFill>
                <a:ea typeface="ＭＳ Ｐゴシック" pitchFamily="34" charset="-128"/>
              </a:rPr>
              <a:t>*</a:t>
            </a:r>
          </a:p>
          <a:p>
            <a:pPr eaLnBrk="1" hangingPunct="1">
              <a:lnSpc>
                <a:spcPct val="90000"/>
              </a:lnSpc>
              <a:spcBef>
                <a:spcPts val="1200"/>
              </a:spcBef>
              <a:buFont typeface="Wingdings" pitchFamily="2" charset="2"/>
              <a:buNone/>
            </a:pPr>
            <a:r>
              <a:rPr lang="en-US" sz="1600" b="1" dirty="0">
                <a:solidFill>
                  <a:srgbClr val="1466C5"/>
                </a:solidFill>
                <a:ea typeface="ＭＳ Ｐゴシック" pitchFamily="34" charset="-128"/>
              </a:rPr>
              <a:t>*</a:t>
            </a:r>
            <a:r>
              <a:rPr lang="en-US" sz="1600" dirty="0">
                <a:solidFill>
                  <a:srgbClr val="589DEE"/>
                </a:solidFill>
                <a:ea typeface="ＭＳ Ｐゴシック" pitchFamily="34" charset="-128"/>
              </a:rPr>
              <a:t>	</a:t>
            </a:r>
            <a:r>
              <a:rPr lang="en-US" sz="1600" dirty="0">
                <a:solidFill>
                  <a:srgbClr val="1466C5"/>
                </a:solidFill>
                <a:ea typeface="ＭＳ Ｐゴシック" pitchFamily="34" charset="-128"/>
              </a:rPr>
              <a:t>In OK, HHS designated BlueCross BlueShield</a:t>
            </a:r>
            <a:r>
              <a:rPr lang="ja-JP" altLang="en-US" sz="1600" dirty="0">
                <a:solidFill>
                  <a:srgbClr val="1466C5"/>
                </a:solidFill>
                <a:ea typeface="ＭＳ Ｐゴシック" pitchFamily="34" charset="-128"/>
              </a:rPr>
              <a:t>’</a:t>
            </a:r>
            <a:r>
              <a:rPr lang="en-US" sz="1600" dirty="0">
                <a:solidFill>
                  <a:srgbClr val="1466C5"/>
                </a:solidFill>
                <a:ea typeface="ＭＳ Ｐゴシック" pitchFamily="34" charset="-128"/>
              </a:rPr>
              <a:t>s </a:t>
            </a:r>
            <a:r>
              <a:rPr lang="en-US" sz="1600" dirty="0" err="1">
                <a:solidFill>
                  <a:srgbClr val="1466C5"/>
                </a:solidFill>
                <a:ea typeface="ＭＳ Ｐゴシック" pitchFamily="34" charset="-128"/>
              </a:rPr>
              <a:t>BlueOptions</a:t>
            </a:r>
            <a:r>
              <a:rPr lang="en-US" sz="1600" dirty="0">
                <a:solidFill>
                  <a:srgbClr val="1466C5"/>
                </a:solidFill>
                <a:ea typeface="ＭＳ Ｐゴシック" pitchFamily="34" charset="-128"/>
              </a:rPr>
              <a:t> PPO, State CHIP (pediatric dental), and FEP VIP (pediatric vision) as the benchmark plan for individual and small group markets</a:t>
            </a:r>
            <a:r>
              <a:rPr lang="en-US" sz="1600" dirty="0">
                <a:solidFill>
                  <a:srgbClr val="589DEE"/>
                </a:solidFill>
                <a:ea typeface="ＭＳ Ｐゴシック" pitchFamily="34" charset="-128"/>
              </a:rPr>
              <a:t>.</a:t>
            </a:r>
          </a:p>
          <a:p>
            <a:pPr eaLnBrk="1" hangingPunct="1">
              <a:lnSpc>
                <a:spcPct val="90000"/>
              </a:lnSpc>
              <a:spcBef>
                <a:spcPts val="1200"/>
              </a:spcBef>
              <a:buFont typeface="Wingdings" pitchFamily="2" charset="2"/>
              <a:buNone/>
            </a:pPr>
            <a:r>
              <a:rPr lang="en-US" sz="1400" b="1" i="1" dirty="0">
                <a:solidFill>
                  <a:srgbClr val="FF6600"/>
                </a:solidFill>
                <a:ea typeface="ＭＳ Ｐゴシック" pitchFamily="34" charset="-128"/>
              </a:rPr>
              <a:t>Tip:</a:t>
            </a:r>
            <a:r>
              <a:rPr lang="en-US" sz="1400" i="1" dirty="0">
                <a:ea typeface="ＭＳ Ｐゴシック" pitchFamily="34" charset="-128"/>
              </a:rPr>
              <a:t> </a:t>
            </a:r>
            <a:r>
              <a:rPr lang="en-US" sz="1400" dirty="0">
                <a:solidFill>
                  <a:srgbClr val="00B046"/>
                </a:solidFill>
                <a:ea typeface="ＭＳ Ｐゴシック" pitchFamily="34" charset="-128"/>
              </a:rPr>
              <a:t>ER-sponsored (</a:t>
            </a:r>
            <a:r>
              <a:rPr lang="en-US" sz="1400" dirty="0" err="1">
                <a:solidFill>
                  <a:srgbClr val="00B046"/>
                </a:solidFill>
                <a:ea typeface="ＭＳ Ｐゴシック" pitchFamily="34" charset="-128"/>
              </a:rPr>
              <a:t>i</a:t>
            </a:r>
            <a:r>
              <a:rPr lang="en-US" sz="1400" dirty="0">
                <a:solidFill>
                  <a:srgbClr val="00B046"/>
                </a:solidFill>
                <a:ea typeface="ＭＳ Ｐゴシック" pitchFamily="34" charset="-128"/>
              </a:rPr>
              <a:t>) self-insured GHPs; (ii) insured </a:t>
            </a:r>
            <a:r>
              <a:rPr lang="ja-JP" altLang="en-US" sz="1400" dirty="0">
                <a:solidFill>
                  <a:srgbClr val="00B046"/>
                </a:solidFill>
                <a:ea typeface="ＭＳ Ｐゴシック" pitchFamily="34" charset="-128"/>
              </a:rPr>
              <a:t>“</a:t>
            </a:r>
            <a:r>
              <a:rPr lang="en-US" altLang="ja-JP" sz="1400" dirty="0">
                <a:solidFill>
                  <a:srgbClr val="00B046"/>
                </a:solidFill>
                <a:ea typeface="ＭＳ Ｐゴシック" pitchFamily="34" charset="-128"/>
              </a:rPr>
              <a:t>large” GHPs; and (iii) GFHPs are not required to offer EHBs.  However, these plans are prohibited from imposing lifetime and annual dollar limits on any EHBs they do offer.  </a:t>
            </a:r>
            <a:r>
              <a:rPr lang="en-US" altLang="ja-JP" sz="1400" i="1" dirty="0">
                <a:solidFill>
                  <a:srgbClr val="00B046"/>
                </a:solidFill>
                <a:ea typeface="ＭＳ Ｐゴシック" pitchFamily="34" charset="-128"/>
              </a:rPr>
              <a:t>Note:  See separate mandate for preventive health services.</a:t>
            </a:r>
            <a:endParaRPr lang="en-US" sz="1400" i="1" dirty="0">
              <a:solidFill>
                <a:srgbClr val="00B046"/>
              </a:solidFill>
              <a:ea typeface="ＭＳ Ｐゴシック" pitchFamily="34" charset="-128"/>
            </a:endParaRPr>
          </a:p>
        </p:txBody>
      </p:sp>
      <p:sp>
        <p:nvSpPr>
          <p:cNvPr id="5" name="Slide Number Placeholder 5"/>
          <p:cNvSpPr>
            <a:spLocks noGrp="1"/>
          </p:cNvSpPr>
          <p:nvPr>
            <p:ph type="sldNum" sz="quarter" idx="12"/>
          </p:nvPr>
        </p:nvSpPr>
        <p:spPr/>
        <p:txBody>
          <a:bodyPr/>
          <a:lstStyle/>
          <a:p>
            <a:pPr>
              <a:defRPr/>
            </a:pPr>
            <a:fld id="{3D8FA758-881F-4EC6-A1D5-F51BD25A0C7D}" type="slidenum">
              <a:rPr lang="en-US"/>
              <a:pP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457200" y="381000"/>
            <a:ext cx="3509963" cy="6096000"/>
          </a:xfrm>
        </p:spPr>
        <p:txBody>
          <a:bodyPr/>
          <a:lstStyle/>
          <a:p>
            <a:pPr eaLnBrk="1" hangingPunct="1"/>
            <a:r>
              <a:rPr lang="en-US" sz="3200">
                <a:ea typeface="ＭＳ Ｐゴシック" pitchFamily="34" charset="-128"/>
              </a:rPr>
              <a:t>Prohibition Against Lifetime and Annual Limits on Essential Health Benefits</a:t>
            </a:r>
            <a:r>
              <a:rPr lang="en-US" sz="2400">
                <a:ea typeface="ＭＳ Ｐゴシック" pitchFamily="34" charset="-128"/>
              </a:rPr>
              <a:t> </a:t>
            </a:r>
            <a:r>
              <a:rPr lang="en-US" sz="2000">
                <a:ea typeface="ＭＳ Ｐゴシック" pitchFamily="34" charset="-128"/>
              </a:rPr>
              <a:t>(cont</a:t>
            </a:r>
            <a:r>
              <a:rPr lang="ja-JP" altLang="en-US" sz="2000">
                <a:ea typeface="ＭＳ Ｐゴシック" pitchFamily="34" charset="-128"/>
              </a:rPr>
              <a:t>’</a:t>
            </a:r>
            <a:r>
              <a:rPr lang="en-US" altLang="ja-JP" sz="2000">
                <a:ea typeface="ＭＳ Ｐゴシック" pitchFamily="34" charset="-128"/>
              </a:rPr>
              <a:t>d)</a:t>
            </a:r>
            <a:endParaRPr lang="en-US" sz="2000">
              <a:ea typeface="ＭＳ Ｐゴシック" pitchFamily="34" charset="-128"/>
            </a:endParaRPr>
          </a:p>
        </p:txBody>
      </p:sp>
      <p:sp>
        <p:nvSpPr>
          <p:cNvPr id="44033" name="Rectangle 3"/>
          <p:cNvSpPr>
            <a:spLocks noGrp="1" noChangeArrowheads="1"/>
          </p:cNvSpPr>
          <p:nvPr>
            <p:ph idx="1"/>
          </p:nvPr>
        </p:nvSpPr>
        <p:spPr>
          <a:xfrm>
            <a:off x="4724400" y="304800"/>
            <a:ext cx="4191000" cy="6280150"/>
          </a:xfrm>
        </p:spPr>
        <p:txBody>
          <a:bodyPr/>
          <a:lstStyle/>
          <a:p>
            <a:pPr eaLnBrk="1" hangingPunct="1"/>
            <a:r>
              <a:rPr lang="en-US" sz="1800" dirty="0">
                <a:solidFill>
                  <a:srgbClr val="00B046"/>
                </a:solidFill>
                <a:ea typeface="ＭＳ Ｐゴシック" pitchFamily="34" charset="-128"/>
              </a:rPr>
              <a:t>Definition of EHBs for purposes of the dollar limit prohibitions.</a:t>
            </a:r>
            <a:r>
              <a:rPr lang="en-US" sz="1800" dirty="0">
                <a:solidFill>
                  <a:schemeClr val="tx1"/>
                </a:solidFill>
                <a:ea typeface="ＭＳ Ｐゴシック" pitchFamily="34" charset="-128"/>
              </a:rPr>
              <a:t> Self-insured GHPs, insured </a:t>
            </a:r>
            <a:r>
              <a:rPr lang="ja-JP" altLang="en-US" sz="1800" dirty="0">
                <a:solidFill>
                  <a:schemeClr val="tx1"/>
                </a:solidFill>
                <a:ea typeface="ＭＳ Ｐゴシック" pitchFamily="34" charset="-128"/>
              </a:rPr>
              <a:t>“</a:t>
            </a:r>
            <a:r>
              <a:rPr lang="en-US" altLang="ja-JP" sz="1800" i="1" dirty="0">
                <a:solidFill>
                  <a:schemeClr val="tx1"/>
                </a:solidFill>
                <a:ea typeface="ＭＳ Ｐゴシック" pitchFamily="34" charset="-128"/>
              </a:rPr>
              <a:t>large”</a:t>
            </a:r>
            <a:r>
              <a:rPr lang="en-US" altLang="ja-JP" sz="1800" dirty="0">
                <a:solidFill>
                  <a:schemeClr val="tx1"/>
                </a:solidFill>
                <a:ea typeface="ＭＳ Ｐゴシック" pitchFamily="34" charset="-128"/>
              </a:rPr>
              <a:t> GHPs, and GFHPs may use any HHS authorized definition of EHBs, including any available benchmark option (from any state), to define EHBs.  (At this time there does not appear to be a definition of EHBs “</a:t>
            </a:r>
            <a:r>
              <a:rPr lang="en-US" altLang="ja-JP" sz="1800" i="1" dirty="0">
                <a:solidFill>
                  <a:schemeClr val="tx1"/>
                </a:solidFill>
                <a:ea typeface="ＭＳ Ｐゴシック" pitchFamily="34" charset="-128"/>
              </a:rPr>
              <a:t>authorized by HHS</a:t>
            </a:r>
            <a:r>
              <a:rPr lang="en-US" altLang="ja-JP" sz="1800" dirty="0">
                <a:solidFill>
                  <a:schemeClr val="tx1"/>
                </a:solidFill>
                <a:ea typeface="ＭＳ Ｐゴシック" pitchFamily="34" charset="-128"/>
              </a:rPr>
              <a:t>” other than  the benchmark options.)</a:t>
            </a:r>
          </a:p>
          <a:p>
            <a:pPr eaLnBrk="1" hangingPunct="1">
              <a:buFont typeface="Wingdings" pitchFamily="2" charset="2"/>
              <a:buNone/>
            </a:pPr>
            <a:endParaRPr lang="en-US" sz="1400" b="1" i="1" dirty="0">
              <a:solidFill>
                <a:schemeClr val="tx1"/>
              </a:solidFill>
              <a:ea typeface="ＭＳ Ｐゴシック" pitchFamily="34" charset="-128"/>
            </a:endParaRPr>
          </a:p>
          <a:p>
            <a:pPr eaLnBrk="1" hangingPunct="1">
              <a:buFont typeface="Wingdings" pitchFamily="2" charset="2"/>
              <a:buNone/>
            </a:pPr>
            <a:r>
              <a:rPr lang="en-US" sz="1400" b="1" i="1" dirty="0">
                <a:solidFill>
                  <a:srgbClr val="FF6600"/>
                </a:solidFill>
                <a:ea typeface="ＭＳ Ｐゴシック" pitchFamily="34" charset="-128"/>
              </a:rPr>
              <a:t>Tip:</a:t>
            </a:r>
            <a:r>
              <a:rPr lang="en-US" sz="1400" i="1" dirty="0">
                <a:ea typeface="ＭＳ Ｐゴシック" pitchFamily="34" charset="-128"/>
              </a:rPr>
              <a:t> </a:t>
            </a:r>
            <a:r>
              <a:rPr lang="en-US" sz="1400" dirty="0">
                <a:solidFill>
                  <a:srgbClr val="00B046"/>
                </a:solidFill>
                <a:ea typeface="ＭＳ Ｐゴシック" pitchFamily="34" charset="-128"/>
              </a:rPr>
              <a:t>Non-monetary annual limits (e.g., day or visit limits) paid at a uniform, customary, and reasonable rate are permissible, so long as consistent with other applicable guidance and statutory provisions.</a:t>
            </a:r>
          </a:p>
        </p:txBody>
      </p:sp>
      <p:sp>
        <p:nvSpPr>
          <p:cNvPr id="5" name="Slide Number Placeholder 5"/>
          <p:cNvSpPr>
            <a:spLocks noGrp="1"/>
          </p:cNvSpPr>
          <p:nvPr>
            <p:ph type="sldNum" sz="quarter" idx="12"/>
          </p:nvPr>
        </p:nvSpPr>
        <p:spPr/>
        <p:txBody>
          <a:bodyPr/>
          <a:lstStyle/>
          <a:p>
            <a:pPr>
              <a:defRPr/>
            </a:pPr>
            <a:fld id="{013B895A-FAD9-4B9A-A869-8F2C48B09AAD}" type="slidenum">
              <a:rPr lang="en-US"/>
              <a:pPr>
                <a:defRPr/>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457200" y="381000"/>
            <a:ext cx="3509963" cy="6096000"/>
          </a:xfrm>
        </p:spPr>
        <p:txBody>
          <a:bodyPr/>
          <a:lstStyle/>
          <a:p>
            <a:pPr eaLnBrk="1" hangingPunct="1"/>
            <a:r>
              <a:rPr lang="en-US" sz="3200" dirty="0">
                <a:ea typeface="ＭＳ Ｐゴシック" pitchFamily="34" charset="-128"/>
              </a:rPr>
              <a:t>Prohibition Against Lifetime and Annual Limits on Essential Health Benefits</a:t>
            </a:r>
            <a:r>
              <a:rPr lang="en-US" sz="2400" dirty="0">
                <a:ea typeface="ＭＳ Ｐゴシック" pitchFamily="34" charset="-128"/>
              </a:rPr>
              <a:t> </a:t>
            </a:r>
            <a:r>
              <a:rPr lang="en-US" sz="2000" dirty="0">
                <a:ea typeface="ＭＳ Ｐゴシック" pitchFamily="34" charset="-128"/>
              </a:rPr>
              <a:t>(</a:t>
            </a:r>
            <a:r>
              <a:rPr lang="en-US" sz="2000" dirty="0" err="1">
                <a:ea typeface="ＭＳ Ｐゴシック" pitchFamily="34" charset="-128"/>
              </a:rPr>
              <a:t>cont</a:t>
            </a:r>
            <a:r>
              <a:rPr lang="ja-JP" altLang="en-US" sz="2000" dirty="0">
                <a:ea typeface="ＭＳ Ｐゴシック" pitchFamily="34" charset="-128"/>
              </a:rPr>
              <a:t>’</a:t>
            </a:r>
            <a:r>
              <a:rPr lang="en-US" altLang="ja-JP" sz="2000" dirty="0">
                <a:ea typeface="ＭＳ Ｐゴシック" pitchFamily="34" charset="-128"/>
              </a:rPr>
              <a:t>d)</a:t>
            </a:r>
            <a:endParaRPr lang="en-US" sz="2000" dirty="0">
              <a:ea typeface="ＭＳ Ｐゴシック" pitchFamily="34" charset="-128"/>
            </a:endParaRPr>
          </a:p>
        </p:txBody>
      </p:sp>
      <p:sp>
        <p:nvSpPr>
          <p:cNvPr id="45058" name="Rectangle 3"/>
          <p:cNvSpPr>
            <a:spLocks noGrp="1" noChangeArrowheads="1"/>
          </p:cNvSpPr>
          <p:nvPr>
            <p:ph idx="1"/>
          </p:nvPr>
        </p:nvSpPr>
        <p:spPr>
          <a:xfrm>
            <a:off x="4495800" y="609600"/>
            <a:ext cx="4191000" cy="5486400"/>
          </a:xfrm>
        </p:spPr>
        <p:txBody>
          <a:bodyPr>
            <a:normAutofit fontScale="85000" lnSpcReduction="20000"/>
          </a:bodyPr>
          <a:lstStyle/>
          <a:p>
            <a:pPr eaLnBrk="1" hangingPunct="1"/>
            <a:r>
              <a:rPr lang="en-US" sz="2000" b="1" dirty="0">
                <a:solidFill>
                  <a:srgbClr val="00B046"/>
                </a:solidFill>
                <a:ea typeface="ＭＳ Ｐゴシック" pitchFamily="34" charset="-128"/>
              </a:rPr>
              <a:t>Annual Limits and HRAs.</a:t>
            </a:r>
            <a:r>
              <a:rPr lang="en-US" sz="2000" dirty="0">
                <a:solidFill>
                  <a:srgbClr val="00B046"/>
                </a:solidFill>
                <a:ea typeface="ＭＳ Ｐゴシック" pitchFamily="34" charset="-128"/>
              </a:rPr>
              <a:t>  </a:t>
            </a:r>
            <a:r>
              <a:rPr lang="en-US" sz="2000" dirty="0">
                <a:solidFill>
                  <a:schemeClr val="tx1"/>
                </a:solidFill>
                <a:ea typeface="ＭＳ Ｐゴシック" pitchFamily="34" charset="-128"/>
              </a:rPr>
              <a:t>Major disappointment to ERs who had hoped to use </a:t>
            </a:r>
            <a:r>
              <a:rPr lang="ja-JP" altLang="en-US" sz="2000" dirty="0">
                <a:solidFill>
                  <a:schemeClr val="tx1"/>
                </a:solidFill>
                <a:ea typeface="ＭＳ Ｐゴシック" pitchFamily="34" charset="-128"/>
              </a:rPr>
              <a:t>“</a:t>
            </a:r>
            <a:r>
              <a:rPr lang="en-US" sz="2000" i="1" dirty="0">
                <a:solidFill>
                  <a:schemeClr val="tx1"/>
                </a:solidFill>
                <a:ea typeface="ＭＳ Ｐゴシック" pitchFamily="34" charset="-128"/>
              </a:rPr>
              <a:t>defined contribution</a:t>
            </a:r>
            <a:r>
              <a:rPr lang="ja-JP" altLang="en-US" sz="2000" dirty="0">
                <a:solidFill>
                  <a:schemeClr val="tx1"/>
                </a:solidFill>
                <a:ea typeface="ＭＳ Ｐゴシック" pitchFamily="34" charset="-128"/>
              </a:rPr>
              <a:t>”</a:t>
            </a:r>
            <a:r>
              <a:rPr lang="en-US" sz="2000" dirty="0">
                <a:solidFill>
                  <a:schemeClr val="tx1"/>
                </a:solidFill>
                <a:ea typeface="ＭＳ Ｐゴシック" pitchFamily="34" charset="-128"/>
              </a:rPr>
              <a:t> approach to pay or reimburse </a:t>
            </a:r>
            <a:r>
              <a:rPr lang="ja-JP" altLang="en-US" sz="2000" dirty="0">
                <a:solidFill>
                  <a:schemeClr val="tx1"/>
                </a:solidFill>
                <a:ea typeface="ＭＳ Ｐゴシック" pitchFamily="34" charset="-128"/>
              </a:rPr>
              <a:t>“</a:t>
            </a:r>
            <a:r>
              <a:rPr lang="en-US" sz="2000" dirty="0">
                <a:solidFill>
                  <a:schemeClr val="tx1"/>
                </a:solidFill>
                <a:ea typeface="ＭＳ Ｐゴシック" pitchFamily="34" charset="-128"/>
              </a:rPr>
              <a:t>individual health insurance premiums</a:t>
            </a:r>
            <a:r>
              <a:rPr lang="ja-JP" altLang="en-US" sz="2000" dirty="0">
                <a:solidFill>
                  <a:schemeClr val="tx1"/>
                </a:solidFill>
                <a:ea typeface="ＭＳ Ｐゴシック" pitchFamily="34" charset="-128"/>
              </a:rPr>
              <a:t>”</a:t>
            </a:r>
            <a:r>
              <a:rPr lang="en-US" sz="2000" dirty="0">
                <a:solidFill>
                  <a:schemeClr val="tx1"/>
                </a:solidFill>
                <a:ea typeface="ＭＳ Ｐゴシック" pitchFamily="34" charset="-128"/>
              </a:rPr>
              <a:t> on a </a:t>
            </a:r>
            <a:r>
              <a:rPr lang="ja-JP" altLang="en-US" sz="2000" dirty="0">
                <a:solidFill>
                  <a:schemeClr val="tx1"/>
                </a:solidFill>
                <a:ea typeface="ＭＳ Ｐゴシック" pitchFamily="34" charset="-128"/>
              </a:rPr>
              <a:t>“</a:t>
            </a:r>
            <a:r>
              <a:rPr lang="en-US" sz="2000" i="1" dirty="0">
                <a:solidFill>
                  <a:schemeClr val="tx1"/>
                </a:solidFill>
                <a:ea typeface="ＭＳ Ｐゴシック" pitchFamily="34" charset="-128"/>
              </a:rPr>
              <a:t>tax favored basis</a:t>
            </a:r>
            <a:r>
              <a:rPr lang="ja-JP" altLang="en-US" sz="2000" dirty="0">
                <a:solidFill>
                  <a:schemeClr val="tx1"/>
                </a:solidFill>
                <a:ea typeface="ＭＳ Ｐゴシック" pitchFamily="34" charset="-128"/>
              </a:rPr>
              <a:t>”</a:t>
            </a:r>
            <a:r>
              <a:rPr lang="en-US" sz="2000" dirty="0">
                <a:solidFill>
                  <a:schemeClr val="tx1"/>
                </a:solidFill>
                <a:ea typeface="ＭＳ Ｐゴシック" pitchFamily="34" charset="-128"/>
              </a:rPr>
              <a:t> for EEs (e.g., non-taxable income to the EE):</a:t>
            </a:r>
          </a:p>
          <a:p>
            <a:pPr lvl="1" eaLnBrk="1" hangingPunct="1">
              <a:spcBef>
                <a:spcPct val="30000"/>
              </a:spcBef>
            </a:pPr>
            <a:r>
              <a:rPr lang="en-US" b="1" dirty="0">
                <a:solidFill>
                  <a:srgbClr val="00B046"/>
                </a:solidFill>
                <a:ea typeface="ＭＳ Ｐゴシック" pitchFamily="34" charset="-128"/>
              </a:rPr>
              <a:t>§ 125 Cafeteria Plans</a:t>
            </a:r>
            <a:r>
              <a:rPr lang="en-US" dirty="0">
                <a:solidFill>
                  <a:srgbClr val="00B046"/>
                </a:solidFill>
                <a:ea typeface="ＭＳ Ｐゴシック" pitchFamily="34" charset="-128"/>
              </a:rPr>
              <a:t> </a:t>
            </a:r>
            <a:r>
              <a:rPr lang="en-US" dirty="0">
                <a:solidFill>
                  <a:schemeClr val="tx1"/>
                </a:solidFill>
                <a:ea typeface="ＭＳ Ｐゴシック" pitchFamily="34" charset="-128"/>
              </a:rPr>
              <a:t>cannot pre-tax payment of EE</a:t>
            </a:r>
            <a:r>
              <a:rPr lang="ja-JP" altLang="en-US" dirty="0">
                <a:solidFill>
                  <a:schemeClr val="tx1"/>
                </a:solidFill>
                <a:ea typeface="ＭＳ Ｐゴシック" pitchFamily="34" charset="-128"/>
              </a:rPr>
              <a:t>’</a:t>
            </a:r>
            <a:r>
              <a:rPr lang="en-US" dirty="0">
                <a:solidFill>
                  <a:schemeClr val="tx1"/>
                </a:solidFill>
                <a:ea typeface="ＭＳ Ｐゴシック" pitchFamily="34" charset="-128"/>
              </a:rPr>
              <a:t>s premiums for QHP purchased thru an Exchange unless purchased thru the SHOP or FF-SHOP [IRC § 125(f)(3)].</a:t>
            </a:r>
          </a:p>
          <a:p>
            <a:pPr lvl="1" eaLnBrk="1" hangingPunct="1">
              <a:spcBef>
                <a:spcPct val="30000"/>
              </a:spcBef>
            </a:pPr>
            <a:r>
              <a:rPr lang="en-US" b="1" dirty="0">
                <a:solidFill>
                  <a:srgbClr val="00B046"/>
                </a:solidFill>
                <a:ea typeface="ＭＳ Ｐゴシック" pitchFamily="34" charset="-128"/>
              </a:rPr>
              <a:t>IRS Notice 2013-54 (issued Sept. 13, 2013</a:t>
            </a:r>
            <a:r>
              <a:rPr lang="en-US" dirty="0">
                <a:solidFill>
                  <a:srgbClr val="00B046"/>
                </a:solidFill>
                <a:ea typeface="ＭＳ Ｐゴシック" pitchFamily="34" charset="-128"/>
              </a:rPr>
              <a:t>)- </a:t>
            </a:r>
            <a:r>
              <a:rPr lang="en-US" dirty="0">
                <a:solidFill>
                  <a:schemeClr val="tx1"/>
                </a:solidFill>
                <a:ea typeface="ＭＳ Ｐゴシック" pitchFamily="34" charset="-128"/>
              </a:rPr>
              <a:t>Neither an HRA nor any </a:t>
            </a:r>
            <a:r>
              <a:rPr lang="ja-JP" altLang="en-US" dirty="0">
                <a:solidFill>
                  <a:schemeClr val="tx1"/>
                </a:solidFill>
                <a:ea typeface="ＭＳ Ｐゴシック" pitchFamily="34" charset="-128"/>
              </a:rPr>
              <a:t>“</a:t>
            </a:r>
            <a:r>
              <a:rPr lang="en-US" dirty="0">
                <a:solidFill>
                  <a:schemeClr val="tx1"/>
                </a:solidFill>
                <a:ea typeface="ＭＳ Ｐゴシック" pitchFamily="34" charset="-128"/>
              </a:rPr>
              <a:t>ER payment plan</a:t>
            </a:r>
            <a:r>
              <a:rPr lang="ja-JP" altLang="en-US" dirty="0">
                <a:solidFill>
                  <a:schemeClr val="tx1"/>
                </a:solidFill>
                <a:ea typeface="ＭＳ Ｐゴシック" pitchFamily="34" charset="-128"/>
              </a:rPr>
              <a:t>”</a:t>
            </a:r>
            <a:r>
              <a:rPr lang="en-US" dirty="0">
                <a:solidFill>
                  <a:schemeClr val="tx1"/>
                </a:solidFill>
                <a:ea typeface="ＭＳ Ｐゴシック" pitchFamily="34" charset="-128"/>
              </a:rPr>
              <a:t> may be used as a tax-favored method for an ER to pay or reimburse EE premium costs for </a:t>
            </a:r>
            <a:r>
              <a:rPr lang="ja-JP" altLang="en-US" dirty="0">
                <a:solidFill>
                  <a:schemeClr val="tx1"/>
                </a:solidFill>
                <a:ea typeface="ＭＳ Ｐゴシック" pitchFamily="34" charset="-128"/>
              </a:rPr>
              <a:t>“</a:t>
            </a:r>
            <a:r>
              <a:rPr lang="en-US" dirty="0">
                <a:solidFill>
                  <a:schemeClr val="tx1"/>
                </a:solidFill>
                <a:ea typeface="ＭＳ Ｐゴシック" pitchFamily="34" charset="-128"/>
              </a:rPr>
              <a:t>individual major medical</a:t>
            </a:r>
            <a:r>
              <a:rPr lang="ja-JP" altLang="en-US" dirty="0">
                <a:solidFill>
                  <a:schemeClr val="tx1"/>
                </a:solidFill>
                <a:ea typeface="ＭＳ Ｐゴシック" pitchFamily="34" charset="-128"/>
              </a:rPr>
              <a:t>”</a:t>
            </a:r>
            <a:r>
              <a:rPr lang="en-US" dirty="0">
                <a:solidFill>
                  <a:schemeClr val="tx1"/>
                </a:solidFill>
                <a:ea typeface="ＭＳ Ｐゴシック" pitchFamily="34" charset="-128"/>
              </a:rPr>
              <a:t> coverage (obtained thru an Exchange or otherwise for or on behalf of an individual) due to ACA</a:t>
            </a:r>
            <a:r>
              <a:rPr lang="ja-JP" altLang="en-US" dirty="0">
                <a:solidFill>
                  <a:schemeClr val="tx1"/>
                </a:solidFill>
                <a:ea typeface="ＭＳ Ｐゴシック" pitchFamily="34" charset="-128"/>
              </a:rPr>
              <a:t>’</a:t>
            </a:r>
            <a:r>
              <a:rPr lang="en-US" dirty="0">
                <a:solidFill>
                  <a:schemeClr val="tx1"/>
                </a:solidFill>
                <a:ea typeface="ＭＳ Ｐゴシック" pitchFamily="34" charset="-128"/>
              </a:rPr>
              <a:t>s market</a:t>
            </a:r>
          </a:p>
        </p:txBody>
      </p:sp>
      <p:sp>
        <p:nvSpPr>
          <p:cNvPr id="5" name="Slide Number Placeholder 5"/>
          <p:cNvSpPr>
            <a:spLocks noGrp="1"/>
          </p:cNvSpPr>
          <p:nvPr>
            <p:ph type="sldNum" sz="quarter" idx="12"/>
          </p:nvPr>
        </p:nvSpPr>
        <p:spPr/>
        <p:txBody>
          <a:bodyPr/>
          <a:lstStyle/>
          <a:p>
            <a:pPr>
              <a:defRPr/>
            </a:pPr>
            <a:fld id="{B321AA03-54FD-46A3-9030-17D5E9E8D738}" type="slidenum">
              <a:rPr lang="en-US"/>
              <a:pPr>
                <a:defRPr/>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571500" y="2563686"/>
            <a:ext cx="8001000" cy="3962400"/>
          </a:xfrm>
        </p:spPr>
        <p:txBody>
          <a:bodyPr/>
          <a:lstStyle/>
          <a:p>
            <a:pPr>
              <a:spcBef>
                <a:spcPts val="600"/>
              </a:spcBef>
            </a:pPr>
            <a:r>
              <a:rPr lang="en-US" sz="1700" dirty="0"/>
              <a:t>ACA’s individual and ER mandates are intertwined, so will eliminating the individual mandate start to unwind the ER mandate?</a:t>
            </a:r>
          </a:p>
          <a:p>
            <a:pPr>
              <a:spcBef>
                <a:spcPts val="600"/>
              </a:spcBef>
            </a:pPr>
            <a:r>
              <a:rPr lang="en-US" sz="1700" dirty="0">
                <a:solidFill>
                  <a:srgbClr val="00B046"/>
                </a:solidFill>
              </a:rPr>
              <a:t>U.S. Supreme Court expected to rule on constitutionality of ACA, in whole or in part, by the end of its June 2021 term.</a:t>
            </a:r>
          </a:p>
          <a:p>
            <a:pPr>
              <a:spcBef>
                <a:spcPts val="600"/>
              </a:spcBef>
            </a:pPr>
            <a:r>
              <a:rPr lang="en-US" sz="1700" dirty="0">
                <a:solidFill>
                  <a:srgbClr val="00B046"/>
                </a:solidFill>
              </a:rPr>
              <a:t>The 2017 tax act, signed into law Dec. 22, 2017, effectively repeals the ACA’s requirement that most Americans obtain ACA-compliant health coverage, effective in 2019.</a:t>
            </a:r>
          </a:p>
          <a:p>
            <a:pPr>
              <a:spcBef>
                <a:spcPts val="600"/>
              </a:spcBef>
            </a:pPr>
            <a:r>
              <a:rPr lang="en-US" sz="1700" dirty="0"/>
              <a:t>Much remains to be seen, but for now, ERs must </a:t>
            </a:r>
            <a:r>
              <a:rPr lang="en-US" sz="1700" i="1" dirty="0">
                <a:solidFill>
                  <a:srgbClr val="00B046"/>
                </a:solidFill>
              </a:rPr>
              <a:t>continue to comply</a:t>
            </a:r>
            <a:r>
              <a:rPr lang="en-US" sz="1700" dirty="0"/>
              <a:t> with the ACA, including its ER mandates.</a:t>
            </a:r>
          </a:p>
          <a:p>
            <a:pPr>
              <a:spcBef>
                <a:spcPts val="600"/>
              </a:spcBef>
            </a:pPr>
            <a:r>
              <a:rPr lang="en-US" sz="1700" dirty="0"/>
              <a:t>ERs must continue to focus on avoiding ER </a:t>
            </a:r>
            <a:r>
              <a:rPr lang="en-US" sz="1700" i="1" dirty="0">
                <a:solidFill>
                  <a:srgbClr val="00B046"/>
                </a:solidFill>
              </a:rPr>
              <a:t>“pay-or-play” </a:t>
            </a:r>
            <a:r>
              <a:rPr lang="en-US" sz="1700" dirty="0"/>
              <a:t>penalties and </a:t>
            </a:r>
            <a:r>
              <a:rPr lang="en-US" sz="1700" i="1" dirty="0">
                <a:solidFill>
                  <a:srgbClr val="00B046"/>
                </a:solidFill>
              </a:rPr>
              <a:t>ER “reporting responsibilities.”</a:t>
            </a:r>
          </a:p>
          <a:p>
            <a:pPr>
              <a:spcBef>
                <a:spcPts val="600"/>
              </a:spcBef>
            </a:pPr>
            <a:r>
              <a:rPr lang="en-US" sz="1700" dirty="0"/>
              <a:t>Other new tax reform legislation may effect ACA tax provisions, but for now – ACA is here to stay along with ER reporting requirements.</a:t>
            </a:r>
          </a:p>
        </p:txBody>
      </p:sp>
      <p:sp>
        <p:nvSpPr>
          <p:cNvPr id="5" name="Slide Number Placeholder 4"/>
          <p:cNvSpPr>
            <a:spLocks noGrp="1"/>
          </p:cNvSpPr>
          <p:nvPr>
            <p:ph type="sldNum" sz="quarter" idx="12"/>
          </p:nvPr>
        </p:nvSpPr>
        <p:spPr/>
        <p:txBody>
          <a:bodyPr/>
          <a:lstStyle/>
          <a:p>
            <a:pPr>
              <a:defRPr/>
            </a:pPr>
            <a:fld id="{CB14972F-1601-4A09-A0B6-7BDDED3D9560}" type="slidenum">
              <a:rPr lang="en-US" smtClean="0"/>
              <a:pPr>
                <a:defRPr/>
              </a:pPr>
              <a:t>3</a:t>
            </a:fld>
            <a:endParaRPr lang="en-US" dirty="0"/>
          </a:p>
        </p:txBody>
      </p:sp>
      <p:sp>
        <p:nvSpPr>
          <p:cNvPr id="10" name="Title 1"/>
          <p:cNvSpPr txBox="1">
            <a:spLocks/>
          </p:cNvSpPr>
          <p:nvPr/>
        </p:nvSpPr>
        <p:spPr bwMode="auto">
          <a:xfrm>
            <a:off x="381000" y="609600"/>
            <a:ext cx="8382000" cy="70125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600" kern="1200">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4600">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4600">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4600">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4600">
                <a:solidFill>
                  <a:schemeClr val="bg1"/>
                </a:solidFill>
                <a:latin typeface="Arial" charset="0"/>
                <a:ea typeface="ＭＳ Ｐゴシック" charset="0"/>
                <a:cs typeface="ＭＳ Ｐゴシック" charset="0"/>
              </a:defRPr>
            </a:lvl5pPr>
            <a:lvl6pPr marL="457200" algn="ctr" rtl="0" fontAlgn="base">
              <a:spcBef>
                <a:spcPct val="0"/>
              </a:spcBef>
              <a:spcAft>
                <a:spcPct val="0"/>
              </a:spcAft>
              <a:defRPr sz="4600">
                <a:solidFill>
                  <a:schemeClr val="bg1"/>
                </a:solidFill>
                <a:latin typeface="Arial" charset="0"/>
                <a:ea typeface="ＭＳ Ｐゴシック" charset="0"/>
                <a:cs typeface="ＭＳ Ｐゴシック" charset="0"/>
              </a:defRPr>
            </a:lvl6pPr>
            <a:lvl7pPr marL="914400" algn="ctr" rtl="0" fontAlgn="base">
              <a:spcBef>
                <a:spcPct val="0"/>
              </a:spcBef>
              <a:spcAft>
                <a:spcPct val="0"/>
              </a:spcAft>
              <a:defRPr sz="4600">
                <a:solidFill>
                  <a:schemeClr val="bg1"/>
                </a:solidFill>
                <a:latin typeface="Arial" charset="0"/>
                <a:ea typeface="ＭＳ Ｐゴシック" charset="0"/>
                <a:cs typeface="ＭＳ Ｐゴシック" charset="0"/>
              </a:defRPr>
            </a:lvl7pPr>
            <a:lvl8pPr marL="1371600" algn="ctr" rtl="0" fontAlgn="base">
              <a:spcBef>
                <a:spcPct val="0"/>
              </a:spcBef>
              <a:spcAft>
                <a:spcPct val="0"/>
              </a:spcAft>
              <a:defRPr sz="4600">
                <a:solidFill>
                  <a:schemeClr val="bg1"/>
                </a:solidFill>
                <a:latin typeface="Arial" charset="0"/>
                <a:ea typeface="ＭＳ Ｐゴシック" charset="0"/>
                <a:cs typeface="ＭＳ Ｐゴシック" charset="0"/>
              </a:defRPr>
            </a:lvl8pPr>
            <a:lvl9pPr marL="1828800" algn="ctr" rtl="0" fontAlgn="base">
              <a:spcBef>
                <a:spcPct val="0"/>
              </a:spcBef>
              <a:spcAft>
                <a:spcPct val="0"/>
              </a:spcAft>
              <a:defRPr sz="4600">
                <a:solidFill>
                  <a:schemeClr val="bg1"/>
                </a:solidFill>
                <a:latin typeface="Arial" charset="0"/>
                <a:ea typeface="ＭＳ Ｐゴシック" charset="0"/>
                <a:cs typeface="ＭＳ Ｐゴシック" charset="0"/>
              </a:defRPr>
            </a:lvl9pPr>
          </a:lstStyle>
          <a:p>
            <a:r>
              <a:rPr lang="en-US" sz="4000" dirty="0"/>
              <a:t>What Individual Mandate Repeal Means for ERs</a:t>
            </a:r>
          </a:p>
        </p:txBody>
      </p:sp>
    </p:spTree>
    <p:extLst>
      <p:ext uri="{BB962C8B-B14F-4D97-AF65-F5344CB8AC3E}">
        <p14:creationId xmlns:p14="http://schemas.microsoft.com/office/powerpoint/2010/main" val="33153682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pPr eaLnBrk="1" hangingPunct="1"/>
            <a:r>
              <a:rPr lang="en-US" sz="3200" dirty="0">
                <a:ea typeface="ＭＳ Ｐゴシック" pitchFamily="34" charset="-128"/>
              </a:rPr>
              <a:t>Prohibition Against Lifetime and Annual Limits on Essential Health Benefits</a:t>
            </a:r>
            <a:r>
              <a:rPr lang="en-US" sz="2400" dirty="0">
                <a:ea typeface="ＭＳ Ｐゴシック" pitchFamily="34" charset="-128"/>
              </a:rPr>
              <a:t> </a:t>
            </a:r>
            <a:r>
              <a:rPr lang="en-US" sz="2000" dirty="0">
                <a:ea typeface="ＭＳ Ｐゴシック" pitchFamily="34" charset="-128"/>
              </a:rPr>
              <a:t>(</a:t>
            </a:r>
            <a:r>
              <a:rPr lang="en-US" sz="2000" dirty="0" err="1">
                <a:ea typeface="ＭＳ Ｐゴシック" pitchFamily="34" charset="-128"/>
              </a:rPr>
              <a:t>cont</a:t>
            </a:r>
            <a:r>
              <a:rPr lang="ja-JP" altLang="en-US" sz="2000" dirty="0">
                <a:ea typeface="ＭＳ Ｐゴシック" pitchFamily="34" charset="-128"/>
              </a:rPr>
              <a:t>’</a:t>
            </a:r>
            <a:r>
              <a:rPr lang="en-US" altLang="ja-JP" sz="2000" dirty="0">
                <a:ea typeface="ＭＳ Ｐゴシック" pitchFamily="34" charset="-128"/>
              </a:rPr>
              <a:t>d)</a:t>
            </a:r>
            <a:endParaRPr lang="en-US" sz="2000" dirty="0">
              <a:ea typeface="ＭＳ Ｐゴシック" pitchFamily="34" charset="-128"/>
            </a:endParaRPr>
          </a:p>
        </p:txBody>
      </p:sp>
      <p:sp>
        <p:nvSpPr>
          <p:cNvPr id="5" name="Rectangle 3"/>
          <p:cNvSpPr>
            <a:spLocks noGrp="1" noChangeArrowheads="1"/>
          </p:cNvSpPr>
          <p:nvPr>
            <p:ph idx="1"/>
          </p:nvPr>
        </p:nvSpPr>
        <p:spPr>
          <a:xfrm>
            <a:off x="4800600" y="228600"/>
            <a:ext cx="4114800" cy="6280150"/>
          </a:xfrm>
        </p:spPr>
        <p:txBody>
          <a:bodyPr>
            <a:noAutofit/>
          </a:bodyPr>
          <a:lstStyle/>
          <a:p>
            <a:pPr marL="360363" lvl="2" indent="0" eaLnBrk="1" hangingPunct="1">
              <a:buNone/>
            </a:pPr>
            <a:r>
              <a:rPr lang="en-US" sz="1700" dirty="0">
                <a:solidFill>
                  <a:schemeClr val="tx1"/>
                </a:solidFill>
                <a:ea typeface="ＭＳ Ｐゴシック" pitchFamily="34" charset="-128"/>
              </a:rPr>
              <a:t>reforms prohibition on </a:t>
            </a:r>
            <a:r>
              <a:rPr lang="ja-JP" altLang="en-US" sz="1700" dirty="0">
                <a:solidFill>
                  <a:schemeClr val="tx1"/>
                </a:solidFill>
                <a:ea typeface="ＭＳ Ｐゴシック" pitchFamily="34" charset="-128"/>
              </a:rPr>
              <a:t>“</a:t>
            </a:r>
            <a:r>
              <a:rPr lang="en-US" sz="1700" dirty="0">
                <a:solidFill>
                  <a:schemeClr val="tx1"/>
                </a:solidFill>
                <a:ea typeface="ＭＳ Ｐゴシック" pitchFamily="34" charset="-128"/>
              </a:rPr>
              <a:t>annual dollar limits</a:t>
            </a:r>
            <a:r>
              <a:rPr lang="ja-JP" altLang="en-US" sz="1700" dirty="0">
                <a:solidFill>
                  <a:schemeClr val="tx1"/>
                </a:solidFill>
                <a:ea typeface="ＭＳ Ｐゴシック" pitchFamily="34" charset="-128"/>
              </a:rPr>
              <a:t>”</a:t>
            </a:r>
            <a:r>
              <a:rPr lang="en-US" sz="1700" dirty="0">
                <a:solidFill>
                  <a:schemeClr val="tx1"/>
                </a:solidFill>
                <a:ea typeface="ＭＳ Ｐゴシック" pitchFamily="34" charset="-128"/>
              </a:rPr>
              <a:t>, as well as requirement to provide first dollar coverage for </a:t>
            </a:r>
            <a:r>
              <a:rPr lang="ja-JP" altLang="en-US" sz="1700" dirty="0">
                <a:solidFill>
                  <a:schemeClr val="tx1"/>
                </a:solidFill>
                <a:ea typeface="ＭＳ Ｐゴシック" pitchFamily="34" charset="-128"/>
              </a:rPr>
              <a:t>“</a:t>
            </a:r>
            <a:r>
              <a:rPr lang="en-US" sz="1700" dirty="0">
                <a:solidFill>
                  <a:schemeClr val="tx1"/>
                </a:solidFill>
                <a:ea typeface="ＭＳ Ｐゴシック" pitchFamily="34" charset="-128"/>
              </a:rPr>
              <a:t>preventive services</a:t>
            </a:r>
            <a:r>
              <a:rPr lang="ja-JP" altLang="en-US" sz="1700" dirty="0">
                <a:solidFill>
                  <a:schemeClr val="tx1"/>
                </a:solidFill>
                <a:ea typeface="ＭＳ Ｐゴシック" pitchFamily="34" charset="-128"/>
              </a:rPr>
              <a:t>”</a:t>
            </a:r>
            <a:r>
              <a:rPr lang="en-US" sz="1700" dirty="0">
                <a:solidFill>
                  <a:schemeClr val="tx1"/>
                </a:solidFill>
                <a:ea typeface="ＭＳ Ｐゴシック" pitchFamily="34" charset="-128"/>
              </a:rPr>
              <a:t>. Does not apply to (</a:t>
            </a:r>
            <a:r>
              <a:rPr lang="en-US" sz="1700" dirty="0" err="1">
                <a:solidFill>
                  <a:schemeClr val="tx1"/>
                </a:solidFill>
                <a:ea typeface="ＭＳ Ｐゴシック" pitchFamily="34" charset="-128"/>
              </a:rPr>
              <a:t>i</a:t>
            </a:r>
            <a:r>
              <a:rPr lang="en-US" sz="1700" dirty="0">
                <a:solidFill>
                  <a:schemeClr val="tx1"/>
                </a:solidFill>
                <a:ea typeface="ＭＳ Ｐゴシック" pitchFamily="34" charset="-128"/>
              </a:rPr>
              <a:t>) </a:t>
            </a:r>
            <a:r>
              <a:rPr lang="ja-JP" altLang="en-US" sz="1700" dirty="0">
                <a:solidFill>
                  <a:schemeClr val="tx1"/>
                </a:solidFill>
                <a:ea typeface="ＭＳ Ｐゴシック" pitchFamily="34" charset="-128"/>
              </a:rPr>
              <a:t>“</a:t>
            </a:r>
            <a:r>
              <a:rPr lang="en-US" sz="1700" dirty="0">
                <a:solidFill>
                  <a:schemeClr val="tx1"/>
                </a:solidFill>
                <a:ea typeface="ＭＳ Ｐゴシック" pitchFamily="34" charset="-128"/>
              </a:rPr>
              <a:t>excepted benefits</a:t>
            </a:r>
            <a:r>
              <a:rPr lang="ja-JP" altLang="en-US" sz="1700" dirty="0">
                <a:solidFill>
                  <a:schemeClr val="tx1"/>
                </a:solidFill>
                <a:ea typeface="ＭＳ Ｐゴシック" pitchFamily="34" charset="-128"/>
              </a:rPr>
              <a:t>”</a:t>
            </a:r>
            <a:r>
              <a:rPr lang="en-US" sz="1700" dirty="0">
                <a:solidFill>
                  <a:schemeClr val="tx1"/>
                </a:solidFill>
                <a:ea typeface="ＭＳ Ｐゴシック" pitchFamily="34" charset="-128"/>
              </a:rPr>
              <a:t> (</a:t>
            </a:r>
            <a:r>
              <a:rPr lang="en-US" sz="1700" i="1" dirty="0">
                <a:solidFill>
                  <a:schemeClr val="tx1"/>
                </a:solidFill>
                <a:ea typeface="ＭＳ Ｐゴシック" pitchFamily="34" charset="-128"/>
              </a:rPr>
              <a:t>e.g., </a:t>
            </a:r>
            <a:r>
              <a:rPr lang="en-US" sz="1700" dirty="0">
                <a:solidFill>
                  <a:schemeClr val="tx1"/>
                </a:solidFill>
                <a:ea typeface="ＭＳ Ｐゴシック" pitchFamily="34" charset="-128"/>
              </a:rPr>
              <a:t>limited scope dental and vision, disability); (ii) retiree-only plans; or (iii) an ER-sponsored arrangement under which EE may choose either cash or an “after tax” amount to be applied toward health coverage.</a:t>
            </a:r>
          </a:p>
          <a:p>
            <a:pPr marL="11113" lvl="1" indent="0" eaLnBrk="1" hangingPunct="1">
              <a:buNone/>
            </a:pPr>
            <a:endParaRPr lang="en-US" sz="1700" dirty="0">
              <a:solidFill>
                <a:schemeClr val="tx1"/>
              </a:solidFill>
              <a:ea typeface="ＭＳ Ｐゴシック" pitchFamily="34" charset="-128"/>
            </a:endParaRPr>
          </a:p>
          <a:p>
            <a:pPr marL="347663" lvl="1" eaLnBrk="1" hangingPunct="1"/>
            <a:r>
              <a:rPr lang="en-US" sz="1700" b="1" dirty="0">
                <a:solidFill>
                  <a:srgbClr val="00B046"/>
                </a:solidFill>
                <a:ea typeface="ＭＳ Ｐゴシック" pitchFamily="34" charset="-128"/>
              </a:rPr>
              <a:t>IRS guidance Employer Health Care Arrangements (issued May 14, 2014) and IRS Notice 2015-87 (issued Dec. 16, 2015)- </a:t>
            </a:r>
            <a:r>
              <a:rPr lang="en-US" sz="1700" dirty="0">
                <a:solidFill>
                  <a:schemeClr val="tx1"/>
                </a:solidFill>
                <a:ea typeface="ＭＳ Ｐゴシック" pitchFamily="34" charset="-128"/>
              </a:rPr>
              <a:t>emphasizes ACA penalties if ERs reimburse EEs’ individual insurance premiums.</a:t>
            </a:r>
          </a:p>
        </p:txBody>
      </p:sp>
      <p:sp>
        <p:nvSpPr>
          <p:cNvPr id="4" name="Slide Number Placeholder 3"/>
          <p:cNvSpPr>
            <a:spLocks noGrp="1"/>
          </p:cNvSpPr>
          <p:nvPr>
            <p:ph type="sldNum" sz="quarter" idx="12"/>
          </p:nvPr>
        </p:nvSpPr>
        <p:spPr/>
        <p:txBody>
          <a:bodyPr/>
          <a:lstStyle/>
          <a:p>
            <a:pPr>
              <a:defRPr/>
            </a:pPr>
            <a:fld id="{EE81FA88-2B5C-4EA9-91B2-262DBE28F693}" type="slidenum">
              <a:rPr lang="en-US" smtClean="0"/>
              <a:pPr>
                <a:defRPr/>
              </a:pPr>
              <a:t>30</a:t>
            </a:fld>
            <a:endParaRPr lang="en-US" dirty="0"/>
          </a:p>
        </p:txBody>
      </p:sp>
    </p:spTree>
    <p:extLst>
      <p:ext uri="{BB962C8B-B14F-4D97-AF65-F5344CB8AC3E}">
        <p14:creationId xmlns:p14="http://schemas.microsoft.com/office/powerpoint/2010/main" val="2169145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lstStyle/>
          <a:p>
            <a:pPr eaLnBrk="1" hangingPunct="1"/>
            <a:r>
              <a:rPr lang="en-US" sz="3200" dirty="0">
                <a:ea typeface="ＭＳ Ｐゴシック" pitchFamily="34" charset="-128"/>
              </a:rPr>
              <a:t>Prohibition Against Lifetime and Annual Limits on Essential Health Benefits</a:t>
            </a:r>
            <a:r>
              <a:rPr lang="en-US" sz="2400" dirty="0">
                <a:ea typeface="ＭＳ Ｐゴシック" pitchFamily="34" charset="-128"/>
              </a:rPr>
              <a:t> </a:t>
            </a:r>
            <a:r>
              <a:rPr lang="en-US" sz="2000" dirty="0">
                <a:ea typeface="ＭＳ Ｐゴシック" pitchFamily="34" charset="-128"/>
              </a:rPr>
              <a:t>(</a:t>
            </a:r>
            <a:r>
              <a:rPr lang="en-US" sz="2000" dirty="0" err="1">
                <a:ea typeface="ＭＳ Ｐゴシック" pitchFamily="34" charset="-128"/>
              </a:rPr>
              <a:t>cont</a:t>
            </a:r>
            <a:r>
              <a:rPr lang="ja-JP" altLang="en-US" sz="2000" dirty="0">
                <a:ea typeface="ＭＳ Ｐゴシック" pitchFamily="34" charset="-128"/>
              </a:rPr>
              <a:t>’</a:t>
            </a:r>
            <a:r>
              <a:rPr lang="en-US" altLang="ja-JP" sz="2000" dirty="0">
                <a:ea typeface="ＭＳ Ｐゴシック" pitchFamily="34" charset="-128"/>
              </a:rPr>
              <a:t>d)</a:t>
            </a:r>
            <a:endParaRPr lang="en-US" sz="2000" dirty="0">
              <a:ea typeface="ＭＳ Ｐゴシック" pitchFamily="34" charset="-128"/>
            </a:endParaRPr>
          </a:p>
        </p:txBody>
      </p:sp>
      <p:sp>
        <p:nvSpPr>
          <p:cNvPr id="6" name="Rectangle 3"/>
          <p:cNvSpPr>
            <a:spLocks noGrp="1" noChangeArrowheads="1"/>
          </p:cNvSpPr>
          <p:nvPr>
            <p:ph idx="1"/>
          </p:nvPr>
        </p:nvSpPr>
        <p:spPr>
          <a:xfrm>
            <a:off x="4305300" y="425450"/>
            <a:ext cx="4495800" cy="6280150"/>
          </a:xfrm>
        </p:spPr>
        <p:txBody>
          <a:bodyPr>
            <a:noAutofit/>
          </a:bodyPr>
          <a:lstStyle/>
          <a:p>
            <a:pPr marL="347663" lvl="1" eaLnBrk="1" hangingPunct="1">
              <a:spcBef>
                <a:spcPts val="0"/>
              </a:spcBef>
            </a:pPr>
            <a:r>
              <a:rPr lang="en-US" sz="1700" b="1" dirty="0">
                <a:solidFill>
                  <a:srgbClr val="00B046"/>
                </a:solidFill>
                <a:ea typeface="ＭＳ Ｐゴシック" pitchFamily="34" charset="-128"/>
              </a:rPr>
              <a:t>IRS grants relief for small ERs, S-Corps, and Medicare/TRICARE arrangements, </a:t>
            </a:r>
            <a:r>
              <a:rPr lang="en-US" sz="1700" dirty="0">
                <a:solidFill>
                  <a:schemeClr val="tx1"/>
                </a:solidFill>
                <a:ea typeface="ＭＳ Ｐゴシック" pitchFamily="34" charset="-128"/>
              </a:rPr>
              <a:t>but reiterates excise tax risks of paying EE’s individual major medical insurance premiums [IRS Notice 2015-17 (2/18/15)]:</a:t>
            </a:r>
          </a:p>
          <a:p>
            <a:pPr marL="696913" lvl="2" eaLnBrk="1" hangingPunct="1">
              <a:spcBef>
                <a:spcPts val="0"/>
              </a:spcBef>
            </a:pPr>
            <a:r>
              <a:rPr lang="en-US" sz="1700" dirty="0">
                <a:solidFill>
                  <a:schemeClr val="tx1"/>
                </a:solidFill>
                <a:ea typeface="ＭＳ Ｐゴシック" pitchFamily="34" charset="-128"/>
              </a:rPr>
              <a:t>Temporary transition relief for non-ALEs (&lt;50 FTE/FTEEs) thru 6/30/15;</a:t>
            </a:r>
          </a:p>
          <a:p>
            <a:pPr marL="696913" lvl="2" eaLnBrk="1" hangingPunct="1">
              <a:spcBef>
                <a:spcPts val="0"/>
              </a:spcBef>
            </a:pPr>
            <a:r>
              <a:rPr lang="en-US" sz="1700" dirty="0">
                <a:solidFill>
                  <a:schemeClr val="tx1"/>
                </a:solidFill>
                <a:ea typeface="ＭＳ Ｐゴシック" pitchFamily="34" charset="-128"/>
              </a:rPr>
              <a:t>Relief pending future guidance for certain S-Corp arrangements for 2% shareholders (e.g. &gt;2% ownership);</a:t>
            </a:r>
          </a:p>
          <a:p>
            <a:pPr marL="696913" lvl="2" eaLnBrk="1" hangingPunct="1">
              <a:spcBef>
                <a:spcPts val="0"/>
              </a:spcBef>
            </a:pPr>
            <a:r>
              <a:rPr lang="en-US" sz="1700" dirty="0">
                <a:solidFill>
                  <a:schemeClr val="tx1"/>
                </a:solidFill>
                <a:ea typeface="ＭＳ Ｐゴシック" pitchFamily="34" charset="-128"/>
              </a:rPr>
              <a:t>Medicare premium reimbursement arrangements may be integrated with another group health plan offered by ER, subject to certain conditions. </a:t>
            </a:r>
            <a:r>
              <a:rPr lang="en-US" sz="1700" dirty="0">
                <a:solidFill>
                  <a:srgbClr val="FF6600"/>
                </a:solidFill>
                <a:ea typeface="ＭＳ Ｐゴシック" pitchFamily="34" charset="-128"/>
              </a:rPr>
              <a:t>NOTE: </a:t>
            </a:r>
            <a:r>
              <a:rPr lang="en-US" sz="1700" dirty="0">
                <a:solidFill>
                  <a:schemeClr val="tx1"/>
                </a:solidFill>
                <a:ea typeface="ＭＳ Ｐゴシック" pitchFamily="34" charset="-128"/>
              </a:rPr>
              <a:t>Medicare premium arrangements for active EEs may be subject to restrictions under other federal laws (e.g., Medicare Secondary Payer’s “anti enticement” provisions for ERs).</a:t>
            </a:r>
          </a:p>
          <a:p>
            <a:pPr marL="347663" lvl="1" eaLnBrk="1" hangingPunct="1"/>
            <a:endParaRPr lang="en-US" sz="1800" dirty="0">
              <a:solidFill>
                <a:schemeClr val="tx1"/>
              </a:solidFill>
              <a:ea typeface="ＭＳ Ｐゴシック" pitchFamily="34" charset="-128"/>
            </a:endParaRPr>
          </a:p>
        </p:txBody>
      </p:sp>
      <p:sp>
        <p:nvSpPr>
          <p:cNvPr id="4" name="Slide Number Placeholder 3"/>
          <p:cNvSpPr>
            <a:spLocks noGrp="1"/>
          </p:cNvSpPr>
          <p:nvPr>
            <p:ph type="sldNum" sz="quarter" idx="12"/>
          </p:nvPr>
        </p:nvSpPr>
        <p:spPr/>
        <p:txBody>
          <a:bodyPr/>
          <a:lstStyle/>
          <a:p>
            <a:pPr>
              <a:defRPr/>
            </a:pPr>
            <a:fld id="{EE81FA88-2B5C-4EA9-91B2-262DBE28F693}" type="slidenum">
              <a:rPr lang="en-US" smtClean="0"/>
              <a:pPr>
                <a:defRPr/>
              </a:pPr>
              <a:t>31</a:t>
            </a:fld>
            <a:endParaRPr lang="en-US" dirty="0"/>
          </a:p>
        </p:txBody>
      </p:sp>
    </p:spTree>
    <p:extLst>
      <p:ext uri="{BB962C8B-B14F-4D97-AF65-F5344CB8AC3E}">
        <p14:creationId xmlns:p14="http://schemas.microsoft.com/office/powerpoint/2010/main" val="35358545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pPr eaLnBrk="1" hangingPunct="1"/>
            <a:r>
              <a:rPr lang="en-US" sz="3200" dirty="0">
                <a:ea typeface="ＭＳ Ｐゴシック" pitchFamily="34" charset="-128"/>
              </a:rPr>
              <a:t>Prohibition Against Lifetime and Annual Limits on Essential Health Benefits</a:t>
            </a:r>
            <a:r>
              <a:rPr lang="en-US" sz="2400" dirty="0">
                <a:ea typeface="ＭＳ Ｐゴシック" pitchFamily="34" charset="-128"/>
              </a:rPr>
              <a:t> </a:t>
            </a:r>
            <a:r>
              <a:rPr lang="en-US" sz="2000" dirty="0">
                <a:ea typeface="ＭＳ Ｐゴシック" pitchFamily="34" charset="-128"/>
              </a:rPr>
              <a:t>(</a:t>
            </a:r>
            <a:r>
              <a:rPr lang="en-US" sz="2000" dirty="0" err="1">
                <a:ea typeface="ＭＳ Ｐゴシック" pitchFamily="34" charset="-128"/>
              </a:rPr>
              <a:t>cont</a:t>
            </a:r>
            <a:r>
              <a:rPr lang="ja-JP" altLang="en-US" sz="2000" dirty="0">
                <a:ea typeface="ＭＳ Ｐゴシック" pitchFamily="34" charset="-128"/>
              </a:rPr>
              <a:t>’</a:t>
            </a:r>
            <a:r>
              <a:rPr lang="en-US" altLang="ja-JP" sz="2000" dirty="0">
                <a:ea typeface="ＭＳ Ｐゴシック" pitchFamily="34" charset="-128"/>
              </a:rPr>
              <a:t>d)</a:t>
            </a:r>
            <a:endParaRPr lang="en-US" sz="2000" dirty="0">
              <a:ea typeface="ＭＳ Ｐゴシック" pitchFamily="34" charset="-128"/>
            </a:endParaRPr>
          </a:p>
        </p:txBody>
      </p:sp>
      <p:sp>
        <p:nvSpPr>
          <p:cNvPr id="5" name="Rectangle 3"/>
          <p:cNvSpPr>
            <a:spLocks noGrp="1" noChangeArrowheads="1"/>
          </p:cNvSpPr>
          <p:nvPr>
            <p:ph idx="1"/>
          </p:nvPr>
        </p:nvSpPr>
        <p:spPr>
          <a:xfrm>
            <a:off x="4294414" y="226105"/>
            <a:ext cx="4544786" cy="6280150"/>
          </a:xfrm>
        </p:spPr>
        <p:txBody>
          <a:bodyPr>
            <a:noAutofit/>
          </a:bodyPr>
          <a:lstStyle/>
          <a:p>
            <a:pPr marL="696913" lvl="2" eaLnBrk="1" hangingPunct="1"/>
            <a:r>
              <a:rPr lang="en-US" dirty="0">
                <a:solidFill>
                  <a:srgbClr val="00B046"/>
                </a:solidFill>
                <a:ea typeface="ＭＳ Ｐゴシック" pitchFamily="34" charset="-128"/>
              </a:rPr>
              <a:t>TRICARE-related HRAs </a:t>
            </a:r>
            <a:r>
              <a:rPr lang="en-US" dirty="0">
                <a:solidFill>
                  <a:schemeClr val="tx1"/>
                </a:solidFill>
                <a:ea typeface="ＭＳ Ｐゴシック" pitchFamily="34" charset="-128"/>
              </a:rPr>
              <a:t>may be integrated with another group health plan sponsored by ER, subject to certain conditions. </a:t>
            </a:r>
            <a:r>
              <a:rPr lang="en-US" dirty="0">
                <a:solidFill>
                  <a:srgbClr val="FF6600"/>
                </a:solidFill>
                <a:ea typeface="ＭＳ Ｐゴシック" pitchFamily="34" charset="-128"/>
              </a:rPr>
              <a:t>NOTE: </a:t>
            </a:r>
            <a:r>
              <a:rPr lang="en-US" dirty="0">
                <a:solidFill>
                  <a:schemeClr val="tx1"/>
                </a:solidFill>
                <a:ea typeface="ＭＳ Ｐゴシック" pitchFamily="34" charset="-128"/>
              </a:rPr>
              <a:t>TRICARE “incentive” prohibition rules may restrict to small ERs; </a:t>
            </a:r>
          </a:p>
          <a:p>
            <a:pPr marL="696913" lvl="2" eaLnBrk="1" hangingPunct="1"/>
            <a:r>
              <a:rPr lang="en-US" sz="1800" dirty="0">
                <a:solidFill>
                  <a:schemeClr val="tx1"/>
                </a:solidFill>
                <a:ea typeface="ＭＳ Ｐゴシック" pitchFamily="34" charset="-128"/>
              </a:rPr>
              <a:t>ER may </a:t>
            </a:r>
            <a:r>
              <a:rPr lang="en-US" sz="1800" dirty="0">
                <a:solidFill>
                  <a:srgbClr val="00B046"/>
                </a:solidFill>
                <a:ea typeface="ＭＳ Ｐゴシック" pitchFamily="34" charset="-128"/>
              </a:rPr>
              <a:t>increase an EE’s taxable compensation as long as not conditioned</a:t>
            </a:r>
            <a:r>
              <a:rPr lang="en-US" sz="1800" dirty="0">
                <a:solidFill>
                  <a:schemeClr val="tx1"/>
                </a:solidFill>
                <a:ea typeface="ＭＳ Ｐゴシック" pitchFamily="34" charset="-128"/>
              </a:rPr>
              <a:t> on the purchase of health coverage;</a:t>
            </a:r>
          </a:p>
          <a:p>
            <a:pPr marL="696913" lvl="2" eaLnBrk="1" hangingPunct="1"/>
            <a:r>
              <a:rPr lang="en-US" dirty="0">
                <a:solidFill>
                  <a:schemeClr val="tx1"/>
                </a:solidFill>
                <a:ea typeface="ＭＳ Ｐゴシック" pitchFamily="34" charset="-128"/>
              </a:rPr>
              <a:t>However, </a:t>
            </a:r>
            <a:r>
              <a:rPr lang="en-US" dirty="0">
                <a:solidFill>
                  <a:srgbClr val="00B046"/>
                </a:solidFill>
                <a:ea typeface="ＭＳ Ｐゴシック" pitchFamily="34" charset="-128"/>
              </a:rPr>
              <a:t>after-tax ER payment plans (e.g. without cash option) are subject to excise tax. </a:t>
            </a:r>
            <a:r>
              <a:rPr lang="en-US" dirty="0">
                <a:solidFill>
                  <a:srgbClr val="FF6600"/>
                </a:solidFill>
                <a:ea typeface="ＭＳ Ｐゴシック" pitchFamily="34" charset="-128"/>
              </a:rPr>
              <a:t>NOTE:</a:t>
            </a:r>
            <a:r>
              <a:rPr lang="en-US" dirty="0">
                <a:solidFill>
                  <a:schemeClr val="tx1"/>
                </a:solidFill>
                <a:ea typeface="ＭＳ Ｐゴシック" pitchFamily="34" charset="-128"/>
              </a:rPr>
              <a:t> In response to question if the compliance issue could be avoided by reimbursing individual premiums with after-tax compensation, IRS made it clear that an after-tax (reimbursement only) approach will not work.</a:t>
            </a:r>
            <a:endParaRPr lang="en-US" sz="1800" dirty="0">
              <a:solidFill>
                <a:schemeClr val="tx1"/>
              </a:solidFill>
              <a:ea typeface="ＭＳ Ｐゴシック" pitchFamily="34" charset="-128"/>
            </a:endParaRPr>
          </a:p>
        </p:txBody>
      </p:sp>
      <p:sp>
        <p:nvSpPr>
          <p:cNvPr id="4" name="Slide Number Placeholder 3"/>
          <p:cNvSpPr>
            <a:spLocks noGrp="1"/>
          </p:cNvSpPr>
          <p:nvPr>
            <p:ph type="sldNum" sz="quarter" idx="12"/>
          </p:nvPr>
        </p:nvSpPr>
        <p:spPr/>
        <p:txBody>
          <a:bodyPr/>
          <a:lstStyle/>
          <a:p>
            <a:pPr>
              <a:defRPr/>
            </a:pPr>
            <a:fld id="{EE81FA88-2B5C-4EA9-91B2-262DBE28F693}" type="slidenum">
              <a:rPr lang="en-US" smtClean="0"/>
              <a:pPr>
                <a:defRPr/>
              </a:pPr>
              <a:t>32</a:t>
            </a:fld>
            <a:endParaRPr lang="en-US" dirty="0"/>
          </a:p>
        </p:txBody>
      </p:sp>
    </p:spTree>
    <p:extLst>
      <p:ext uri="{BB962C8B-B14F-4D97-AF65-F5344CB8AC3E}">
        <p14:creationId xmlns:p14="http://schemas.microsoft.com/office/powerpoint/2010/main" val="14690247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EA21394B-62E6-42AB-9BE4-195A4A80EDFB}" type="slidenum">
              <a:rPr lang="en-US"/>
              <a:pPr>
                <a:defRPr/>
              </a:pPr>
              <a:t>33</a:t>
            </a:fld>
            <a:endParaRPr lang="en-US" dirty="0"/>
          </a:p>
        </p:txBody>
      </p:sp>
      <p:sp>
        <p:nvSpPr>
          <p:cNvPr id="46082" name="Rectangle 3"/>
          <p:cNvSpPr>
            <a:spLocks noGrp="1" noChangeArrowheads="1"/>
          </p:cNvSpPr>
          <p:nvPr>
            <p:ph idx="4294967295"/>
          </p:nvPr>
        </p:nvSpPr>
        <p:spPr>
          <a:xfrm>
            <a:off x="304800" y="1371600"/>
            <a:ext cx="8496300" cy="4984750"/>
          </a:xfrm>
        </p:spPr>
        <p:txBody>
          <a:bodyPr/>
          <a:lstStyle/>
          <a:p>
            <a:pPr eaLnBrk="1" hangingPunct="1">
              <a:lnSpc>
                <a:spcPct val="90000"/>
              </a:lnSpc>
              <a:spcBef>
                <a:spcPts val="0"/>
              </a:spcBef>
            </a:pPr>
            <a:r>
              <a:rPr lang="en-US" sz="1600" b="1" dirty="0">
                <a:solidFill>
                  <a:srgbClr val="00B046"/>
                </a:solidFill>
                <a:ea typeface="ＭＳ Ｐゴシック" pitchFamily="34" charset="-128"/>
              </a:rPr>
              <a:t>Cures Act (signed into law 12/13/16) creates new HRAs for small ERs (“QSEHRA”).</a:t>
            </a:r>
          </a:p>
          <a:p>
            <a:pPr eaLnBrk="1" hangingPunct="1">
              <a:lnSpc>
                <a:spcPct val="90000"/>
              </a:lnSpc>
              <a:spcBef>
                <a:spcPts val="0"/>
              </a:spcBef>
            </a:pPr>
            <a:endParaRPr lang="en-US" sz="1600" b="1" dirty="0">
              <a:solidFill>
                <a:srgbClr val="00B046"/>
              </a:solidFill>
              <a:ea typeface="ＭＳ Ｐゴシック" pitchFamily="34" charset="-128"/>
            </a:endParaRPr>
          </a:p>
          <a:p>
            <a:pPr lvl="1" eaLnBrk="1" hangingPunct="1">
              <a:lnSpc>
                <a:spcPct val="90000"/>
              </a:lnSpc>
              <a:spcBef>
                <a:spcPts val="0"/>
              </a:spcBef>
            </a:pPr>
            <a:r>
              <a:rPr lang="en-US" sz="1600" dirty="0">
                <a:solidFill>
                  <a:schemeClr val="tx1"/>
                </a:solidFill>
                <a:ea typeface="ＭＳ Ｐゴシック" pitchFamily="34" charset="-128"/>
              </a:rPr>
              <a:t>Eff. for </a:t>
            </a:r>
            <a:r>
              <a:rPr lang="en-US" sz="1600" dirty="0">
                <a:solidFill>
                  <a:srgbClr val="00B046"/>
                </a:solidFill>
                <a:ea typeface="ＭＳ Ｐゴシック" pitchFamily="34" charset="-128"/>
              </a:rPr>
              <a:t>PYs beginning in 2017</a:t>
            </a:r>
            <a:r>
              <a:rPr lang="en-US" sz="1600" dirty="0">
                <a:solidFill>
                  <a:schemeClr val="tx1"/>
                </a:solidFill>
                <a:ea typeface="ＭＳ Ｐゴシック" pitchFamily="34" charset="-128"/>
              </a:rPr>
              <a:t>, new stand-lone HRA option for </a:t>
            </a:r>
            <a:r>
              <a:rPr lang="en-US" sz="1600" dirty="0">
                <a:solidFill>
                  <a:srgbClr val="00B046"/>
                </a:solidFill>
                <a:ea typeface="ＭＳ Ｐゴシック" pitchFamily="34" charset="-128"/>
              </a:rPr>
              <a:t>non-ALEs</a:t>
            </a:r>
            <a:r>
              <a:rPr lang="en-US" sz="1600" dirty="0">
                <a:solidFill>
                  <a:schemeClr val="tx1"/>
                </a:solidFill>
                <a:ea typeface="ＭＳ Ｐゴシック" pitchFamily="34" charset="-128"/>
              </a:rPr>
              <a:t> (e.g., &lt; 50 FTEs/FTEEs) that </a:t>
            </a:r>
            <a:r>
              <a:rPr lang="en-US" sz="1600" i="1" u="sng" dirty="0">
                <a:solidFill>
                  <a:srgbClr val="00B046"/>
                </a:solidFill>
                <a:ea typeface="ＭＳ Ｐゴシック" pitchFamily="34" charset="-128"/>
              </a:rPr>
              <a:t>do not </a:t>
            </a:r>
            <a:r>
              <a:rPr lang="en-US" sz="1600" dirty="0">
                <a:solidFill>
                  <a:srgbClr val="00B046"/>
                </a:solidFill>
                <a:ea typeface="ＭＳ Ｐゴシック" pitchFamily="34" charset="-128"/>
              </a:rPr>
              <a:t>offer a GHP </a:t>
            </a:r>
            <a:r>
              <a:rPr lang="en-US" sz="1600" dirty="0">
                <a:solidFill>
                  <a:schemeClr val="tx1"/>
                </a:solidFill>
                <a:ea typeface="ＭＳ Ｐゴシック" pitchFamily="34" charset="-128"/>
              </a:rPr>
              <a:t>to any of their EEs;</a:t>
            </a:r>
          </a:p>
          <a:p>
            <a:pPr lvl="1" eaLnBrk="1" hangingPunct="1">
              <a:lnSpc>
                <a:spcPct val="90000"/>
              </a:lnSpc>
              <a:spcBef>
                <a:spcPts val="0"/>
              </a:spcBef>
            </a:pPr>
            <a:r>
              <a:rPr lang="en-US" sz="1600" dirty="0">
                <a:solidFill>
                  <a:schemeClr val="tx1"/>
                </a:solidFill>
                <a:ea typeface="ＭＳ Ｐゴシック" pitchFamily="34" charset="-128"/>
              </a:rPr>
              <a:t>QSEHRAs are </a:t>
            </a:r>
            <a:r>
              <a:rPr lang="en-US" sz="1600" dirty="0">
                <a:solidFill>
                  <a:srgbClr val="00B046"/>
                </a:solidFill>
                <a:ea typeface="ＭＳ Ｐゴシック" pitchFamily="34" charset="-128"/>
              </a:rPr>
              <a:t>exempt from definition of GHP </a:t>
            </a:r>
            <a:r>
              <a:rPr lang="en-US" sz="1600" dirty="0">
                <a:solidFill>
                  <a:schemeClr val="tx1"/>
                </a:solidFill>
                <a:ea typeface="ＭＳ Ｐゴシック" pitchFamily="34" charset="-128"/>
              </a:rPr>
              <a:t>for purposes of ACA and COBRA;</a:t>
            </a:r>
          </a:p>
          <a:p>
            <a:pPr lvl="1" eaLnBrk="1" hangingPunct="1">
              <a:lnSpc>
                <a:spcPct val="90000"/>
              </a:lnSpc>
              <a:spcBef>
                <a:spcPts val="0"/>
              </a:spcBef>
            </a:pPr>
            <a:r>
              <a:rPr lang="en-US" sz="1600" dirty="0">
                <a:solidFill>
                  <a:schemeClr val="tx1"/>
                </a:solidFill>
                <a:ea typeface="ＭＳ Ｐゴシック" pitchFamily="34" charset="-128"/>
              </a:rPr>
              <a:t>Must be </a:t>
            </a:r>
            <a:r>
              <a:rPr lang="en-US" sz="1600" dirty="0">
                <a:solidFill>
                  <a:srgbClr val="00B046"/>
                </a:solidFill>
                <a:ea typeface="ＭＳ Ｐゴシック" pitchFamily="34" charset="-128"/>
              </a:rPr>
              <a:t>funded solely by ER </a:t>
            </a:r>
            <a:r>
              <a:rPr lang="en-US" sz="1600" dirty="0">
                <a:solidFill>
                  <a:schemeClr val="tx1"/>
                </a:solidFill>
                <a:ea typeface="ＭＳ Ｐゴシック" pitchFamily="34" charset="-128"/>
              </a:rPr>
              <a:t>and reimburse only </a:t>
            </a:r>
            <a:r>
              <a:rPr lang="en-US" sz="1600" dirty="0">
                <a:solidFill>
                  <a:srgbClr val="00B046"/>
                </a:solidFill>
                <a:ea typeface="ＭＳ Ｐゴシック" pitchFamily="34" charset="-128"/>
              </a:rPr>
              <a:t>IRC </a:t>
            </a:r>
            <a:r>
              <a:rPr lang="en-US" sz="1600" b="1" dirty="0">
                <a:solidFill>
                  <a:srgbClr val="00B046"/>
                </a:solidFill>
                <a:ea typeface="ＭＳ Ｐゴシック" pitchFamily="34" charset="-128"/>
              </a:rPr>
              <a:t>§</a:t>
            </a:r>
            <a:r>
              <a:rPr lang="en-US" sz="1600" dirty="0">
                <a:solidFill>
                  <a:srgbClr val="00B046"/>
                </a:solidFill>
                <a:ea typeface="ＭＳ Ｐゴシック" pitchFamily="34" charset="-128"/>
              </a:rPr>
              <a:t>213(d) medical expenses</a:t>
            </a:r>
            <a:r>
              <a:rPr lang="en-US" sz="1600" dirty="0">
                <a:solidFill>
                  <a:schemeClr val="tx1"/>
                </a:solidFill>
                <a:ea typeface="ＭＳ Ｐゴシック" pitchFamily="34" charset="-128"/>
              </a:rPr>
              <a:t>;</a:t>
            </a:r>
          </a:p>
          <a:p>
            <a:pPr lvl="1" eaLnBrk="1" hangingPunct="1">
              <a:lnSpc>
                <a:spcPct val="90000"/>
              </a:lnSpc>
              <a:spcBef>
                <a:spcPts val="0"/>
              </a:spcBef>
            </a:pPr>
            <a:r>
              <a:rPr lang="en-US" sz="1600" dirty="0">
                <a:solidFill>
                  <a:schemeClr val="tx1"/>
                </a:solidFill>
                <a:ea typeface="ＭＳ Ｐゴシック" pitchFamily="34" charset="-128"/>
              </a:rPr>
              <a:t>Must be provided to </a:t>
            </a:r>
            <a:r>
              <a:rPr lang="en-US" sz="1600" dirty="0">
                <a:solidFill>
                  <a:srgbClr val="00B046"/>
                </a:solidFill>
                <a:ea typeface="ＭＳ Ｐゴシック" pitchFamily="34" charset="-128"/>
              </a:rPr>
              <a:t>all eligible EEs </a:t>
            </a:r>
            <a:r>
              <a:rPr lang="en-US" sz="1600" dirty="0">
                <a:solidFill>
                  <a:schemeClr val="tx1"/>
                </a:solidFill>
                <a:ea typeface="ＭＳ Ｐゴシック" pitchFamily="34" charset="-128"/>
              </a:rPr>
              <a:t>(subject to certain exceptions);</a:t>
            </a:r>
          </a:p>
          <a:p>
            <a:pPr lvl="1" eaLnBrk="1" hangingPunct="1">
              <a:lnSpc>
                <a:spcPct val="90000"/>
              </a:lnSpc>
              <a:spcBef>
                <a:spcPts val="0"/>
              </a:spcBef>
            </a:pPr>
            <a:r>
              <a:rPr lang="en-US" sz="1600" dirty="0">
                <a:solidFill>
                  <a:schemeClr val="tx1"/>
                </a:solidFill>
                <a:ea typeface="ＭＳ Ｐゴシック" pitchFamily="34" charset="-128"/>
              </a:rPr>
              <a:t>ER contributions </a:t>
            </a:r>
            <a:r>
              <a:rPr lang="en-US" sz="1600" dirty="0">
                <a:solidFill>
                  <a:srgbClr val="00B046"/>
                </a:solidFill>
                <a:ea typeface="ＭＳ Ｐゴシック" pitchFamily="34" charset="-128"/>
              </a:rPr>
              <a:t>up to $4,950/$10,000 for family </a:t>
            </a:r>
            <a:r>
              <a:rPr lang="en-US" sz="1600" dirty="0">
                <a:solidFill>
                  <a:schemeClr val="tx1"/>
                </a:solidFill>
                <a:ea typeface="ＭＳ Ｐゴシック" pitchFamily="34" charset="-128"/>
              </a:rPr>
              <a:t>(indexed for inflation and prorated for partial years);</a:t>
            </a:r>
          </a:p>
          <a:p>
            <a:pPr lvl="1" eaLnBrk="1" hangingPunct="1">
              <a:lnSpc>
                <a:spcPct val="90000"/>
              </a:lnSpc>
              <a:spcBef>
                <a:spcPts val="0"/>
              </a:spcBef>
            </a:pPr>
            <a:r>
              <a:rPr lang="en-US" sz="1600" dirty="0">
                <a:solidFill>
                  <a:schemeClr val="tx1"/>
                </a:solidFill>
                <a:ea typeface="ＭＳ Ｐゴシック" pitchFamily="34" charset="-128"/>
              </a:rPr>
              <a:t>Notice requirement to EE and W-2 reporting-ER must give annual notice to eligible EEs at least 90 days before start of year stating:</a:t>
            </a:r>
          </a:p>
          <a:p>
            <a:pPr marL="349250" lvl="1" indent="0" eaLnBrk="1" hangingPunct="1">
              <a:lnSpc>
                <a:spcPct val="90000"/>
              </a:lnSpc>
              <a:spcBef>
                <a:spcPts val="0"/>
              </a:spcBef>
              <a:buNone/>
            </a:pPr>
            <a:r>
              <a:rPr lang="en-US" sz="1600" dirty="0">
                <a:solidFill>
                  <a:schemeClr val="tx1"/>
                </a:solidFill>
                <a:ea typeface="ＭＳ Ｐゴシック" pitchFamily="34" charset="-128"/>
              </a:rPr>
              <a:t>	- amount of EE’s permitted benefit;</a:t>
            </a:r>
          </a:p>
          <a:p>
            <a:pPr marL="349250" lvl="1" indent="0" eaLnBrk="1" hangingPunct="1">
              <a:lnSpc>
                <a:spcPct val="90000"/>
              </a:lnSpc>
              <a:spcBef>
                <a:spcPts val="0"/>
              </a:spcBef>
              <a:buNone/>
            </a:pPr>
            <a:r>
              <a:rPr lang="en-US" sz="1600" dirty="0">
                <a:solidFill>
                  <a:schemeClr val="tx1"/>
                </a:solidFill>
                <a:ea typeface="ＭＳ Ｐゴシック" pitchFamily="34" charset="-128"/>
              </a:rPr>
              <a:t>	- instruct EE to disclose permitted benefit amount to Exchange if EE seeks 	 	  advance premium tax credit; and</a:t>
            </a:r>
          </a:p>
          <a:p>
            <a:pPr marL="349250" lvl="1" indent="0" eaLnBrk="1" hangingPunct="1">
              <a:lnSpc>
                <a:spcPct val="90000"/>
              </a:lnSpc>
              <a:spcBef>
                <a:spcPts val="0"/>
              </a:spcBef>
              <a:buNone/>
            </a:pPr>
            <a:r>
              <a:rPr lang="en-US" sz="1600" dirty="0">
                <a:solidFill>
                  <a:schemeClr val="tx1"/>
                </a:solidFill>
                <a:ea typeface="ＭＳ Ｐゴシック" pitchFamily="34" charset="-128"/>
              </a:rPr>
              <a:t>	- warning that if EE does not have MEC for any month, EE might be subject to 	 	  taxable reimbursements which must be reported by the ER on the EE’s </a:t>
            </a:r>
          </a:p>
          <a:p>
            <a:pPr marL="349250" lvl="1" indent="0" eaLnBrk="1" hangingPunct="1">
              <a:lnSpc>
                <a:spcPct val="90000"/>
              </a:lnSpc>
              <a:spcBef>
                <a:spcPts val="0"/>
              </a:spcBef>
              <a:buNone/>
            </a:pPr>
            <a:r>
              <a:rPr lang="en-US" sz="1600" dirty="0">
                <a:solidFill>
                  <a:schemeClr val="tx1"/>
                </a:solidFill>
                <a:ea typeface="ＭＳ Ｐゴシック" pitchFamily="34" charset="-128"/>
              </a:rPr>
              <a:t>	  Form W-2.	</a:t>
            </a:r>
          </a:p>
          <a:p>
            <a:pPr lvl="1" eaLnBrk="1" hangingPunct="1">
              <a:lnSpc>
                <a:spcPct val="90000"/>
              </a:lnSpc>
              <a:spcBef>
                <a:spcPts val="0"/>
              </a:spcBef>
            </a:pPr>
            <a:r>
              <a:rPr lang="en-US" sz="1600" dirty="0">
                <a:solidFill>
                  <a:schemeClr val="tx1"/>
                </a:solidFill>
                <a:ea typeface="ＭＳ Ｐゴシック" pitchFamily="34" charset="-128"/>
              </a:rPr>
              <a:t>Extended temporary transition relief for small ERs that </a:t>
            </a:r>
            <a:r>
              <a:rPr lang="en-US" sz="1600" dirty="0">
                <a:solidFill>
                  <a:srgbClr val="00B046"/>
                </a:solidFill>
                <a:ea typeface="ＭＳ Ｐゴシック" pitchFamily="34" charset="-128"/>
              </a:rPr>
              <a:t>reimburse individual health insurance premiums</a:t>
            </a:r>
            <a:r>
              <a:rPr lang="en-US" sz="1600" dirty="0">
                <a:solidFill>
                  <a:schemeClr val="tx1"/>
                </a:solidFill>
                <a:ea typeface="ＭＳ Ｐゴシック" pitchFamily="34" charset="-128"/>
              </a:rPr>
              <a:t> </a:t>
            </a:r>
            <a:r>
              <a:rPr lang="en-US" sz="1600" dirty="0">
                <a:solidFill>
                  <a:srgbClr val="00B046"/>
                </a:solidFill>
                <a:ea typeface="ＭＳ Ｐゴシック" pitchFamily="34" charset="-128"/>
              </a:rPr>
              <a:t>thru PYs beginning in 2016.</a:t>
            </a:r>
            <a:r>
              <a:rPr lang="en-US" sz="1600" dirty="0">
                <a:solidFill>
                  <a:schemeClr val="tx1"/>
                </a:solidFill>
                <a:ea typeface="ＭＳ Ｐゴシック" pitchFamily="34" charset="-128"/>
              </a:rPr>
              <a:t> (IRS previously indicated that such “employer payment plans” were no longer allowed under the ACA but, in Notice 2015-17, granted temporary relief for small ERs that offered such arrangements thru 6/30/15.</a:t>
            </a:r>
          </a:p>
          <a:p>
            <a:pPr lvl="1" eaLnBrk="1" hangingPunct="1">
              <a:lnSpc>
                <a:spcPct val="90000"/>
              </a:lnSpc>
              <a:spcBef>
                <a:spcPts val="0"/>
              </a:spcBef>
            </a:pPr>
            <a:endParaRPr lang="en-US" sz="1400" dirty="0">
              <a:solidFill>
                <a:schemeClr val="tx1"/>
              </a:solidFill>
              <a:ea typeface="ＭＳ Ｐゴシック" pitchFamily="34" charset="-128"/>
            </a:endParaRPr>
          </a:p>
          <a:p>
            <a:pPr eaLnBrk="1" hangingPunct="1">
              <a:lnSpc>
                <a:spcPct val="90000"/>
              </a:lnSpc>
              <a:spcBef>
                <a:spcPts val="0"/>
              </a:spcBef>
            </a:pPr>
            <a:endParaRPr lang="en-US" sz="1400" dirty="0">
              <a:solidFill>
                <a:schemeClr val="tx1"/>
              </a:solidFill>
              <a:ea typeface="ＭＳ Ｐゴシック" pitchFamily="34" charset="-128"/>
            </a:endParaRPr>
          </a:p>
        </p:txBody>
      </p:sp>
      <p:sp>
        <p:nvSpPr>
          <p:cNvPr id="46083" name="Rectangle 2"/>
          <p:cNvSpPr>
            <a:spLocks noGrp="1" noChangeArrowheads="1"/>
          </p:cNvSpPr>
          <p:nvPr>
            <p:ph type="title" idx="4294967295"/>
          </p:nvPr>
        </p:nvSpPr>
        <p:spPr>
          <a:xfrm>
            <a:off x="0" y="76200"/>
            <a:ext cx="9144000" cy="731838"/>
          </a:xfrm>
        </p:spPr>
        <p:txBody>
          <a:bodyPr/>
          <a:lstStyle/>
          <a:p>
            <a:pPr eaLnBrk="1" hangingPunct="1"/>
            <a:r>
              <a:rPr lang="en-US" sz="2400" dirty="0">
                <a:ea typeface="ＭＳ Ｐゴシック" pitchFamily="34" charset="-128"/>
              </a:rPr>
              <a:t>Prohibition Against Lifetime and Annual Limits on Essential Health Benefits (cont’d)</a:t>
            </a:r>
          </a:p>
        </p:txBody>
      </p:sp>
    </p:spTree>
    <p:extLst>
      <p:ext uri="{BB962C8B-B14F-4D97-AF65-F5344CB8AC3E}">
        <p14:creationId xmlns:p14="http://schemas.microsoft.com/office/powerpoint/2010/main" val="5704545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BA7D5C8-32E3-45E0-B024-FF23FF25AD08}" type="slidenum">
              <a:rPr lang="en-US" smtClean="0"/>
              <a:pPr>
                <a:defRPr/>
              </a:pPr>
              <a:t>34</a:t>
            </a:fld>
            <a:endParaRPr lang="en-US" dirty="0"/>
          </a:p>
        </p:txBody>
      </p:sp>
      <p:sp>
        <p:nvSpPr>
          <p:cNvPr id="3" name="Rectangle 2"/>
          <p:cNvSpPr txBox="1">
            <a:spLocks noChangeArrowheads="1"/>
          </p:cNvSpPr>
          <p:nvPr/>
        </p:nvSpPr>
        <p:spPr bwMode="auto">
          <a:xfrm>
            <a:off x="0" y="45243"/>
            <a:ext cx="9144000" cy="7318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600" kern="1200">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4600">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4600">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4600">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4600">
                <a:solidFill>
                  <a:schemeClr val="bg1"/>
                </a:solidFill>
                <a:latin typeface="Arial" charset="0"/>
                <a:ea typeface="ＭＳ Ｐゴシック" charset="0"/>
                <a:cs typeface="ＭＳ Ｐゴシック" charset="0"/>
              </a:defRPr>
            </a:lvl5pPr>
            <a:lvl6pPr marL="457200" algn="ctr" rtl="0" fontAlgn="base">
              <a:spcBef>
                <a:spcPct val="0"/>
              </a:spcBef>
              <a:spcAft>
                <a:spcPct val="0"/>
              </a:spcAft>
              <a:defRPr sz="4600">
                <a:solidFill>
                  <a:schemeClr val="bg1"/>
                </a:solidFill>
                <a:latin typeface="Arial" charset="0"/>
                <a:ea typeface="ＭＳ Ｐゴシック" charset="0"/>
                <a:cs typeface="ＭＳ Ｐゴシック" charset="0"/>
              </a:defRPr>
            </a:lvl6pPr>
            <a:lvl7pPr marL="914400" algn="ctr" rtl="0" fontAlgn="base">
              <a:spcBef>
                <a:spcPct val="0"/>
              </a:spcBef>
              <a:spcAft>
                <a:spcPct val="0"/>
              </a:spcAft>
              <a:defRPr sz="4600">
                <a:solidFill>
                  <a:schemeClr val="bg1"/>
                </a:solidFill>
                <a:latin typeface="Arial" charset="0"/>
                <a:ea typeface="ＭＳ Ｐゴシック" charset="0"/>
                <a:cs typeface="ＭＳ Ｐゴシック" charset="0"/>
              </a:defRPr>
            </a:lvl7pPr>
            <a:lvl8pPr marL="1371600" algn="ctr" rtl="0" fontAlgn="base">
              <a:spcBef>
                <a:spcPct val="0"/>
              </a:spcBef>
              <a:spcAft>
                <a:spcPct val="0"/>
              </a:spcAft>
              <a:defRPr sz="4600">
                <a:solidFill>
                  <a:schemeClr val="bg1"/>
                </a:solidFill>
                <a:latin typeface="Arial" charset="0"/>
                <a:ea typeface="ＭＳ Ｐゴシック" charset="0"/>
                <a:cs typeface="ＭＳ Ｐゴシック" charset="0"/>
              </a:defRPr>
            </a:lvl8pPr>
            <a:lvl9pPr marL="1828800" algn="ctr" rtl="0" fontAlgn="base">
              <a:spcBef>
                <a:spcPct val="0"/>
              </a:spcBef>
              <a:spcAft>
                <a:spcPct val="0"/>
              </a:spcAft>
              <a:defRPr sz="4600">
                <a:solidFill>
                  <a:schemeClr val="bg1"/>
                </a:solidFill>
                <a:latin typeface="Arial" charset="0"/>
                <a:ea typeface="ＭＳ Ｐゴシック" charset="0"/>
                <a:cs typeface="ＭＳ Ｐゴシック" charset="0"/>
              </a:defRPr>
            </a:lvl9pPr>
          </a:lstStyle>
          <a:p>
            <a:pPr eaLnBrk="1" hangingPunct="1"/>
            <a:r>
              <a:rPr lang="en-US" sz="2400" dirty="0">
                <a:ea typeface="ＭＳ Ｐゴシック" pitchFamily="34" charset="-128"/>
              </a:rPr>
              <a:t>Prohibition Against Lifetime and Annual Limits on Essential Health Benefits (cont’d)</a:t>
            </a:r>
          </a:p>
        </p:txBody>
      </p:sp>
      <p:sp>
        <p:nvSpPr>
          <p:cNvPr id="4" name="Rectangle 3"/>
          <p:cNvSpPr txBox="1">
            <a:spLocks noChangeArrowheads="1"/>
          </p:cNvSpPr>
          <p:nvPr/>
        </p:nvSpPr>
        <p:spPr bwMode="auto">
          <a:xfrm>
            <a:off x="266700" y="1219200"/>
            <a:ext cx="8610600" cy="4984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2000"/>
              </a:spcBef>
              <a:spcAft>
                <a:spcPct val="0"/>
              </a:spcAft>
              <a:buClr>
                <a:schemeClr val="accent1"/>
              </a:buClr>
              <a:buSzPct val="90000"/>
              <a:buFont typeface="Wingdings" pitchFamily="2" charset="2"/>
              <a:buChar char="Ø"/>
              <a:defRPr sz="2200" kern="1200">
                <a:solidFill>
                  <a:srgbClr val="595959"/>
                </a:solidFill>
                <a:latin typeface="+mn-lt"/>
                <a:ea typeface="ＭＳ Ｐゴシック" charset="0"/>
                <a:cs typeface="ＭＳ Ｐゴシック" charset="0"/>
              </a:defRPr>
            </a:lvl1pPr>
            <a:lvl2pPr marL="685800" indent="-336550" algn="l" rtl="0" eaLnBrk="0" fontAlgn="base" hangingPunct="0">
              <a:spcBef>
                <a:spcPts val="600"/>
              </a:spcBef>
              <a:spcAft>
                <a:spcPct val="0"/>
              </a:spcAft>
              <a:buClr>
                <a:srgbClr val="589DEE"/>
              </a:buClr>
              <a:buSzPct val="110000"/>
              <a:buFont typeface="Wingdings" pitchFamily="2" charset="2"/>
              <a:buChar char="§"/>
              <a:defRPr sz="2000" kern="1200">
                <a:solidFill>
                  <a:srgbClr val="595959"/>
                </a:solidFill>
                <a:latin typeface="+mn-lt"/>
                <a:ea typeface="ＭＳ Ｐゴシック" charset="0"/>
                <a:cs typeface="+mn-cs"/>
              </a:defRPr>
            </a:lvl2pPr>
            <a:lvl3pPr marL="1035050" indent="-349250" algn="l" rtl="0" eaLnBrk="0" fontAlgn="base" hangingPunct="0">
              <a:spcBef>
                <a:spcPts val="600"/>
              </a:spcBef>
              <a:spcAft>
                <a:spcPct val="0"/>
              </a:spcAft>
              <a:buClr>
                <a:schemeClr val="accent1"/>
              </a:buClr>
              <a:buSzPct val="90000"/>
              <a:buFont typeface="Lucida Grande"/>
              <a:buChar char="-"/>
              <a:defRPr kern="1200">
                <a:solidFill>
                  <a:srgbClr val="595959"/>
                </a:solidFill>
                <a:latin typeface="+mn-lt"/>
                <a:ea typeface="ＭＳ Ｐゴシック" charset="0"/>
                <a:cs typeface="+mn-cs"/>
              </a:defRPr>
            </a:lvl3pPr>
            <a:lvl4pPr marL="1371600" indent="-336550" algn="l" rtl="0" eaLnBrk="0" fontAlgn="base" hangingPunct="0">
              <a:spcBef>
                <a:spcPts val="600"/>
              </a:spcBef>
              <a:spcAft>
                <a:spcPct val="0"/>
              </a:spcAft>
              <a:buClr>
                <a:srgbClr val="00B046"/>
              </a:buClr>
              <a:buSzPct val="90000"/>
              <a:buFont typeface="Wingdings" pitchFamily="2" charset="2"/>
              <a:buChar char="§"/>
              <a:defRPr kern="1200">
                <a:solidFill>
                  <a:srgbClr val="595959"/>
                </a:solidFill>
                <a:latin typeface="+mn-lt"/>
                <a:ea typeface="ＭＳ Ｐゴシック" charset="0"/>
                <a:cs typeface="+mn-cs"/>
              </a:defRPr>
            </a:lvl4pPr>
            <a:lvl5pPr marL="1720850" indent="-349250" algn="l" rtl="0" eaLnBrk="0" fontAlgn="base" hangingPunct="0">
              <a:spcBef>
                <a:spcPts val="600"/>
              </a:spcBef>
              <a:spcAft>
                <a:spcPct val="0"/>
              </a:spcAft>
              <a:buClr>
                <a:schemeClr val="accent1"/>
              </a:buClr>
              <a:buSzPct val="90000"/>
              <a:buFont typeface="Wingdings" pitchFamily="2" charset="2"/>
              <a:buChar char="S"/>
              <a:defRPr kern="1200">
                <a:solidFill>
                  <a:srgbClr val="595959"/>
                </a:solidFill>
                <a:latin typeface="+mn-lt"/>
                <a:ea typeface="ＭＳ Ｐゴシック" charset="0"/>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pPr eaLnBrk="1" hangingPunct="1">
              <a:lnSpc>
                <a:spcPct val="90000"/>
              </a:lnSpc>
              <a:spcBef>
                <a:spcPts val="0"/>
              </a:spcBef>
            </a:pPr>
            <a:r>
              <a:rPr lang="en-US" sz="2000" b="1" dirty="0">
                <a:solidFill>
                  <a:srgbClr val="00B046"/>
                </a:solidFill>
                <a:ea typeface="ＭＳ Ｐゴシック" pitchFamily="34" charset="-128"/>
              </a:rPr>
              <a:t>Final rules pave the way for ERs to offer “individual coverage HRAs” (CHRAs) and “essential health benefits HRAs” (EBHRAs) in 2020.</a:t>
            </a:r>
          </a:p>
          <a:p>
            <a:pPr lvl="1" eaLnBrk="1" hangingPunct="1">
              <a:lnSpc>
                <a:spcPct val="90000"/>
              </a:lnSpc>
              <a:spcBef>
                <a:spcPts val="0"/>
              </a:spcBef>
            </a:pPr>
            <a:r>
              <a:rPr lang="en-US" dirty="0">
                <a:solidFill>
                  <a:srgbClr val="00B050"/>
                </a:solidFill>
                <a:ea typeface="ＭＳ Ｐゴシック" pitchFamily="34" charset="-128"/>
              </a:rPr>
              <a:t>Allows integration of an HRA with individual health insurance </a:t>
            </a:r>
            <a:r>
              <a:rPr lang="en-US" dirty="0">
                <a:solidFill>
                  <a:schemeClr val="tx1"/>
                </a:solidFill>
                <a:ea typeface="ＭＳ Ｐゴシック" pitchFamily="34" charset="-128"/>
              </a:rPr>
              <a:t>coverage, and thereby satisfying ACA’s prohibition lifetime and annual limits on EHBs and preventive care cost sharing requirements;</a:t>
            </a:r>
          </a:p>
          <a:p>
            <a:pPr lvl="1" eaLnBrk="1" hangingPunct="1">
              <a:lnSpc>
                <a:spcPct val="90000"/>
              </a:lnSpc>
              <a:spcBef>
                <a:spcPts val="0"/>
              </a:spcBef>
            </a:pPr>
            <a:r>
              <a:rPr lang="en-US" dirty="0">
                <a:solidFill>
                  <a:srgbClr val="00B050"/>
                </a:solidFill>
                <a:ea typeface="ＭＳ Ｐゴシック" pitchFamily="34" charset="-128"/>
              </a:rPr>
              <a:t>Creates excepted benefit HRAs </a:t>
            </a:r>
            <a:r>
              <a:rPr lang="en-US" dirty="0">
                <a:solidFill>
                  <a:schemeClr val="tx1"/>
                </a:solidFill>
                <a:ea typeface="ＭＳ Ｐゴシック" pitchFamily="34" charset="-128"/>
              </a:rPr>
              <a:t>limited in amount and to the types of coverage for which premiums may be reimbursed;</a:t>
            </a:r>
          </a:p>
          <a:p>
            <a:pPr lvl="1" eaLnBrk="1" hangingPunct="1">
              <a:lnSpc>
                <a:spcPct val="90000"/>
              </a:lnSpc>
              <a:spcBef>
                <a:spcPts val="0"/>
              </a:spcBef>
            </a:pPr>
            <a:r>
              <a:rPr lang="en-US" dirty="0">
                <a:solidFill>
                  <a:schemeClr val="tx1"/>
                </a:solidFill>
                <a:ea typeface="ＭＳ Ｐゴシック" pitchFamily="34" charset="-128"/>
              </a:rPr>
              <a:t>Provides </a:t>
            </a:r>
            <a:r>
              <a:rPr lang="en-US" dirty="0">
                <a:solidFill>
                  <a:srgbClr val="00B050"/>
                </a:solidFill>
                <a:ea typeface="ＭＳ Ｐゴシック" pitchFamily="34" charset="-128"/>
              </a:rPr>
              <a:t>new premium tax credit eligibility rules</a:t>
            </a:r>
            <a:r>
              <a:rPr lang="en-US" dirty="0">
                <a:solidFill>
                  <a:schemeClr val="tx1"/>
                </a:solidFill>
                <a:ea typeface="ＭＳ Ｐゴシック" pitchFamily="34" charset="-128"/>
              </a:rPr>
              <a:t> for individuals with individual health insurance coverage;</a:t>
            </a:r>
          </a:p>
          <a:p>
            <a:pPr lvl="1" eaLnBrk="1" hangingPunct="1">
              <a:lnSpc>
                <a:spcPct val="90000"/>
              </a:lnSpc>
              <a:spcBef>
                <a:spcPts val="0"/>
              </a:spcBef>
            </a:pPr>
            <a:r>
              <a:rPr lang="en-US" dirty="0">
                <a:solidFill>
                  <a:srgbClr val="00B050"/>
                </a:solidFill>
                <a:ea typeface="ＭＳ Ｐゴシック" pitchFamily="34" charset="-128"/>
              </a:rPr>
              <a:t>Clarifies that individual health insurance coverage</a:t>
            </a:r>
            <a:r>
              <a:rPr lang="en-US" dirty="0">
                <a:solidFill>
                  <a:schemeClr val="tx1"/>
                </a:solidFill>
                <a:ea typeface="ＭＳ Ｐゴシック" pitchFamily="34" charset="-128"/>
              </a:rPr>
              <a:t>, the premiums of which may be reimbursed by an HRA or QSEHRA, </a:t>
            </a:r>
            <a:r>
              <a:rPr lang="en-US" dirty="0">
                <a:solidFill>
                  <a:srgbClr val="00B050"/>
                </a:solidFill>
                <a:ea typeface="ＭＳ Ｐゴシック" pitchFamily="34" charset="-128"/>
              </a:rPr>
              <a:t>does not become part of an ERISA plan when certain conditions are met</a:t>
            </a:r>
            <a:r>
              <a:rPr lang="en-US" dirty="0">
                <a:solidFill>
                  <a:schemeClr val="tx1"/>
                </a:solidFill>
                <a:ea typeface="ＭＳ Ｐゴシック" pitchFamily="34" charset="-128"/>
              </a:rPr>
              <a:t>; and</a:t>
            </a:r>
          </a:p>
          <a:p>
            <a:pPr lvl="1" eaLnBrk="1" hangingPunct="1">
              <a:lnSpc>
                <a:spcPct val="90000"/>
              </a:lnSpc>
              <a:spcBef>
                <a:spcPts val="0"/>
              </a:spcBef>
            </a:pPr>
            <a:r>
              <a:rPr lang="en-US" dirty="0">
                <a:solidFill>
                  <a:schemeClr val="tx1"/>
                </a:solidFill>
                <a:ea typeface="ＭＳ Ｐゴシック" pitchFamily="34" charset="-128"/>
              </a:rPr>
              <a:t>Adds </a:t>
            </a:r>
            <a:r>
              <a:rPr lang="en-US" dirty="0">
                <a:solidFill>
                  <a:srgbClr val="00B050"/>
                </a:solidFill>
                <a:ea typeface="ＭＳ Ｐゴシック" pitchFamily="34" charset="-128"/>
              </a:rPr>
              <a:t>new special enrollment for the individual market </a:t>
            </a:r>
            <a:r>
              <a:rPr lang="en-US" dirty="0">
                <a:solidFill>
                  <a:schemeClr val="tx1"/>
                </a:solidFill>
                <a:ea typeface="ＭＳ Ｐゴシック" pitchFamily="34" charset="-128"/>
              </a:rPr>
              <a:t>for individuals who gain access to HRAs integrated with individual health insurance coverage or who are provided QSEHRA.</a:t>
            </a:r>
          </a:p>
          <a:p>
            <a:pPr lvl="1" eaLnBrk="1" hangingPunct="1">
              <a:lnSpc>
                <a:spcPct val="90000"/>
              </a:lnSpc>
              <a:spcBef>
                <a:spcPts val="0"/>
              </a:spcBef>
            </a:pPr>
            <a:r>
              <a:rPr lang="en-US" dirty="0">
                <a:solidFill>
                  <a:srgbClr val="00B050"/>
                </a:solidFill>
                <a:ea typeface="ＭＳ Ｐゴシック" pitchFamily="34" charset="-128"/>
              </a:rPr>
              <a:t>Rules apply to ERs of all sizes</a:t>
            </a:r>
            <a:r>
              <a:rPr lang="en-US" dirty="0">
                <a:solidFill>
                  <a:schemeClr val="tx1"/>
                </a:solidFill>
                <a:ea typeface="ＭＳ Ｐゴシック" pitchFamily="34" charset="-128"/>
              </a:rPr>
              <a:t> and does not affect the status of HRAs as group health plans.</a:t>
            </a:r>
          </a:p>
          <a:p>
            <a:pPr eaLnBrk="1" hangingPunct="1">
              <a:lnSpc>
                <a:spcPct val="90000"/>
              </a:lnSpc>
              <a:spcBef>
                <a:spcPts val="0"/>
              </a:spcBef>
            </a:pPr>
            <a:endParaRPr lang="en-US" dirty="0">
              <a:solidFill>
                <a:schemeClr val="tx1"/>
              </a:solidFill>
              <a:ea typeface="ＭＳ Ｐゴシック" pitchFamily="34" charset="-128"/>
            </a:endParaRPr>
          </a:p>
        </p:txBody>
      </p:sp>
    </p:spTree>
    <p:extLst>
      <p:ext uri="{BB962C8B-B14F-4D97-AF65-F5344CB8AC3E}">
        <p14:creationId xmlns:p14="http://schemas.microsoft.com/office/powerpoint/2010/main" val="700590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BA7D5C8-32E3-45E0-B024-FF23FF25AD08}" type="slidenum">
              <a:rPr lang="en-US" smtClean="0"/>
              <a:pPr>
                <a:defRPr/>
              </a:pPr>
              <a:t>35</a:t>
            </a:fld>
            <a:endParaRPr lang="en-US" dirty="0"/>
          </a:p>
        </p:txBody>
      </p:sp>
      <p:sp>
        <p:nvSpPr>
          <p:cNvPr id="3" name="Rectangle 2"/>
          <p:cNvSpPr txBox="1">
            <a:spLocks noChangeArrowheads="1"/>
          </p:cNvSpPr>
          <p:nvPr/>
        </p:nvSpPr>
        <p:spPr bwMode="auto">
          <a:xfrm>
            <a:off x="5379" y="152400"/>
            <a:ext cx="9144000" cy="7318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600" kern="1200">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4600">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4600">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4600">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4600">
                <a:solidFill>
                  <a:schemeClr val="bg1"/>
                </a:solidFill>
                <a:latin typeface="Arial" charset="0"/>
                <a:ea typeface="ＭＳ Ｐゴシック" charset="0"/>
                <a:cs typeface="ＭＳ Ｐゴシック" charset="0"/>
              </a:defRPr>
            </a:lvl5pPr>
            <a:lvl6pPr marL="457200" algn="ctr" rtl="0" fontAlgn="base">
              <a:spcBef>
                <a:spcPct val="0"/>
              </a:spcBef>
              <a:spcAft>
                <a:spcPct val="0"/>
              </a:spcAft>
              <a:defRPr sz="4600">
                <a:solidFill>
                  <a:schemeClr val="bg1"/>
                </a:solidFill>
                <a:latin typeface="Arial" charset="0"/>
                <a:ea typeface="ＭＳ Ｐゴシック" charset="0"/>
                <a:cs typeface="ＭＳ Ｐゴシック" charset="0"/>
              </a:defRPr>
            </a:lvl6pPr>
            <a:lvl7pPr marL="914400" algn="ctr" rtl="0" fontAlgn="base">
              <a:spcBef>
                <a:spcPct val="0"/>
              </a:spcBef>
              <a:spcAft>
                <a:spcPct val="0"/>
              </a:spcAft>
              <a:defRPr sz="4600">
                <a:solidFill>
                  <a:schemeClr val="bg1"/>
                </a:solidFill>
                <a:latin typeface="Arial" charset="0"/>
                <a:ea typeface="ＭＳ Ｐゴシック" charset="0"/>
                <a:cs typeface="ＭＳ Ｐゴシック" charset="0"/>
              </a:defRPr>
            </a:lvl7pPr>
            <a:lvl8pPr marL="1371600" algn="ctr" rtl="0" fontAlgn="base">
              <a:spcBef>
                <a:spcPct val="0"/>
              </a:spcBef>
              <a:spcAft>
                <a:spcPct val="0"/>
              </a:spcAft>
              <a:defRPr sz="4600">
                <a:solidFill>
                  <a:schemeClr val="bg1"/>
                </a:solidFill>
                <a:latin typeface="Arial" charset="0"/>
                <a:ea typeface="ＭＳ Ｐゴシック" charset="0"/>
                <a:cs typeface="ＭＳ Ｐゴシック" charset="0"/>
              </a:defRPr>
            </a:lvl8pPr>
            <a:lvl9pPr marL="1828800" algn="ctr" rtl="0" fontAlgn="base">
              <a:spcBef>
                <a:spcPct val="0"/>
              </a:spcBef>
              <a:spcAft>
                <a:spcPct val="0"/>
              </a:spcAft>
              <a:defRPr sz="4600">
                <a:solidFill>
                  <a:schemeClr val="bg1"/>
                </a:solidFill>
                <a:latin typeface="Arial" charset="0"/>
                <a:ea typeface="ＭＳ Ｐゴシック" charset="0"/>
                <a:cs typeface="ＭＳ Ｐゴシック" charset="0"/>
              </a:defRPr>
            </a:lvl9pPr>
          </a:lstStyle>
          <a:p>
            <a:pPr eaLnBrk="1" hangingPunct="1"/>
            <a:r>
              <a:rPr lang="en-US" sz="2400" dirty="0">
                <a:ea typeface="ＭＳ Ｐゴシック" pitchFamily="34" charset="-128"/>
              </a:rPr>
              <a:t>Prohibition Against Lifetime and Annual Limits on Essential Health Benefits (cont’d)</a:t>
            </a:r>
          </a:p>
        </p:txBody>
      </p:sp>
      <p:sp>
        <p:nvSpPr>
          <p:cNvPr id="4" name="Rectangle 3"/>
          <p:cNvSpPr txBox="1">
            <a:spLocks noChangeArrowheads="1"/>
          </p:cNvSpPr>
          <p:nvPr/>
        </p:nvSpPr>
        <p:spPr bwMode="auto">
          <a:xfrm>
            <a:off x="266700" y="1447800"/>
            <a:ext cx="8610600" cy="4984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2000"/>
              </a:spcBef>
              <a:spcAft>
                <a:spcPct val="0"/>
              </a:spcAft>
              <a:buClr>
                <a:schemeClr val="accent1"/>
              </a:buClr>
              <a:buSzPct val="90000"/>
              <a:buFont typeface="Wingdings" pitchFamily="2" charset="2"/>
              <a:buChar char="Ø"/>
              <a:defRPr sz="2200" kern="1200">
                <a:solidFill>
                  <a:srgbClr val="595959"/>
                </a:solidFill>
                <a:latin typeface="+mn-lt"/>
                <a:ea typeface="ＭＳ Ｐゴシック" charset="0"/>
                <a:cs typeface="ＭＳ Ｐゴシック" charset="0"/>
              </a:defRPr>
            </a:lvl1pPr>
            <a:lvl2pPr marL="685800" indent="-336550" algn="l" rtl="0" eaLnBrk="0" fontAlgn="base" hangingPunct="0">
              <a:spcBef>
                <a:spcPts val="600"/>
              </a:spcBef>
              <a:spcAft>
                <a:spcPct val="0"/>
              </a:spcAft>
              <a:buClr>
                <a:srgbClr val="589DEE"/>
              </a:buClr>
              <a:buSzPct val="110000"/>
              <a:buFont typeface="Wingdings" pitchFamily="2" charset="2"/>
              <a:buChar char="§"/>
              <a:defRPr sz="2000" kern="1200">
                <a:solidFill>
                  <a:srgbClr val="595959"/>
                </a:solidFill>
                <a:latin typeface="+mn-lt"/>
                <a:ea typeface="ＭＳ Ｐゴシック" charset="0"/>
                <a:cs typeface="+mn-cs"/>
              </a:defRPr>
            </a:lvl2pPr>
            <a:lvl3pPr marL="1035050" indent="-349250" algn="l" rtl="0" eaLnBrk="0" fontAlgn="base" hangingPunct="0">
              <a:spcBef>
                <a:spcPts val="600"/>
              </a:spcBef>
              <a:spcAft>
                <a:spcPct val="0"/>
              </a:spcAft>
              <a:buClr>
                <a:schemeClr val="accent1"/>
              </a:buClr>
              <a:buSzPct val="90000"/>
              <a:buFont typeface="Lucida Grande"/>
              <a:buChar char="-"/>
              <a:defRPr kern="1200">
                <a:solidFill>
                  <a:srgbClr val="595959"/>
                </a:solidFill>
                <a:latin typeface="+mn-lt"/>
                <a:ea typeface="ＭＳ Ｐゴシック" charset="0"/>
                <a:cs typeface="+mn-cs"/>
              </a:defRPr>
            </a:lvl3pPr>
            <a:lvl4pPr marL="1371600" indent="-336550" algn="l" rtl="0" eaLnBrk="0" fontAlgn="base" hangingPunct="0">
              <a:spcBef>
                <a:spcPts val="600"/>
              </a:spcBef>
              <a:spcAft>
                <a:spcPct val="0"/>
              </a:spcAft>
              <a:buClr>
                <a:srgbClr val="00B046"/>
              </a:buClr>
              <a:buSzPct val="90000"/>
              <a:buFont typeface="Wingdings" pitchFamily="2" charset="2"/>
              <a:buChar char="§"/>
              <a:defRPr kern="1200">
                <a:solidFill>
                  <a:srgbClr val="595959"/>
                </a:solidFill>
                <a:latin typeface="+mn-lt"/>
                <a:ea typeface="ＭＳ Ｐゴシック" charset="0"/>
                <a:cs typeface="+mn-cs"/>
              </a:defRPr>
            </a:lvl4pPr>
            <a:lvl5pPr marL="1720850" indent="-349250" algn="l" rtl="0" eaLnBrk="0" fontAlgn="base" hangingPunct="0">
              <a:spcBef>
                <a:spcPts val="600"/>
              </a:spcBef>
              <a:spcAft>
                <a:spcPct val="0"/>
              </a:spcAft>
              <a:buClr>
                <a:schemeClr val="accent1"/>
              </a:buClr>
              <a:buSzPct val="90000"/>
              <a:buFont typeface="Wingdings" pitchFamily="2" charset="2"/>
              <a:buChar char="S"/>
              <a:defRPr kern="1200">
                <a:solidFill>
                  <a:srgbClr val="595959"/>
                </a:solidFill>
                <a:latin typeface="+mn-lt"/>
                <a:ea typeface="ＭＳ Ｐゴシック" charset="0"/>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pPr eaLnBrk="1" hangingPunct="1">
              <a:lnSpc>
                <a:spcPct val="90000"/>
              </a:lnSpc>
              <a:spcBef>
                <a:spcPts val="0"/>
              </a:spcBef>
            </a:pPr>
            <a:r>
              <a:rPr lang="en-US" sz="2000" b="1" u="sng" dirty="0">
                <a:solidFill>
                  <a:srgbClr val="00B046"/>
                </a:solidFill>
                <a:ea typeface="ＭＳ Ｐゴシック" pitchFamily="34" charset="-128"/>
              </a:rPr>
              <a:t>ICHRA.</a:t>
            </a:r>
            <a:r>
              <a:rPr lang="en-US" sz="2000" b="1" dirty="0">
                <a:solidFill>
                  <a:srgbClr val="00B046"/>
                </a:solidFill>
                <a:ea typeface="ＭＳ Ｐゴシック" pitchFamily="34" charset="-128"/>
              </a:rPr>
              <a:t> </a:t>
            </a:r>
            <a:r>
              <a:rPr lang="en-US" sz="2000" dirty="0">
                <a:solidFill>
                  <a:srgbClr val="00B046"/>
                </a:solidFill>
                <a:ea typeface="ＭＳ Ｐゴシック" pitchFamily="34" charset="-128"/>
              </a:rPr>
              <a:t>Funds in this new “individual coverage HRA” will be available to reimburse premiums for individual health insurance, whether offered on or off an ACA exchange, as well as Medicare coverage.</a:t>
            </a:r>
          </a:p>
          <a:p>
            <a:pPr lvl="1" eaLnBrk="1" hangingPunct="1">
              <a:lnSpc>
                <a:spcPct val="90000"/>
              </a:lnSpc>
              <a:spcBef>
                <a:spcPts val="0"/>
              </a:spcBef>
            </a:pPr>
            <a:r>
              <a:rPr lang="en-US" dirty="0">
                <a:solidFill>
                  <a:srgbClr val="00B050"/>
                </a:solidFill>
                <a:ea typeface="ＭＳ Ｐゴシック" pitchFamily="34" charset="-128"/>
              </a:rPr>
              <a:t>ERs can contribute as little or as much as then want. </a:t>
            </a:r>
            <a:r>
              <a:rPr lang="en-US" dirty="0">
                <a:solidFill>
                  <a:schemeClr val="tx1"/>
                </a:solidFill>
                <a:ea typeface="ＭＳ Ｐゴシック" pitchFamily="34" charset="-128"/>
              </a:rPr>
              <a:t>An offer of an ICHRA will count as an offer of coverage under the ACA ER mandate, however to avoid penalties, an ALE must fund the ICHRA sufficiently to meet “affordability requirements.</a:t>
            </a:r>
          </a:p>
          <a:p>
            <a:pPr lvl="1" eaLnBrk="1" hangingPunct="1">
              <a:lnSpc>
                <a:spcPct val="90000"/>
              </a:lnSpc>
              <a:spcBef>
                <a:spcPts val="0"/>
              </a:spcBef>
            </a:pPr>
            <a:r>
              <a:rPr lang="en-US" dirty="0">
                <a:solidFill>
                  <a:schemeClr val="tx1"/>
                </a:solidFill>
                <a:ea typeface="ＭＳ Ｐゴシック" pitchFamily="34" charset="-128"/>
              </a:rPr>
              <a:t>For any portion of the individual health insurance premium not covered by an ICHRA, </a:t>
            </a:r>
            <a:r>
              <a:rPr lang="en-US" dirty="0">
                <a:solidFill>
                  <a:srgbClr val="00B050"/>
                </a:solidFill>
                <a:ea typeface="ＭＳ Ｐゴシック" pitchFamily="34" charset="-128"/>
              </a:rPr>
              <a:t>ERs may offer pre-tax salary reduction thru a §125 cafeteria plan.</a:t>
            </a:r>
            <a:r>
              <a:rPr lang="en-US" dirty="0">
                <a:solidFill>
                  <a:schemeClr val="tx1"/>
                </a:solidFill>
                <a:ea typeface="ＭＳ Ｐゴシック" pitchFamily="34" charset="-128"/>
              </a:rPr>
              <a:t> This applies ONLY to off-exchange coverage cause cafeteria plan rules prohibit the use of pre-tax funds for exchange coverage.</a:t>
            </a:r>
          </a:p>
          <a:p>
            <a:pPr lvl="1" eaLnBrk="1" hangingPunct="1">
              <a:lnSpc>
                <a:spcPct val="90000"/>
              </a:lnSpc>
              <a:spcBef>
                <a:spcPts val="0"/>
              </a:spcBef>
            </a:pPr>
            <a:r>
              <a:rPr lang="en-US" dirty="0">
                <a:solidFill>
                  <a:srgbClr val="00B050"/>
                </a:solidFill>
                <a:ea typeface="ＭＳ Ｐゴシック" pitchFamily="34" charset="-128"/>
              </a:rPr>
              <a:t>EE must enroll in individual health insurance coverage (or Medicare) for each month the EE (or family member) is covered by the ICHRA. </a:t>
            </a:r>
            <a:r>
              <a:rPr lang="en-US" dirty="0">
                <a:solidFill>
                  <a:schemeClr val="tx1"/>
                </a:solidFill>
                <a:ea typeface="ＭＳ Ｐゴシック" pitchFamily="34" charset="-128"/>
              </a:rPr>
              <a:t>This coverage cannot be short-term, limited duration, or consisting solely of “excepted benefits” (e.g., dental or vision).</a:t>
            </a:r>
          </a:p>
          <a:p>
            <a:pPr eaLnBrk="1" hangingPunct="1">
              <a:lnSpc>
                <a:spcPct val="90000"/>
              </a:lnSpc>
              <a:spcBef>
                <a:spcPts val="0"/>
              </a:spcBef>
            </a:pPr>
            <a:endParaRPr lang="en-US" dirty="0">
              <a:solidFill>
                <a:schemeClr val="tx1"/>
              </a:solidFill>
              <a:ea typeface="ＭＳ Ｐゴシック" pitchFamily="34" charset="-128"/>
            </a:endParaRPr>
          </a:p>
        </p:txBody>
      </p:sp>
    </p:spTree>
    <p:extLst>
      <p:ext uri="{BB962C8B-B14F-4D97-AF65-F5344CB8AC3E}">
        <p14:creationId xmlns:p14="http://schemas.microsoft.com/office/powerpoint/2010/main" val="15903450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BA7D5C8-32E3-45E0-B024-FF23FF25AD08}" type="slidenum">
              <a:rPr lang="en-US" smtClean="0"/>
              <a:pPr>
                <a:defRPr/>
              </a:pPr>
              <a:t>36</a:t>
            </a:fld>
            <a:endParaRPr lang="en-US" dirty="0"/>
          </a:p>
        </p:txBody>
      </p:sp>
      <p:sp>
        <p:nvSpPr>
          <p:cNvPr id="3" name="Rectangle 2"/>
          <p:cNvSpPr txBox="1">
            <a:spLocks noChangeArrowheads="1"/>
          </p:cNvSpPr>
          <p:nvPr/>
        </p:nvSpPr>
        <p:spPr bwMode="auto">
          <a:xfrm>
            <a:off x="5379" y="152400"/>
            <a:ext cx="9144000" cy="7318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600" kern="1200">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4600">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4600">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4600">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4600">
                <a:solidFill>
                  <a:schemeClr val="bg1"/>
                </a:solidFill>
                <a:latin typeface="Arial" charset="0"/>
                <a:ea typeface="ＭＳ Ｐゴシック" charset="0"/>
                <a:cs typeface="ＭＳ Ｐゴシック" charset="0"/>
              </a:defRPr>
            </a:lvl5pPr>
            <a:lvl6pPr marL="457200" algn="ctr" rtl="0" fontAlgn="base">
              <a:spcBef>
                <a:spcPct val="0"/>
              </a:spcBef>
              <a:spcAft>
                <a:spcPct val="0"/>
              </a:spcAft>
              <a:defRPr sz="4600">
                <a:solidFill>
                  <a:schemeClr val="bg1"/>
                </a:solidFill>
                <a:latin typeface="Arial" charset="0"/>
                <a:ea typeface="ＭＳ Ｐゴシック" charset="0"/>
                <a:cs typeface="ＭＳ Ｐゴシック" charset="0"/>
              </a:defRPr>
            </a:lvl6pPr>
            <a:lvl7pPr marL="914400" algn="ctr" rtl="0" fontAlgn="base">
              <a:spcBef>
                <a:spcPct val="0"/>
              </a:spcBef>
              <a:spcAft>
                <a:spcPct val="0"/>
              </a:spcAft>
              <a:defRPr sz="4600">
                <a:solidFill>
                  <a:schemeClr val="bg1"/>
                </a:solidFill>
                <a:latin typeface="Arial" charset="0"/>
                <a:ea typeface="ＭＳ Ｐゴシック" charset="0"/>
                <a:cs typeface="ＭＳ Ｐゴシック" charset="0"/>
              </a:defRPr>
            </a:lvl7pPr>
            <a:lvl8pPr marL="1371600" algn="ctr" rtl="0" fontAlgn="base">
              <a:spcBef>
                <a:spcPct val="0"/>
              </a:spcBef>
              <a:spcAft>
                <a:spcPct val="0"/>
              </a:spcAft>
              <a:defRPr sz="4600">
                <a:solidFill>
                  <a:schemeClr val="bg1"/>
                </a:solidFill>
                <a:latin typeface="Arial" charset="0"/>
                <a:ea typeface="ＭＳ Ｐゴシック" charset="0"/>
                <a:cs typeface="ＭＳ Ｐゴシック" charset="0"/>
              </a:defRPr>
            </a:lvl8pPr>
            <a:lvl9pPr marL="1828800" algn="ctr" rtl="0" fontAlgn="base">
              <a:spcBef>
                <a:spcPct val="0"/>
              </a:spcBef>
              <a:spcAft>
                <a:spcPct val="0"/>
              </a:spcAft>
              <a:defRPr sz="4600">
                <a:solidFill>
                  <a:schemeClr val="bg1"/>
                </a:solidFill>
                <a:latin typeface="Arial" charset="0"/>
                <a:ea typeface="ＭＳ Ｐゴシック" charset="0"/>
                <a:cs typeface="ＭＳ Ｐゴシック" charset="0"/>
              </a:defRPr>
            </a:lvl9pPr>
          </a:lstStyle>
          <a:p>
            <a:pPr eaLnBrk="1" hangingPunct="1"/>
            <a:r>
              <a:rPr lang="en-US" sz="2400">
                <a:ea typeface="ＭＳ Ｐゴシック" pitchFamily="34" charset="-128"/>
              </a:rPr>
              <a:t>Prohibition Against Lifetime and Annual Limits on Essential Health Benefits (cont’d)</a:t>
            </a:r>
            <a:endParaRPr lang="en-US" sz="2400" dirty="0">
              <a:ea typeface="ＭＳ Ｐゴシック" pitchFamily="34" charset="-128"/>
            </a:endParaRPr>
          </a:p>
        </p:txBody>
      </p:sp>
      <p:sp>
        <p:nvSpPr>
          <p:cNvPr id="4" name="Rectangle 3"/>
          <p:cNvSpPr txBox="1">
            <a:spLocks noChangeArrowheads="1"/>
          </p:cNvSpPr>
          <p:nvPr/>
        </p:nvSpPr>
        <p:spPr bwMode="auto">
          <a:xfrm>
            <a:off x="0" y="1371600"/>
            <a:ext cx="87630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2000"/>
              </a:spcBef>
              <a:spcAft>
                <a:spcPct val="0"/>
              </a:spcAft>
              <a:buClr>
                <a:schemeClr val="accent1"/>
              </a:buClr>
              <a:buSzPct val="90000"/>
              <a:buFont typeface="Wingdings" pitchFamily="2" charset="2"/>
              <a:buChar char="Ø"/>
              <a:defRPr sz="2200" kern="1200">
                <a:solidFill>
                  <a:srgbClr val="595959"/>
                </a:solidFill>
                <a:latin typeface="+mn-lt"/>
                <a:ea typeface="ＭＳ Ｐゴシック" charset="0"/>
                <a:cs typeface="ＭＳ Ｐゴシック" charset="0"/>
              </a:defRPr>
            </a:lvl1pPr>
            <a:lvl2pPr marL="685800" indent="-336550" algn="l" rtl="0" eaLnBrk="0" fontAlgn="base" hangingPunct="0">
              <a:spcBef>
                <a:spcPts val="600"/>
              </a:spcBef>
              <a:spcAft>
                <a:spcPct val="0"/>
              </a:spcAft>
              <a:buClr>
                <a:srgbClr val="589DEE"/>
              </a:buClr>
              <a:buSzPct val="110000"/>
              <a:buFont typeface="Wingdings" pitchFamily="2" charset="2"/>
              <a:buChar char="§"/>
              <a:defRPr sz="2000" kern="1200">
                <a:solidFill>
                  <a:srgbClr val="595959"/>
                </a:solidFill>
                <a:latin typeface="+mn-lt"/>
                <a:ea typeface="ＭＳ Ｐゴシック" charset="0"/>
                <a:cs typeface="+mn-cs"/>
              </a:defRPr>
            </a:lvl2pPr>
            <a:lvl3pPr marL="1035050" indent="-349250" algn="l" rtl="0" eaLnBrk="0" fontAlgn="base" hangingPunct="0">
              <a:spcBef>
                <a:spcPts val="600"/>
              </a:spcBef>
              <a:spcAft>
                <a:spcPct val="0"/>
              </a:spcAft>
              <a:buClr>
                <a:schemeClr val="accent1"/>
              </a:buClr>
              <a:buSzPct val="90000"/>
              <a:buFont typeface="Lucida Grande"/>
              <a:buChar char="-"/>
              <a:defRPr kern="1200">
                <a:solidFill>
                  <a:srgbClr val="595959"/>
                </a:solidFill>
                <a:latin typeface="+mn-lt"/>
                <a:ea typeface="ＭＳ Ｐゴシック" charset="0"/>
                <a:cs typeface="+mn-cs"/>
              </a:defRPr>
            </a:lvl3pPr>
            <a:lvl4pPr marL="1371600" indent="-336550" algn="l" rtl="0" eaLnBrk="0" fontAlgn="base" hangingPunct="0">
              <a:spcBef>
                <a:spcPts val="600"/>
              </a:spcBef>
              <a:spcAft>
                <a:spcPct val="0"/>
              </a:spcAft>
              <a:buClr>
                <a:srgbClr val="00B046"/>
              </a:buClr>
              <a:buSzPct val="90000"/>
              <a:buFont typeface="Wingdings" pitchFamily="2" charset="2"/>
              <a:buChar char="§"/>
              <a:defRPr kern="1200">
                <a:solidFill>
                  <a:srgbClr val="595959"/>
                </a:solidFill>
                <a:latin typeface="+mn-lt"/>
                <a:ea typeface="ＭＳ Ｐゴシック" charset="0"/>
                <a:cs typeface="+mn-cs"/>
              </a:defRPr>
            </a:lvl4pPr>
            <a:lvl5pPr marL="1720850" indent="-349250" algn="l" rtl="0" eaLnBrk="0" fontAlgn="base" hangingPunct="0">
              <a:spcBef>
                <a:spcPts val="600"/>
              </a:spcBef>
              <a:spcAft>
                <a:spcPct val="0"/>
              </a:spcAft>
              <a:buClr>
                <a:schemeClr val="accent1"/>
              </a:buClr>
              <a:buSzPct val="90000"/>
              <a:buFont typeface="Wingdings" pitchFamily="2" charset="2"/>
              <a:buChar char="S"/>
              <a:defRPr kern="1200">
                <a:solidFill>
                  <a:srgbClr val="595959"/>
                </a:solidFill>
                <a:latin typeface="+mn-lt"/>
                <a:ea typeface="ＭＳ Ｐゴシック" charset="0"/>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pPr lvl="1" eaLnBrk="1" hangingPunct="1">
              <a:lnSpc>
                <a:spcPct val="90000"/>
              </a:lnSpc>
              <a:spcBef>
                <a:spcPts val="0"/>
              </a:spcBef>
            </a:pPr>
            <a:r>
              <a:rPr lang="en-US" sz="2200" dirty="0">
                <a:solidFill>
                  <a:schemeClr val="tx1"/>
                </a:solidFill>
                <a:ea typeface="ＭＳ Ｐゴシック" pitchFamily="34" charset="-128"/>
              </a:rPr>
              <a:t>ICHRA is offered to a class of </a:t>
            </a:r>
            <a:r>
              <a:rPr lang="en-US" sz="2200" dirty="0">
                <a:solidFill>
                  <a:srgbClr val="00B050"/>
                </a:solidFill>
                <a:ea typeface="ＭＳ Ｐゴシック" pitchFamily="34" charset="-128"/>
              </a:rPr>
              <a:t>EES to whom a traditional GHP is not offered.</a:t>
            </a:r>
          </a:p>
          <a:p>
            <a:pPr lvl="1" eaLnBrk="1" hangingPunct="1">
              <a:lnSpc>
                <a:spcPct val="90000"/>
              </a:lnSpc>
              <a:spcBef>
                <a:spcPts val="0"/>
              </a:spcBef>
            </a:pPr>
            <a:r>
              <a:rPr lang="en-US" sz="2200" dirty="0">
                <a:solidFill>
                  <a:schemeClr val="tx1"/>
                </a:solidFill>
                <a:ea typeface="ＭＳ Ｐゴシック" pitchFamily="34" charset="-128"/>
              </a:rPr>
              <a:t>ICHRA must be </a:t>
            </a:r>
            <a:r>
              <a:rPr lang="en-US" sz="2200" dirty="0">
                <a:solidFill>
                  <a:srgbClr val="00B050"/>
                </a:solidFill>
                <a:ea typeface="ＭＳ Ｐゴシック" pitchFamily="34" charset="-128"/>
              </a:rPr>
              <a:t>offered on the same terms to all EEs within a class.</a:t>
            </a:r>
            <a:r>
              <a:rPr lang="en-US" sz="2200" dirty="0">
                <a:solidFill>
                  <a:schemeClr val="tx1"/>
                </a:solidFill>
                <a:ea typeface="ＭＳ Ｐゴシック" pitchFamily="34" charset="-128"/>
              </a:rPr>
              <a:t> Certain exceptions apply for older workers and for workers with more dependents.</a:t>
            </a:r>
          </a:p>
          <a:p>
            <a:pPr lvl="1" eaLnBrk="1" hangingPunct="1">
              <a:lnSpc>
                <a:spcPct val="90000"/>
              </a:lnSpc>
              <a:spcBef>
                <a:spcPts val="0"/>
              </a:spcBef>
            </a:pPr>
            <a:r>
              <a:rPr lang="en-US" sz="2200" dirty="0">
                <a:solidFill>
                  <a:srgbClr val="00B050"/>
                </a:solidFill>
                <a:ea typeface="ＭＳ Ｐゴシック" pitchFamily="34" charset="-128"/>
              </a:rPr>
              <a:t>Annual opt-out option </a:t>
            </a:r>
            <a:r>
              <a:rPr lang="en-US" sz="2200" dirty="0">
                <a:solidFill>
                  <a:schemeClr val="tx1"/>
                </a:solidFill>
                <a:ea typeface="ＭＳ Ｐゴシック" pitchFamily="34" charset="-128"/>
              </a:rPr>
              <a:t>for individuals who prefer ACA exchange coverage with premium tax credit.</a:t>
            </a:r>
          </a:p>
          <a:p>
            <a:pPr lvl="1" eaLnBrk="1" hangingPunct="1">
              <a:lnSpc>
                <a:spcPct val="90000"/>
              </a:lnSpc>
              <a:spcBef>
                <a:spcPts val="0"/>
              </a:spcBef>
            </a:pPr>
            <a:r>
              <a:rPr lang="en-US" sz="2200" dirty="0">
                <a:solidFill>
                  <a:srgbClr val="00B050"/>
                </a:solidFill>
                <a:ea typeface="ＭＳ Ｐゴシック" pitchFamily="34" charset="-128"/>
              </a:rPr>
              <a:t>Substantiation and notice requirements </a:t>
            </a:r>
            <a:r>
              <a:rPr lang="en-US" sz="2200" dirty="0">
                <a:solidFill>
                  <a:schemeClr val="tx1"/>
                </a:solidFill>
                <a:ea typeface="ＭＳ Ｐゴシック" pitchFamily="34" charset="-128"/>
              </a:rPr>
              <a:t>must be met.</a:t>
            </a:r>
          </a:p>
          <a:p>
            <a:pPr lvl="1" eaLnBrk="1" hangingPunct="1">
              <a:lnSpc>
                <a:spcPct val="90000"/>
              </a:lnSpc>
              <a:spcBef>
                <a:spcPts val="0"/>
              </a:spcBef>
            </a:pPr>
            <a:r>
              <a:rPr lang="en-US" sz="2200" dirty="0">
                <a:solidFill>
                  <a:schemeClr val="tx1"/>
                </a:solidFill>
                <a:ea typeface="ＭＳ Ｐゴシック" pitchFamily="34" charset="-128"/>
              </a:rPr>
              <a:t>To prevent adverse selection in the individual market, a </a:t>
            </a:r>
            <a:r>
              <a:rPr lang="en-US" sz="2200" dirty="0">
                <a:solidFill>
                  <a:srgbClr val="00B050"/>
                </a:solidFill>
                <a:ea typeface="ＭＳ Ｐゴシック" pitchFamily="34" charset="-128"/>
              </a:rPr>
              <a:t>minimum class size rule applies </a:t>
            </a:r>
            <a:r>
              <a:rPr lang="en-US" sz="2200" dirty="0">
                <a:solidFill>
                  <a:schemeClr val="tx1"/>
                </a:solidFill>
                <a:ea typeface="ＭＳ Ｐゴシック" pitchFamily="34" charset="-128"/>
              </a:rPr>
              <a:t>if ER offers a traditional GHP to some EEs and an ICHRA to others based on FT vs. PT status, salary vs. non-salaried status, or geographic area if smaller than a state:</a:t>
            </a:r>
          </a:p>
          <a:p>
            <a:pPr lvl="2" eaLnBrk="1" hangingPunct="1">
              <a:lnSpc>
                <a:spcPct val="90000"/>
              </a:lnSpc>
              <a:spcBef>
                <a:spcPts val="0"/>
              </a:spcBef>
            </a:pPr>
            <a:r>
              <a:rPr lang="en-US" sz="2200" dirty="0">
                <a:solidFill>
                  <a:schemeClr val="tx1"/>
                </a:solidFill>
                <a:ea typeface="ＭＳ Ｐゴシック" pitchFamily="34" charset="-128"/>
              </a:rPr>
              <a:t>10 EEs for ER with &lt; 100 EEs;</a:t>
            </a:r>
          </a:p>
          <a:p>
            <a:pPr lvl="2" eaLnBrk="1" hangingPunct="1">
              <a:lnSpc>
                <a:spcPct val="90000"/>
              </a:lnSpc>
              <a:spcBef>
                <a:spcPts val="0"/>
              </a:spcBef>
            </a:pPr>
            <a:r>
              <a:rPr lang="en-US" sz="2200" dirty="0">
                <a:solidFill>
                  <a:schemeClr val="tx1"/>
                </a:solidFill>
                <a:ea typeface="ＭＳ Ｐゴシック" pitchFamily="34" charset="-128"/>
              </a:rPr>
              <a:t>10% of total number of EEs for ER with 100 to 200 EEs; and</a:t>
            </a:r>
          </a:p>
          <a:p>
            <a:pPr lvl="2" eaLnBrk="1" hangingPunct="1">
              <a:lnSpc>
                <a:spcPct val="90000"/>
              </a:lnSpc>
              <a:spcBef>
                <a:spcPts val="0"/>
              </a:spcBef>
            </a:pPr>
            <a:r>
              <a:rPr lang="en-US" sz="2200" dirty="0">
                <a:solidFill>
                  <a:schemeClr val="tx1"/>
                </a:solidFill>
                <a:ea typeface="ＭＳ Ｐゴシック" pitchFamily="34" charset="-128"/>
              </a:rPr>
              <a:t>20 EEs for ER with 200 of &gt; EEs. </a:t>
            </a:r>
          </a:p>
          <a:p>
            <a:pPr eaLnBrk="1" hangingPunct="1">
              <a:lnSpc>
                <a:spcPct val="90000"/>
              </a:lnSpc>
              <a:spcBef>
                <a:spcPts val="0"/>
              </a:spcBef>
            </a:pPr>
            <a:endParaRPr lang="en-US" dirty="0">
              <a:solidFill>
                <a:schemeClr val="tx1"/>
              </a:solidFill>
              <a:ea typeface="ＭＳ Ｐゴシック" pitchFamily="34" charset="-128"/>
            </a:endParaRPr>
          </a:p>
        </p:txBody>
      </p:sp>
    </p:spTree>
    <p:extLst>
      <p:ext uri="{BB962C8B-B14F-4D97-AF65-F5344CB8AC3E}">
        <p14:creationId xmlns:p14="http://schemas.microsoft.com/office/powerpoint/2010/main" val="38055803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BA7D5C8-32E3-45E0-B024-FF23FF25AD08}" type="slidenum">
              <a:rPr lang="en-US" smtClean="0"/>
              <a:pPr>
                <a:defRPr/>
              </a:pPr>
              <a:t>37</a:t>
            </a:fld>
            <a:endParaRPr lang="en-US" dirty="0"/>
          </a:p>
        </p:txBody>
      </p:sp>
      <p:sp>
        <p:nvSpPr>
          <p:cNvPr id="3" name="Rectangle 2"/>
          <p:cNvSpPr txBox="1">
            <a:spLocks noChangeArrowheads="1"/>
          </p:cNvSpPr>
          <p:nvPr/>
        </p:nvSpPr>
        <p:spPr bwMode="auto">
          <a:xfrm>
            <a:off x="5379" y="152400"/>
            <a:ext cx="9144000" cy="7318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600" kern="1200">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4600">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4600">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4600">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4600">
                <a:solidFill>
                  <a:schemeClr val="bg1"/>
                </a:solidFill>
                <a:latin typeface="Arial" charset="0"/>
                <a:ea typeface="ＭＳ Ｐゴシック" charset="0"/>
                <a:cs typeface="ＭＳ Ｐゴシック" charset="0"/>
              </a:defRPr>
            </a:lvl5pPr>
            <a:lvl6pPr marL="457200" algn="ctr" rtl="0" fontAlgn="base">
              <a:spcBef>
                <a:spcPct val="0"/>
              </a:spcBef>
              <a:spcAft>
                <a:spcPct val="0"/>
              </a:spcAft>
              <a:defRPr sz="4600">
                <a:solidFill>
                  <a:schemeClr val="bg1"/>
                </a:solidFill>
                <a:latin typeface="Arial" charset="0"/>
                <a:ea typeface="ＭＳ Ｐゴシック" charset="0"/>
                <a:cs typeface="ＭＳ Ｐゴシック" charset="0"/>
              </a:defRPr>
            </a:lvl6pPr>
            <a:lvl7pPr marL="914400" algn="ctr" rtl="0" fontAlgn="base">
              <a:spcBef>
                <a:spcPct val="0"/>
              </a:spcBef>
              <a:spcAft>
                <a:spcPct val="0"/>
              </a:spcAft>
              <a:defRPr sz="4600">
                <a:solidFill>
                  <a:schemeClr val="bg1"/>
                </a:solidFill>
                <a:latin typeface="Arial" charset="0"/>
                <a:ea typeface="ＭＳ Ｐゴシック" charset="0"/>
                <a:cs typeface="ＭＳ Ｐゴシック" charset="0"/>
              </a:defRPr>
            </a:lvl7pPr>
            <a:lvl8pPr marL="1371600" algn="ctr" rtl="0" fontAlgn="base">
              <a:spcBef>
                <a:spcPct val="0"/>
              </a:spcBef>
              <a:spcAft>
                <a:spcPct val="0"/>
              </a:spcAft>
              <a:defRPr sz="4600">
                <a:solidFill>
                  <a:schemeClr val="bg1"/>
                </a:solidFill>
                <a:latin typeface="Arial" charset="0"/>
                <a:ea typeface="ＭＳ Ｐゴシック" charset="0"/>
                <a:cs typeface="ＭＳ Ｐゴシック" charset="0"/>
              </a:defRPr>
            </a:lvl8pPr>
            <a:lvl9pPr marL="1828800" algn="ctr" rtl="0" fontAlgn="base">
              <a:spcBef>
                <a:spcPct val="0"/>
              </a:spcBef>
              <a:spcAft>
                <a:spcPct val="0"/>
              </a:spcAft>
              <a:defRPr sz="4600">
                <a:solidFill>
                  <a:schemeClr val="bg1"/>
                </a:solidFill>
                <a:latin typeface="Arial" charset="0"/>
                <a:ea typeface="ＭＳ Ｐゴシック" charset="0"/>
                <a:cs typeface="ＭＳ Ｐゴシック" charset="0"/>
              </a:defRPr>
            </a:lvl9pPr>
          </a:lstStyle>
          <a:p>
            <a:pPr eaLnBrk="1" hangingPunct="1"/>
            <a:r>
              <a:rPr lang="en-US" sz="2400" dirty="0">
                <a:ea typeface="ＭＳ Ｐゴシック" pitchFamily="34" charset="-128"/>
              </a:rPr>
              <a:t>Prohibition Against Lifetime and Annual Limits on Essential Health Benefits (cont’d)</a:t>
            </a:r>
          </a:p>
        </p:txBody>
      </p:sp>
      <p:sp>
        <p:nvSpPr>
          <p:cNvPr id="4" name="Rectangle 3"/>
          <p:cNvSpPr txBox="1">
            <a:spLocks noChangeArrowheads="1"/>
          </p:cNvSpPr>
          <p:nvPr/>
        </p:nvSpPr>
        <p:spPr bwMode="auto">
          <a:xfrm>
            <a:off x="43098" y="1127918"/>
            <a:ext cx="8877300" cy="53490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2000"/>
              </a:spcBef>
              <a:spcAft>
                <a:spcPct val="0"/>
              </a:spcAft>
              <a:buClr>
                <a:schemeClr val="accent1"/>
              </a:buClr>
              <a:buSzPct val="90000"/>
              <a:buFont typeface="Wingdings" pitchFamily="2" charset="2"/>
              <a:buChar char="Ø"/>
              <a:defRPr sz="2200" kern="1200">
                <a:solidFill>
                  <a:srgbClr val="595959"/>
                </a:solidFill>
                <a:latin typeface="+mn-lt"/>
                <a:ea typeface="ＭＳ Ｐゴシック" charset="0"/>
                <a:cs typeface="ＭＳ Ｐゴシック" charset="0"/>
              </a:defRPr>
            </a:lvl1pPr>
            <a:lvl2pPr marL="685800" indent="-336550" algn="l" rtl="0" eaLnBrk="0" fontAlgn="base" hangingPunct="0">
              <a:spcBef>
                <a:spcPts val="600"/>
              </a:spcBef>
              <a:spcAft>
                <a:spcPct val="0"/>
              </a:spcAft>
              <a:buClr>
                <a:srgbClr val="589DEE"/>
              </a:buClr>
              <a:buSzPct val="110000"/>
              <a:buFont typeface="Wingdings" pitchFamily="2" charset="2"/>
              <a:buChar char="§"/>
              <a:defRPr sz="2000" kern="1200">
                <a:solidFill>
                  <a:srgbClr val="595959"/>
                </a:solidFill>
                <a:latin typeface="+mn-lt"/>
                <a:ea typeface="ＭＳ Ｐゴシック" charset="0"/>
                <a:cs typeface="+mn-cs"/>
              </a:defRPr>
            </a:lvl2pPr>
            <a:lvl3pPr marL="1035050" indent="-349250" algn="l" rtl="0" eaLnBrk="0" fontAlgn="base" hangingPunct="0">
              <a:spcBef>
                <a:spcPts val="600"/>
              </a:spcBef>
              <a:spcAft>
                <a:spcPct val="0"/>
              </a:spcAft>
              <a:buClr>
                <a:schemeClr val="accent1"/>
              </a:buClr>
              <a:buSzPct val="90000"/>
              <a:buFont typeface="Lucida Grande"/>
              <a:buChar char="-"/>
              <a:defRPr kern="1200">
                <a:solidFill>
                  <a:srgbClr val="595959"/>
                </a:solidFill>
                <a:latin typeface="+mn-lt"/>
                <a:ea typeface="ＭＳ Ｐゴシック" charset="0"/>
                <a:cs typeface="+mn-cs"/>
              </a:defRPr>
            </a:lvl3pPr>
            <a:lvl4pPr marL="1371600" indent="-336550" algn="l" rtl="0" eaLnBrk="0" fontAlgn="base" hangingPunct="0">
              <a:spcBef>
                <a:spcPts val="600"/>
              </a:spcBef>
              <a:spcAft>
                <a:spcPct val="0"/>
              </a:spcAft>
              <a:buClr>
                <a:srgbClr val="00B046"/>
              </a:buClr>
              <a:buSzPct val="90000"/>
              <a:buFont typeface="Wingdings" pitchFamily="2" charset="2"/>
              <a:buChar char="§"/>
              <a:defRPr kern="1200">
                <a:solidFill>
                  <a:srgbClr val="595959"/>
                </a:solidFill>
                <a:latin typeface="+mn-lt"/>
                <a:ea typeface="ＭＳ Ｐゴシック" charset="0"/>
                <a:cs typeface="+mn-cs"/>
              </a:defRPr>
            </a:lvl4pPr>
            <a:lvl5pPr marL="1720850" indent="-349250" algn="l" rtl="0" eaLnBrk="0" fontAlgn="base" hangingPunct="0">
              <a:spcBef>
                <a:spcPts val="600"/>
              </a:spcBef>
              <a:spcAft>
                <a:spcPct val="0"/>
              </a:spcAft>
              <a:buClr>
                <a:schemeClr val="accent1"/>
              </a:buClr>
              <a:buSzPct val="90000"/>
              <a:buFont typeface="Wingdings" pitchFamily="2" charset="2"/>
              <a:buChar char="S"/>
              <a:defRPr kern="1200">
                <a:solidFill>
                  <a:srgbClr val="595959"/>
                </a:solidFill>
                <a:latin typeface="+mn-lt"/>
                <a:ea typeface="ＭＳ Ｐゴシック" charset="0"/>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pPr eaLnBrk="1" hangingPunct="1">
              <a:lnSpc>
                <a:spcPct val="90000"/>
              </a:lnSpc>
              <a:spcBef>
                <a:spcPts val="0"/>
              </a:spcBef>
            </a:pPr>
            <a:r>
              <a:rPr lang="en-US" sz="2000" b="1" u="sng" dirty="0">
                <a:solidFill>
                  <a:srgbClr val="00B046"/>
                </a:solidFill>
                <a:ea typeface="ＭＳ Ｐゴシック" pitchFamily="34" charset="-128"/>
              </a:rPr>
              <a:t>EBHRA.</a:t>
            </a:r>
            <a:r>
              <a:rPr lang="en-US" sz="2000" b="1" dirty="0">
                <a:solidFill>
                  <a:srgbClr val="00B046"/>
                </a:solidFill>
                <a:ea typeface="ＭＳ Ｐゴシック" pitchFamily="34" charset="-128"/>
              </a:rPr>
              <a:t> </a:t>
            </a:r>
            <a:r>
              <a:rPr lang="en-US" sz="2000" dirty="0">
                <a:solidFill>
                  <a:srgbClr val="00B046"/>
                </a:solidFill>
                <a:ea typeface="ＭＳ Ｐゴシック" pitchFamily="34" charset="-128"/>
              </a:rPr>
              <a:t>May be offered in addition to a traditional GHP- e.g., to cover the cost of copays, deductibles, coinsurance, and non-covered expenses.</a:t>
            </a:r>
          </a:p>
          <a:p>
            <a:pPr marL="344488" indent="0" eaLnBrk="1" hangingPunct="1">
              <a:lnSpc>
                <a:spcPct val="90000"/>
              </a:lnSpc>
              <a:spcBef>
                <a:spcPts val="0"/>
              </a:spcBef>
              <a:buNone/>
            </a:pPr>
            <a:r>
              <a:rPr lang="en-US" sz="2000" dirty="0">
                <a:solidFill>
                  <a:srgbClr val="00B046"/>
                </a:solidFill>
                <a:ea typeface="ＭＳ Ｐゴシック" pitchFamily="34" charset="-128"/>
              </a:rPr>
              <a:t>To qualify as “EBHRA”:</a:t>
            </a:r>
          </a:p>
          <a:p>
            <a:pPr lvl="1" eaLnBrk="1" hangingPunct="1">
              <a:lnSpc>
                <a:spcPct val="90000"/>
              </a:lnSpc>
              <a:spcBef>
                <a:spcPts val="0"/>
              </a:spcBef>
            </a:pPr>
            <a:r>
              <a:rPr lang="en-US" dirty="0">
                <a:solidFill>
                  <a:schemeClr val="tx1"/>
                </a:solidFill>
                <a:ea typeface="ＭＳ Ｐゴシック" pitchFamily="34" charset="-128"/>
              </a:rPr>
              <a:t>Annual contribution </a:t>
            </a:r>
            <a:r>
              <a:rPr lang="en-US" dirty="0">
                <a:solidFill>
                  <a:srgbClr val="00B050"/>
                </a:solidFill>
                <a:ea typeface="ＭＳ Ｐゴシック" pitchFamily="34" charset="-128"/>
              </a:rPr>
              <a:t>limited to $1,800 </a:t>
            </a:r>
            <a:r>
              <a:rPr lang="en-US" dirty="0">
                <a:solidFill>
                  <a:schemeClr val="tx1"/>
                </a:solidFill>
                <a:ea typeface="ＭＳ Ｐゴシック" pitchFamily="34" charset="-128"/>
              </a:rPr>
              <a:t>(indexed).</a:t>
            </a:r>
            <a:r>
              <a:rPr lang="en-US" dirty="0">
                <a:solidFill>
                  <a:srgbClr val="0070C0"/>
                </a:solidFill>
                <a:ea typeface="ＭＳ Ｐゴシック" pitchFamily="34" charset="-128"/>
              </a:rPr>
              <a:t>*</a:t>
            </a:r>
          </a:p>
          <a:p>
            <a:pPr lvl="1" eaLnBrk="1" hangingPunct="1">
              <a:lnSpc>
                <a:spcPct val="90000"/>
              </a:lnSpc>
              <a:spcBef>
                <a:spcPts val="0"/>
              </a:spcBef>
            </a:pPr>
            <a:r>
              <a:rPr lang="en-US" dirty="0">
                <a:solidFill>
                  <a:schemeClr val="tx1"/>
                </a:solidFill>
                <a:ea typeface="ＭＳ Ｐゴシック" pitchFamily="34" charset="-128"/>
              </a:rPr>
              <a:t>HRA must be </a:t>
            </a:r>
            <a:r>
              <a:rPr lang="en-US" dirty="0">
                <a:solidFill>
                  <a:srgbClr val="00B050"/>
                </a:solidFill>
                <a:ea typeface="ＭＳ Ｐゴシック" pitchFamily="34" charset="-128"/>
              </a:rPr>
              <a:t>offered in conjunction with a traditional GHP</a:t>
            </a:r>
            <a:r>
              <a:rPr lang="en-US" dirty="0">
                <a:solidFill>
                  <a:schemeClr val="tx1"/>
                </a:solidFill>
                <a:ea typeface="ＭＳ Ｐゴシック" pitchFamily="34" charset="-128"/>
              </a:rPr>
              <a:t>, although EE </a:t>
            </a:r>
            <a:r>
              <a:rPr lang="en-US" u="sng" dirty="0">
                <a:solidFill>
                  <a:schemeClr val="tx1"/>
                </a:solidFill>
                <a:ea typeface="ＭＳ Ｐゴシック" pitchFamily="34" charset="-128"/>
              </a:rPr>
              <a:t>not</a:t>
            </a:r>
            <a:r>
              <a:rPr lang="en-US" dirty="0">
                <a:solidFill>
                  <a:schemeClr val="tx1"/>
                </a:solidFill>
                <a:ea typeface="ＭＳ Ｐゴシック" pitchFamily="34" charset="-128"/>
              </a:rPr>
              <a:t> required to enroll in GHP.</a:t>
            </a:r>
          </a:p>
          <a:p>
            <a:pPr lvl="1" eaLnBrk="1" hangingPunct="1">
              <a:lnSpc>
                <a:spcPct val="90000"/>
              </a:lnSpc>
              <a:spcBef>
                <a:spcPts val="0"/>
              </a:spcBef>
            </a:pPr>
            <a:r>
              <a:rPr lang="en-US" dirty="0">
                <a:solidFill>
                  <a:schemeClr val="tx1"/>
                </a:solidFill>
                <a:ea typeface="ＭＳ Ｐゴシック" pitchFamily="34" charset="-128"/>
              </a:rPr>
              <a:t>HRA </a:t>
            </a:r>
            <a:r>
              <a:rPr lang="en-US" u="sng" dirty="0">
                <a:solidFill>
                  <a:srgbClr val="00B050"/>
                </a:solidFill>
                <a:ea typeface="ＭＳ Ｐゴシック" pitchFamily="34" charset="-128"/>
              </a:rPr>
              <a:t>cannot</a:t>
            </a:r>
            <a:r>
              <a:rPr lang="en-US" dirty="0">
                <a:solidFill>
                  <a:srgbClr val="00B050"/>
                </a:solidFill>
                <a:ea typeface="ＭＳ Ｐゴシック" pitchFamily="34" charset="-128"/>
              </a:rPr>
              <a:t> be used to reimburse premiums for individual health insurance coverage</a:t>
            </a:r>
            <a:r>
              <a:rPr lang="en-US" dirty="0">
                <a:solidFill>
                  <a:schemeClr val="tx1"/>
                </a:solidFill>
                <a:ea typeface="ＭＳ Ｐゴシック" pitchFamily="34" charset="-128"/>
              </a:rPr>
              <a:t>, GHP (other than continuing coverage), or Medicare. However, it </a:t>
            </a:r>
            <a:r>
              <a:rPr lang="en-US" dirty="0">
                <a:solidFill>
                  <a:srgbClr val="00B050"/>
                </a:solidFill>
                <a:ea typeface="ＭＳ Ｐゴシック" pitchFamily="34" charset="-128"/>
              </a:rPr>
              <a:t>can reimburse premiums for “excepted benefits” </a:t>
            </a:r>
            <a:r>
              <a:rPr lang="en-US" dirty="0">
                <a:solidFill>
                  <a:schemeClr val="tx1"/>
                </a:solidFill>
                <a:ea typeface="ＭＳ Ｐゴシック" pitchFamily="34" charset="-128"/>
              </a:rPr>
              <a:t>(e.g., dental and vision), as well as short-term limited duration coverage.</a:t>
            </a:r>
          </a:p>
          <a:p>
            <a:pPr lvl="1" eaLnBrk="1" hangingPunct="1">
              <a:lnSpc>
                <a:spcPct val="90000"/>
              </a:lnSpc>
              <a:spcBef>
                <a:spcPts val="0"/>
              </a:spcBef>
            </a:pPr>
            <a:r>
              <a:rPr lang="en-US" dirty="0">
                <a:solidFill>
                  <a:schemeClr val="tx1"/>
                </a:solidFill>
                <a:ea typeface="ＭＳ Ｐゴシック" pitchFamily="34" charset="-128"/>
              </a:rPr>
              <a:t>EBHRA must be </a:t>
            </a:r>
            <a:r>
              <a:rPr lang="en-US" dirty="0">
                <a:solidFill>
                  <a:srgbClr val="00B050"/>
                </a:solidFill>
                <a:ea typeface="ＭＳ Ｐゴシック" pitchFamily="34" charset="-128"/>
              </a:rPr>
              <a:t>uniformly available to all “similarly situated individuals.</a:t>
            </a:r>
            <a:r>
              <a:rPr lang="en-US" dirty="0">
                <a:solidFill>
                  <a:schemeClr val="tx1"/>
                </a:solidFill>
                <a:ea typeface="ＭＳ Ｐゴシック" pitchFamily="34" charset="-128"/>
              </a:rPr>
              <a:t>”</a:t>
            </a:r>
          </a:p>
          <a:p>
            <a:pPr lvl="1" eaLnBrk="1" hangingPunct="1">
              <a:lnSpc>
                <a:spcPct val="90000"/>
              </a:lnSpc>
              <a:spcBef>
                <a:spcPts val="0"/>
              </a:spcBef>
            </a:pPr>
            <a:endParaRPr lang="en-US" sz="1100" dirty="0">
              <a:solidFill>
                <a:schemeClr val="tx1"/>
              </a:solidFill>
              <a:ea typeface="ＭＳ Ｐゴシック" pitchFamily="34" charset="-128"/>
            </a:endParaRPr>
          </a:p>
          <a:p>
            <a:pPr marL="349250" lvl="1" indent="0" eaLnBrk="1" hangingPunct="1">
              <a:lnSpc>
                <a:spcPct val="90000"/>
              </a:lnSpc>
              <a:spcBef>
                <a:spcPts val="0"/>
              </a:spcBef>
              <a:buNone/>
            </a:pPr>
            <a:r>
              <a:rPr lang="en-US" dirty="0">
                <a:solidFill>
                  <a:srgbClr val="0070C0"/>
                </a:solidFill>
                <a:ea typeface="ＭＳ Ｐゴシック" pitchFamily="34" charset="-128"/>
              </a:rPr>
              <a:t>* </a:t>
            </a:r>
            <a:r>
              <a:rPr lang="en-US" dirty="0" err="1">
                <a:solidFill>
                  <a:srgbClr val="0070C0"/>
                </a:solidFill>
                <a:ea typeface="ＭＳ Ｐゴシック" pitchFamily="34" charset="-128"/>
              </a:rPr>
              <a:t>EBHRA</a:t>
            </a:r>
            <a:r>
              <a:rPr lang="en-US" dirty="0">
                <a:solidFill>
                  <a:srgbClr val="0070C0"/>
                </a:solidFill>
                <a:ea typeface="ＭＳ Ｐゴシック" pitchFamily="34" charset="-128"/>
              </a:rPr>
              <a:t> max to remain at $1,800 for </a:t>
            </a:r>
            <a:r>
              <a:rPr lang="en-US" dirty="0" err="1">
                <a:solidFill>
                  <a:srgbClr val="0070C0"/>
                </a:solidFill>
                <a:ea typeface="ＭＳ Ｐゴシック" pitchFamily="34" charset="-128"/>
              </a:rPr>
              <a:t>PYs</a:t>
            </a:r>
            <a:r>
              <a:rPr lang="en-US" dirty="0">
                <a:solidFill>
                  <a:srgbClr val="0070C0"/>
                </a:solidFill>
                <a:ea typeface="ＭＳ Ｐゴシック" pitchFamily="34" charset="-128"/>
              </a:rPr>
              <a:t> beginning in 2021.</a:t>
            </a:r>
          </a:p>
          <a:p>
            <a:pPr marL="349250" lvl="1" indent="0" eaLnBrk="1" hangingPunct="1">
              <a:lnSpc>
                <a:spcPct val="90000"/>
              </a:lnSpc>
              <a:spcBef>
                <a:spcPts val="0"/>
              </a:spcBef>
              <a:buNone/>
            </a:pPr>
            <a:endParaRPr lang="en-US" b="1" i="1" dirty="0">
              <a:solidFill>
                <a:srgbClr val="CC6600"/>
              </a:solidFill>
              <a:ea typeface="ＭＳ Ｐゴシック" pitchFamily="34" charset="-128"/>
            </a:endParaRPr>
          </a:p>
          <a:p>
            <a:pPr marL="349250" lvl="1" indent="0" eaLnBrk="1" hangingPunct="1">
              <a:lnSpc>
                <a:spcPct val="90000"/>
              </a:lnSpc>
              <a:spcBef>
                <a:spcPts val="0"/>
              </a:spcBef>
              <a:buNone/>
            </a:pPr>
            <a:r>
              <a:rPr lang="en-US" sz="1800" b="1" i="1" dirty="0">
                <a:solidFill>
                  <a:srgbClr val="CC6600"/>
                </a:solidFill>
                <a:ea typeface="ＭＳ Ｐゴシック" pitchFamily="34" charset="-128"/>
              </a:rPr>
              <a:t>Note: </a:t>
            </a:r>
            <a:r>
              <a:rPr lang="en-US" sz="1800" dirty="0">
                <a:solidFill>
                  <a:srgbClr val="00B046"/>
                </a:solidFill>
                <a:ea typeface="ＭＳ Ｐゴシック" pitchFamily="34" charset="-128"/>
              </a:rPr>
              <a:t>EBHRAs, which can reimburse medical care expenses other than “excepted benefits, are different from an HRA that reimburses only “excepted benefits.” ERs can continue to offer HRAs that reimburse only “excepted benefits,” and those HRAs need not meet the requirements for EBHRAS.</a:t>
            </a:r>
          </a:p>
          <a:p>
            <a:pPr marL="349250" lvl="1" indent="0" eaLnBrk="1" hangingPunct="1">
              <a:lnSpc>
                <a:spcPct val="90000"/>
              </a:lnSpc>
              <a:spcBef>
                <a:spcPts val="0"/>
              </a:spcBef>
              <a:buNone/>
            </a:pPr>
            <a:endParaRPr lang="en-US" dirty="0">
              <a:solidFill>
                <a:schemeClr val="tx1"/>
              </a:solidFill>
              <a:ea typeface="ＭＳ Ｐゴシック" pitchFamily="34" charset="-128"/>
            </a:endParaRPr>
          </a:p>
        </p:txBody>
      </p:sp>
      <p:pic>
        <p:nvPicPr>
          <p:cNvPr id="5" name="Picture 4" descr="MC900440035[1]"/>
          <p:cNvPicPr>
            <a:picLocks noChangeAspect="1" noChangeArrowheads="1"/>
          </p:cNvPicPr>
          <p:nvPr/>
        </p:nvPicPr>
        <p:blipFill>
          <a:blip r:embed="rId2"/>
          <a:srcRect/>
          <a:stretch>
            <a:fillRect/>
          </a:stretch>
        </p:blipFill>
        <p:spPr bwMode="auto">
          <a:xfrm rot="1003217">
            <a:off x="7312170" y="4612574"/>
            <a:ext cx="906092" cy="641815"/>
          </a:xfrm>
          <a:prstGeom prst="rect">
            <a:avLst/>
          </a:prstGeom>
          <a:noFill/>
          <a:ln w="9525">
            <a:noFill/>
            <a:miter lim="800000"/>
            <a:headEnd/>
            <a:tailEnd/>
          </a:ln>
        </p:spPr>
      </p:pic>
    </p:spTree>
    <p:extLst>
      <p:ext uri="{BB962C8B-B14F-4D97-AF65-F5344CB8AC3E}">
        <p14:creationId xmlns:p14="http://schemas.microsoft.com/office/powerpoint/2010/main" val="3450593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EA21394B-62E6-42AB-9BE4-195A4A80EDFB}" type="slidenum">
              <a:rPr lang="en-US"/>
              <a:pPr>
                <a:defRPr/>
              </a:pPr>
              <a:t>38</a:t>
            </a:fld>
            <a:endParaRPr lang="en-US" dirty="0"/>
          </a:p>
        </p:txBody>
      </p:sp>
      <p:sp>
        <p:nvSpPr>
          <p:cNvPr id="46082" name="Rectangle 3"/>
          <p:cNvSpPr>
            <a:spLocks noGrp="1" noChangeArrowheads="1"/>
          </p:cNvSpPr>
          <p:nvPr>
            <p:ph idx="4294967295"/>
          </p:nvPr>
        </p:nvSpPr>
        <p:spPr>
          <a:xfrm>
            <a:off x="323850" y="1295400"/>
            <a:ext cx="8496300" cy="5289550"/>
          </a:xfrm>
        </p:spPr>
        <p:txBody>
          <a:bodyPr/>
          <a:lstStyle/>
          <a:p>
            <a:pPr eaLnBrk="1" hangingPunct="1">
              <a:lnSpc>
                <a:spcPct val="90000"/>
              </a:lnSpc>
              <a:spcBef>
                <a:spcPts val="0"/>
              </a:spcBef>
            </a:pPr>
            <a:r>
              <a:rPr lang="en-US" sz="1600" b="1" dirty="0">
                <a:solidFill>
                  <a:srgbClr val="00B046"/>
                </a:solidFill>
                <a:ea typeface="ＭＳ Ｐゴシック" pitchFamily="34" charset="-128"/>
              </a:rPr>
              <a:t>Annual Limitation on Deductibles.</a:t>
            </a:r>
            <a:r>
              <a:rPr lang="en-US" sz="1600" b="1" dirty="0">
                <a:solidFill>
                  <a:srgbClr val="589DEE"/>
                </a:solidFill>
                <a:ea typeface="ＭＳ Ｐゴシック" pitchFamily="34" charset="-128"/>
              </a:rPr>
              <a:t>* </a:t>
            </a:r>
            <a:r>
              <a:rPr lang="en-US" sz="1600" dirty="0">
                <a:solidFill>
                  <a:schemeClr val="tx1"/>
                </a:solidFill>
                <a:ea typeface="ＭＳ Ｐゴシック" pitchFamily="34" charset="-128"/>
              </a:rPr>
              <a:t>Beginning in 2014, all non-grandfathered </a:t>
            </a:r>
            <a:r>
              <a:rPr lang="ja-JP" altLang="en-US" sz="1600" dirty="0">
                <a:solidFill>
                  <a:schemeClr val="tx1"/>
                </a:solidFill>
                <a:ea typeface="ＭＳ Ｐゴシック" pitchFamily="34" charset="-128"/>
              </a:rPr>
              <a:t>“</a:t>
            </a:r>
            <a:r>
              <a:rPr lang="en-US" sz="1600" i="1" dirty="0">
                <a:solidFill>
                  <a:schemeClr val="tx1"/>
                </a:solidFill>
                <a:ea typeface="ＭＳ Ｐゴシック" pitchFamily="34" charset="-128"/>
              </a:rPr>
              <a:t>small</a:t>
            </a:r>
            <a:r>
              <a:rPr lang="ja-JP" altLang="en-US" sz="1600" i="1" dirty="0">
                <a:solidFill>
                  <a:schemeClr val="tx1"/>
                </a:solidFill>
                <a:ea typeface="ＭＳ Ｐゴシック" pitchFamily="34" charset="-128"/>
              </a:rPr>
              <a:t>”</a:t>
            </a:r>
            <a:r>
              <a:rPr lang="en-US" sz="1600" dirty="0">
                <a:solidFill>
                  <a:schemeClr val="tx1"/>
                </a:solidFill>
                <a:ea typeface="ＭＳ Ｐゴシック" pitchFamily="34" charset="-128"/>
              </a:rPr>
              <a:t> group market health plans were to comply with annual limitations on deductibles</a:t>
            </a:r>
            <a:r>
              <a:rPr lang="en-US" sz="1600" b="1" dirty="0">
                <a:solidFill>
                  <a:schemeClr val="tx1"/>
                </a:solidFill>
                <a:ea typeface="ＭＳ Ｐゴシック" pitchFamily="34" charset="-128"/>
              </a:rPr>
              <a:t> </a:t>
            </a:r>
            <a:r>
              <a:rPr lang="en-US" sz="1600" dirty="0">
                <a:solidFill>
                  <a:schemeClr val="accent2"/>
                </a:solidFill>
                <a:ea typeface="ＭＳ Ｐゴシック" pitchFamily="34" charset="-128"/>
              </a:rPr>
              <a:t>-</a:t>
            </a:r>
            <a:r>
              <a:rPr lang="en-US" sz="1600" b="1" i="1" u="sng" dirty="0">
                <a:solidFill>
                  <a:srgbClr val="00B046"/>
                </a:solidFill>
                <a:ea typeface="ＭＳ Ｐゴシック" pitchFamily="34" charset="-128"/>
              </a:rPr>
              <a:t>Repealed 4/4/14</a:t>
            </a:r>
            <a:r>
              <a:rPr lang="en-US" sz="1600" b="1" i="1" dirty="0">
                <a:solidFill>
                  <a:srgbClr val="00B046"/>
                </a:solidFill>
                <a:ea typeface="ＭＳ Ｐゴシック" pitchFamily="34" charset="-128"/>
              </a:rPr>
              <a:t>!</a:t>
            </a:r>
            <a:r>
              <a:rPr lang="en-US" sz="1600" i="1" dirty="0">
                <a:solidFill>
                  <a:srgbClr val="00B046"/>
                </a:solidFill>
                <a:ea typeface="ＭＳ Ｐゴシック" pitchFamily="34" charset="-128"/>
              </a:rPr>
              <a:t>;</a:t>
            </a:r>
            <a:r>
              <a:rPr lang="en-US" sz="1600" dirty="0">
                <a:solidFill>
                  <a:srgbClr val="00B046"/>
                </a:solidFill>
                <a:ea typeface="ＭＳ Ｐゴシック" pitchFamily="34" charset="-128"/>
              </a:rPr>
              <a:t> </a:t>
            </a:r>
            <a:endParaRPr lang="en-US" sz="1600" dirty="0">
              <a:solidFill>
                <a:schemeClr val="tx1"/>
              </a:solidFill>
              <a:ea typeface="ＭＳ Ｐゴシック" pitchFamily="34" charset="-128"/>
            </a:endParaRPr>
          </a:p>
          <a:p>
            <a:pPr eaLnBrk="1" hangingPunct="1">
              <a:lnSpc>
                <a:spcPct val="90000"/>
              </a:lnSpc>
              <a:spcBef>
                <a:spcPts val="0"/>
              </a:spcBef>
            </a:pPr>
            <a:r>
              <a:rPr lang="en-US" sz="1600" b="1" dirty="0">
                <a:solidFill>
                  <a:srgbClr val="00B046"/>
                </a:solidFill>
                <a:ea typeface="ＭＳ Ｐゴシック" pitchFamily="34" charset="-128"/>
              </a:rPr>
              <a:t>Annual Limitation on Out-of-pocket .</a:t>
            </a:r>
            <a:r>
              <a:rPr lang="en-US" sz="1600" b="1" dirty="0">
                <a:solidFill>
                  <a:srgbClr val="589DEE"/>
                </a:solidFill>
                <a:ea typeface="ＭＳ Ｐゴシック" pitchFamily="34" charset="-128"/>
              </a:rPr>
              <a:t>*</a:t>
            </a:r>
            <a:r>
              <a:rPr lang="en-US" sz="1600" b="1" dirty="0">
                <a:solidFill>
                  <a:srgbClr val="00B046"/>
                </a:solidFill>
                <a:ea typeface="ＭＳ Ｐゴシック" pitchFamily="34" charset="-128"/>
              </a:rPr>
              <a:t> </a:t>
            </a:r>
            <a:r>
              <a:rPr lang="en-US" sz="1600" dirty="0">
                <a:solidFill>
                  <a:schemeClr val="tx1"/>
                </a:solidFill>
                <a:ea typeface="ＭＳ Ｐゴシック" pitchFamily="34" charset="-128"/>
              </a:rPr>
              <a:t>Beginning in 2014, all non-grandfathered GHPs (</a:t>
            </a:r>
            <a:r>
              <a:rPr lang="en-US" sz="1600" i="1" dirty="0">
                <a:solidFill>
                  <a:schemeClr val="tx1"/>
                </a:solidFill>
                <a:ea typeface="ＭＳ Ｐゴシック" pitchFamily="34" charset="-128"/>
              </a:rPr>
              <a:t>including </a:t>
            </a:r>
            <a:r>
              <a:rPr lang="ja-JP" altLang="en-US" sz="1600" i="1" dirty="0">
                <a:solidFill>
                  <a:schemeClr val="tx1"/>
                </a:solidFill>
                <a:ea typeface="ＭＳ Ｐゴシック" pitchFamily="34" charset="-128"/>
              </a:rPr>
              <a:t>“</a:t>
            </a:r>
            <a:r>
              <a:rPr lang="en-US" sz="1600" i="1" dirty="0">
                <a:solidFill>
                  <a:schemeClr val="tx1"/>
                </a:solidFill>
                <a:ea typeface="ＭＳ Ｐゴシック" pitchFamily="34" charset="-128"/>
              </a:rPr>
              <a:t>small</a:t>
            </a:r>
            <a:r>
              <a:rPr lang="ja-JP" altLang="en-US" sz="1600" i="1" dirty="0">
                <a:solidFill>
                  <a:schemeClr val="tx1"/>
                </a:solidFill>
                <a:ea typeface="ＭＳ Ｐゴシック" pitchFamily="34" charset="-128"/>
              </a:rPr>
              <a:t>”</a:t>
            </a:r>
            <a:r>
              <a:rPr lang="en-US" sz="1600" i="1" dirty="0">
                <a:solidFill>
                  <a:schemeClr val="tx1"/>
                </a:solidFill>
                <a:ea typeface="ＭＳ Ｐゴシック" pitchFamily="34" charset="-128"/>
              </a:rPr>
              <a:t>, </a:t>
            </a:r>
            <a:r>
              <a:rPr lang="ja-JP" altLang="en-US" sz="1600" i="1" dirty="0">
                <a:solidFill>
                  <a:schemeClr val="tx1"/>
                </a:solidFill>
                <a:ea typeface="ＭＳ Ｐゴシック" pitchFamily="34" charset="-128"/>
              </a:rPr>
              <a:t>“</a:t>
            </a:r>
            <a:r>
              <a:rPr lang="en-US" sz="1600" i="1" dirty="0">
                <a:solidFill>
                  <a:schemeClr val="tx1"/>
                </a:solidFill>
                <a:ea typeface="ＭＳ Ｐゴシック" pitchFamily="34" charset="-128"/>
              </a:rPr>
              <a:t>large</a:t>
            </a:r>
            <a:r>
              <a:rPr lang="ja-JP" altLang="en-US" sz="1600" i="1" dirty="0">
                <a:solidFill>
                  <a:schemeClr val="tx1"/>
                </a:solidFill>
                <a:ea typeface="ＭＳ Ｐゴシック" pitchFamily="34" charset="-128"/>
              </a:rPr>
              <a:t>”</a:t>
            </a:r>
            <a:r>
              <a:rPr lang="en-US" sz="1600" i="1" dirty="0">
                <a:solidFill>
                  <a:schemeClr val="tx1"/>
                </a:solidFill>
                <a:ea typeface="ＭＳ Ｐゴシック" pitchFamily="34" charset="-128"/>
              </a:rPr>
              <a:t> , </a:t>
            </a:r>
            <a:r>
              <a:rPr lang="ja-JP" altLang="en-US" sz="1600" i="1" dirty="0">
                <a:solidFill>
                  <a:schemeClr val="tx1"/>
                </a:solidFill>
                <a:ea typeface="ＭＳ Ｐゴシック" pitchFamily="34" charset="-128"/>
              </a:rPr>
              <a:t>“</a:t>
            </a:r>
            <a:r>
              <a:rPr lang="en-US" sz="1600" i="1" dirty="0">
                <a:solidFill>
                  <a:schemeClr val="tx1"/>
                </a:solidFill>
                <a:ea typeface="ＭＳ Ｐゴシック" pitchFamily="34" charset="-128"/>
              </a:rPr>
              <a:t>insured</a:t>
            </a:r>
            <a:r>
              <a:rPr lang="ja-JP" altLang="en-US" sz="1600" i="1" dirty="0">
                <a:solidFill>
                  <a:schemeClr val="tx1"/>
                </a:solidFill>
                <a:ea typeface="ＭＳ Ｐゴシック" pitchFamily="34" charset="-128"/>
              </a:rPr>
              <a:t>”</a:t>
            </a:r>
            <a:r>
              <a:rPr lang="en-US" sz="1600" i="1" dirty="0">
                <a:solidFill>
                  <a:schemeClr val="tx1"/>
                </a:solidFill>
                <a:ea typeface="ＭＳ Ｐゴシック" pitchFamily="34" charset="-128"/>
              </a:rPr>
              <a:t>, and </a:t>
            </a:r>
            <a:r>
              <a:rPr lang="ja-JP" altLang="en-US" sz="1600" i="1" dirty="0">
                <a:solidFill>
                  <a:schemeClr val="tx1"/>
                </a:solidFill>
                <a:ea typeface="ＭＳ Ｐゴシック" pitchFamily="34" charset="-128"/>
              </a:rPr>
              <a:t>“</a:t>
            </a:r>
            <a:r>
              <a:rPr lang="en-US" sz="1600" i="1" dirty="0">
                <a:solidFill>
                  <a:schemeClr val="tx1"/>
                </a:solidFill>
                <a:ea typeface="ＭＳ Ｐゴシック" pitchFamily="34" charset="-128"/>
              </a:rPr>
              <a:t>self-insured</a:t>
            </a:r>
            <a:r>
              <a:rPr lang="ja-JP" altLang="en-US" sz="1600" i="1" dirty="0">
                <a:solidFill>
                  <a:schemeClr val="tx1"/>
                </a:solidFill>
                <a:ea typeface="ＭＳ Ｐゴシック" pitchFamily="34" charset="-128"/>
              </a:rPr>
              <a:t>”</a:t>
            </a:r>
            <a:r>
              <a:rPr lang="en-US" sz="1600" i="1" dirty="0">
                <a:solidFill>
                  <a:schemeClr val="tx1"/>
                </a:solidFill>
                <a:ea typeface="ＭＳ Ｐゴシック" pitchFamily="34" charset="-128"/>
              </a:rPr>
              <a:t>)</a:t>
            </a:r>
            <a:r>
              <a:rPr lang="en-US" sz="1600" dirty="0">
                <a:solidFill>
                  <a:schemeClr val="tx1"/>
                </a:solidFill>
                <a:ea typeface="ＭＳ Ｐゴシック" pitchFamily="34" charset="-128"/>
              </a:rPr>
              <a:t> must comply with annual limitations on out-of-pocket maximums:</a:t>
            </a:r>
          </a:p>
          <a:p>
            <a:pPr lvl="1" eaLnBrk="1" hangingPunct="1">
              <a:lnSpc>
                <a:spcPct val="90000"/>
              </a:lnSpc>
              <a:spcBef>
                <a:spcPts val="0"/>
              </a:spcBef>
            </a:pPr>
            <a:r>
              <a:rPr lang="en-US" sz="1600" dirty="0">
                <a:solidFill>
                  <a:schemeClr val="tx1"/>
                </a:solidFill>
                <a:ea typeface="ＭＳ Ｐゴシック" pitchFamily="34" charset="-128"/>
              </a:rPr>
              <a:t>For 2022-$8,700 self-only/$17,400 family; 2021- $8,550 self-only/$17,100 family; including deductibles, coinsurance, and co-pays.</a:t>
            </a:r>
            <a:endParaRPr lang="en-US" sz="1600" dirty="0">
              <a:solidFill>
                <a:schemeClr val="folHlink"/>
              </a:solidFill>
              <a:ea typeface="ＭＳ Ｐゴシック" pitchFamily="34" charset="-128"/>
            </a:endParaRPr>
          </a:p>
          <a:p>
            <a:pPr lvl="1" eaLnBrk="1" hangingPunct="1">
              <a:lnSpc>
                <a:spcPct val="90000"/>
              </a:lnSpc>
              <a:spcBef>
                <a:spcPts val="0"/>
              </a:spcBef>
            </a:pPr>
            <a:r>
              <a:rPr lang="en-US" sz="1600" dirty="0">
                <a:solidFill>
                  <a:schemeClr val="tx1"/>
                </a:solidFill>
                <a:ea typeface="ＭＳ Ｐゴシック" pitchFamily="34" charset="-128"/>
              </a:rPr>
              <a:t>Plans that have multiple service providers (e.g., medical-TPA, RX-PBM, but not mental health) had until 2015 to work with service providers to aggregate out-of-pocket maximums. However, plans may allocate out-of-pocket max limits across different benefit categories, so long as combined amount does not exceed overall limit (e.g. for 2022, $6,700 medical/$2,000 RX=$8,700/single-only; 2021, $6,550 medical/$2,000 Rx = $8,550/single-only).</a:t>
            </a:r>
          </a:p>
          <a:p>
            <a:pPr marL="739775" lvl="1" indent="-390525" eaLnBrk="1" hangingPunct="1">
              <a:lnSpc>
                <a:spcPct val="90000"/>
              </a:lnSpc>
              <a:spcBef>
                <a:spcPts val="1200"/>
              </a:spcBef>
              <a:buFont typeface="Wingdings" pitchFamily="2" charset="2"/>
              <a:buNone/>
            </a:pPr>
            <a:r>
              <a:rPr lang="en-US" sz="1200" b="1" i="1" dirty="0">
                <a:solidFill>
                  <a:srgbClr val="FF6600"/>
                </a:solidFill>
                <a:ea typeface="ＭＳ Ｐゴシック" pitchFamily="34" charset="-128"/>
              </a:rPr>
              <a:t>Tip:</a:t>
            </a:r>
            <a:r>
              <a:rPr lang="en-US" sz="1200" dirty="0">
                <a:ea typeface="ＭＳ Ｐゴシック" pitchFamily="34" charset="-128"/>
              </a:rPr>
              <a:t> </a:t>
            </a:r>
            <a:r>
              <a:rPr lang="en-US" sz="1200" dirty="0">
                <a:solidFill>
                  <a:srgbClr val="00B046"/>
                </a:solidFill>
                <a:ea typeface="ＭＳ Ｐゴシック" pitchFamily="34" charset="-128"/>
              </a:rPr>
              <a:t>Cost sharing limits apply to in-network benefits </a:t>
            </a:r>
            <a:r>
              <a:rPr lang="en-US" sz="1200" u="sng" dirty="0">
                <a:solidFill>
                  <a:srgbClr val="00B046"/>
                </a:solidFill>
                <a:ea typeface="ＭＳ Ｐゴシック" pitchFamily="34" charset="-128"/>
              </a:rPr>
              <a:t>only</a:t>
            </a:r>
            <a:r>
              <a:rPr lang="en-US" sz="1200" dirty="0">
                <a:solidFill>
                  <a:srgbClr val="00B046"/>
                </a:solidFill>
                <a:ea typeface="ＭＳ Ｐゴシック" pitchFamily="34" charset="-128"/>
              </a:rPr>
              <a:t>.  Premiums, amounts incurred for “non-essential” or non-covered services, or balanced billed amounts charged by out-of-network provider are not take into account. </a:t>
            </a:r>
            <a:r>
              <a:rPr lang="en-US" sz="1200" i="1" dirty="0">
                <a:solidFill>
                  <a:srgbClr val="00B046"/>
                </a:solidFill>
                <a:ea typeface="ＭＳ Ｐゴシック" pitchFamily="34" charset="-128"/>
              </a:rPr>
              <a:t>Beginning in 2018, services provided by out-of-network ancillary provider will count towards in-network OOP max if issuer does not provide timely notice that the provider is no longer in-network.</a:t>
            </a:r>
          </a:p>
          <a:p>
            <a:pPr marL="744538" lvl="1" indent="-395288" eaLnBrk="1" hangingPunct="1">
              <a:lnSpc>
                <a:spcPct val="90000"/>
              </a:lnSpc>
              <a:buNone/>
              <a:tabLst>
                <a:tab pos="511175" algn="l"/>
              </a:tabLst>
            </a:pPr>
            <a:r>
              <a:rPr lang="en-US" sz="1200" b="1" i="1" dirty="0">
                <a:solidFill>
                  <a:srgbClr val="FF6600"/>
                </a:solidFill>
                <a:ea typeface="ＭＳ Ｐゴシック" pitchFamily="34" charset="-128"/>
              </a:rPr>
              <a:t>Tip:</a:t>
            </a:r>
            <a:r>
              <a:rPr lang="en-US" sz="1200" dirty="0">
                <a:ea typeface="ＭＳ Ｐゴシック" pitchFamily="34" charset="-128"/>
              </a:rPr>
              <a:t>  </a:t>
            </a:r>
            <a:r>
              <a:rPr lang="en-US" sz="1200" dirty="0">
                <a:solidFill>
                  <a:srgbClr val="00B046"/>
                </a:solidFill>
                <a:ea typeface="ＭＳ Ｐゴシック" pitchFamily="34" charset="-128"/>
              </a:rPr>
              <a:t>Self-only limit applies to each covered individual regardless of whether the coverage is self-only coverage.</a:t>
            </a:r>
          </a:p>
          <a:p>
            <a:pPr marL="344488" lvl="1" indent="4763" eaLnBrk="1" hangingPunct="1">
              <a:lnSpc>
                <a:spcPct val="90000"/>
              </a:lnSpc>
              <a:buNone/>
              <a:tabLst>
                <a:tab pos="511175" algn="l"/>
              </a:tabLst>
            </a:pPr>
            <a:r>
              <a:rPr lang="en-US" sz="1600" dirty="0">
                <a:solidFill>
                  <a:srgbClr val="589DEE"/>
                </a:solidFill>
                <a:latin typeface="+mj-lt"/>
                <a:ea typeface="ＭＳ Ｐゴシック" pitchFamily="34" charset="-128"/>
              </a:rPr>
              <a:t>*	These requirements do not apply to grandfathered plans. Beginning in 2020, health plans may count drug manufacturer’s assistance coupons toward OOP, regardless of whether generic equivalent available.</a:t>
            </a:r>
            <a:endParaRPr lang="en-US" sz="1600" dirty="0">
              <a:latin typeface="+mj-lt"/>
              <a:ea typeface="ＭＳ Ｐゴシック" pitchFamily="34" charset="-128"/>
            </a:endParaRPr>
          </a:p>
        </p:txBody>
      </p:sp>
      <p:sp>
        <p:nvSpPr>
          <p:cNvPr id="46083" name="Rectangle 2"/>
          <p:cNvSpPr>
            <a:spLocks noGrp="1" noChangeArrowheads="1"/>
          </p:cNvSpPr>
          <p:nvPr>
            <p:ph type="title" idx="4294967295"/>
          </p:nvPr>
        </p:nvSpPr>
        <p:spPr>
          <a:xfrm>
            <a:off x="0" y="0"/>
            <a:ext cx="9144000" cy="731838"/>
          </a:xfrm>
        </p:spPr>
        <p:txBody>
          <a:bodyPr/>
          <a:lstStyle/>
          <a:p>
            <a:pPr eaLnBrk="1" hangingPunct="1"/>
            <a:r>
              <a:rPr lang="en-US" sz="4000" dirty="0">
                <a:ea typeface="ＭＳ Ｐゴシック" pitchFamily="34" charset="-128"/>
              </a:rPr>
              <a:t>Annual Cost-Sharing Limits</a:t>
            </a:r>
          </a:p>
        </p:txBody>
      </p:sp>
      <p:pic>
        <p:nvPicPr>
          <p:cNvPr id="5" name="Picture 4" descr="MC900440035[1]"/>
          <p:cNvPicPr>
            <a:picLocks noChangeAspect="1" noChangeArrowheads="1"/>
          </p:cNvPicPr>
          <p:nvPr/>
        </p:nvPicPr>
        <p:blipFill>
          <a:blip r:embed="rId2"/>
          <a:srcRect/>
          <a:stretch>
            <a:fillRect/>
          </a:stretch>
        </p:blipFill>
        <p:spPr bwMode="auto">
          <a:xfrm rot="20207820">
            <a:off x="155913" y="3129849"/>
            <a:ext cx="476327" cy="337398"/>
          </a:xfrm>
          <a:prstGeom prst="rect">
            <a:avLst/>
          </a:prstGeom>
          <a:noFill/>
          <a:ln w="9525">
            <a:noFill/>
            <a:miter lim="800000"/>
            <a:headEnd/>
            <a:tailEnd/>
          </a:ln>
        </p:spPr>
      </p:pic>
      <p:pic>
        <p:nvPicPr>
          <p:cNvPr id="6" name="Picture 5" descr="MC900440035[1]">
            <a:extLst>
              <a:ext uri="{FF2B5EF4-FFF2-40B4-BE49-F238E27FC236}">
                <a16:creationId xmlns:a16="http://schemas.microsoft.com/office/drawing/2014/main" id="{1350EFCF-E964-C546-8DED-DCC3C07EB67C}"/>
              </a:ext>
            </a:extLst>
          </p:cNvPr>
          <p:cNvPicPr>
            <a:picLocks noChangeAspect="1" noChangeArrowheads="1"/>
          </p:cNvPicPr>
          <p:nvPr/>
        </p:nvPicPr>
        <p:blipFill>
          <a:blip r:embed="rId2"/>
          <a:srcRect/>
          <a:stretch>
            <a:fillRect/>
          </a:stretch>
        </p:blipFill>
        <p:spPr bwMode="auto">
          <a:xfrm rot="20207820">
            <a:off x="152981" y="2592238"/>
            <a:ext cx="446724" cy="316429"/>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4488"/>
            <a:ext cx="9144000" cy="1143000"/>
          </a:xfrm>
        </p:spPr>
        <p:txBody>
          <a:bodyPr/>
          <a:lstStyle/>
          <a:p>
            <a:r>
              <a:rPr lang="en-US" sz="4400" dirty="0">
                <a:ea typeface="ＭＳ Ｐゴシック" pitchFamily="34" charset="-128"/>
              </a:rPr>
              <a:t>Annual Cost-Sharing Limits </a:t>
            </a:r>
            <a:r>
              <a:rPr lang="en-US" sz="3600" dirty="0">
                <a:ea typeface="ＭＳ Ｐゴシック" pitchFamily="34" charset="-128"/>
              </a:rPr>
              <a:t>(cont’d)</a:t>
            </a:r>
            <a:endParaRPr lang="en-US" dirty="0"/>
          </a:p>
        </p:txBody>
      </p:sp>
      <p:sp>
        <p:nvSpPr>
          <p:cNvPr id="3" name="Slide Number Placeholder 2"/>
          <p:cNvSpPr>
            <a:spLocks noGrp="1"/>
          </p:cNvSpPr>
          <p:nvPr>
            <p:ph type="sldNum" sz="quarter" idx="12"/>
          </p:nvPr>
        </p:nvSpPr>
        <p:spPr/>
        <p:txBody>
          <a:bodyPr/>
          <a:lstStyle/>
          <a:p>
            <a:pPr>
              <a:defRPr/>
            </a:pPr>
            <a:fld id="{F7FB273C-1F31-46C1-8F02-AA0132AEF17E}" type="slidenum">
              <a:rPr lang="en-US" smtClean="0"/>
              <a:pPr>
                <a:defRPr/>
              </a:pPr>
              <a:t>39</a:t>
            </a:fld>
            <a:endParaRPr lang="en-US" dirty="0"/>
          </a:p>
        </p:txBody>
      </p:sp>
      <p:sp>
        <p:nvSpPr>
          <p:cNvPr id="4" name="TextBox 3"/>
          <p:cNvSpPr txBox="1"/>
          <p:nvPr/>
        </p:nvSpPr>
        <p:spPr>
          <a:xfrm>
            <a:off x="457200" y="2549128"/>
            <a:ext cx="8382000" cy="4770537"/>
          </a:xfrm>
          <a:prstGeom prst="rect">
            <a:avLst/>
          </a:prstGeom>
          <a:noFill/>
        </p:spPr>
        <p:txBody>
          <a:bodyPr wrap="square" rtlCol="0">
            <a:spAutoFit/>
          </a:bodyPr>
          <a:lstStyle/>
          <a:p>
            <a:pPr marL="285750" indent="-285750">
              <a:buClr>
                <a:srgbClr val="92D050"/>
              </a:buClr>
              <a:buFont typeface="Wingdings" panose="05000000000000000000" pitchFamily="2" charset="2"/>
              <a:buChar char="Ø"/>
            </a:pPr>
            <a:r>
              <a:rPr lang="en-US" b="1" dirty="0">
                <a:solidFill>
                  <a:srgbClr val="00B046"/>
                </a:solidFill>
              </a:rPr>
              <a:t>IRS announced 2022 HSA Contribution Limits for HDHP Coverage, HDHP Minimum Deductibles, and HDHP Out-of-Pocket Maximums.</a:t>
            </a:r>
          </a:p>
          <a:p>
            <a:pPr marL="285750" indent="-285750">
              <a:buClr>
                <a:srgbClr val="92D050"/>
              </a:buClr>
              <a:buFont typeface="Wingdings" panose="05000000000000000000" pitchFamily="2" charset="2"/>
              <a:buChar char="Ø"/>
            </a:pPr>
            <a:endParaRPr lang="en-US" b="1" dirty="0">
              <a:solidFill>
                <a:srgbClr val="FF6600"/>
              </a:solidFill>
            </a:endParaRPr>
          </a:p>
          <a:p>
            <a:pPr marL="742950" lvl="1" indent="-285750">
              <a:buClr>
                <a:srgbClr val="589DEE"/>
              </a:buClr>
              <a:buFont typeface="Wingdings" panose="05000000000000000000" pitchFamily="2" charset="2"/>
              <a:buChar char="§"/>
            </a:pPr>
            <a:r>
              <a:rPr lang="en-US" sz="1600" dirty="0"/>
              <a:t>HSA </a:t>
            </a:r>
            <a:r>
              <a:rPr lang="en-US" sz="1600" u="sng" dirty="0"/>
              <a:t>contribution limits for HDHP coverage </a:t>
            </a:r>
            <a:r>
              <a:rPr lang="en-US" sz="1600" dirty="0"/>
              <a:t>for 2022-$3,650 self-only (a $50 increase from 2021)/$7,300 family (a $100 increase from 2021); 2021- $3,600 self-only (a $50 increase from 2020)/$7,200 family (a $100 increase from 2020);</a:t>
            </a:r>
          </a:p>
          <a:p>
            <a:pPr marL="742950" lvl="1" indent="-285750">
              <a:buClr>
                <a:srgbClr val="589DEE"/>
              </a:buClr>
              <a:buFont typeface="Wingdings" panose="05000000000000000000" pitchFamily="2" charset="2"/>
              <a:buChar char="§"/>
            </a:pPr>
            <a:r>
              <a:rPr lang="en-US" sz="1600" dirty="0"/>
              <a:t>HDHP </a:t>
            </a:r>
            <a:r>
              <a:rPr lang="en-US" sz="1600" u="sng" dirty="0"/>
              <a:t>minimum deductibles</a:t>
            </a:r>
            <a:r>
              <a:rPr lang="en-US" sz="1600" dirty="0"/>
              <a:t> for 2022-$1,400 self-only (unchanged from 2021)/$2,800 family (unchanged from 2021); and</a:t>
            </a:r>
          </a:p>
          <a:p>
            <a:pPr marL="742950" lvl="1" indent="-285750">
              <a:buClr>
                <a:srgbClr val="589DEE"/>
              </a:buClr>
              <a:buFont typeface="Wingdings" panose="05000000000000000000" pitchFamily="2" charset="2"/>
              <a:buChar char="§"/>
            </a:pPr>
            <a:r>
              <a:rPr lang="en-US" sz="1600" dirty="0"/>
              <a:t>HDHP </a:t>
            </a:r>
            <a:r>
              <a:rPr lang="en-US" sz="1600" u="sng" dirty="0"/>
              <a:t>out-of-pocket maximums </a:t>
            </a:r>
            <a:r>
              <a:rPr lang="en-US" sz="1600" dirty="0"/>
              <a:t>for 2022- $7,050 self-only (a $50 increase from 2021/$14,100 family (a $100 increase from 2021); 2021-$7,000 self-only (a $100 increase from 2020)/$14,000 family (a $200 increase from 2020).</a:t>
            </a:r>
          </a:p>
          <a:p>
            <a:pPr lvl="1">
              <a:buClr>
                <a:srgbClr val="589DEE"/>
              </a:buClr>
            </a:pPr>
            <a:endParaRPr lang="en-US" sz="2000" dirty="0"/>
          </a:p>
          <a:p>
            <a:pPr marL="742950" lvl="1" indent="-285750">
              <a:buClr>
                <a:srgbClr val="589DEE"/>
              </a:buClr>
              <a:buFont typeface="Wingdings" panose="05000000000000000000" pitchFamily="2" charset="2"/>
              <a:buChar char="§"/>
            </a:pPr>
            <a:r>
              <a:rPr lang="en-US" sz="1600" b="1" i="1" dirty="0">
                <a:solidFill>
                  <a:srgbClr val="FF6600"/>
                </a:solidFill>
              </a:rPr>
              <a:t>Tip:</a:t>
            </a:r>
            <a:r>
              <a:rPr lang="en-US" sz="1600" dirty="0"/>
              <a:t>  </a:t>
            </a:r>
            <a:r>
              <a:rPr lang="en-US" sz="1600" dirty="0">
                <a:solidFill>
                  <a:srgbClr val="00B046"/>
                </a:solidFill>
              </a:rPr>
              <a:t>Scrutinize family coverage HDHP for “embedded” individual deductibles (e.g., an individual deductible $1,500 within the family deductible $3,000 cannot be lower than the minimum required deductible for HDHP family coverage.</a:t>
            </a:r>
          </a:p>
          <a:p>
            <a:pPr marL="742950" lvl="1" indent="-285750">
              <a:buClr>
                <a:srgbClr val="589DEE"/>
              </a:buClr>
              <a:buFont typeface="Wingdings" panose="05000000000000000000" pitchFamily="2" charset="2"/>
              <a:buChar char="§"/>
            </a:pPr>
            <a:endParaRPr lang="en-US" sz="2200" dirty="0"/>
          </a:p>
          <a:p>
            <a:pPr lvl="1"/>
            <a:endParaRPr lang="en-US" sz="1400" dirty="0">
              <a:solidFill>
                <a:srgbClr val="00B046"/>
              </a:solidFill>
            </a:endParaRPr>
          </a:p>
          <a:p>
            <a:pPr marL="742950" lvl="1" indent="-285750">
              <a:buFont typeface="Wingdings" panose="05000000000000000000" pitchFamily="2" charset="2"/>
              <a:buChar char="§"/>
            </a:pPr>
            <a:endParaRPr lang="en-US" dirty="0"/>
          </a:p>
        </p:txBody>
      </p:sp>
      <p:pic>
        <p:nvPicPr>
          <p:cNvPr id="7" name="Picture 6"/>
          <p:cNvPicPr>
            <a:picLocks noChangeAspect="1"/>
          </p:cNvPicPr>
          <p:nvPr/>
        </p:nvPicPr>
        <p:blipFill>
          <a:blip r:embed="rId2"/>
          <a:stretch>
            <a:fillRect/>
          </a:stretch>
        </p:blipFill>
        <p:spPr>
          <a:xfrm rot="20018982">
            <a:off x="217972" y="3543362"/>
            <a:ext cx="500511" cy="355363"/>
          </a:xfrm>
          <a:prstGeom prst="rect">
            <a:avLst/>
          </a:prstGeom>
        </p:spPr>
      </p:pic>
      <p:pic>
        <p:nvPicPr>
          <p:cNvPr id="6" name="Picture 5" descr="MC900440035[1]">
            <a:extLst>
              <a:ext uri="{FF2B5EF4-FFF2-40B4-BE49-F238E27FC236}">
                <a16:creationId xmlns:a16="http://schemas.microsoft.com/office/drawing/2014/main" id="{49F24810-EA53-6441-9930-ACB2EF9186B3}"/>
              </a:ext>
            </a:extLst>
          </p:cNvPr>
          <p:cNvPicPr>
            <a:picLocks noChangeAspect="1" noChangeArrowheads="1"/>
          </p:cNvPicPr>
          <p:nvPr/>
        </p:nvPicPr>
        <p:blipFill>
          <a:blip r:embed="rId3"/>
          <a:srcRect/>
          <a:stretch>
            <a:fillRect/>
          </a:stretch>
        </p:blipFill>
        <p:spPr bwMode="auto">
          <a:xfrm rot="20207820">
            <a:off x="203015" y="4224102"/>
            <a:ext cx="530427" cy="375719"/>
          </a:xfrm>
          <a:prstGeom prst="rect">
            <a:avLst/>
          </a:prstGeom>
          <a:noFill/>
          <a:ln w="9525">
            <a:noFill/>
            <a:miter lim="800000"/>
            <a:headEnd/>
            <a:tailEnd/>
          </a:ln>
        </p:spPr>
      </p:pic>
      <p:pic>
        <p:nvPicPr>
          <p:cNvPr id="8" name="Picture 7" descr="MC900440035[1]">
            <a:extLst>
              <a:ext uri="{FF2B5EF4-FFF2-40B4-BE49-F238E27FC236}">
                <a16:creationId xmlns:a16="http://schemas.microsoft.com/office/drawing/2014/main" id="{DADC677C-D489-0E45-8C98-42CE4248B038}"/>
              </a:ext>
            </a:extLst>
          </p:cNvPr>
          <p:cNvPicPr>
            <a:picLocks noChangeAspect="1" noChangeArrowheads="1"/>
          </p:cNvPicPr>
          <p:nvPr/>
        </p:nvPicPr>
        <p:blipFill>
          <a:blip r:embed="rId3"/>
          <a:srcRect/>
          <a:stretch>
            <a:fillRect/>
          </a:stretch>
        </p:blipFill>
        <p:spPr bwMode="auto">
          <a:xfrm rot="20207820">
            <a:off x="206644" y="4888773"/>
            <a:ext cx="530427" cy="375719"/>
          </a:xfrm>
          <a:prstGeom prst="rect">
            <a:avLst/>
          </a:prstGeom>
          <a:noFill/>
          <a:ln w="9525">
            <a:noFill/>
            <a:miter lim="800000"/>
            <a:headEnd/>
            <a:tailEnd/>
          </a:ln>
        </p:spPr>
      </p:pic>
    </p:spTree>
    <p:extLst>
      <p:ext uri="{BB962C8B-B14F-4D97-AF65-F5344CB8AC3E}">
        <p14:creationId xmlns:p14="http://schemas.microsoft.com/office/powerpoint/2010/main" val="1822515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3815143C-7D00-4621-A758-ED3BCF23884B}" type="slidenum">
              <a:rPr lang="en-US"/>
              <a:pPr>
                <a:defRPr/>
              </a:pPr>
              <a:t>4</a:t>
            </a:fld>
            <a:endParaRPr lang="en-US" dirty="0"/>
          </a:p>
        </p:txBody>
      </p:sp>
      <p:sp>
        <p:nvSpPr>
          <p:cNvPr id="26626" name="Rectangle 3"/>
          <p:cNvSpPr>
            <a:spLocks noGrp="1" noChangeArrowheads="1"/>
          </p:cNvSpPr>
          <p:nvPr>
            <p:ph idx="4294967295"/>
          </p:nvPr>
        </p:nvSpPr>
        <p:spPr>
          <a:xfrm>
            <a:off x="381000" y="1327150"/>
            <a:ext cx="8382000" cy="5029200"/>
          </a:xfrm>
        </p:spPr>
        <p:txBody>
          <a:bodyPr/>
          <a:lstStyle/>
          <a:p>
            <a:pPr eaLnBrk="1" hangingPunct="1"/>
            <a:r>
              <a:rPr lang="en-US" sz="1600" dirty="0">
                <a:solidFill>
                  <a:schemeClr val="tx1"/>
                </a:solidFill>
                <a:ea typeface="ＭＳ Ｐゴシック" pitchFamily="34" charset="-128"/>
              </a:rPr>
              <a:t>New DOL rules issued June 21, 2018, expands the ability of ERs, including sole proprietors and self-employed workers to participate in </a:t>
            </a:r>
            <a:r>
              <a:rPr lang="en-US" sz="1600" dirty="0">
                <a:solidFill>
                  <a:srgbClr val="00B046"/>
                </a:solidFill>
                <a:ea typeface="ＭＳ Ｐゴシック" pitchFamily="34" charset="-128"/>
              </a:rPr>
              <a:t>Association Health Plans (“AHPs”)</a:t>
            </a:r>
            <a:r>
              <a:rPr lang="en-US" sz="1600" dirty="0">
                <a:solidFill>
                  <a:schemeClr val="tx1"/>
                </a:solidFill>
                <a:ea typeface="ＭＳ Ｐゴシック" pitchFamily="34" charset="-128"/>
              </a:rPr>
              <a:t>:</a:t>
            </a:r>
          </a:p>
          <a:p>
            <a:pPr lvl="1" eaLnBrk="1" hangingPunct="1"/>
            <a:r>
              <a:rPr lang="en-US" sz="1600" dirty="0">
                <a:solidFill>
                  <a:schemeClr val="tx1"/>
                </a:solidFill>
                <a:ea typeface="ＭＳ Ｐゴシック" pitchFamily="34" charset="-128"/>
              </a:rPr>
              <a:t>State, city, county, or multi-state metro area;</a:t>
            </a:r>
          </a:p>
          <a:p>
            <a:pPr lvl="1" eaLnBrk="1" hangingPunct="1">
              <a:spcBef>
                <a:spcPts val="0"/>
              </a:spcBef>
            </a:pPr>
            <a:r>
              <a:rPr lang="en-US" sz="1600" dirty="0">
                <a:solidFill>
                  <a:schemeClr val="tx1"/>
                </a:solidFill>
                <a:ea typeface="ＭＳ Ｐゴシック" pitchFamily="34" charset="-128"/>
              </a:rPr>
              <a:t>Businesses in a common trade, industry line of business, or profession in any area, including nationwide.</a:t>
            </a:r>
          </a:p>
          <a:p>
            <a:pPr eaLnBrk="1" hangingPunct="1">
              <a:spcBef>
                <a:spcPts val="0"/>
              </a:spcBef>
            </a:pPr>
            <a:r>
              <a:rPr lang="en-US" sz="1600" dirty="0">
                <a:solidFill>
                  <a:schemeClr val="tx1"/>
                </a:solidFill>
                <a:ea typeface="ＭＳ Ｐゴシック" pitchFamily="34" charset="-128"/>
              </a:rPr>
              <a:t>AHPs are EE welfare benefit plans under ERISA (e.g. disclosure, reporting, and MEWA provisions apply</a:t>
            </a:r>
            <a:r>
              <a:rPr lang="en-US" sz="1600" dirty="0">
                <a:solidFill>
                  <a:srgbClr val="FF6600"/>
                </a:solidFill>
                <a:ea typeface="ＭＳ Ｐゴシック" pitchFamily="34" charset="-128"/>
              </a:rPr>
              <a:t>*</a:t>
            </a:r>
            <a:r>
              <a:rPr lang="en-US" sz="1600" dirty="0">
                <a:solidFill>
                  <a:schemeClr val="tx1"/>
                </a:solidFill>
                <a:ea typeface="ＭＳ Ｐゴシック" pitchFamily="34" charset="-128"/>
              </a:rPr>
              <a:t>).</a:t>
            </a:r>
          </a:p>
          <a:p>
            <a:pPr eaLnBrk="1" hangingPunct="1">
              <a:spcBef>
                <a:spcPts val="0"/>
              </a:spcBef>
            </a:pPr>
            <a:r>
              <a:rPr lang="en-US" sz="1600" dirty="0">
                <a:solidFill>
                  <a:schemeClr val="tx1"/>
                </a:solidFill>
                <a:ea typeface="ＭＳ Ｐゴシック" pitchFamily="34" charset="-128"/>
              </a:rPr>
              <a:t>AHPs do not have to comply with ACA’s “minimum essential benefits” or “minimum value” provisions.</a:t>
            </a:r>
          </a:p>
          <a:p>
            <a:pPr eaLnBrk="1" hangingPunct="1">
              <a:spcBef>
                <a:spcPts val="0"/>
              </a:spcBef>
            </a:pPr>
            <a:r>
              <a:rPr lang="en-US" sz="1600" dirty="0">
                <a:solidFill>
                  <a:schemeClr val="tx1"/>
                </a:solidFill>
                <a:ea typeface="ＭＳ Ｐゴシック" pitchFamily="34" charset="-128"/>
              </a:rPr>
              <a:t>AHP to be established under new rule:</a:t>
            </a:r>
            <a:endParaRPr lang="en-US" altLang="ja-JP" sz="1600" dirty="0">
              <a:solidFill>
                <a:schemeClr val="tx1"/>
              </a:solidFill>
              <a:ea typeface="ＭＳ Ｐゴシック" pitchFamily="34" charset="-128"/>
            </a:endParaRPr>
          </a:p>
          <a:p>
            <a:pPr lvl="1" eaLnBrk="1" hangingPunct="1">
              <a:spcBef>
                <a:spcPts val="0"/>
              </a:spcBef>
            </a:pPr>
            <a:r>
              <a:rPr lang="en-US" sz="1600" dirty="0">
                <a:solidFill>
                  <a:schemeClr val="tx1"/>
                </a:solidFill>
                <a:ea typeface="ＭＳ Ｐゴシック" pitchFamily="34" charset="-128"/>
              </a:rPr>
              <a:t>All associations (new or existing) may establish </a:t>
            </a:r>
            <a:r>
              <a:rPr lang="en-US" sz="1600" i="1" dirty="0">
                <a:solidFill>
                  <a:srgbClr val="00B046"/>
                </a:solidFill>
                <a:ea typeface="ＭＳ Ｐゴシック" pitchFamily="34" charset="-128"/>
              </a:rPr>
              <a:t>fully-insured</a:t>
            </a:r>
            <a:r>
              <a:rPr lang="en-US" sz="1600" i="1" dirty="0">
                <a:solidFill>
                  <a:schemeClr val="tx1"/>
                </a:solidFill>
                <a:ea typeface="ＭＳ Ｐゴシック" pitchFamily="34" charset="-128"/>
              </a:rPr>
              <a:t> </a:t>
            </a:r>
            <a:r>
              <a:rPr lang="en-US" sz="1600" dirty="0">
                <a:solidFill>
                  <a:schemeClr val="tx1"/>
                </a:solidFill>
                <a:ea typeface="ＭＳ Ｐゴシック" pitchFamily="34" charset="-128"/>
              </a:rPr>
              <a:t>AHP starting 9/1/18;</a:t>
            </a:r>
          </a:p>
          <a:p>
            <a:pPr lvl="1" eaLnBrk="1" hangingPunct="1">
              <a:spcBef>
                <a:spcPts val="0"/>
              </a:spcBef>
            </a:pPr>
            <a:r>
              <a:rPr lang="en-US" sz="1600" dirty="0">
                <a:solidFill>
                  <a:schemeClr val="tx1"/>
                </a:solidFill>
                <a:ea typeface="ＭＳ Ｐゴシック" pitchFamily="34" charset="-128"/>
              </a:rPr>
              <a:t>Existing associations that sponsor </a:t>
            </a:r>
            <a:r>
              <a:rPr lang="en-US" sz="1600" i="1" dirty="0">
                <a:solidFill>
                  <a:srgbClr val="00B046"/>
                </a:solidFill>
                <a:ea typeface="ＭＳ Ｐゴシック" pitchFamily="34" charset="-128"/>
              </a:rPr>
              <a:t>self-insured</a:t>
            </a:r>
            <a:r>
              <a:rPr lang="en-US" sz="1600" i="1" dirty="0">
                <a:solidFill>
                  <a:schemeClr val="tx1"/>
                </a:solidFill>
                <a:ea typeface="ＭＳ Ｐゴシック" pitchFamily="34" charset="-128"/>
              </a:rPr>
              <a:t> </a:t>
            </a:r>
            <a:r>
              <a:rPr lang="en-US" sz="1600" dirty="0">
                <a:solidFill>
                  <a:schemeClr val="tx1"/>
                </a:solidFill>
                <a:ea typeface="ＭＳ Ｐゴシック" pitchFamily="34" charset="-128"/>
              </a:rPr>
              <a:t>AHP on or before 6/21/18 may expand under the new rule starting 1/1/19;</a:t>
            </a:r>
          </a:p>
          <a:p>
            <a:pPr lvl="1" eaLnBrk="1" hangingPunct="1">
              <a:spcBef>
                <a:spcPts val="0"/>
              </a:spcBef>
            </a:pPr>
            <a:r>
              <a:rPr lang="en-US" sz="1600" dirty="0">
                <a:solidFill>
                  <a:schemeClr val="tx1"/>
                </a:solidFill>
                <a:ea typeface="ＭＳ Ｐゴシック" pitchFamily="34" charset="-128"/>
              </a:rPr>
              <a:t>All other associations (new or existing) may establish </a:t>
            </a:r>
            <a:r>
              <a:rPr lang="en-US" sz="1600" i="1" dirty="0">
                <a:solidFill>
                  <a:srgbClr val="00B046"/>
                </a:solidFill>
                <a:ea typeface="ＭＳ Ｐゴシック" pitchFamily="34" charset="-128"/>
              </a:rPr>
              <a:t>self-insured </a:t>
            </a:r>
            <a:r>
              <a:rPr lang="en-US" sz="1600" dirty="0">
                <a:solidFill>
                  <a:schemeClr val="tx1"/>
                </a:solidFill>
                <a:ea typeface="ＭＳ Ｐゴシック" pitchFamily="34" charset="-128"/>
              </a:rPr>
              <a:t>AHP starting 4/1/19.</a:t>
            </a:r>
          </a:p>
          <a:p>
            <a:pPr lvl="1" eaLnBrk="1" hangingPunct="1">
              <a:spcBef>
                <a:spcPts val="0"/>
              </a:spcBef>
            </a:pPr>
            <a:r>
              <a:rPr lang="en-US" sz="1600" dirty="0">
                <a:solidFill>
                  <a:schemeClr val="tx1"/>
                </a:solidFill>
                <a:ea typeface="ＭＳ Ｐゴシック" pitchFamily="34" charset="-128"/>
              </a:rPr>
              <a:t>IRS guidance clarifies that ERs do not become ALEs merely by participating in AHPs.</a:t>
            </a:r>
          </a:p>
          <a:p>
            <a:pPr marL="349250" lvl="1" indent="0" eaLnBrk="1" hangingPunct="1">
              <a:spcBef>
                <a:spcPts val="0"/>
              </a:spcBef>
              <a:buNone/>
            </a:pPr>
            <a:endParaRPr lang="en-US" sz="1600" dirty="0">
              <a:solidFill>
                <a:schemeClr val="tx1"/>
              </a:solidFill>
              <a:ea typeface="ＭＳ Ｐゴシック" pitchFamily="34" charset="-128"/>
            </a:endParaRPr>
          </a:p>
          <a:p>
            <a:pPr marL="349250" lvl="1" indent="0" eaLnBrk="1" hangingPunct="1">
              <a:spcBef>
                <a:spcPts val="0"/>
              </a:spcBef>
              <a:buNone/>
            </a:pPr>
            <a:r>
              <a:rPr lang="en-US" sz="1600" dirty="0">
                <a:solidFill>
                  <a:srgbClr val="FF6600"/>
                </a:solidFill>
                <a:ea typeface="ＭＳ Ｐゴシック" pitchFamily="34" charset="-128"/>
              </a:rPr>
              <a:t>* </a:t>
            </a:r>
            <a:r>
              <a:rPr lang="en-US" sz="1600" dirty="0">
                <a:solidFill>
                  <a:schemeClr val="tx1"/>
                </a:solidFill>
                <a:ea typeface="ＭＳ Ｐゴシック" pitchFamily="34" charset="-128"/>
              </a:rPr>
              <a:t>   </a:t>
            </a:r>
            <a:r>
              <a:rPr lang="en-US" sz="1600" dirty="0">
                <a:solidFill>
                  <a:srgbClr val="00B046"/>
                </a:solidFill>
                <a:ea typeface="ＭＳ Ｐゴシック" pitchFamily="34" charset="-128"/>
              </a:rPr>
              <a:t>State MEWA laws apply</a:t>
            </a:r>
          </a:p>
        </p:txBody>
      </p:sp>
      <p:sp>
        <p:nvSpPr>
          <p:cNvPr id="26627" name="Rectangle 2"/>
          <p:cNvSpPr>
            <a:spLocks noGrp="1" noChangeArrowheads="1"/>
          </p:cNvSpPr>
          <p:nvPr>
            <p:ph type="title" idx="4294967295"/>
          </p:nvPr>
        </p:nvSpPr>
        <p:spPr>
          <a:xfrm>
            <a:off x="0" y="-228600"/>
            <a:ext cx="9144000" cy="1295400"/>
          </a:xfrm>
        </p:spPr>
        <p:txBody>
          <a:bodyPr/>
          <a:lstStyle/>
          <a:p>
            <a:pPr eaLnBrk="1" hangingPunct="1"/>
            <a:r>
              <a:rPr lang="en-US" sz="3600" dirty="0">
                <a:ea typeface="ＭＳ Ｐゴシック" pitchFamily="34" charset="-128"/>
              </a:rPr>
              <a:t>When will new AHPs be available?</a:t>
            </a:r>
            <a:endParaRPr lang="en-US" sz="2400" dirty="0">
              <a:ea typeface="ＭＳ Ｐゴシック" pitchFamily="34" charset="-128"/>
            </a:endParaRPr>
          </a:p>
        </p:txBody>
      </p:sp>
    </p:spTree>
    <p:extLst>
      <p:ext uri="{BB962C8B-B14F-4D97-AF65-F5344CB8AC3E}">
        <p14:creationId xmlns:p14="http://schemas.microsoft.com/office/powerpoint/2010/main" val="10952740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pPr eaLnBrk="1" hangingPunct="1"/>
            <a:r>
              <a:rPr lang="en-US" sz="3000">
                <a:ea typeface="ＭＳ Ｐゴシック" pitchFamily="34" charset="-128"/>
              </a:rPr>
              <a:t>Prohibition on Preexisting Condition Exclusions</a:t>
            </a:r>
          </a:p>
        </p:txBody>
      </p:sp>
      <p:sp>
        <p:nvSpPr>
          <p:cNvPr id="6" name="Slide Number Placeholder 5"/>
          <p:cNvSpPr>
            <a:spLocks noGrp="1"/>
          </p:cNvSpPr>
          <p:nvPr>
            <p:ph type="sldNum" sz="quarter" idx="12"/>
          </p:nvPr>
        </p:nvSpPr>
        <p:spPr/>
        <p:txBody>
          <a:bodyPr/>
          <a:lstStyle/>
          <a:p>
            <a:pPr>
              <a:defRPr/>
            </a:pPr>
            <a:fld id="{E9AEF584-B5C3-4FC8-9F91-D23CE1A23C0E}" type="slidenum">
              <a:rPr lang="en-US"/>
              <a:pPr>
                <a:defRPr/>
              </a:pPr>
              <a:t>40</a:t>
            </a:fld>
            <a:endParaRPr lang="en-US" dirty="0"/>
          </a:p>
        </p:txBody>
      </p:sp>
      <p:sp>
        <p:nvSpPr>
          <p:cNvPr id="47107" name="Rectangle 3"/>
          <p:cNvSpPr>
            <a:spLocks noGrp="1" noChangeArrowheads="1"/>
          </p:cNvSpPr>
          <p:nvPr>
            <p:ph idx="4294967295"/>
          </p:nvPr>
        </p:nvSpPr>
        <p:spPr>
          <a:xfrm>
            <a:off x="381000" y="2362200"/>
            <a:ext cx="8458200" cy="5181600"/>
          </a:xfrm>
        </p:spPr>
        <p:txBody>
          <a:bodyPr/>
          <a:lstStyle/>
          <a:p>
            <a:pPr eaLnBrk="1" hangingPunct="1">
              <a:lnSpc>
                <a:spcPct val="90000"/>
              </a:lnSpc>
            </a:pPr>
            <a:r>
              <a:rPr lang="en-US" sz="1800" dirty="0">
                <a:solidFill>
                  <a:schemeClr val="tx1"/>
                </a:solidFill>
                <a:ea typeface="ＭＳ Ｐゴシック" pitchFamily="34" charset="-128"/>
              </a:rPr>
              <a:t>GHP (whether grandfathered or not) and group health insurance issuers </a:t>
            </a:r>
            <a:r>
              <a:rPr lang="en-US" sz="1800" dirty="0">
                <a:solidFill>
                  <a:srgbClr val="00B046"/>
                </a:solidFill>
                <a:ea typeface="ＭＳ Ｐゴシック" pitchFamily="34" charset="-128"/>
              </a:rPr>
              <a:t>prohibited from imposing any preexisting condition exclusions </a:t>
            </a:r>
            <a:r>
              <a:rPr lang="en-US" sz="1800" dirty="0">
                <a:solidFill>
                  <a:schemeClr val="tx1"/>
                </a:solidFill>
                <a:ea typeface="ＭＳ Ｐゴシック" pitchFamily="34" charset="-128"/>
              </a:rPr>
              <a:t>(</a:t>
            </a:r>
            <a:r>
              <a:rPr lang="ja-JP" altLang="en-US" sz="1800" dirty="0">
                <a:solidFill>
                  <a:schemeClr val="tx1"/>
                </a:solidFill>
                <a:ea typeface="ＭＳ Ｐゴシック" pitchFamily="34" charset="-128"/>
              </a:rPr>
              <a:t>“</a:t>
            </a:r>
            <a:r>
              <a:rPr lang="en-US" sz="1800" dirty="0">
                <a:solidFill>
                  <a:schemeClr val="tx1"/>
                </a:solidFill>
                <a:ea typeface="ＭＳ Ｐゴシック" pitchFamily="34" charset="-128"/>
              </a:rPr>
              <a:t>PCE</a:t>
            </a:r>
            <a:r>
              <a:rPr lang="ja-JP" altLang="en-US" sz="1800" dirty="0">
                <a:solidFill>
                  <a:schemeClr val="tx1"/>
                </a:solidFill>
                <a:ea typeface="ＭＳ Ｐゴシック" pitchFamily="34" charset="-128"/>
              </a:rPr>
              <a:t>”</a:t>
            </a:r>
            <a:r>
              <a:rPr lang="en-US" sz="1800" dirty="0">
                <a:solidFill>
                  <a:schemeClr val="tx1"/>
                </a:solidFill>
                <a:ea typeface="ＭＳ Ｐゴシック" pitchFamily="34" charset="-128"/>
              </a:rPr>
              <a:t>), effective for PYs beginning on or after Jan. 1, 2014</a:t>
            </a:r>
            <a:r>
              <a:rPr lang="en-US" sz="1800" dirty="0">
                <a:ea typeface="ＭＳ Ｐゴシック" pitchFamily="34" charset="-128"/>
              </a:rPr>
              <a:t>.</a:t>
            </a:r>
            <a:r>
              <a:rPr lang="en-US" sz="1800" dirty="0">
                <a:solidFill>
                  <a:srgbClr val="589DEE"/>
                </a:solidFill>
                <a:ea typeface="ＭＳ Ｐゴシック" pitchFamily="34" charset="-128"/>
              </a:rPr>
              <a:t>*</a:t>
            </a:r>
          </a:p>
          <a:p>
            <a:pPr marL="342900" lvl="1" indent="0" eaLnBrk="1" hangingPunct="1">
              <a:lnSpc>
                <a:spcPct val="90000"/>
              </a:lnSpc>
              <a:buFont typeface="Wingdings" pitchFamily="2" charset="2"/>
              <a:buNone/>
            </a:pPr>
            <a:endParaRPr lang="en-US" sz="1400" b="1" i="1" dirty="0">
              <a:solidFill>
                <a:srgbClr val="FF6600"/>
              </a:solidFill>
              <a:ea typeface="ＭＳ Ｐゴシック" pitchFamily="34" charset="-128"/>
            </a:endParaRPr>
          </a:p>
          <a:p>
            <a:pPr marL="342900" lvl="1" indent="0" eaLnBrk="1" hangingPunct="1">
              <a:lnSpc>
                <a:spcPct val="90000"/>
              </a:lnSpc>
              <a:buFont typeface="Wingdings" pitchFamily="2" charset="2"/>
              <a:buNone/>
            </a:pPr>
            <a:r>
              <a:rPr lang="en-US" sz="1600" b="1" i="1" dirty="0">
                <a:solidFill>
                  <a:srgbClr val="FF6600"/>
                </a:solidFill>
                <a:ea typeface="ＭＳ Ｐゴシック" pitchFamily="34" charset="-128"/>
              </a:rPr>
              <a:t>Tip:</a:t>
            </a:r>
            <a:r>
              <a:rPr lang="en-US" sz="1600" dirty="0">
                <a:ea typeface="ＭＳ Ｐゴシック" pitchFamily="34" charset="-128"/>
              </a:rPr>
              <a:t> </a:t>
            </a:r>
            <a:r>
              <a:rPr lang="en-US" sz="1600" dirty="0">
                <a:solidFill>
                  <a:srgbClr val="00B046"/>
                </a:solidFill>
                <a:ea typeface="ＭＳ Ｐゴシック" pitchFamily="34" charset="-128"/>
              </a:rPr>
              <a:t>PCE means any limitation or exclusion of benefits (including a denial of coverage) applicable to an individual as a result of information relating to an individual</a:t>
            </a:r>
            <a:r>
              <a:rPr lang="ja-JP" altLang="en-US" sz="1600" dirty="0">
                <a:solidFill>
                  <a:srgbClr val="00B046"/>
                </a:solidFill>
                <a:ea typeface="ＭＳ Ｐゴシック" pitchFamily="34" charset="-128"/>
              </a:rPr>
              <a:t>’</a:t>
            </a:r>
            <a:r>
              <a:rPr lang="en-US" sz="1600" dirty="0">
                <a:solidFill>
                  <a:srgbClr val="00B046"/>
                </a:solidFill>
                <a:ea typeface="ＭＳ Ｐゴシック" pitchFamily="34" charset="-128"/>
              </a:rPr>
              <a:t>s health status before the individual</a:t>
            </a:r>
            <a:r>
              <a:rPr lang="ja-JP" altLang="en-US" sz="1600" dirty="0">
                <a:solidFill>
                  <a:srgbClr val="00B046"/>
                </a:solidFill>
                <a:ea typeface="ＭＳ Ｐゴシック" pitchFamily="34" charset="-128"/>
              </a:rPr>
              <a:t>’</a:t>
            </a:r>
            <a:r>
              <a:rPr lang="en-US" sz="1600" dirty="0">
                <a:solidFill>
                  <a:srgbClr val="00B046"/>
                </a:solidFill>
                <a:ea typeface="ＭＳ Ｐゴシック" pitchFamily="34" charset="-128"/>
              </a:rPr>
              <a:t>s effective date of coverage (or if coverage is denied, the date of denial), such as a condition identified as a result of a pre-enrollment questionnaire or a physical examination given to the individual, or a review of medical records relating to the pre-enrollment period.</a:t>
            </a:r>
            <a:endParaRPr lang="en-US" sz="1600" dirty="0">
              <a:solidFill>
                <a:srgbClr val="FFFF00"/>
              </a:solidFill>
              <a:ea typeface="ＭＳ Ｐゴシック" pitchFamily="34" charset="-128"/>
            </a:endParaRPr>
          </a:p>
          <a:p>
            <a:pPr eaLnBrk="1" hangingPunct="1">
              <a:lnSpc>
                <a:spcPct val="90000"/>
              </a:lnSpc>
              <a:buFont typeface="Wingdings" pitchFamily="2" charset="2"/>
              <a:buNone/>
            </a:pPr>
            <a:r>
              <a:rPr lang="en-US" sz="2000" dirty="0">
                <a:solidFill>
                  <a:srgbClr val="589DEE"/>
                </a:solidFill>
                <a:ea typeface="ＭＳ Ｐゴシック" pitchFamily="34" charset="-128"/>
              </a:rPr>
              <a:t>*	</a:t>
            </a:r>
            <a:r>
              <a:rPr lang="en-US" sz="1600" dirty="0">
                <a:solidFill>
                  <a:srgbClr val="589DEE"/>
                </a:solidFill>
                <a:ea typeface="ＭＳ Ｐゴシック" pitchFamily="34" charset="-128"/>
              </a:rPr>
              <a:t>For PYs beginning on or after September 23, 2010, applies to individuals under age 19 only.</a:t>
            </a:r>
            <a:endParaRPr lang="en-US" sz="1600" dirty="0">
              <a:solidFill>
                <a:srgbClr val="FFFF00"/>
              </a:solidFill>
              <a:ea typeface="ＭＳ Ｐゴシック" pitchFamily="34" charset="-128"/>
            </a:endParaRPr>
          </a:p>
          <a:p>
            <a:pPr eaLnBrk="1" hangingPunct="1">
              <a:lnSpc>
                <a:spcPct val="90000"/>
              </a:lnSpc>
            </a:pPr>
            <a:r>
              <a:rPr lang="en-US" sz="1800" b="1" dirty="0">
                <a:solidFill>
                  <a:schemeClr val="tx1"/>
                </a:solidFill>
                <a:ea typeface="ＭＳ Ｐゴシック" pitchFamily="34" charset="-128"/>
              </a:rPr>
              <a:t>Elimination of requirement to issue Certificates of Creditable Coverage</a:t>
            </a:r>
            <a:r>
              <a:rPr lang="en-US" sz="1800" dirty="0">
                <a:solidFill>
                  <a:schemeClr val="tx1"/>
                </a:solidFill>
                <a:ea typeface="ＭＳ Ｐゴシック" pitchFamily="34" charset="-128"/>
              </a:rPr>
              <a:t> (HIPAA Certificates) applies beginning Dec. 31, 2014.</a:t>
            </a:r>
            <a:endParaRPr lang="en-US" sz="1800" b="1" dirty="0">
              <a:solidFill>
                <a:schemeClr val="tx1"/>
              </a:solidFill>
              <a:ea typeface="ＭＳ Ｐゴシック" pitchFamily="34" charset="-128"/>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4AD97226-E092-4D7A-AEC5-44B723F8D7DD}" type="slidenum">
              <a:rPr lang="en-US"/>
              <a:pPr>
                <a:defRPr/>
              </a:pPr>
              <a:t>41</a:t>
            </a:fld>
            <a:endParaRPr lang="en-US" dirty="0"/>
          </a:p>
        </p:txBody>
      </p:sp>
      <p:sp>
        <p:nvSpPr>
          <p:cNvPr id="48130" name="Rectangle 3"/>
          <p:cNvSpPr>
            <a:spLocks noGrp="1" noChangeArrowheads="1"/>
          </p:cNvSpPr>
          <p:nvPr>
            <p:ph idx="4294967295"/>
          </p:nvPr>
        </p:nvSpPr>
        <p:spPr>
          <a:xfrm>
            <a:off x="457200" y="1524000"/>
            <a:ext cx="8382000" cy="4648200"/>
          </a:xfrm>
        </p:spPr>
        <p:txBody>
          <a:bodyPr/>
          <a:lstStyle/>
          <a:p>
            <a:pPr eaLnBrk="1" hangingPunct="1">
              <a:lnSpc>
                <a:spcPct val="110000"/>
              </a:lnSpc>
            </a:pPr>
            <a:r>
              <a:rPr lang="en-US" sz="1900" dirty="0">
                <a:solidFill>
                  <a:schemeClr val="tx1"/>
                </a:solidFill>
                <a:ea typeface="ＭＳ Ｐゴシック" pitchFamily="34" charset="-128"/>
              </a:rPr>
              <a:t>Effective for PYs beginning on or after Jan. 1, 2014, a GHP (whether grandfathered or not) is </a:t>
            </a:r>
            <a:r>
              <a:rPr lang="en-US" sz="1900" dirty="0">
                <a:solidFill>
                  <a:srgbClr val="00B046"/>
                </a:solidFill>
                <a:ea typeface="ＭＳ Ｐゴシック" pitchFamily="34" charset="-128"/>
              </a:rPr>
              <a:t>prohibited from imposing a waiting period of more than 90 days </a:t>
            </a:r>
            <a:r>
              <a:rPr lang="en-US" sz="1900" dirty="0">
                <a:solidFill>
                  <a:schemeClr val="tx1"/>
                </a:solidFill>
                <a:ea typeface="ＭＳ Ｐゴシック" pitchFamily="34" charset="-128"/>
              </a:rPr>
              <a:t>for an EE</a:t>
            </a:r>
            <a:r>
              <a:rPr lang="ja-JP" altLang="en-US" sz="1900" dirty="0">
                <a:solidFill>
                  <a:schemeClr val="tx1"/>
                </a:solidFill>
                <a:ea typeface="ＭＳ Ｐゴシック" pitchFamily="34" charset="-128"/>
              </a:rPr>
              <a:t>’</a:t>
            </a:r>
            <a:r>
              <a:rPr lang="en-US" sz="1900" dirty="0">
                <a:solidFill>
                  <a:schemeClr val="tx1"/>
                </a:solidFill>
                <a:ea typeface="ＭＳ Ｐゴシック" pitchFamily="34" charset="-128"/>
              </a:rPr>
              <a:t>s coverage to become effective.</a:t>
            </a:r>
          </a:p>
          <a:p>
            <a:pPr eaLnBrk="1" hangingPunct="1">
              <a:lnSpc>
                <a:spcPct val="110000"/>
              </a:lnSpc>
            </a:pPr>
            <a:r>
              <a:rPr lang="en-US" sz="1900" dirty="0">
                <a:solidFill>
                  <a:schemeClr val="tx1"/>
                </a:solidFill>
                <a:ea typeface="ＭＳ Ｐゴシック" pitchFamily="34" charset="-128"/>
              </a:rPr>
              <a:t>Coverage must be effective no later than 91</a:t>
            </a:r>
            <a:r>
              <a:rPr lang="en-US" sz="1900" baseline="30000" dirty="0">
                <a:solidFill>
                  <a:schemeClr val="tx1"/>
                </a:solidFill>
                <a:ea typeface="ＭＳ Ｐゴシック" pitchFamily="34" charset="-128"/>
              </a:rPr>
              <a:t>st</a:t>
            </a:r>
            <a:r>
              <a:rPr lang="en-US" sz="1900" dirty="0">
                <a:solidFill>
                  <a:schemeClr val="tx1"/>
                </a:solidFill>
                <a:ea typeface="ＭＳ Ｐゴシック" pitchFamily="34" charset="-128"/>
              </a:rPr>
              <a:t> day of entering eligible class. </a:t>
            </a:r>
          </a:p>
          <a:p>
            <a:pPr eaLnBrk="1" hangingPunct="1">
              <a:lnSpc>
                <a:spcPct val="110000"/>
              </a:lnSpc>
            </a:pPr>
            <a:r>
              <a:rPr lang="en-US" sz="1900" dirty="0">
                <a:solidFill>
                  <a:srgbClr val="00B046"/>
                </a:solidFill>
                <a:ea typeface="ＭＳ Ｐゴシック" pitchFamily="34" charset="-128"/>
              </a:rPr>
              <a:t>Other conditions for eligibility generally permissible </a:t>
            </a:r>
            <a:r>
              <a:rPr lang="en-US" sz="1900" dirty="0">
                <a:solidFill>
                  <a:schemeClr val="tx1"/>
                </a:solidFill>
                <a:ea typeface="ＭＳ Ｐゴシック" pitchFamily="34" charset="-128"/>
              </a:rPr>
              <a:t>(e.g., sales goals, earning certain level of commissions, licensure requirements, completing certain # of hours capped at 1,200 </a:t>
            </a:r>
            <a:r>
              <a:rPr lang="en-US" sz="1900" dirty="0" err="1">
                <a:solidFill>
                  <a:schemeClr val="tx1"/>
                </a:solidFill>
                <a:ea typeface="ＭＳ Ｐゴシック" pitchFamily="34" charset="-128"/>
              </a:rPr>
              <a:t>hrs</a:t>
            </a:r>
            <a:r>
              <a:rPr lang="en-US" sz="1900" dirty="0">
                <a:solidFill>
                  <a:schemeClr val="tx1"/>
                </a:solidFill>
                <a:ea typeface="ＭＳ Ｐゴシック" pitchFamily="34" charset="-128"/>
              </a:rPr>
              <a:t>, or a reasonable bona fide employment-based </a:t>
            </a:r>
            <a:r>
              <a:rPr lang="ja-JP" altLang="en-US" sz="1900" dirty="0">
                <a:solidFill>
                  <a:schemeClr val="tx1"/>
                </a:solidFill>
                <a:ea typeface="ＭＳ Ｐゴシック" pitchFamily="34" charset="-128"/>
              </a:rPr>
              <a:t>“</a:t>
            </a:r>
            <a:r>
              <a:rPr lang="en-US" sz="1900" dirty="0">
                <a:solidFill>
                  <a:schemeClr val="tx1"/>
                </a:solidFill>
                <a:ea typeface="ＭＳ Ｐゴシック" pitchFamily="34" charset="-128"/>
              </a:rPr>
              <a:t>orientation period</a:t>
            </a:r>
            <a:r>
              <a:rPr lang="ja-JP" altLang="en-US" sz="1900" dirty="0">
                <a:solidFill>
                  <a:schemeClr val="tx1"/>
                </a:solidFill>
                <a:ea typeface="ＭＳ Ｐゴシック" pitchFamily="34" charset="-128"/>
              </a:rPr>
              <a:t>”</a:t>
            </a:r>
            <a:r>
              <a:rPr lang="en-US" sz="1900" dirty="0">
                <a:solidFill>
                  <a:schemeClr val="tx1"/>
                </a:solidFill>
                <a:ea typeface="ＭＳ Ｐゴシック" pitchFamily="34" charset="-128"/>
              </a:rPr>
              <a:t> not to exceed one month).</a:t>
            </a:r>
          </a:p>
          <a:p>
            <a:pPr eaLnBrk="1" hangingPunct="1">
              <a:lnSpc>
                <a:spcPct val="50000"/>
              </a:lnSpc>
            </a:pPr>
            <a:endParaRPr lang="en-US" sz="1900" dirty="0">
              <a:solidFill>
                <a:schemeClr val="tx1"/>
              </a:solidFill>
              <a:ea typeface="ＭＳ Ｐゴシック" pitchFamily="34" charset="-128"/>
            </a:endParaRPr>
          </a:p>
          <a:p>
            <a:pPr marL="342900" lvl="1" indent="0" eaLnBrk="1" hangingPunct="1">
              <a:lnSpc>
                <a:spcPct val="110000"/>
              </a:lnSpc>
              <a:buFont typeface="Wingdings" pitchFamily="2" charset="2"/>
              <a:buNone/>
            </a:pPr>
            <a:r>
              <a:rPr lang="en-US" sz="1400" b="1" i="1" dirty="0">
                <a:solidFill>
                  <a:srgbClr val="FF6600"/>
                </a:solidFill>
                <a:ea typeface="ＭＳ Ｐゴシック" pitchFamily="34" charset="-128"/>
              </a:rPr>
              <a:t>Tip:</a:t>
            </a:r>
            <a:r>
              <a:rPr lang="en-US" sz="1400" dirty="0">
                <a:ea typeface="ＭＳ Ｐゴシック" pitchFamily="34" charset="-128"/>
              </a:rPr>
              <a:t>  </a:t>
            </a:r>
            <a:r>
              <a:rPr lang="en-US" sz="1400" dirty="0">
                <a:solidFill>
                  <a:srgbClr val="00B046"/>
                </a:solidFill>
                <a:ea typeface="ＭＳ Ｐゴシック" pitchFamily="34" charset="-128"/>
              </a:rPr>
              <a:t>The </a:t>
            </a:r>
            <a:r>
              <a:rPr lang="ja-JP" altLang="en-US" sz="1400" dirty="0">
                <a:solidFill>
                  <a:srgbClr val="00B046"/>
                </a:solidFill>
                <a:ea typeface="ＭＳ Ｐゴシック" pitchFamily="34" charset="-128"/>
              </a:rPr>
              <a:t>“</a:t>
            </a:r>
            <a:r>
              <a:rPr lang="en-US" sz="1400" i="1" dirty="0">
                <a:solidFill>
                  <a:srgbClr val="00B046"/>
                </a:solidFill>
                <a:ea typeface="ＭＳ Ｐゴシック" pitchFamily="34" charset="-128"/>
              </a:rPr>
              <a:t>orientation period</a:t>
            </a:r>
            <a:r>
              <a:rPr lang="ja-JP" altLang="en-US" sz="1400" dirty="0">
                <a:solidFill>
                  <a:srgbClr val="00B046"/>
                </a:solidFill>
                <a:ea typeface="ＭＳ Ｐゴシック" pitchFamily="34" charset="-128"/>
              </a:rPr>
              <a:t>”</a:t>
            </a:r>
            <a:r>
              <a:rPr lang="en-US" sz="1400" dirty="0">
                <a:solidFill>
                  <a:srgbClr val="00B046"/>
                </a:solidFill>
                <a:ea typeface="ＭＳ Ｐゴシック" pitchFamily="34" charset="-128"/>
              </a:rPr>
              <a:t> would allow ERs to offer coverage on the 1</a:t>
            </a:r>
            <a:r>
              <a:rPr lang="en-US" sz="1400" baseline="30000" dirty="0">
                <a:solidFill>
                  <a:srgbClr val="00B046"/>
                </a:solidFill>
                <a:ea typeface="ＭＳ Ｐゴシック" pitchFamily="34" charset="-128"/>
              </a:rPr>
              <a:t>st</a:t>
            </a:r>
            <a:r>
              <a:rPr lang="en-US" sz="1400" dirty="0">
                <a:solidFill>
                  <a:srgbClr val="00B046"/>
                </a:solidFill>
                <a:ea typeface="ＭＳ Ｐゴシック" pitchFamily="34" charset="-128"/>
              </a:rPr>
              <a:t> day of the month following a 90-day waiting period, and also allow coordination with the coverage start dates that would avoid penalties under the final ER </a:t>
            </a:r>
            <a:r>
              <a:rPr lang="ja-JP" altLang="en-US" sz="1400" dirty="0">
                <a:solidFill>
                  <a:srgbClr val="00B046"/>
                </a:solidFill>
                <a:ea typeface="ＭＳ Ｐゴシック" pitchFamily="34" charset="-128"/>
              </a:rPr>
              <a:t>“</a:t>
            </a:r>
            <a:r>
              <a:rPr lang="en-US" sz="1400" dirty="0">
                <a:solidFill>
                  <a:srgbClr val="00B046"/>
                </a:solidFill>
                <a:ea typeface="ＭＳ Ｐゴシック" pitchFamily="34" charset="-128"/>
              </a:rPr>
              <a:t>pay or play</a:t>
            </a:r>
            <a:r>
              <a:rPr lang="ja-JP" altLang="en-US" sz="1400" dirty="0">
                <a:solidFill>
                  <a:srgbClr val="00B046"/>
                </a:solidFill>
                <a:ea typeface="ＭＳ Ｐゴシック" pitchFamily="34" charset="-128"/>
              </a:rPr>
              <a:t>”</a:t>
            </a:r>
            <a:r>
              <a:rPr lang="en-US" sz="1400" dirty="0">
                <a:solidFill>
                  <a:srgbClr val="00B046"/>
                </a:solidFill>
                <a:ea typeface="ＭＳ Ｐゴシック" pitchFamily="34" charset="-128"/>
              </a:rPr>
              <a:t> provisions (e.g., 1st day of the month following 3 full calendar months).</a:t>
            </a:r>
            <a:endParaRPr lang="en-US" sz="1400" dirty="0">
              <a:ea typeface="ＭＳ Ｐゴシック" pitchFamily="34" charset="-128"/>
            </a:endParaRPr>
          </a:p>
          <a:p>
            <a:pPr eaLnBrk="1" hangingPunct="1">
              <a:lnSpc>
                <a:spcPct val="110000"/>
              </a:lnSpc>
            </a:pPr>
            <a:endParaRPr lang="en-US" sz="1400" dirty="0">
              <a:ea typeface="ＭＳ Ｐゴシック" pitchFamily="34" charset="-128"/>
            </a:endParaRPr>
          </a:p>
        </p:txBody>
      </p:sp>
      <p:sp>
        <p:nvSpPr>
          <p:cNvPr id="48131" name="Rectangle 2"/>
          <p:cNvSpPr>
            <a:spLocks noGrp="1" noChangeArrowheads="1"/>
          </p:cNvSpPr>
          <p:nvPr>
            <p:ph type="title" idx="4294967295"/>
          </p:nvPr>
        </p:nvSpPr>
        <p:spPr>
          <a:xfrm>
            <a:off x="0" y="152400"/>
            <a:ext cx="9144000" cy="731838"/>
          </a:xfrm>
        </p:spPr>
        <p:txBody>
          <a:bodyPr/>
          <a:lstStyle/>
          <a:p>
            <a:pPr eaLnBrk="1" hangingPunct="1"/>
            <a:r>
              <a:rPr lang="en-US" sz="2800" dirty="0">
                <a:ea typeface="ＭＳ Ｐゴシック" pitchFamily="34" charset="-128"/>
              </a:rPr>
              <a:t>Prohibition Against Excessive Waiting Periods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BA7D5C8-32E3-45E0-B024-FF23FF25AD08}" type="slidenum">
              <a:rPr lang="en-US" smtClean="0"/>
              <a:pPr>
                <a:defRPr/>
              </a:pPr>
              <a:t>42</a:t>
            </a:fld>
            <a:endParaRPr lang="en-US" dirty="0"/>
          </a:p>
        </p:txBody>
      </p:sp>
      <p:sp>
        <p:nvSpPr>
          <p:cNvPr id="3" name="TextBox 2"/>
          <p:cNvSpPr txBox="1"/>
          <p:nvPr/>
        </p:nvSpPr>
        <p:spPr>
          <a:xfrm>
            <a:off x="685800" y="1600200"/>
            <a:ext cx="7772400" cy="3970318"/>
          </a:xfrm>
          <a:prstGeom prst="rect">
            <a:avLst/>
          </a:prstGeom>
          <a:noFill/>
        </p:spPr>
        <p:txBody>
          <a:bodyPr wrap="square" rtlCol="0">
            <a:spAutoFit/>
          </a:bodyPr>
          <a:lstStyle/>
          <a:p>
            <a:pPr algn="just"/>
            <a:r>
              <a:rPr lang="en-US" b="1" dirty="0">
                <a:solidFill>
                  <a:srgbClr val="FF6600"/>
                </a:solidFill>
              </a:rPr>
              <a:t>EXAMPLE 1: Compliance with both the waiting period limit and ER pay or play.</a:t>
            </a:r>
            <a:r>
              <a:rPr lang="en-US" dirty="0"/>
              <a:t> </a:t>
            </a:r>
            <a:r>
              <a:rPr lang="en-US" dirty="0">
                <a:solidFill>
                  <a:srgbClr val="00B046"/>
                </a:solidFill>
              </a:rPr>
              <a:t>ALE with a 1-month orientation period combined with plan eligibility provision that provides coverage will begin on the 1st day of the 3rd month beginning on or after the last day of the EE’s orientation period.  Jane is hired as a FTE on 1/6.  She completes her 30-day orientation period on 2/5, and pursuant to the plan’s terms, became eligible for coverage on 5/1. Jane’s waiting period is 84 days (assuming 28 days in Feb.), and her coverage begins by the 1st day of the 4th full calendar month of her employment.</a:t>
            </a:r>
          </a:p>
          <a:p>
            <a:pPr algn="just"/>
            <a:endParaRPr lang="en-US" b="1" dirty="0"/>
          </a:p>
          <a:p>
            <a:pPr algn="just"/>
            <a:r>
              <a:rPr lang="en-US" b="1" dirty="0">
                <a:solidFill>
                  <a:srgbClr val="FF6600"/>
                </a:solidFill>
              </a:rPr>
              <a:t>NOTE:</a:t>
            </a:r>
            <a:r>
              <a:rPr lang="en-US" dirty="0">
                <a:solidFill>
                  <a:srgbClr val="FF6600"/>
                </a:solidFill>
              </a:rPr>
              <a:t> </a:t>
            </a:r>
            <a:r>
              <a:rPr lang="en-US" dirty="0">
                <a:solidFill>
                  <a:srgbClr val="00B046"/>
                </a:solidFill>
              </a:rPr>
              <a:t>Because coverage is offered to Jane by the 1st day of the 4th full calendar month of her employment, the entire period between her hire date (1/6) and the date coverage is available (5/1) is a </a:t>
            </a:r>
            <a:r>
              <a:rPr lang="en-US" i="1" dirty="0">
                <a:solidFill>
                  <a:srgbClr val="FF6600"/>
                </a:solidFill>
              </a:rPr>
              <a:t>“limited non-assessment period”</a:t>
            </a:r>
            <a:r>
              <a:rPr lang="en-US" dirty="0">
                <a:solidFill>
                  <a:srgbClr val="FF6600"/>
                </a:solidFill>
              </a:rPr>
              <a:t> </a:t>
            </a:r>
            <a:r>
              <a:rPr lang="en-US" dirty="0">
                <a:solidFill>
                  <a:srgbClr val="00B046"/>
                </a:solidFill>
              </a:rPr>
              <a:t>for purposes of pay or play rules.</a:t>
            </a:r>
            <a:endParaRPr lang="en-US" b="1" dirty="0">
              <a:solidFill>
                <a:srgbClr val="00B046"/>
              </a:solidFill>
            </a:endParaRPr>
          </a:p>
        </p:txBody>
      </p:sp>
      <p:sp>
        <p:nvSpPr>
          <p:cNvPr id="4" name="Rectangle 2"/>
          <p:cNvSpPr txBox="1">
            <a:spLocks noChangeArrowheads="1"/>
          </p:cNvSpPr>
          <p:nvPr/>
        </p:nvSpPr>
        <p:spPr bwMode="auto">
          <a:xfrm>
            <a:off x="10886" y="32657"/>
            <a:ext cx="9144000" cy="7318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600" kern="1200">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4600">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4600">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4600">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4600">
                <a:solidFill>
                  <a:schemeClr val="bg1"/>
                </a:solidFill>
                <a:latin typeface="Arial" charset="0"/>
                <a:ea typeface="ＭＳ Ｐゴシック" charset="0"/>
                <a:cs typeface="ＭＳ Ｐゴシック" charset="0"/>
              </a:defRPr>
            </a:lvl5pPr>
            <a:lvl6pPr marL="457200" algn="ctr" rtl="0" fontAlgn="base">
              <a:spcBef>
                <a:spcPct val="0"/>
              </a:spcBef>
              <a:spcAft>
                <a:spcPct val="0"/>
              </a:spcAft>
              <a:defRPr sz="4600">
                <a:solidFill>
                  <a:schemeClr val="bg1"/>
                </a:solidFill>
                <a:latin typeface="Arial" charset="0"/>
                <a:ea typeface="ＭＳ Ｐゴシック" charset="0"/>
                <a:cs typeface="ＭＳ Ｐゴシック" charset="0"/>
              </a:defRPr>
            </a:lvl6pPr>
            <a:lvl7pPr marL="914400" algn="ctr" rtl="0" fontAlgn="base">
              <a:spcBef>
                <a:spcPct val="0"/>
              </a:spcBef>
              <a:spcAft>
                <a:spcPct val="0"/>
              </a:spcAft>
              <a:defRPr sz="4600">
                <a:solidFill>
                  <a:schemeClr val="bg1"/>
                </a:solidFill>
                <a:latin typeface="Arial" charset="0"/>
                <a:ea typeface="ＭＳ Ｐゴシック" charset="0"/>
                <a:cs typeface="ＭＳ Ｐゴシック" charset="0"/>
              </a:defRPr>
            </a:lvl7pPr>
            <a:lvl8pPr marL="1371600" algn="ctr" rtl="0" fontAlgn="base">
              <a:spcBef>
                <a:spcPct val="0"/>
              </a:spcBef>
              <a:spcAft>
                <a:spcPct val="0"/>
              </a:spcAft>
              <a:defRPr sz="4600">
                <a:solidFill>
                  <a:schemeClr val="bg1"/>
                </a:solidFill>
                <a:latin typeface="Arial" charset="0"/>
                <a:ea typeface="ＭＳ Ｐゴシック" charset="0"/>
                <a:cs typeface="ＭＳ Ｐゴシック" charset="0"/>
              </a:defRPr>
            </a:lvl8pPr>
            <a:lvl9pPr marL="1828800" algn="ctr" rtl="0" fontAlgn="base">
              <a:spcBef>
                <a:spcPct val="0"/>
              </a:spcBef>
              <a:spcAft>
                <a:spcPct val="0"/>
              </a:spcAft>
              <a:defRPr sz="4600">
                <a:solidFill>
                  <a:schemeClr val="bg1"/>
                </a:solidFill>
                <a:latin typeface="Arial" charset="0"/>
                <a:ea typeface="ＭＳ Ｐゴシック" charset="0"/>
                <a:cs typeface="ＭＳ Ｐゴシック" charset="0"/>
              </a:defRPr>
            </a:lvl9pPr>
          </a:lstStyle>
          <a:p>
            <a:pPr eaLnBrk="1" hangingPunct="1"/>
            <a:r>
              <a:rPr lang="en-US" sz="2800" dirty="0">
                <a:ea typeface="ＭＳ Ｐゴシック" pitchFamily="34" charset="-128"/>
              </a:rPr>
              <a:t>Prohibition Against Excessive Waiting Periods </a:t>
            </a:r>
            <a:r>
              <a:rPr lang="en-US" sz="2000" dirty="0">
                <a:ea typeface="ＭＳ Ｐゴシック" pitchFamily="34" charset="-128"/>
              </a:rPr>
              <a:t>(cont’d)</a:t>
            </a:r>
            <a:endParaRPr lang="en-US" sz="2800" dirty="0">
              <a:ea typeface="ＭＳ Ｐゴシック" pitchFamily="34" charset="-128"/>
            </a:endParaRPr>
          </a:p>
        </p:txBody>
      </p:sp>
    </p:spTree>
    <p:extLst>
      <p:ext uri="{BB962C8B-B14F-4D97-AF65-F5344CB8AC3E}">
        <p14:creationId xmlns:p14="http://schemas.microsoft.com/office/powerpoint/2010/main" val="20956519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BA7D5C8-32E3-45E0-B024-FF23FF25AD08}" type="slidenum">
              <a:rPr lang="en-US" smtClean="0"/>
              <a:pPr>
                <a:defRPr/>
              </a:pPr>
              <a:t>43</a:t>
            </a:fld>
            <a:endParaRPr lang="en-US" dirty="0"/>
          </a:p>
        </p:txBody>
      </p:sp>
      <p:sp>
        <p:nvSpPr>
          <p:cNvPr id="3" name="Rectangle 2"/>
          <p:cNvSpPr txBox="1">
            <a:spLocks noChangeArrowheads="1"/>
          </p:cNvSpPr>
          <p:nvPr/>
        </p:nvSpPr>
        <p:spPr bwMode="auto">
          <a:xfrm>
            <a:off x="10886" y="32657"/>
            <a:ext cx="9144000" cy="7318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600" kern="1200">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4600">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4600">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4600">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4600">
                <a:solidFill>
                  <a:schemeClr val="bg1"/>
                </a:solidFill>
                <a:latin typeface="Arial" charset="0"/>
                <a:ea typeface="ＭＳ Ｐゴシック" charset="0"/>
                <a:cs typeface="ＭＳ Ｐゴシック" charset="0"/>
              </a:defRPr>
            </a:lvl5pPr>
            <a:lvl6pPr marL="457200" algn="ctr" rtl="0" fontAlgn="base">
              <a:spcBef>
                <a:spcPct val="0"/>
              </a:spcBef>
              <a:spcAft>
                <a:spcPct val="0"/>
              </a:spcAft>
              <a:defRPr sz="4600">
                <a:solidFill>
                  <a:schemeClr val="bg1"/>
                </a:solidFill>
                <a:latin typeface="Arial" charset="0"/>
                <a:ea typeface="ＭＳ Ｐゴシック" charset="0"/>
                <a:cs typeface="ＭＳ Ｐゴシック" charset="0"/>
              </a:defRPr>
            </a:lvl6pPr>
            <a:lvl7pPr marL="914400" algn="ctr" rtl="0" fontAlgn="base">
              <a:spcBef>
                <a:spcPct val="0"/>
              </a:spcBef>
              <a:spcAft>
                <a:spcPct val="0"/>
              </a:spcAft>
              <a:defRPr sz="4600">
                <a:solidFill>
                  <a:schemeClr val="bg1"/>
                </a:solidFill>
                <a:latin typeface="Arial" charset="0"/>
                <a:ea typeface="ＭＳ Ｐゴシック" charset="0"/>
                <a:cs typeface="ＭＳ Ｐゴシック" charset="0"/>
              </a:defRPr>
            </a:lvl7pPr>
            <a:lvl8pPr marL="1371600" algn="ctr" rtl="0" fontAlgn="base">
              <a:spcBef>
                <a:spcPct val="0"/>
              </a:spcBef>
              <a:spcAft>
                <a:spcPct val="0"/>
              </a:spcAft>
              <a:defRPr sz="4600">
                <a:solidFill>
                  <a:schemeClr val="bg1"/>
                </a:solidFill>
                <a:latin typeface="Arial" charset="0"/>
                <a:ea typeface="ＭＳ Ｐゴシック" charset="0"/>
                <a:cs typeface="ＭＳ Ｐゴシック" charset="0"/>
              </a:defRPr>
            </a:lvl8pPr>
            <a:lvl9pPr marL="1828800" algn="ctr" rtl="0" fontAlgn="base">
              <a:spcBef>
                <a:spcPct val="0"/>
              </a:spcBef>
              <a:spcAft>
                <a:spcPct val="0"/>
              </a:spcAft>
              <a:defRPr sz="4600">
                <a:solidFill>
                  <a:schemeClr val="bg1"/>
                </a:solidFill>
                <a:latin typeface="Arial" charset="0"/>
                <a:ea typeface="ＭＳ Ｐゴシック" charset="0"/>
                <a:cs typeface="ＭＳ Ｐゴシック" charset="0"/>
              </a:defRPr>
            </a:lvl9pPr>
          </a:lstStyle>
          <a:p>
            <a:pPr eaLnBrk="1" hangingPunct="1"/>
            <a:r>
              <a:rPr lang="en-US" sz="2800" dirty="0">
                <a:ea typeface="ＭＳ Ｐゴシック" pitchFamily="34" charset="-128"/>
              </a:rPr>
              <a:t>Prohibition Against Excessive Waiting Periods </a:t>
            </a:r>
            <a:r>
              <a:rPr lang="en-US" sz="2000" dirty="0">
                <a:ea typeface="ＭＳ Ｐゴシック" pitchFamily="34" charset="-128"/>
              </a:rPr>
              <a:t>(cont’d)</a:t>
            </a:r>
            <a:endParaRPr lang="en-US" sz="2800" dirty="0">
              <a:ea typeface="ＭＳ Ｐゴシック" pitchFamily="34" charset="-128"/>
            </a:endParaRPr>
          </a:p>
        </p:txBody>
      </p:sp>
      <p:sp>
        <p:nvSpPr>
          <p:cNvPr id="4" name="TextBox 3"/>
          <p:cNvSpPr txBox="1"/>
          <p:nvPr/>
        </p:nvSpPr>
        <p:spPr>
          <a:xfrm>
            <a:off x="696686" y="1386054"/>
            <a:ext cx="7772400" cy="4247317"/>
          </a:xfrm>
          <a:prstGeom prst="rect">
            <a:avLst/>
          </a:prstGeom>
          <a:noFill/>
        </p:spPr>
        <p:txBody>
          <a:bodyPr wrap="square" rtlCol="0">
            <a:spAutoFit/>
          </a:bodyPr>
          <a:lstStyle/>
          <a:p>
            <a:pPr algn="just"/>
            <a:r>
              <a:rPr lang="en-US" b="1" dirty="0">
                <a:solidFill>
                  <a:srgbClr val="FF6600"/>
                </a:solidFill>
              </a:rPr>
              <a:t>EXAMPLE 2: Compliance with the waiting period limit but not pay or play.</a:t>
            </a:r>
            <a:r>
              <a:rPr lang="en-US" dirty="0"/>
              <a:t> </a:t>
            </a:r>
            <a:r>
              <a:rPr lang="en-US" dirty="0">
                <a:solidFill>
                  <a:srgbClr val="00B046"/>
                </a:solidFill>
              </a:rPr>
              <a:t>ALE with a 1 month orientation period combined with plan eligibility provision that provides coverage will begin following completion of the orientation period and a 90-day waiting period.  John is hired as a FTE on 1/6.  He completes his 30-day orientation period on 2/5, and pursuant to the plan’s terms, becomes eligible for coverage on 5/6 (assuming 28 days in Feb).  John’s waiting period is 90 days, but his coverage begins after the 1st day of the 4th full calendar month of employment.</a:t>
            </a:r>
          </a:p>
          <a:p>
            <a:pPr algn="just"/>
            <a:endParaRPr lang="en-US" b="1" dirty="0"/>
          </a:p>
          <a:p>
            <a:pPr algn="just"/>
            <a:r>
              <a:rPr lang="en-US" b="1" dirty="0">
                <a:solidFill>
                  <a:srgbClr val="FF6600"/>
                </a:solidFill>
              </a:rPr>
              <a:t>NOTE:</a:t>
            </a:r>
            <a:r>
              <a:rPr lang="en-US" dirty="0">
                <a:solidFill>
                  <a:srgbClr val="FF6600"/>
                </a:solidFill>
              </a:rPr>
              <a:t> </a:t>
            </a:r>
            <a:r>
              <a:rPr lang="en-US" dirty="0">
                <a:solidFill>
                  <a:srgbClr val="00B046"/>
                </a:solidFill>
              </a:rPr>
              <a:t>Because John was not offered coverage by the required date (5/1), that period is not considered a </a:t>
            </a:r>
            <a:r>
              <a:rPr lang="en-US" i="1" dirty="0">
                <a:solidFill>
                  <a:srgbClr val="FF6600"/>
                </a:solidFill>
              </a:rPr>
              <a:t>“limited non-assessment period”</a:t>
            </a:r>
            <a:r>
              <a:rPr lang="en-US" i="1" dirty="0">
                <a:solidFill>
                  <a:srgbClr val="00B046"/>
                </a:solidFill>
              </a:rPr>
              <a:t>.  </a:t>
            </a:r>
            <a:r>
              <a:rPr lang="en-US" dirty="0">
                <a:solidFill>
                  <a:srgbClr val="00B046"/>
                </a:solidFill>
              </a:rPr>
              <a:t>However, because his start date was not on the 1st day of the month, the period from his start date (1/6) thru the end of that month (1/31) would be a </a:t>
            </a:r>
            <a:r>
              <a:rPr lang="en-US" i="1" dirty="0">
                <a:solidFill>
                  <a:srgbClr val="FF6600"/>
                </a:solidFill>
              </a:rPr>
              <a:t>“limited non-assessment period” </a:t>
            </a:r>
            <a:r>
              <a:rPr lang="en-US" dirty="0">
                <a:solidFill>
                  <a:srgbClr val="00B046"/>
                </a:solidFill>
              </a:rPr>
              <a:t>for purposes of pay or play penalties.  Thus, the penalty exposure would not begin until Feb.</a:t>
            </a:r>
            <a:endParaRPr lang="en-US" b="1" dirty="0">
              <a:solidFill>
                <a:srgbClr val="00B046"/>
              </a:solidFill>
            </a:endParaRPr>
          </a:p>
        </p:txBody>
      </p:sp>
    </p:spTree>
    <p:extLst>
      <p:ext uri="{BB962C8B-B14F-4D97-AF65-F5344CB8AC3E}">
        <p14:creationId xmlns:p14="http://schemas.microsoft.com/office/powerpoint/2010/main" val="29914896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6301279E-DCC6-4528-B2E0-12E4F08427FA}" type="slidenum">
              <a:rPr lang="en-US"/>
              <a:pPr>
                <a:defRPr/>
              </a:pPr>
              <a:t>44</a:t>
            </a:fld>
            <a:endParaRPr lang="en-US" dirty="0"/>
          </a:p>
        </p:txBody>
      </p:sp>
      <p:sp>
        <p:nvSpPr>
          <p:cNvPr id="49154" name="Rectangle 3"/>
          <p:cNvSpPr>
            <a:spLocks noGrp="1" noChangeArrowheads="1"/>
          </p:cNvSpPr>
          <p:nvPr>
            <p:ph idx="4294967295"/>
          </p:nvPr>
        </p:nvSpPr>
        <p:spPr>
          <a:xfrm>
            <a:off x="609600" y="1447800"/>
            <a:ext cx="8229600" cy="5105400"/>
          </a:xfrm>
        </p:spPr>
        <p:txBody>
          <a:bodyPr/>
          <a:lstStyle/>
          <a:p>
            <a:pPr eaLnBrk="1" hangingPunct="1"/>
            <a:r>
              <a:rPr lang="en-US" dirty="0">
                <a:solidFill>
                  <a:srgbClr val="00B046"/>
                </a:solidFill>
                <a:ea typeface="ＭＳ Ｐゴシック" pitchFamily="34" charset="-128"/>
              </a:rPr>
              <a:t>Rescission.</a:t>
            </a:r>
            <a:r>
              <a:rPr lang="en-US" dirty="0">
                <a:solidFill>
                  <a:schemeClr val="tx1"/>
                </a:solidFill>
                <a:ea typeface="ＭＳ Ｐゴシック" pitchFamily="34" charset="-128"/>
              </a:rPr>
              <a:t> GHPs (whether grandfathered or not) are prohibited from retroactively cancelling or discontinuing (</a:t>
            </a:r>
            <a:r>
              <a:rPr lang="ja-JP" altLang="en-US" dirty="0">
                <a:solidFill>
                  <a:schemeClr val="tx1"/>
                </a:solidFill>
                <a:ea typeface="ＭＳ Ｐゴシック" pitchFamily="34" charset="-128"/>
              </a:rPr>
              <a:t>“</a:t>
            </a:r>
            <a:r>
              <a:rPr lang="en-US" altLang="ja-JP" dirty="0">
                <a:solidFill>
                  <a:schemeClr val="tx1"/>
                </a:solidFill>
                <a:ea typeface="ＭＳ Ｐゴシック" pitchFamily="34" charset="-128"/>
              </a:rPr>
              <a:t>rescinding</a:t>
            </a:r>
            <a:r>
              <a:rPr lang="ja-JP" altLang="en-US" dirty="0">
                <a:solidFill>
                  <a:schemeClr val="tx1"/>
                </a:solidFill>
                <a:ea typeface="ＭＳ Ｐゴシック" pitchFamily="34" charset="-128"/>
              </a:rPr>
              <a:t>”</a:t>
            </a:r>
            <a:r>
              <a:rPr lang="en-US" altLang="ja-JP" dirty="0">
                <a:solidFill>
                  <a:schemeClr val="tx1"/>
                </a:solidFill>
                <a:ea typeface="ＭＳ Ｐゴシック" pitchFamily="34" charset="-128"/>
              </a:rPr>
              <a:t>) coverage of any individual, unless the individual or person seeking coverage on his or her behalf:</a:t>
            </a:r>
          </a:p>
          <a:p>
            <a:pPr lvl="1" eaLnBrk="1" hangingPunct="1"/>
            <a:r>
              <a:rPr lang="en-US" dirty="0">
                <a:solidFill>
                  <a:schemeClr val="tx1"/>
                </a:solidFill>
                <a:ea typeface="ＭＳ Ｐゴシック" pitchFamily="34" charset="-128"/>
              </a:rPr>
              <a:t>Performs an act, practice, or omission that constitutes fraud; or</a:t>
            </a:r>
          </a:p>
          <a:p>
            <a:pPr lvl="1" eaLnBrk="1" hangingPunct="1"/>
            <a:r>
              <a:rPr lang="en-US" dirty="0">
                <a:solidFill>
                  <a:schemeClr val="tx1"/>
                </a:solidFill>
                <a:ea typeface="ＭＳ Ｐゴシック" pitchFamily="34" charset="-128"/>
              </a:rPr>
              <a:t>Individual makes an intentional misrepresentation of a material fact, as prohibited by the coverage.</a:t>
            </a:r>
          </a:p>
          <a:p>
            <a:pPr eaLnBrk="1" hangingPunct="1"/>
            <a:r>
              <a:rPr lang="en-US" dirty="0">
                <a:solidFill>
                  <a:schemeClr val="tx1"/>
                </a:solidFill>
                <a:ea typeface="ＭＳ Ｐゴシック" pitchFamily="34" charset="-128"/>
              </a:rPr>
              <a:t>Retroactive cancellation and discontinuance of coverage is not rescission if attributable failure to timely pay premiums.</a:t>
            </a:r>
          </a:p>
          <a:p>
            <a:pPr eaLnBrk="1" hangingPunct="1"/>
            <a:r>
              <a:rPr lang="en-US" dirty="0">
                <a:solidFill>
                  <a:schemeClr val="tx1"/>
                </a:solidFill>
                <a:ea typeface="ＭＳ Ｐゴシック" pitchFamily="34" charset="-128"/>
              </a:rPr>
              <a:t>Must provide at least </a:t>
            </a:r>
            <a:r>
              <a:rPr lang="en-US" dirty="0">
                <a:solidFill>
                  <a:srgbClr val="00B046"/>
                </a:solidFill>
                <a:ea typeface="ＭＳ Ｐゴシック" pitchFamily="34" charset="-128"/>
              </a:rPr>
              <a:t>30 days advanced written notice </a:t>
            </a:r>
            <a:r>
              <a:rPr lang="en-US" dirty="0">
                <a:solidFill>
                  <a:schemeClr val="tx1"/>
                </a:solidFill>
                <a:ea typeface="ＭＳ Ｐゴシック" pitchFamily="34" charset="-128"/>
              </a:rPr>
              <a:t>to each participant who would be affected by rescission.</a:t>
            </a:r>
          </a:p>
        </p:txBody>
      </p:sp>
      <p:sp>
        <p:nvSpPr>
          <p:cNvPr id="49155" name="Rectangle 2"/>
          <p:cNvSpPr>
            <a:spLocks noGrp="1" noChangeArrowheads="1"/>
          </p:cNvSpPr>
          <p:nvPr>
            <p:ph type="title" idx="4294967295"/>
          </p:nvPr>
        </p:nvSpPr>
        <p:spPr>
          <a:xfrm>
            <a:off x="0" y="76200"/>
            <a:ext cx="9144000" cy="631825"/>
          </a:xfrm>
        </p:spPr>
        <p:txBody>
          <a:bodyPr/>
          <a:lstStyle/>
          <a:p>
            <a:pPr eaLnBrk="1" hangingPunct="1"/>
            <a:r>
              <a:rPr lang="en-US" sz="3800">
                <a:ea typeface="ＭＳ Ｐゴシック" pitchFamily="34" charset="-128"/>
              </a:rPr>
              <a:t>Prohibition Against Rescission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AD3F5091-9509-4A7C-B5EA-8C75AB2DF986}" type="slidenum">
              <a:rPr lang="en-US"/>
              <a:pPr>
                <a:defRPr/>
              </a:pPr>
              <a:t>45</a:t>
            </a:fld>
            <a:endParaRPr lang="en-US" dirty="0"/>
          </a:p>
        </p:txBody>
      </p:sp>
      <p:sp>
        <p:nvSpPr>
          <p:cNvPr id="50178" name="Rectangle 3"/>
          <p:cNvSpPr>
            <a:spLocks noGrp="1" noChangeArrowheads="1"/>
          </p:cNvSpPr>
          <p:nvPr>
            <p:ph idx="4294967295"/>
          </p:nvPr>
        </p:nvSpPr>
        <p:spPr>
          <a:xfrm>
            <a:off x="457200" y="1447800"/>
            <a:ext cx="8382000" cy="4876800"/>
          </a:xfrm>
        </p:spPr>
        <p:txBody>
          <a:bodyPr/>
          <a:lstStyle/>
          <a:p>
            <a:pPr eaLnBrk="1" hangingPunct="1">
              <a:lnSpc>
                <a:spcPct val="90000"/>
              </a:lnSpc>
            </a:pPr>
            <a:r>
              <a:rPr lang="en-US" sz="1900" dirty="0">
                <a:solidFill>
                  <a:srgbClr val="00B046"/>
                </a:solidFill>
                <a:ea typeface="ＭＳ Ｐゴシック" pitchFamily="34" charset="-128"/>
              </a:rPr>
              <a:t>Dependent coverage for adult children.  </a:t>
            </a:r>
            <a:r>
              <a:rPr lang="en-US" sz="1900" dirty="0">
                <a:solidFill>
                  <a:schemeClr val="tx1"/>
                </a:solidFill>
                <a:ea typeface="ＭＳ Ｐゴシック" pitchFamily="34" charset="-128"/>
              </a:rPr>
              <a:t>GHP (whether grandfathered plan or not) that provides dependent coverage of children must extend that coverage </a:t>
            </a:r>
            <a:r>
              <a:rPr lang="en-US" sz="1900" dirty="0">
                <a:solidFill>
                  <a:srgbClr val="00B046"/>
                </a:solidFill>
                <a:ea typeface="ＭＳ Ｐゴシック" pitchFamily="34" charset="-128"/>
              </a:rPr>
              <a:t>to age 26:</a:t>
            </a:r>
          </a:p>
          <a:p>
            <a:pPr lvl="1" eaLnBrk="1" hangingPunct="1">
              <a:lnSpc>
                <a:spcPct val="90000"/>
              </a:lnSpc>
            </a:pPr>
            <a:r>
              <a:rPr lang="en-US" sz="1900" dirty="0">
                <a:solidFill>
                  <a:schemeClr val="tx1"/>
                </a:solidFill>
                <a:ea typeface="ＭＳ Ｐゴシック" pitchFamily="34" charset="-128"/>
              </a:rPr>
              <a:t>Regardless of marital or student status;</a:t>
            </a:r>
          </a:p>
          <a:p>
            <a:pPr lvl="1" eaLnBrk="1" hangingPunct="1">
              <a:lnSpc>
                <a:spcPct val="90000"/>
              </a:lnSpc>
            </a:pPr>
            <a:r>
              <a:rPr lang="en-US" sz="1900" dirty="0">
                <a:solidFill>
                  <a:schemeClr val="tx1"/>
                </a:solidFill>
                <a:ea typeface="ＭＳ Ｐゴシック" pitchFamily="34" charset="-128"/>
              </a:rPr>
              <a:t>Financial support;</a:t>
            </a:r>
          </a:p>
          <a:p>
            <a:pPr lvl="1" eaLnBrk="1" hangingPunct="1">
              <a:lnSpc>
                <a:spcPct val="90000"/>
              </a:lnSpc>
            </a:pPr>
            <a:r>
              <a:rPr lang="en-US" sz="1900" dirty="0">
                <a:solidFill>
                  <a:schemeClr val="tx1"/>
                </a:solidFill>
                <a:ea typeface="ＭＳ Ｐゴシック" pitchFamily="34" charset="-128"/>
              </a:rPr>
              <a:t>Residency;</a:t>
            </a:r>
          </a:p>
          <a:p>
            <a:pPr lvl="1" eaLnBrk="1" hangingPunct="1">
              <a:lnSpc>
                <a:spcPct val="90000"/>
              </a:lnSpc>
            </a:pPr>
            <a:r>
              <a:rPr lang="en-US" sz="1900" dirty="0">
                <a:solidFill>
                  <a:schemeClr val="tx1"/>
                </a:solidFill>
                <a:ea typeface="ＭＳ Ｐゴシック" pitchFamily="34" charset="-128"/>
              </a:rPr>
              <a:t>Employment;</a:t>
            </a:r>
          </a:p>
          <a:p>
            <a:pPr lvl="1" eaLnBrk="1" hangingPunct="1">
              <a:lnSpc>
                <a:spcPct val="90000"/>
              </a:lnSpc>
            </a:pPr>
            <a:r>
              <a:rPr lang="en-US" sz="1900" dirty="0">
                <a:solidFill>
                  <a:schemeClr val="tx1"/>
                </a:solidFill>
                <a:ea typeface="ＭＳ Ｐゴシック" pitchFamily="34" charset="-128"/>
              </a:rPr>
              <a:t>Tax dependency;</a:t>
            </a:r>
          </a:p>
          <a:p>
            <a:pPr lvl="1" eaLnBrk="1" hangingPunct="1">
              <a:lnSpc>
                <a:spcPct val="90000"/>
              </a:lnSpc>
            </a:pPr>
            <a:r>
              <a:rPr lang="en-US" sz="1900" dirty="0">
                <a:solidFill>
                  <a:schemeClr val="tx1"/>
                </a:solidFill>
                <a:ea typeface="ＭＳ Ｐゴシック" pitchFamily="34" charset="-128"/>
              </a:rPr>
              <a:t>Eligibility for other coverage;</a:t>
            </a:r>
            <a:r>
              <a:rPr lang="en-US" sz="1900" dirty="0">
                <a:solidFill>
                  <a:schemeClr val="folHlink"/>
                </a:solidFill>
                <a:ea typeface="ＭＳ Ｐゴシック" pitchFamily="34" charset="-128"/>
              </a:rPr>
              <a:t>*</a:t>
            </a:r>
            <a:r>
              <a:rPr lang="en-US" sz="1900" dirty="0">
                <a:solidFill>
                  <a:schemeClr val="tx1"/>
                </a:solidFill>
                <a:ea typeface="ＭＳ Ｐゴシック" pitchFamily="34" charset="-128"/>
              </a:rPr>
              <a:t> or</a:t>
            </a:r>
          </a:p>
          <a:p>
            <a:pPr lvl="1" eaLnBrk="1" hangingPunct="1">
              <a:lnSpc>
                <a:spcPct val="90000"/>
              </a:lnSpc>
            </a:pPr>
            <a:r>
              <a:rPr lang="en-US" sz="1900" dirty="0">
                <a:solidFill>
                  <a:schemeClr val="tx1"/>
                </a:solidFill>
                <a:ea typeface="ＭＳ Ｐゴシック" pitchFamily="34" charset="-128"/>
              </a:rPr>
              <a:t>Any other factor.</a:t>
            </a:r>
          </a:p>
          <a:p>
            <a:pPr eaLnBrk="1" hangingPunct="1">
              <a:lnSpc>
                <a:spcPct val="90000"/>
              </a:lnSpc>
              <a:buFont typeface="Wingdings" pitchFamily="2" charset="2"/>
              <a:buNone/>
            </a:pPr>
            <a:r>
              <a:rPr lang="en-US" sz="1900" dirty="0">
                <a:solidFill>
                  <a:srgbClr val="589DEE"/>
                </a:solidFill>
                <a:ea typeface="ＭＳ Ｐゴシック" pitchFamily="34" charset="-128"/>
              </a:rPr>
              <a:t>*	</a:t>
            </a:r>
            <a:r>
              <a:rPr lang="en-US" sz="1400" dirty="0">
                <a:solidFill>
                  <a:srgbClr val="589DEE"/>
                </a:solidFill>
                <a:ea typeface="ＭＳ Ｐゴシック" pitchFamily="34" charset="-128"/>
              </a:rPr>
              <a:t>For PYs beginning before Jan. 1, 2014, GFHP may exclude a child who is eligible for coverage under another ER-sponsored GHP (except for a plan maintained by an ER of either of the child</a:t>
            </a:r>
            <a:r>
              <a:rPr lang="ja-JP" altLang="en-US" sz="1400" dirty="0">
                <a:solidFill>
                  <a:srgbClr val="589DEE"/>
                </a:solidFill>
                <a:ea typeface="ＭＳ Ｐゴシック" pitchFamily="34" charset="-128"/>
              </a:rPr>
              <a:t>’</a:t>
            </a:r>
            <a:r>
              <a:rPr lang="en-US" sz="1400" dirty="0">
                <a:solidFill>
                  <a:srgbClr val="589DEE"/>
                </a:solidFill>
                <a:ea typeface="ＭＳ Ｐゴシック" pitchFamily="34" charset="-128"/>
              </a:rPr>
              <a:t>s parents).</a:t>
            </a:r>
            <a:endParaRPr lang="en-US" sz="1400" b="1" i="1" dirty="0">
              <a:solidFill>
                <a:srgbClr val="FF6600"/>
              </a:solidFill>
              <a:ea typeface="ＭＳ Ｐゴシック" pitchFamily="34" charset="-128"/>
            </a:endParaRPr>
          </a:p>
          <a:p>
            <a:pPr marL="341313" lvl="1" indent="0" eaLnBrk="1" hangingPunct="1">
              <a:lnSpc>
                <a:spcPct val="90000"/>
              </a:lnSpc>
              <a:spcBef>
                <a:spcPts val="1200"/>
              </a:spcBef>
              <a:buFont typeface="Wingdings" pitchFamily="2" charset="2"/>
              <a:buNone/>
            </a:pPr>
            <a:r>
              <a:rPr lang="en-US" sz="1400" b="1" i="1" dirty="0">
                <a:solidFill>
                  <a:srgbClr val="FF6600"/>
                </a:solidFill>
                <a:ea typeface="ＭＳ Ｐゴシック" pitchFamily="34" charset="-128"/>
              </a:rPr>
              <a:t>Tip: </a:t>
            </a:r>
            <a:r>
              <a:rPr lang="en-US" sz="1400" b="1" dirty="0">
                <a:solidFill>
                  <a:srgbClr val="FF6600"/>
                </a:solidFill>
                <a:ea typeface="ＭＳ Ｐゴシック" pitchFamily="34" charset="-128"/>
              </a:rPr>
              <a:t>Coordination of Benefits.</a:t>
            </a:r>
            <a:r>
              <a:rPr lang="en-US" sz="1400" dirty="0">
                <a:solidFill>
                  <a:srgbClr val="FF6600"/>
                </a:solidFill>
                <a:ea typeface="ＭＳ Ｐゴシック" pitchFamily="34" charset="-128"/>
              </a:rPr>
              <a:t> </a:t>
            </a:r>
            <a:r>
              <a:rPr lang="en-US" sz="1400" dirty="0">
                <a:solidFill>
                  <a:srgbClr val="00B046"/>
                </a:solidFill>
                <a:ea typeface="ＭＳ Ｐゴシック" pitchFamily="34" charset="-128"/>
              </a:rPr>
              <a:t>COB rules generally provide that if an individual is covered as an EE under one plan and as a dependent under another plan, the plan in which the individual is the EE is primary.  If a child is covered as a dependent under one or more plans, the birthday rule provides that the plan of the parent whose birthday is earlier in the year is primary.</a:t>
            </a:r>
            <a:endParaRPr lang="en-US" sz="1400" b="1" dirty="0">
              <a:solidFill>
                <a:srgbClr val="00B046"/>
              </a:solidFill>
              <a:ea typeface="ＭＳ Ｐゴシック" pitchFamily="34" charset="-128"/>
            </a:endParaRPr>
          </a:p>
          <a:p>
            <a:pPr eaLnBrk="1" hangingPunct="1">
              <a:lnSpc>
                <a:spcPct val="90000"/>
              </a:lnSpc>
              <a:buFontTx/>
              <a:buChar char="•"/>
            </a:pPr>
            <a:endParaRPr lang="en-US" sz="1900" dirty="0">
              <a:solidFill>
                <a:srgbClr val="589DEE"/>
              </a:solidFill>
              <a:ea typeface="ＭＳ Ｐゴシック" pitchFamily="34" charset="-128"/>
            </a:endParaRPr>
          </a:p>
          <a:p>
            <a:pPr eaLnBrk="1" hangingPunct="1">
              <a:lnSpc>
                <a:spcPct val="90000"/>
              </a:lnSpc>
              <a:buFontTx/>
              <a:buChar char="•"/>
            </a:pPr>
            <a:endParaRPr lang="en-US" sz="1900" dirty="0">
              <a:solidFill>
                <a:srgbClr val="589DEE"/>
              </a:solidFill>
              <a:ea typeface="ＭＳ Ｐゴシック" pitchFamily="34" charset="-128"/>
            </a:endParaRPr>
          </a:p>
        </p:txBody>
      </p:sp>
      <p:sp>
        <p:nvSpPr>
          <p:cNvPr id="50179" name="Rectangle 2"/>
          <p:cNvSpPr>
            <a:spLocks noGrp="1" noChangeArrowheads="1"/>
          </p:cNvSpPr>
          <p:nvPr>
            <p:ph type="title" idx="4294967295"/>
          </p:nvPr>
        </p:nvSpPr>
        <p:spPr>
          <a:xfrm>
            <a:off x="0" y="76200"/>
            <a:ext cx="9144000" cy="731838"/>
          </a:xfrm>
        </p:spPr>
        <p:txBody>
          <a:bodyPr/>
          <a:lstStyle/>
          <a:p>
            <a:pPr eaLnBrk="1" hangingPunct="1"/>
            <a:r>
              <a:rPr lang="en-US" sz="3400">
                <a:ea typeface="ＭＳ Ｐゴシック" pitchFamily="34" charset="-128"/>
              </a:rPr>
              <a:t>Dependent Coverage to Age 26</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DA6133BF-4488-46CC-8D59-91D9595B27D1}" type="slidenum">
              <a:rPr lang="en-US"/>
              <a:pPr>
                <a:defRPr/>
              </a:pPr>
              <a:t>46</a:t>
            </a:fld>
            <a:endParaRPr lang="en-US" dirty="0"/>
          </a:p>
        </p:txBody>
      </p:sp>
      <p:sp>
        <p:nvSpPr>
          <p:cNvPr id="51202" name="Rectangle 3"/>
          <p:cNvSpPr>
            <a:spLocks noGrp="1" noChangeArrowheads="1"/>
          </p:cNvSpPr>
          <p:nvPr>
            <p:ph idx="4294967295"/>
          </p:nvPr>
        </p:nvSpPr>
        <p:spPr>
          <a:xfrm>
            <a:off x="381000" y="1600200"/>
            <a:ext cx="8458200" cy="4800600"/>
          </a:xfrm>
        </p:spPr>
        <p:txBody>
          <a:bodyPr/>
          <a:lstStyle/>
          <a:p>
            <a:pPr eaLnBrk="1" hangingPunct="1">
              <a:lnSpc>
                <a:spcPct val="90000"/>
              </a:lnSpc>
            </a:pPr>
            <a:r>
              <a:rPr lang="en-US" sz="1800" dirty="0">
                <a:solidFill>
                  <a:schemeClr val="tx1"/>
                </a:solidFill>
                <a:ea typeface="ＭＳ Ｐゴシック" pitchFamily="34" charset="-128"/>
              </a:rPr>
              <a:t>ACA does not define </a:t>
            </a:r>
            <a:r>
              <a:rPr lang="ja-JP" altLang="en-US" sz="1800" dirty="0">
                <a:solidFill>
                  <a:srgbClr val="00B046"/>
                </a:solidFill>
                <a:ea typeface="ＭＳ Ｐゴシック" pitchFamily="34" charset="-128"/>
              </a:rPr>
              <a:t>“</a:t>
            </a:r>
            <a:r>
              <a:rPr lang="en-US" sz="1800" dirty="0">
                <a:solidFill>
                  <a:srgbClr val="00B046"/>
                </a:solidFill>
                <a:ea typeface="ＭＳ Ｐゴシック" pitchFamily="34" charset="-128"/>
              </a:rPr>
              <a:t>children</a:t>
            </a:r>
            <a:r>
              <a:rPr lang="ja-JP" altLang="en-US" sz="1800" dirty="0">
                <a:solidFill>
                  <a:srgbClr val="00B046"/>
                </a:solidFill>
                <a:ea typeface="ＭＳ Ｐゴシック" pitchFamily="34" charset="-128"/>
              </a:rPr>
              <a:t>”</a:t>
            </a:r>
            <a:r>
              <a:rPr lang="en-US" sz="1800" dirty="0">
                <a:solidFill>
                  <a:srgbClr val="00B046"/>
                </a:solidFill>
                <a:ea typeface="ＭＳ Ｐゴシック" pitchFamily="34" charset="-128"/>
              </a:rPr>
              <a:t> </a:t>
            </a:r>
            <a:r>
              <a:rPr lang="en-US" sz="1800" dirty="0">
                <a:solidFill>
                  <a:schemeClr val="tx1"/>
                </a:solidFill>
                <a:ea typeface="ＭＳ Ｐゴシック" pitchFamily="34" charset="-128"/>
              </a:rPr>
              <a:t>for this purpose, however agency FAQs indicated that GHP offering dependent coverage only to children that fall within the IRC § 152(f)(1) definition of child (e.g., biological, adopted, step, or eligible foster child) will not fail to satisfy the mandate; and that plan offering coverage to child outside the 152(f)(1) definition (e.g., grandchild or niece) may impose conditions beyond child</a:t>
            </a:r>
            <a:r>
              <a:rPr lang="ja-JP" altLang="en-US" sz="1800" dirty="0">
                <a:solidFill>
                  <a:schemeClr val="tx1"/>
                </a:solidFill>
                <a:ea typeface="ＭＳ Ｐゴシック" pitchFamily="34" charset="-128"/>
              </a:rPr>
              <a:t>’</a:t>
            </a:r>
            <a:r>
              <a:rPr lang="en-US" sz="1800" dirty="0">
                <a:solidFill>
                  <a:schemeClr val="tx1"/>
                </a:solidFill>
                <a:ea typeface="ＭＳ Ｐゴシック" pitchFamily="34" charset="-128"/>
              </a:rPr>
              <a:t>s relationship with participant (e.g., financial dependency).</a:t>
            </a:r>
          </a:p>
          <a:p>
            <a:pPr marL="342900" lvl="1" indent="0" eaLnBrk="1" hangingPunct="1">
              <a:lnSpc>
                <a:spcPct val="90000"/>
              </a:lnSpc>
              <a:buFont typeface="Wingdings" pitchFamily="2" charset="2"/>
              <a:buNone/>
            </a:pPr>
            <a:r>
              <a:rPr lang="en-US" sz="1400" b="1" i="1" dirty="0">
                <a:solidFill>
                  <a:srgbClr val="FF6600"/>
                </a:solidFill>
                <a:ea typeface="ＭＳ Ｐゴシック" pitchFamily="34" charset="-128"/>
              </a:rPr>
              <a:t>Tip: </a:t>
            </a:r>
            <a:r>
              <a:rPr lang="en-US" sz="1400" b="1" dirty="0">
                <a:solidFill>
                  <a:srgbClr val="FF6600"/>
                </a:solidFill>
                <a:ea typeface="ＭＳ Ｐゴシック" pitchFamily="34" charset="-128"/>
              </a:rPr>
              <a:t>Avoiding Pay or Play Tax.</a:t>
            </a:r>
            <a:r>
              <a:rPr lang="en-US" sz="1400" dirty="0">
                <a:solidFill>
                  <a:srgbClr val="FF6600"/>
                </a:solidFill>
                <a:ea typeface="ＭＳ Ｐゴシック" pitchFamily="34" charset="-128"/>
              </a:rPr>
              <a:t> </a:t>
            </a:r>
            <a:r>
              <a:rPr lang="en-US" sz="1400" dirty="0">
                <a:solidFill>
                  <a:srgbClr val="00B046"/>
                </a:solidFill>
                <a:ea typeface="ＭＳ Ｐゴシック" pitchFamily="34" charset="-128"/>
              </a:rPr>
              <a:t>Beginning in 2015, an applicable large employer (</a:t>
            </a:r>
            <a:r>
              <a:rPr lang="ja-JP" altLang="en-US" sz="1400" dirty="0">
                <a:solidFill>
                  <a:srgbClr val="00B046"/>
                </a:solidFill>
                <a:ea typeface="ＭＳ Ｐゴシック" pitchFamily="34" charset="-128"/>
              </a:rPr>
              <a:t>“</a:t>
            </a:r>
            <a:r>
              <a:rPr lang="en-US" sz="1400" dirty="0">
                <a:solidFill>
                  <a:srgbClr val="00B046"/>
                </a:solidFill>
                <a:ea typeface="ＭＳ Ｐゴシック" pitchFamily="34" charset="-128"/>
              </a:rPr>
              <a:t>ALE</a:t>
            </a:r>
            <a:r>
              <a:rPr lang="ja-JP" altLang="en-US" sz="1400" dirty="0">
                <a:solidFill>
                  <a:srgbClr val="00B046"/>
                </a:solidFill>
                <a:ea typeface="ＭＳ Ｐゴシック" pitchFamily="34" charset="-128"/>
              </a:rPr>
              <a:t>”</a:t>
            </a:r>
            <a:r>
              <a:rPr lang="en-US" sz="1400" dirty="0">
                <a:solidFill>
                  <a:srgbClr val="00B046"/>
                </a:solidFill>
                <a:ea typeface="ＭＳ Ｐゴシック" pitchFamily="34" charset="-128"/>
              </a:rPr>
              <a:t>) will be subject to pay or play penalties if it fails to offer qualifying coverage to its FTEs and their </a:t>
            </a:r>
            <a:r>
              <a:rPr lang="ja-JP" altLang="en-US" sz="1400" dirty="0">
                <a:solidFill>
                  <a:srgbClr val="00B046"/>
                </a:solidFill>
                <a:ea typeface="ＭＳ Ｐゴシック" pitchFamily="34" charset="-128"/>
              </a:rPr>
              <a:t>“</a:t>
            </a:r>
            <a:r>
              <a:rPr lang="en-US" sz="1400" dirty="0">
                <a:solidFill>
                  <a:srgbClr val="00B046"/>
                </a:solidFill>
                <a:ea typeface="ＭＳ Ｐゴシック" pitchFamily="34" charset="-128"/>
              </a:rPr>
              <a:t>dependents.</a:t>
            </a:r>
            <a:r>
              <a:rPr lang="ja-JP" altLang="en-US" sz="1400" dirty="0">
                <a:solidFill>
                  <a:srgbClr val="00B046"/>
                </a:solidFill>
                <a:ea typeface="ＭＳ Ｐゴシック" pitchFamily="34" charset="-128"/>
              </a:rPr>
              <a:t>”</a:t>
            </a:r>
            <a:r>
              <a:rPr lang="en-US" sz="1400" dirty="0">
                <a:solidFill>
                  <a:srgbClr val="00B046"/>
                </a:solidFill>
                <a:ea typeface="ＭＳ Ｐゴシック" pitchFamily="34" charset="-128"/>
              </a:rPr>
              <a:t>  Dependent is defined to mean an IRC § 152(f)(1) child who has not attained age 26, excluding stepchildren and foster children.</a:t>
            </a:r>
            <a:endParaRPr lang="en-US" sz="1400" dirty="0">
              <a:ea typeface="ＭＳ Ｐゴシック" pitchFamily="34" charset="-128"/>
            </a:endParaRPr>
          </a:p>
          <a:p>
            <a:pPr eaLnBrk="1" hangingPunct="1">
              <a:lnSpc>
                <a:spcPct val="90000"/>
              </a:lnSpc>
            </a:pPr>
            <a:r>
              <a:rPr lang="en-US" sz="1800" b="1" dirty="0">
                <a:solidFill>
                  <a:srgbClr val="00B046"/>
                </a:solidFill>
                <a:ea typeface="ＭＳ Ｐゴシック" pitchFamily="34" charset="-128"/>
              </a:rPr>
              <a:t>Same benefits/same price.</a:t>
            </a:r>
            <a:r>
              <a:rPr lang="en-US" sz="1800" dirty="0">
                <a:solidFill>
                  <a:srgbClr val="00B046"/>
                </a:solidFill>
                <a:ea typeface="ＭＳ Ｐゴシック" pitchFamily="34" charset="-128"/>
              </a:rPr>
              <a:t>  </a:t>
            </a:r>
            <a:r>
              <a:rPr lang="en-US" sz="1800" dirty="0">
                <a:solidFill>
                  <a:schemeClr val="tx1"/>
                </a:solidFill>
                <a:ea typeface="ＭＳ Ｐゴシック" pitchFamily="34" charset="-128"/>
              </a:rPr>
              <a:t>Terms of dependent children coverage may not vary based on age, except for children age 26 or older (e.g., premium surcharge for child over age 18 prohibited).</a:t>
            </a:r>
          </a:p>
          <a:p>
            <a:pPr eaLnBrk="1" hangingPunct="1">
              <a:lnSpc>
                <a:spcPct val="90000"/>
              </a:lnSpc>
            </a:pPr>
            <a:r>
              <a:rPr lang="en-US" sz="1800" dirty="0">
                <a:solidFill>
                  <a:schemeClr val="tx1"/>
                </a:solidFill>
                <a:ea typeface="ＭＳ Ｐゴシック" pitchFamily="34" charset="-128"/>
              </a:rPr>
              <a:t>Child does not have independent right to enroll.</a:t>
            </a:r>
          </a:p>
          <a:p>
            <a:pPr marL="342900" lvl="1" indent="0" eaLnBrk="1" hangingPunct="1">
              <a:lnSpc>
                <a:spcPct val="90000"/>
              </a:lnSpc>
              <a:spcBef>
                <a:spcPts val="2000"/>
              </a:spcBef>
              <a:buClr>
                <a:schemeClr val="accent1"/>
              </a:buClr>
              <a:buSzPct val="90000"/>
              <a:buFont typeface="Wingdings" pitchFamily="2" charset="2"/>
              <a:buNone/>
            </a:pPr>
            <a:r>
              <a:rPr lang="en-US" sz="1400" b="1" i="1" dirty="0">
                <a:solidFill>
                  <a:srgbClr val="FF6600"/>
                </a:solidFill>
                <a:ea typeface="ＭＳ Ｐゴシック" pitchFamily="34" charset="-128"/>
              </a:rPr>
              <a:t>Tip: </a:t>
            </a:r>
            <a:r>
              <a:rPr lang="en-US" sz="1400" dirty="0">
                <a:solidFill>
                  <a:srgbClr val="00B046"/>
                </a:solidFill>
                <a:ea typeface="ＭＳ Ｐゴシック" pitchFamily="34" charset="-128"/>
              </a:rPr>
              <a:t>GHP provision that allows coverage either as an EE or dependent (but not both) seems permissible, since the child could choose whether to enroll as a dependent (thru EE parent) or for EE coverage.</a:t>
            </a:r>
          </a:p>
          <a:p>
            <a:pPr eaLnBrk="1" hangingPunct="1">
              <a:lnSpc>
                <a:spcPct val="90000"/>
              </a:lnSpc>
              <a:buFont typeface="Wingdings" pitchFamily="2" charset="2"/>
              <a:buNone/>
            </a:pPr>
            <a:endParaRPr lang="en-US" sz="1800" dirty="0">
              <a:solidFill>
                <a:schemeClr val="tx1"/>
              </a:solidFill>
              <a:ea typeface="ＭＳ Ｐゴシック" pitchFamily="34" charset="-128"/>
            </a:endParaRPr>
          </a:p>
          <a:p>
            <a:pPr eaLnBrk="1" hangingPunct="1">
              <a:lnSpc>
                <a:spcPct val="90000"/>
              </a:lnSpc>
              <a:buFont typeface="Wingdings" pitchFamily="2" charset="2"/>
              <a:buNone/>
            </a:pPr>
            <a:endParaRPr lang="en-US" sz="1800" dirty="0">
              <a:ea typeface="ＭＳ Ｐゴシック" pitchFamily="34" charset="-128"/>
            </a:endParaRPr>
          </a:p>
        </p:txBody>
      </p:sp>
      <p:sp>
        <p:nvSpPr>
          <p:cNvPr id="51203" name="Rectangle 2"/>
          <p:cNvSpPr>
            <a:spLocks noGrp="1" noChangeArrowheads="1"/>
          </p:cNvSpPr>
          <p:nvPr>
            <p:ph type="title" idx="4294967295"/>
          </p:nvPr>
        </p:nvSpPr>
        <p:spPr>
          <a:xfrm>
            <a:off x="0" y="0"/>
            <a:ext cx="9144000" cy="731838"/>
          </a:xfrm>
        </p:spPr>
        <p:txBody>
          <a:bodyPr/>
          <a:lstStyle/>
          <a:p>
            <a:pPr eaLnBrk="1" hangingPunct="1"/>
            <a:r>
              <a:rPr lang="en-US" sz="3000">
                <a:ea typeface="ＭＳ Ｐゴシック" pitchFamily="34" charset="-128"/>
              </a:rPr>
              <a:t>Dependent Coverage to Age 26 </a:t>
            </a:r>
            <a:r>
              <a:rPr lang="en-US" sz="2400">
                <a:ea typeface="ＭＳ Ｐゴシック" pitchFamily="34" charset="-128"/>
              </a:rPr>
              <a:t>(cont</a:t>
            </a:r>
            <a:r>
              <a:rPr lang="ja-JP" altLang="en-US" sz="2400">
                <a:ea typeface="ＭＳ Ｐゴシック" pitchFamily="34" charset="-128"/>
              </a:rPr>
              <a:t>’</a:t>
            </a:r>
            <a:r>
              <a:rPr lang="en-US" altLang="ja-JP" sz="2400">
                <a:ea typeface="ＭＳ Ｐゴシック" pitchFamily="34" charset="-128"/>
              </a:rPr>
              <a:t>d)</a:t>
            </a:r>
            <a:endParaRPr lang="en-US" sz="2400">
              <a:ea typeface="ＭＳ Ｐゴシック" pitchFamily="34" charset="-128"/>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457200" y="381000"/>
            <a:ext cx="3509963" cy="6096000"/>
          </a:xfrm>
        </p:spPr>
        <p:txBody>
          <a:bodyPr/>
          <a:lstStyle/>
          <a:p>
            <a:pPr eaLnBrk="1" hangingPunct="1"/>
            <a:r>
              <a:rPr lang="en-US" sz="4000">
                <a:ea typeface="ＭＳ Ｐゴシック" pitchFamily="34" charset="-128"/>
              </a:rPr>
              <a:t>Coverage of Preventive Health Services Mandate</a:t>
            </a:r>
          </a:p>
        </p:txBody>
      </p:sp>
      <p:sp>
        <p:nvSpPr>
          <p:cNvPr id="52226" name="Rectangle 3"/>
          <p:cNvSpPr>
            <a:spLocks noGrp="1" noChangeArrowheads="1"/>
          </p:cNvSpPr>
          <p:nvPr>
            <p:ph idx="1"/>
          </p:nvPr>
        </p:nvSpPr>
        <p:spPr>
          <a:xfrm>
            <a:off x="4495800" y="76200"/>
            <a:ext cx="4343400" cy="6858000"/>
          </a:xfrm>
        </p:spPr>
        <p:txBody>
          <a:bodyPr>
            <a:normAutofit/>
          </a:bodyPr>
          <a:lstStyle/>
          <a:p>
            <a:pPr eaLnBrk="1" hangingPunct="1"/>
            <a:r>
              <a:rPr lang="en-US" sz="1400" b="1" dirty="0">
                <a:solidFill>
                  <a:srgbClr val="00B046"/>
                </a:solidFill>
                <a:ea typeface="ＭＳ Ｐゴシック" pitchFamily="34" charset="-128"/>
              </a:rPr>
              <a:t>Required Preventive Coverage.</a:t>
            </a:r>
            <a:r>
              <a:rPr lang="en-US" sz="1400" dirty="0">
                <a:solidFill>
                  <a:srgbClr val="00B046"/>
                </a:solidFill>
                <a:ea typeface="ＭＳ Ｐゴシック" pitchFamily="34" charset="-128"/>
              </a:rPr>
              <a:t>  </a:t>
            </a:r>
            <a:r>
              <a:rPr lang="en-US" sz="1400" dirty="0">
                <a:solidFill>
                  <a:schemeClr val="tx1"/>
                </a:solidFill>
                <a:ea typeface="ＭＳ Ｐゴシック" pitchFamily="34" charset="-128"/>
              </a:rPr>
              <a:t>GHPs</a:t>
            </a:r>
            <a:r>
              <a:rPr lang="en-US" sz="1400" dirty="0">
                <a:solidFill>
                  <a:schemeClr val="folHlink"/>
                </a:solidFill>
                <a:ea typeface="ＭＳ Ｐゴシック" pitchFamily="34" charset="-128"/>
              </a:rPr>
              <a:t>* </a:t>
            </a:r>
            <a:r>
              <a:rPr lang="en-US" sz="1400" dirty="0">
                <a:solidFill>
                  <a:schemeClr val="tx1"/>
                </a:solidFill>
                <a:ea typeface="ＭＳ Ｐゴシック" pitchFamily="34" charset="-128"/>
              </a:rPr>
              <a:t>must provide coverage without any cost-sharing requirements (e.g., first dollar coverage – no deductibles, coinsurance or co-pays) for certain preventive health services provided by </a:t>
            </a:r>
            <a:r>
              <a:rPr lang="en-US" sz="1400" dirty="0">
                <a:solidFill>
                  <a:srgbClr val="00B046"/>
                </a:solidFill>
                <a:ea typeface="ＭＳ Ｐゴシック" pitchFamily="34" charset="-128"/>
              </a:rPr>
              <a:t>in-network </a:t>
            </a:r>
            <a:r>
              <a:rPr lang="en-US" sz="1400" dirty="0">
                <a:solidFill>
                  <a:schemeClr val="tx1"/>
                </a:solidFill>
                <a:ea typeface="ＭＳ Ｐゴシック" pitchFamily="34" charset="-128"/>
              </a:rPr>
              <a:t>providers:</a:t>
            </a:r>
          </a:p>
          <a:p>
            <a:pPr lvl="1" eaLnBrk="1" hangingPunct="1"/>
            <a:r>
              <a:rPr lang="en-US" sz="1400" dirty="0">
                <a:solidFill>
                  <a:schemeClr val="tx1"/>
                </a:solidFill>
                <a:ea typeface="ＭＳ Ｐゴシック" pitchFamily="34" charset="-128"/>
              </a:rPr>
              <a:t>Evidence based items or services with an </a:t>
            </a:r>
            <a:r>
              <a:rPr lang="ja-JP" altLang="en-US" sz="1400" dirty="0">
                <a:solidFill>
                  <a:schemeClr val="tx1"/>
                </a:solidFill>
                <a:ea typeface="ＭＳ Ｐゴシック" pitchFamily="34" charset="-128"/>
              </a:rPr>
              <a:t>“</a:t>
            </a:r>
            <a:r>
              <a:rPr lang="en-US" sz="1400" dirty="0">
                <a:solidFill>
                  <a:schemeClr val="tx1"/>
                </a:solidFill>
                <a:ea typeface="ＭＳ Ｐゴシック" pitchFamily="34" charset="-128"/>
              </a:rPr>
              <a:t>A</a:t>
            </a:r>
            <a:r>
              <a:rPr lang="ja-JP" altLang="en-US" sz="1400" dirty="0">
                <a:solidFill>
                  <a:schemeClr val="tx1"/>
                </a:solidFill>
                <a:ea typeface="ＭＳ Ｐゴシック" pitchFamily="34" charset="-128"/>
              </a:rPr>
              <a:t>”</a:t>
            </a:r>
            <a:r>
              <a:rPr lang="en-US" sz="1400" dirty="0">
                <a:solidFill>
                  <a:schemeClr val="tx1"/>
                </a:solidFill>
                <a:ea typeface="ＭＳ Ｐゴシック" pitchFamily="34" charset="-128"/>
              </a:rPr>
              <a:t> or </a:t>
            </a:r>
            <a:r>
              <a:rPr lang="ja-JP" altLang="en-US" sz="1400" dirty="0">
                <a:solidFill>
                  <a:schemeClr val="tx1"/>
                </a:solidFill>
                <a:ea typeface="ＭＳ Ｐゴシック" pitchFamily="34" charset="-128"/>
              </a:rPr>
              <a:t>“</a:t>
            </a:r>
            <a:r>
              <a:rPr lang="en-US" sz="1400" dirty="0">
                <a:solidFill>
                  <a:schemeClr val="tx1"/>
                </a:solidFill>
                <a:ea typeface="ＭＳ Ｐゴシック" pitchFamily="34" charset="-128"/>
              </a:rPr>
              <a:t>B</a:t>
            </a:r>
            <a:r>
              <a:rPr lang="ja-JP" altLang="en-US" sz="1400" dirty="0">
                <a:solidFill>
                  <a:schemeClr val="tx1"/>
                </a:solidFill>
                <a:ea typeface="ＭＳ Ｐゴシック" pitchFamily="34" charset="-128"/>
              </a:rPr>
              <a:t>”</a:t>
            </a:r>
            <a:r>
              <a:rPr lang="en-US" sz="1400" dirty="0">
                <a:solidFill>
                  <a:schemeClr val="tx1"/>
                </a:solidFill>
                <a:ea typeface="ＭＳ Ｐゴシック" pitchFamily="34" charset="-128"/>
              </a:rPr>
              <a:t> rating recommended by the U.S. Preventive Services Task Force (</a:t>
            </a:r>
            <a:r>
              <a:rPr lang="ja-JP" altLang="en-US" sz="1400" dirty="0">
                <a:solidFill>
                  <a:schemeClr val="tx1"/>
                </a:solidFill>
                <a:ea typeface="ＭＳ Ｐゴシック" pitchFamily="34" charset="-128"/>
              </a:rPr>
              <a:t>“</a:t>
            </a:r>
            <a:r>
              <a:rPr lang="en-US" sz="1400" dirty="0">
                <a:solidFill>
                  <a:schemeClr val="tx1"/>
                </a:solidFill>
                <a:ea typeface="ＭＳ Ｐゴシック" pitchFamily="34" charset="-128"/>
              </a:rPr>
              <a:t>USPSTF</a:t>
            </a:r>
            <a:r>
              <a:rPr lang="ja-JP" altLang="en-US" sz="1400" dirty="0">
                <a:solidFill>
                  <a:schemeClr val="tx1"/>
                </a:solidFill>
                <a:ea typeface="ＭＳ Ｐゴシック" pitchFamily="34" charset="-128"/>
              </a:rPr>
              <a:t>”</a:t>
            </a:r>
            <a:r>
              <a:rPr lang="en-US" sz="1400" dirty="0">
                <a:solidFill>
                  <a:schemeClr val="tx1"/>
                </a:solidFill>
                <a:ea typeface="ＭＳ Ｐゴシック" pitchFamily="34" charset="-128"/>
              </a:rPr>
              <a:t>);</a:t>
            </a:r>
          </a:p>
          <a:p>
            <a:pPr lvl="1" eaLnBrk="1" hangingPunct="1"/>
            <a:r>
              <a:rPr lang="en-US" sz="1400" dirty="0">
                <a:solidFill>
                  <a:schemeClr val="tx1"/>
                </a:solidFill>
                <a:ea typeface="ＭＳ Ｐゴシック" pitchFamily="34" charset="-128"/>
              </a:rPr>
              <a:t>Routine immunizations for children, adolescents, and adults recommended by the Advisory Committee on Immunization Practices for the Centers for Disease Control and Prevention;</a:t>
            </a:r>
          </a:p>
          <a:p>
            <a:pPr lvl="1" eaLnBrk="1" hangingPunct="1"/>
            <a:r>
              <a:rPr lang="en-US" sz="1400" dirty="0">
                <a:solidFill>
                  <a:schemeClr val="tx1"/>
                </a:solidFill>
                <a:ea typeface="ＭＳ Ｐゴシック" pitchFamily="34" charset="-128"/>
              </a:rPr>
              <a:t>Evidence-informed preventive care and screening for infants, children, and adolescents provided for in comprehensive guidelines supported by Health Resources and Services Administration (</a:t>
            </a:r>
            <a:r>
              <a:rPr lang="ja-JP" altLang="en-US" sz="1400" dirty="0">
                <a:solidFill>
                  <a:schemeClr val="tx1"/>
                </a:solidFill>
                <a:ea typeface="ＭＳ Ｐゴシック" pitchFamily="34" charset="-128"/>
              </a:rPr>
              <a:t>“</a:t>
            </a:r>
            <a:r>
              <a:rPr lang="en-US" sz="1400" dirty="0">
                <a:solidFill>
                  <a:schemeClr val="tx1"/>
                </a:solidFill>
                <a:ea typeface="ＭＳ Ｐゴシック" pitchFamily="34" charset="-128"/>
              </a:rPr>
              <a:t>HRSA</a:t>
            </a:r>
            <a:r>
              <a:rPr lang="ja-JP" altLang="en-US" sz="1400" dirty="0">
                <a:solidFill>
                  <a:schemeClr val="tx1"/>
                </a:solidFill>
                <a:ea typeface="ＭＳ Ｐゴシック" pitchFamily="34" charset="-128"/>
              </a:rPr>
              <a:t>”</a:t>
            </a:r>
            <a:r>
              <a:rPr lang="en-US" sz="1400" dirty="0">
                <a:solidFill>
                  <a:schemeClr val="tx1"/>
                </a:solidFill>
                <a:ea typeface="ＭＳ Ｐゴシック" pitchFamily="34" charset="-128"/>
              </a:rPr>
              <a:t>);</a:t>
            </a:r>
          </a:p>
          <a:p>
            <a:pPr lvl="1" eaLnBrk="1" hangingPunct="1"/>
            <a:r>
              <a:rPr lang="en-US" sz="1400" dirty="0">
                <a:solidFill>
                  <a:schemeClr val="tx1"/>
                </a:solidFill>
                <a:ea typeface="ＭＳ Ｐゴシック" pitchFamily="34" charset="-128"/>
              </a:rPr>
              <a:t>Other evidence-informed preventive care and screenings for women, provided for in comprehensive guidelines supported by HRSA.</a:t>
            </a:r>
            <a:endParaRPr lang="en-US" sz="1400" b="1" dirty="0">
              <a:solidFill>
                <a:schemeClr val="tx1"/>
              </a:solidFill>
              <a:ea typeface="ＭＳ Ｐゴシック" pitchFamily="34" charset="-128"/>
            </a:endParaRPr>
          </a:p>
          <a:p>
            <a:pPr eaLnBrk="1" hangingPunct="1">
              <a:buFont typeface="Wingdings" pitchFamily="2" charset="2"/>
              <a:buNone/>
            </a:pPr>
            <a:r>
              <a:rPr lang="en-US" sz="1300" b="1" dirty="0">
                <a:solidFill>
                  <a:srgbClr val="589DEE"/>
                </a:solidFill>
                <a:ea typeface="ＭＳ Ｐゴシック" pitchFamily="34" charset="-128"/>
              </a:rPr>
              <a:t>*	</a:t>
            </a:r>
            <a:r>
              <a:rPr lang="en-US" sz="1300" dirty="0">
                <a:solidFill>
                  <a:srgbClr val="589DEE"/>
                </a:solidFill>
                <a:ea typeface="ＭＳ Ｐゴシック" pitchFamily="34" charset="-128"/>
              </a:rPr>
              <a:t>These requirements do not apply to grandfathered plans.</a:t>
            </a:r>
          </a:p>
        </p:txBody>
      </p:sp>
      <p:sp>
        <p:nvSpPr>
          <p:cNvPr id="4" name="Slide Number Placeholder 5"/>
          <p:cNvSpPr>
            <a:spLocks noGrp="1"/>
          </p:cNvSpPr>
          <p:nvPr>
            <p:ph type="sldNum" sz="quarter" idx="12"/>
          </p:nvPr>
        </p:nvSpPr>
        <p:spPr/>
        <p:txBody>
          <a:bodyPr/>
          <a:lstStyle/>
          <a:p>
            <a:pPr>
              <a:defRPr/>
            </a:pPr>
            <a:fld id="{9BDECA09-0C55-44FF-94B6-A9A0D587D617}" type="slidenum">
              <a:rPr lang="en-US"/>
              <a:pPr>
                <a:defRPr/>
              </a:pPr>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457200" y="381000"/>
            <a:ext cx="3509963" cy="6096000"/>
          </a:xfrm>
        </p:spPr>
        <p:txBody>
          <a:bodyPr/>
          <a:lstStyle/>
          <a:p>
            <a:pPr eaLnBrk="1" hangingPunct="1"/>
            <a:r>
              <a:rPr lang="en-US" sz="4000">
                <a:ea typeface="ＭＳ Ｐゴシック" pitchFamily="34" charset="-128"/>
              </a:rPr>
              <a:t>Coverage of Preventive Health Services Mandate </a:t>
            </a:r>
            <a:br>
              <a:rPr lang="en-US" sz="4000">
                <a:ea typeface="ＭＳ Ｐゴシック" pitchFamily="34" charset="-128"/>
              </a:rPr>
            </a:br>
            <a:r>
              <a:rPr lang="en-US" sz="2800">
                <a:ea typeface="ＭＳ Ｐゴシック" pitchFamily="34" charset="-128"/>
              </a:rPr>
              <a:t>(cont’d)</a:t>
            </a:r>
            <a:endParaRPr lang="en-US" sz="1600">
              <a:ea typeface="ＭＳ Ｐゴシック" pitchFamily="34" charset="-128"/>
            </a:endParaRPr>
          </a:p>
        </p:txBody>
      </p:sp>
      <p:sp>
        <p:nvSpPr>
          <p:cNvPr id="53250" name="Rectangle 3"/>
          <p:cNvSpPr>
            <a:spLocks noGrp="1" noChangeArrowheads="1"/>
          </p:cNvSpPr>
          <p:nvPr>
            <p:ph idx="1"/>
          </p:nvPr>
        </p:nvSpPr>
        <p:spPr>
          <a:xfrm>
            <a:off x="4572000" y="228600"/>
            <a:ext cx="4419600" cy="5943600"/>
          </a:xfrm>
        </p:spPr>
        <p:txBody>
          <a:bodyPr>
            <a:normAutofit lnSpcReduction="10000"/>
          </a:bodyPr>
          <a:lstStyle/>
          <a:p>
            <a:pPr eaLnBrk="1" hangingPunct="1">
              <a:lnSpc>
                <a:spcPct val="110000"/>
              </a:lnSpc>
              <a:spcBef>
                <a:spcPts val="0"/>
              </a:spcBef>
            </a:pPr>
            <a:r>
              <a:rPr lang="en-US" sz="1700" b="1" dirty="0">
                <a:solidFill>
                  <a:srgbClr val="00B046"/>
                </a:solidFill>
                <a:ea typeface="ＭＳ Ｐゴシック" pitchFamily="34" charset="-128"/>
              </a:rPr>
              <a:t>On going updates.</a:t>
            </a:r>
            <a:r>
              <a:rPr lang="en-US" sz="1700" dirty="0">
                <a:solidFill>
                  <a:srgbClr val="00B046"/>
                </a:solidFill>
                <a:ea typeface="ＭＳ Ｐゴシック" pitchFamily="34" charset="-128"/>
              </a:rPr>
              <a:t>  </a:t>
            </a:r>
            <a:r>
              <a:rPr lang="en-US" sz="1700" dirty="0">
                <a:solidFill>
                  <a:schemeClr val="tx1"/>
                </a:solidFill>
                <a:ea typeface="ＭＳ Ｐゴシック" pitchFamily="34" charset="-128"/>
              </a:rPr>
              <a:t>Preventive services continue to be updated.  GHPs must cover any newly added services for PYs beginning on or after one year following the effective date of the adoption of the recommendation. </a:t>
            </a:r>
            <a:r>
              <a:rPr lang="en-US" sz="1700" b="1" dirty="0">
                <a:solidFill>
                  <a:srgbClr val="00B046"/>
                </a:solidFill>
                <a:ea typeface="ＭＳ Ｐゴシック" pitchFamily="34" charset="-128"/>
              </a:rPr>
              <a:t>NOTE</a:t>
            </a:r>
            <a:r>
              <a:rPr lang="en-US" sz="1700" dirty="0">
                <a:solidFill>
                  <a:srgbClr val="00B046"/>
                </a:solidFill>
                <a:ea typeface="ＭＳ Ｐゴシック" pitchFamily="34" charset="-128"/>
              </a:rPr>
              <a:t>: COVID-19 immunizations added 10/28/20.</a:t>
            </a:r>
            <a:endParaRPr lang="en-US" sz="1700" b="1" dirty="0">
              <a:solidFill>
                <a:schemeClr val="tx1"/>
              </a:solidFill>
              <a:ea typeface="ＭＳ Ｐゴシック" pitchFamily="34" charset="-128"/>
            </a:endParaRPr>
          </a:p>
          <a:p>
            <a:pPr eaLnBrk="1" hangingPunct="1">
              <a:lnSpc>
                <a:spcPct val="110000"/>
              </a:lnSpc>
              <a:spcBef>
                <a:spcPct val="50000"/>
              </a:spcBef>
              <a:buFont typeface="Wingdings" pitchFamily="2" charset="2"/>
              <a:buNone/>
            </a:pPr>
            <a:r>
              <a:rPr lang="en-US" sz="1700" b="1" i="1" dirty="0">
                <a:solidFill>
                  <a:srgbClr val="FF6600"/>
                </a:solidFill>
                <a:ea typeface="ＭＳ Ｐゴシック" pitchFamily="34" charset="-128"/>
              </a:rPr>
              <a:t>Tip:</a:t>
            </a:r>
            <a:r>
              <a:rPr lang="en-US" sz="1700" b="1" dirty="0">
                <a:solidFill>
                  <a:srgbClr val="FF6600"/>
                </a:solidFill>
                <a:ea typeface="ＭＳ Ｐゴシック" pitchFamily="34" charset="-128"/>
              </a:rPr>
              <a:t>  Interaction of Preventive Services Mandate with Mental Health Parity.</a:t>
            </a:r>
          </a:p>
          <a:p>
            <a:pPr eaLnBrk="1" hangingPunct="1">
              <a:lnSpc>
                <a:spcPct val="110000"/>
              </a:lnSpc>
              <a:spcBef>
                <a:spcPct val="50000"/>
              </a:spcBef>
              <a:buFont typeface="Wingdings" pitchFamily="2" charset="2"/>
              <a:buNone/>
            </a:pPr>
            <a:r>
              <a:rPr lang="en-US" sz="1700" dirty="0">
                <a:solidFill>
                  <a:srgbClr val="00B046"/>
                </a:solidFill>
                <a:ea typeface="ＭＳ Ｐゴシック" pitchFamily="34" charset="-128"/>
              </a:rPr>
              <a:t>	Even if plan does not otherwise provide mental health benefits, NGFHPs must provide certain minimum preventive services without cost-sharing, including alcohol misuse screening counseling, depression counseling, and tobacco use screening.  Required coverage of preventive services does not trigger a broader requirement to comply with the Mental Health Parity and Addiction Equity Act.</a:t>
            </a:r>
          </a:p>
          <a:p>
            <a:pPr eaLnBrk="1" hangingPunct="1">
              <a:lnSpc>
                <a:spcPct val="110000"/>
              </a:lnSpc>
              <a:spcBef>
                <a:spcPct val="50000"/>
              </a:spcBef>
              <a:buFont typeface="Wingdings" pitchFamily="2" charset="2"/>
              <a:buNone/>
            </a:pPr>
            <a:endParaRPr lang="en-US" sz="1500" dirty="0">
              <a:solidFill>
                <a:srgbClr val="00B046"/>
              </a:solidFill>
              <a:ea typeface="ＭＳ Ｐゴシック" pitchFamily="34" charset="-128"/>
            </a:endParaRPr>
          </a:p>
        </p:txBody>
      </p:sp>
      <p:sp>
        <p:nvSpPr>
          <p:cNvPr id="6" name="Slide Number Placeholder 5"/>
          <p:cNvSpPr>
            <a:spLocks noGrp="1"/>
          </p:cNvSpPr>
          <p:nvPr>
            <p:ph type="sldNum" sz="quarter" idx="12"/>
          </p:nvPr>
        </p:nvSpPr>
        <p:spPr/>
        <p:txBody>
          <a:bodyPr/>
          <a:lstStyle/>
          <a:p>
            <a:pPr>
              <a:defRPr/>
            </a:pPr>
            <a:fld id="{35E05A8A-27A7-4F80-95ED-B97CED39F491}" type="slidenum">
              <a:rPr lang="en-US"/>
              <a:pPr>
                <a:defRPr/>
              </a:pPr>
              <a:t>48</a:t>
            </a:fld>
            <a:endParaRPr lang="en-US" dirty="0"/>
          </a:p>
        </p:txBody>
      </p:sp>
      <p:sp>
        <p:nvSpPr>
          <p:cNvPr id="2" name="TextBox 1"/>
          <p:cNvSpPr txBox="1"/>
          <p:nvPr/>
        </p:nvSpPr>
        <p:spPr>
          <a:xfrm>
            <a:off x="4724400" y="6019800"/>
            <a:ext cx="4191000" cy="738664"/>
          </a:xfrm>
          <a:prstGeom prst="rect">
            <a:avLst/>
          </a:prstGeom>
          <a:noFill/>
          <a:ln w="25400">
            <a:solidFill>
              <a:srgbClr val="FF6600"/>
            </a:solidFill>
          </a:ln>
        </p:spPr>
        <p:txBody>
          <a:bodyPr wrap="square" rtlCol="0">
            <a:spAutoFit/>
          </a:bodyPr>
          <a:lstStyle/>
          <a:p>
            <a:r>
              <a:rPr lang="en-US" sz="1400" dirty="0">
                <a:solidFill>
                  <a:srgbClr val="589DEE"/>
                </a:solidFill>
              </a:rPr>
              <a:t>DOL, HHS and IRS jointly issued FAQs about Affordable Care Act Implementation (Part 31) April 20, 2016.</a:t>
            </a:r>
          </a:p>
        </p:txBody>
      </p:sp>
      <p:pic>
        <p:nvPicPr>
          <p:cNvPr id="7" name="Picture 6" descr="MC900440035[1]"/>
          <p:cNvPicPr>
            <a:picLocks noChangeAspect="1" noChangeArrowheads="1"/>
          </p:cNvPicPr>
          <p:nvPr/>
        </p:nvPicPr>
        <p:blipFill>
          <a:blip r:embed="rId2"/>
          <a:srcRect/>
          <a:stretch>
            <a:fillRect/>
          </a:stretch>
        </p:blipFill>
        <p:spPr bwMode="auto">
          <a:xfrm rot="1003217">
            <a:off x="8185220" y="1772557"/>
            <a:ext cx="746127" cy="528507"/>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E6A36C4-D86A-423B-A11E-714AB6A9C2C7}" type="slidenum">
              <a:rPr lang="en-US"/>
              <a:pPr>
                <a:defRPr/>
              </a:pPr>
              <a:t>49</a:t>
            </a:fld>
            <a:endParaRPr lang="en-US" dirty="0"/>
          </a:p>
        </p:txBody>
      </p:sp>
      <p:sp>
        <p:nvSpPr>
          <p:cNvPr id="54274" name="Rectangle 3"/>
          <p:cNvSpPr>
            <a:spLocks noGrp="1" noChangeArrowheads="1"/>
          </p:cNvSpPr>
          <p:nvPr>
            <p:ph idx="4294967295"/>
          </p:nvPr>
        </p:nvSpPr>
        <p:spPr>
          <a:xfrm>
            <a:off x="533400" y="1371600"/>
            <a:ext cx="8382000" cy="5029200"/>
          </a:xfrm>
        </p:spPr>
        <p:txBody>
          <a:bodyPr/>
          <a:lstStyle/>
          <a:p>
            <a:pPr eaLnBrk="1" hangingPunct="1">
              <a:lnSpc>
                <a:spcPct val="90000"/>
              </a:lnSpc>
            </a:pPr>
            <a:r>
              <a:rPr lang="en-US" sz="1600" b="1" dirty="0">
                <a:solidFill>
                  <a:srgbClr val="00B046"/>
                </a:solidFill>
                <a:ea typeface="ＭＳ Ｐゴシック" pitchFamily="34" charset="-128"/>
              </a:rPr>
              <a:t>Additional Women</a:t>
            </a:r>
            <a:r>
              <a:rPr lang="ja-JP" altLang="en-US" sz="1600" b="1" dirty="0">
                <a:solidFill>
                  <a:srgbClr val="00B046"/>
                </a:solidFill>
                <a:ea typeface="ＭＳ Ｐゴシック" pitchFamily="34" charset="-128"/>
              </a:rPr>
              <a:t>’</a:t>
            </a:r>
            <a:r>
              <a:rPr lang="en-US" sz="1600" b="1" dirty="0">
                <a:solidFill>
                  <a:srgbClr val="00B046"/>
                </a:solidFill>
                <a:ea typeface="ＭＳ Ｐゴシック" pitchFamily="34" charset="-128"/>
              </a:rPr>
              <a:t>s Wellness Services.</a:t>
            </a:r>
            <a:r>
              <a:rPr lang="en-US" sz="1600" dirty="0">
                <a:solidFill>
                  <a:srgbClr val="00B046"/>
                </a:solidFill>
                <a:ea typeface="ＭＳ Ｐゴシック" pitchFamily="34" charset="-128"/>
              </a:rPr>
              <a:t> </a:t>
            </a:r>
            <a:r>
              <a:rPr lang="en-US" sz="1600" dirty="0">
                <a:solidFill>
                  <a:schemeClr val="tx1"/>
                </a:solidFill>
                <a:ea typeface="ＭＳ Ｐゴシック" pitchFamily="34" charset="-128"/>
              </a:rPr>
              <a:t>Guidelines for Women</a:t>
            </a:r>
            <a:r>
              <a:rPr lang="ja-JP" altLang="en-US" sz="1600" dirty="0">
                <a:solidFill>
                  <a:schemeClr val="tx1"/>
                </a:solidFill>
                <a:ea typeface="ＭＳ Ｐゴシック" pitchFamily="34" charset="-128"/>
              </a:rPr>
              <a:t>’</a:t>
            </a:r>
            <a:r>
              <a:rPr lang="en-US" sz="1600" dirty="0">
                <a:solidFill>
                  <a:schemeClr val="tx1"/>
                </a:solidFill>
                <a:ea typeface="ＭＳ Ｐゴシック" pitchFamily="34" charset="-128"/>
              </a:rPr>
              <a:t>s preventive services were issued by HRSA on Aug. 1, 2011, and include coverage for a broad range of items and services provided by in-network providers, including:</a:t>
            </a:r>
          </a:p>
          <a:p>
            <a:pPr lvl="1" eaLnBrk="1" hangingPunct="1">
              <a:lnSpc>
                <a:spcPct val="90000"/>
              </a:lnSpc>
            </a:pPr>
            <a:r>
              <a:rPr lang="en-US" sz="1600" dirty="0">
                <a:solidFill>
                  <a:schemeClr val="tx1"/>
                </a:solidFill>
                <a:ea typeface="ＭＳ Ｐゴシック" pitchFamily="34" charset="-128"/>
              </a:rPr>
              <a:t>Contraceptive methods and counseling (with exception for certain religious ERs, including any non-profit entity with religious objections to some or all contraceptives);</a:t>
            </a:r>
          </a:p>
          <a:p>
            <a:pPr lvl="1" eaLnBrk="1" hangingPunct="1">
              <a:lnSpc>
                <a:spcPct val="90000"/>
              </a:lnSpc>
            </a:pPr>
            <a:r>
              <a:rPr lang="en-US" sz="1600" dirty="0">
                <a:solidFill>
                  <a:schemeClr val="tx1"/>
                </a:solidFill>
                <a:ea typeface="ＭＳ Ｐゴシック" pitchFamily="34" charset="-128"/>
              </a:rPr>
              <a:t>Breastfeeding support and supplies; and</a:t>
            </a:r>
          </a:p>
          <a:p>
            <a:pPr lvl="1" eaLnBrk="1" hangingPunct="1">
              <a:lnSpc>
                <a:spcPct val="90000"/>
              </a:lnSpc>
            </a:pPr>
            <a:r>
              <a:rPr lang="en-US" sz="1600" dirty="0">
                <a:solidFill>
                  <a:schemeClr val="tx1"/>
                </a:solidFill>
                <a:ea typeface="ＭＳ Ｐゴシック" pitchFamily="34" charset="-128"/>
              </a:rPr>
              <a:t>Counseling for interpersonal and domestic violence.</a:t>
            </a:r>
          </a:p>
          <a:p>
            <a:pPr eaLnBrk="1" hangingPunct="1">
              <a:lnSpc>
                <a:spcPct val="90000"/>
              </a:lnSpc>
            </a:pPr>
            <a:r>
              <a:rPr lang="en-US" sz="1600" dirty="0">
                <a:solidFill>
                  <a:schemeClr val="tx1"/>
                </a:solidFill>
                <a:ea typeface="ＭＳ Ｐゴシック" pitchFamily="34" charset="-128"/>
              </a:rPr>
              <a:t>Coverage without cost-sharing for items and services required to be provided for PYs beginning on or after August 1, 2012</a:t>
            </a:r>
            <a:r>
              <a:rPr lang="en-US" sz="1600" dirty="0">
                <a:ea typeface="ＭＳ Ｐゴシック" pitchFamily="34" charset="-128"/>
              </a:rPr>
              <a:t>.</a:t>
            </a:r>
            <a:r>
              <a:rPr lang="en-US" sz="1600" dirty="0">
                <a:solidFill>
                  <a:srgbClr val="589DEE"/>
                </a:solidFill>
                <a:ea typeface="ＭＳ Ｐゴシック" pitchFamily="34" charset="-128"/>
              </a:rPr>
              <a:t>* </a:t>
            </a:r>
          </a:p>
          <a:p>
            <a:pPr eaLnBrk="1" hangingPunct="1">
              <a:lnSpc>
                <a:spcPct val="90000"/>
              </a:lnSpc>
            </a:pPr>
            <a:r>
              <a:rPr lang="en-US" sz="1600" b="1" dirty="0">
                <a:solidFill>
                  <a:srgbClr val="00B046"/>
                </a:solidFill>
                <a:ea typeface="ＭＳ Ｐゴシック" pitchFamily="34" charset="-128"/>
              </a:rPr>
              <a:t>New recommendations with respect to breast cancer.</a:t>
            </a:r>
            <a:r>
              <a:rPr lang="en-US" sz="1600" dirty="0">
                <a:solidFill>
                  <a:srgbClr val="00B046"/>
                </a:solidFill>
                <a:ea typeface="ＭＳ Ｐゴシック" pitchFamily="34" charset="-128"/>
              </a:rPr>
              <a:t> </a:t>
            </a:r>
            <a:r>
              <a:rPr lang="en-US" sz="1600" dirty="0">
                <a:solidFill>
                  <a:schemeClr val="tx1"/>
                </a:solidFill>
                <a:ea typeface="ＭＳ Ｐゴシック" pitchFamily="34" charset="-128"/>
              </a:rPr>
              <a:t>Coverage of risk-reducing </a:t>
            </a:r>
            <a:r>
              <a:rPr lang="en-US" sz="1600" dirty="0" err="1">
                <a:solidFill>
                  <a:schemeClr val="tx1"/>
                </a:solidFill>
                <a:ea typeface="ＭＳ Ｐゴシック" pitchFamily="34" charset="-128"/>
              </a:rPr>
              <a:t>Rxs</a:t>
            </a:r>
            <a:r>
              <a:rPr lang="en-US" sz="1600" dirty="0">
                <a:solidFill>
                  <a:schemeClr val="tx1"/>
                </a:solidFill>
                <a:ea typeface="ＭＳ Ｐゴシック" pitchFamily="34" charset="-128"/>
              </a:rPr>
              <a:t> (e.g., </a:t>
            </a:r>
            <a:r>
              <a:rPr lang="en-US" sz="1600" dirty="0" err="1">
                <a:solidFill>
                  <a:schemeClr val="tx1"/>
                </a:solidFill>
                <a:ea typeface="ＭＳ Ｐゴシック" pitchFamily="34" charset="-128"/>
              </a:rPr>
              <a:t>tamoxifen</a:t>
            </a:r>
            <a:r>
              <a:rPr lang="en-US" sz="1600" dirty="0">
                <a:solidFill>
                  <a:schemeClr val="tx1"/>
                </a:solidFill>
                <a:ea typeface="ＭＳ Ｐゴシック" pitchFamily="34" charset="-128"/>
              </a:rPr>
              <a:t> or </a:t>
            </a:r>
            <a:r>
              <a:rPr lang="en-US" sz="1600" dirty="0" err="1">
                <a:solidFill>
                  <a:schemeClr val="tx1"/>
                </a:solidFill>
                <a:ea typeface="ＭＳ Ｐゴシック" pitchFamily="34" charset="-128"/>
              </a:rPr>
              <a:t>raloxifene</a:t>
            </a:r>
            <a:r>
              <a:rPr lang="en-US" sz="1600" dirty="0">
                <a:solidFill>
                  <a:schemeClr val="tx1"/>
                </a:solidFill>
                <a:ea typeface="ＭＳ Ｐゴシック" pitchFamily="34" charset="-128"/>
              </a:rPr>
              <a:t>) for certain women at increased risk for breast cancer, when prescribed by clinicians.  Coverage without cost-sharing required to be provided for PYs beginning on or after Sept. 24, 2014.</a:t>
            </a:r>
          </a:p>
          <a:p>
            <a:pPr lvl="1" eaLnBrk="1" hangingPunct="1">
              <a:lnSpc>
                <a:spcPct val="90000"/>
              </a:lnSpc>
              <a:buFont typeface="Wingdings" pitchFamily="2" charset="2"/>
              <a:buNone/>
            </a:pPr>
            <a:endParaRPr lang="en-US" sz="1100" dirty="0">
              <a:solidFill>
                <a:schemeClr val="tx1"/>
              </a:solidFill>
              <a:ea typeface="ＭＳ Ｐゴシック" pitchFamily="34" charset="-128"/>
            </a:endParaRPr>
          </a:p>
          <a:p>
            <a:pPr marL="341313" lvl="1" indent="0" eaLnBrk="1" hangingPunct="1">
              <a:lnSpc>
                <a:spcPct val="90000"/>
              </a:lnSpc>
              <a:buFont typeface="Wingdings" pitchFamily="2" charset="2"/>
              <a:buNone/>
            </a:pPr>
            <a:r>
              <a:rPr lang="en-US" sz="1400" dirty="0">
                <a:solidFill>
                  <a:srgbClr val="00B046"/>
                </a:solidFill>
                <a:ea typeface="ＭＳ Ｐゴシック" pitchFamily="34" charset="-128"/>
              </a:rPr>
              <a:t>See Women</a:t>
            </a:r>
            <a:r>
              <a:rPr lang="ja-JP" altLang="en-US" sz="1400" dirty="0">
                <a:solidFill>
                  <a:srgbClr val="00B046"/>
                </a:solidFill>
                <a:ea typeface="ＭＳ Ｐゴシック" pitchFamily="34" charset="-128"/>
              </a:rPr>
              <a:t>’</a:t>
            </a:r>
            <a:r>
              <a:rPr lang="en-US" sz="1400" dirty="0">
                <a:solidFill>
                  <a:srgbClr val="00B046"/>
                </a:solidFill>
                <a:ea typeface="ＭＳ Ｐゴシック" pitchFamily="34" charset="-128"/>
              </a:rPr>
              <a:t>s Preventive Services Guidelines available at </a:t>
            </a:r>
            <a:r>
              <a:rPr lang="en-US" sz="1400" u="sng" dirty="0">
                <a:solidFill>
                  <a:srgbClr val="FF6600"/>
                </a:solidFill>
                <a:ea typeface="ＭＳ Ｐゴシック" pitchFamily="34" charset="-128"/>
              </a:rPr>
              <a:t>www.hrsa.gov/womensguidelines</a:t>
            </a:r>
            <a:r>
              <a:rPr lang="en-US" sz="1400" dirty="0">
                <a:ea typeface="ＭＳ Ｐゴシック" pitchFamily="34" charset="-128"/>
              </a:rPr>
              <a:t> </a:t>
            </a:r>
            <a:r>
              <a:rPr lang="en-US" sz="1400" dirty="0">
                <a:solidFill>
                  <a:srgbClr val="00B046"/>
                </a:solidFill>
                <a:ea typeface="ＭＳ Ｐゴシック" pitchFamily="34" charset="-128"/>
              </a:rPr>
              <a:t>(as visited April 30, 2016) for a complete list of covered women</a:t>
            </a:r>
            <a:r>
              <a:rPr lang="ja-JP" altLang="en-US" sz="1400" dirty="0">
                <a:solidFill>
                  <a:srgbClr val="00B046"/>
                </a:solidFill>
                <a:ea typeface="ＭＳ Ｐゴシック" pitchFamily="34" charset="-128"/>
              </a:rPr>
              <a:t>’</a:t>
            </a:r>
            <a:r>
              <a:rPr lang="en-US" sz="1400" dirty="0">
                <a:solidFill>
                  <a:srgbClr val="00B046"/>
                </a:solidFill>
                <a:ea typeface="ＭＳ Ｐゴシック" pitchFamily="34" charset="-128"/>
              </a:rPr>
              <a:t>s preventive services.</a:t>
            </a:r>
            <a:endParaRPr lang="en-US" sz="1400" b="1" dirty="0">
              <a:ea typeface="ＭＳ Ｐゴシック" pitchFamily="34" charset="-128"/>
            </a:endParaRPr>
          </a:p>
          <a:p>
            <a:pPr eaLnBrk="1" hangingPunct="1">
              <a:lnSpc>
                <a:spcPct val="90000"/>
              </a:lnSpc>
              <a:buFont typeface="Wingdings" pitchFamily="2" charset="2"/>
              <a:buNone/>
            </a:pPr>
            <a:r>
              <a:rPr lang="en-US" sz="1600" b="1" dirty="0">
                <a:solidFill>
                  <a:srgbClr val="589DEE"/>
                </a:solidFill>
                <a:ea typeface="ＭＳ Ｐゴシック" pitchFamily="34" charset="-128"/>
              </a:rPr>
              <a:t>*	</a:t>
            </a:r>
            <a:r>
              <a:rPr lang="en-US" sz="1600" dirty="0">
                <a:solidFill>
                  <a:srgbClr val="589DEE"/>
                </a:solidFill>
                <a:ea typeface="ＭＳ Ｐゴシック" pitchFamily="34" charset="-128"/>
              </a:rPr>
              <a:t>These requirements do not apply to grandfathered plans.</a:t>
            </a:r>
          </a:p>
        </p:txBody>
      </p:sp>
      <p:sp>
        <p:nvSpPr>
          <p:cNvPr id="54275" name="Rectangle 2"/>
          <p:cNvSpPr>
            <a:spLocks noGrp="1" noChangeArrowheads="1"/>
          </p:cNvSpPr>
          <p:nvPr>
            <p:ph type="title" idx="4294967295"/>
          </p:nvPr>
        </p:nvSpPr>
        <p:spPr>
          <a:xfrm>
            <a:off x="0" y="0"/>
            <a:ext cx="9144000" cy="731838"/>
          </a:xfrm>
        </p:spPr>
        <p:txBody>
          <a:bodyPr/>
          <a:lstStyle/>
          <a:p>
            <a:pPr eaLnBrk="1" hangingPunct="1"/>
            <a:r>
              <a:rPr lang="en-US" sz="3200">
                <a:ea typeface="ＭＳ Ｐゴシック" pitchFamily="34" charset="-128"/>
              </a:rPr>
              <a:t>Women</a:t>
            </a:r>
            <a:r>
              <a:rPr lang="ja-JP" altLang="en-US" sz="3200">
                <a:ea typeface="ＭＳ Ｐゴシック" pitchFamily="34" charset="-128"/>
              </a:rPr>
              <a:t>’</a:t>
            </a:r>
            <a:r>
              <a:rPr lang="en-US" altLang="ja-JP" sz="3200">
                <a:ea typeface="ＭＳ Ｐゴシック" pitchFamily="34" charset="-128"/>
              </a:rPr>
              <a:t>s Preventive Services Mandate</a:t>
            </a:r>
            <a:endParaRPr lang="en-US" sz="2400">
              <a:ea typeface="ＭＳ Ｐゴシック" pitchFamily="34"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76800" y="762000"/>
            <a:ext cx="3635375" cy="2209800"/>
          </a:xfrm>
        </p:spPr>
        <p:txBody>
          <a:bodyPr/>
          <a:lstStyle/>
          <a:p>
            <a:pPr>
              <a:defRPr/>
            </a:pPr>
            <a:r>
              <a:rPr lang="en-US" sz="7200" b="1" spc="300" dirty="0">
                <a:solidFill>
                  <a:schemeClr val="bg2">
                    <a:lumMod val="75000"/>
                  </a:schemeClr>
                </a:solidFill>
              </a:rPr>
              <a:t>Part 1</a:t>
            </a:r>
          </a:p>
        </p:txBody>
      </p:sp>
      <p:sp>
        <p:nvSpPr>
          <p:cNvPr id="23554" name="Text Placeholder 3"/>
          <p:cNvSpPr>
            <a:spLocks noGrp="1"/>
          </p:cNvSpPr>
          <p:nvPr>
            <p:ph type="body" sz="half" idx="2"/>
          </p:nvPr>
        </p:nvSpPr>
        <p:spPr>
          <a:xfrm>
            <a:off x="4876800" y="3048000"/>
            <a:ext cx="3635375" cy="3505200"/>
          </a:xfrm>
        </p:spPr>
        <p:txBody>
          <a:bodyPr/>
          <a:lstStyle/>
          <a:p>
            <a:r>
              <a:rPr lang="en-US" sz="3600" b="1">
                <a:solidFill>
                  <a:schemeClr val="tx1"/>
                </a:solidFill>
                <a:ea typeface="ＭＳ Ｐゴシック" pitchFamily="34" charset="-128"/>
              </a:rPr>
              <a:t>Overview</a:t>
            </a:r>
          </a:p>
        </p:txBody>
      </p:sp>
      <p:pic>
        <p:nvPicPr>
          <p:cNvPr id="9" name="Picture Placeholder 8" descr="HCRImage.jpg"/>
          <p:cNvPicPr>
            <a:picLocks noGrp="1" noChangeAspect="1"/>
          </p:cNvPicPr>
          <p:nvPr>
            <p:ph type="pic" sz="quarter" idx="13"/>
          </p:nvPr>
        </p:nvPicPr>
        <p:blipFill rotWithShape="1">
          <a:blip r:embed="rId2"/>
          <a:srcRect l="20893" r="18332"/>
          <a:stretch/>
        </p:blipFill>
        <p:spPr>
          <a:xfrm>
            <a:off x="185737" y="1176337"/>
            <a:ext cx="4267200" cy="4267200"/>
          </a:xfrm>
        </p:spPr>
      </p:pic>
      <p:sp>
        <p:nvSpPr>
          <p:cNvPr id="2" name="Slide Number Placeholder 1"/>
          <p:cNvSpPr>
            <a:spLocks noGrp="1"/>
          </p:cNvSpPr>
          <p:nvPr>
            <p:ph type="sldNum" sz="quarter" idx="16"/>
          </p:nvPr>
        </p:nvSpPr>
        <p:spPr/>
        <p:txBody>
          <a:bodyPr/>
          <a:lstStyle/>
          <a:p>
            <a:pPr>
              <a:defRPr/>
            </a:pPr>
            <a:fld id="{7B8B2DEF-CC2D-4D99-A7AE-E9DC01105A84}" type="slidenum">
              <a:rPr lang="en-US" smtClean="0"/>
              <a:pPr>
                <a:defRPr/>
              </a:pPr>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457200" y="381000"/>
            <a:ext cx="3657600" cy="6096000"/>
          </a:xfrm>
        </p:spPr>
        <p:txBody>
          <a:bodyPr/>
          <a:lstStyle/>
          <a:p>
            <a:pPr eaLnBrk="1" hangingPunct="1"/>
            <a:r>
              <a:rPr lang="en-US" dirty="0">
                <a:ea typeface="ＭＳ Ｐゴシック" pitchFamily="34" charset="-128"/>
              </a:rPr>
              <a:t>Contraceptive Mandate- Exemption for Religious ERs</a:t>
            </a:r>
          </a:p>
        </p:txBody>
      </p:sp>
      <p:sp>
        <p:nvSpPr>
          <p:cNvPr id="55298" name="Rectangle 3"/>
          <p:cNvSpPr>
            <a:spLocks noGrp="1" noChangeArrowheads="1"/>
          </p:cNvSpPr>
          <p:nvPr>
            <p:ph idx="1"/>
          </p:nvPr>
        </p:nvSpPr>
        <p:spPr>
          <a:xfrm>
            <a:off x="4419600" y="304800"/>
            <a:ext cx="4419600" cy="6280150"/>
          </a:xfrm>
        </p:spPr>
        <p:txBody>
          <a:bodyPr>
            <a:normAutofit/>
          </a:bodyPr>
          <a:lstStyle/>
          <a:p>
            <a:pPr eaLnBrk="1" hangingPunct="1"/>
            <a:r>
              <a:rPr lang="en-US" sz="1700" b="1" dirty="0">
                <a:solidFill>
                  <a:srgbClr val="00B046"/>
                </a:solidFill>
                <a:ea typeface="ＭＳ Ｐゴシック" pitchFamily="34" charset="-128"/>
              </a:rPr>
              <a:t>Exemption for Religious ERs.</a:t>
            </a:r>
            <a:r>
              <a:rPr lang="en-US" sz="1700" dirty="0">
                <a:solidFill>
                  <a:srgbClr val="00B046"/>
                </a:solidFill>
                <a:ea typeface="ＭＳ Ｐゴシック" pitchFamily="34" charset="-128"/>
              </a:rPr>
              <a:t> </a:t>
            </a:r>
            <a:r>
              <a:rPr lang="en-US" sz="1700" dirty="0">
                <a:solidFill>
                  <a:schemeClr val="tx1"/>
                </a:solidFill>
                <a:ea typeface="ＭＳ Ｐゴシック" pitchFamily="34" charset="-128"/>
              </a:rPr>
              <a:t>Exemption for qualifying religious ERs as well as accommodations for any non-exempt non-profit organization with religious objections to some or all contraceptives.</a:t>
            </a:r>
            <a:r>
              <a:rPr lang="en-US" sz="1700" dirty="0">
                <a:solidFill>
                  <a:schemeClr val="folHlink"/>
                </a:solidFill>
                <a:ea typeface="ＭＳ Ｐゴシック" pitchFamily="34" charset="-128"/>
              </a:rPr>
              <a:t>*</a:t>
            </a:r>
          </a:p>
          <a:p>
            <a:pPr lvl="1" eaLnBrk="1" hangingPunct="1"/>
            <a:r>
              <a:rPr lang="en-US" sz="1700" dirty="0">
                <a:solidFill>
                  <a:schemeClr val="tx1"/>
                </a:solidFill>
                <a:ea typeface="ＭＳ Ｐゴシック" pitchFamily="34" charset="-128"/>
              </a:rPr>
              <a:t>DOL, HHS, and IRS have jointly issued two sets of interim final regs significantly expanding the exemptions from ACA’s requirement to provide certain contraceptives w/o cost sharing.</a:t>
            </a:r>
          </a:p>
          <a:p>
            <a:pPr lvl="1" eaLnBrk="1" hangingPunct="1"/>
            <a:r>
              <a:rPr lang="en-US" sz="1700" dirty="0">
                <a:solidFill>
                  <a:schemeClr val="tx1"/>
                </a:solidFill>
                <a:ea typeface="ＭＳ Ｐゴシック" pitchFamily="34" charset="-128"/>
              </a:rPr>
              <a:t>2013 </a:t>
            </a:r>
            <a:r>
              <a:rPr lang="en-US" sz="1700" dirty="0" err="1">
                <a:solidFill>
                  <a:schemeClr val="tx1"/>
                </a:solidFill>
                <a:ea typeface="ＭＳ Ｐゴシック" pitchFamily="34" charset="-128"/>
              </a:rPr>
              <a:t>regs</a:t>
            </a:r>
            <a:r>
              <a:rPr lang="en-US" sz="1700" dirty="0">
                <a:solidFill>
                  <a:schemeClr val="tx1"/>
                </a:solidFill>
                <a:ea typeface="ＭＳ Ｐゴシック" pitchFamily="34" charset="-128"/>
              </a:rPr>
              <a:t> require specific notice and self-certification requirements for ERs to their insurer/TPA (Form 700).</a:t>
            </a:r>
          </a:p>
          <a:p>
            <a:pPr eaLnBrk="1" hangingPunct="1">
              <a:buFont typeface="Wingdings" pitchFamily="2" charset="2"/>
              <a:buNone/>
            </a:pPr>
            <a:r>
              <a:rPr lang="en-US" sz="1700" dirty="0">
                <a:solidFill>
                  <a:srgbClr val="589DEE"/>
                </a:solidFill>
                <a:ea typeface="ＭＳ Ｐゴシック" pitchFamily="34" charset="-128"/>
              </a:rPr>
              <a:t>*	</a:t>
            </a:r>
            <a:r>
              <a:rPr lang="en-US" sz="1700" dirty="0">
                <a:solidFill>
                  <a:srgbClr val="0070C0"/>
                </a:solidFill>
                <a:ea typeface="ＭＳ Ｐゴシック" pitchFamily="34" charset="-128"/>
              </a:rPr>
              <a:t>U.S. Supreme Court ruled ACA</a:t>
            </a:r>
            <a:r>
              <a:rPr lang="ja-JP" altLang="en-US" sz="1700" dirty="0">
                <a:solidFill>
                  <a:srgbClr val="0070C0"/>
                </a:solidFill>
                <a:ea typeface="ＭＳ Ｐゴシック" pitchFamily="34" charset="-128"/>
              </a:rPr>
              <a:t>’</a:t>
            </a:r>
            <a:r>
              <a:rPr lang="en-US" sz="1700" dirty="0">
                <a:solidFill>
                  <a:srgbClr val="0070C0"/>
                </a:solidFill>
                <a:ea typeface="ＭＳ Ｐゴシック" pitchFamily="34" charset="-128"/>
              </a:rPr>
              <a:t>s contraceptive coverage mandate violates religious rights of a </a:t>
            </a:r>
            <a:r>
              <a:rPr lang="ja-JP" altLang="en-US" sz="1700" dirty="0">
                <a:solidFill>
                  <a:srgbClr val="0070C0"/>
                </a:solidFill>
                <a:ea typeface="ＭＳ Ｐゴシック" pitchFamily="34" charset="-128"/>
              </a:rPr>
              <a:t>“</a:t>
            </a:r>
            <a:r>
              <a:rPr lang="en-US" sz="1700" dirty="0">
                <a:solidFill>
                  <a:srgbClr val="0070C0"/>
                </a:solidFill>
                <a:ea typeface="ＭＳ Ｐゴシック" pitchFamily="34" charset="-128"/>
              </a:rPr>
              <a:t>closely-held</a:t>
            </a:r>
            <a:r>
              <a:rPr lang="ja-JP" altLang="en-US" sz="1700" dirty="0">
                <a:solidFill>
                  <a:srgbClr val="0070C0"/>
                </a:solidFill>
                <a:ea typeface="ＭＳ Ｐゴシック" pitchFamily="34" charset="-128"/>
              </a:rPr>
              <a:t>”</a:t>
            </a:r>
            <a:r>
              <a:rPr lang="en-US" sz="1700" dirty="0">
                <a:solidFill>
                  <a:srgbClr val="0070C0"/>
                </a:solidFill>
                <a:ea typeface="ＭＳ Ｐゴシック" pitchFamily="34" charset="-128"/>
              </a:rPr>
              <a:t> family-owned for-profit entity in its Hobby Lobby decision (June 20, 2014).</a:t>
            </a:r>
          </a:p>
        </p:txBody>
      </p:sp>
      <p:sp>
        <p:nvSpPr>
          <p:cNvPr id="4" name="Slide Number Placeholder 5"/>
          <p:cNvSpPr>
            <a:spLocks noGrp="1"/>
          </p:cNvSpPr>
          <p:nvPr>
            <p:ph type="sldNum" sz="quarter" idx="12"/>
          </p:nvPr>
        </p:nvSpPr>
        <p:spPr/>
        <p:txBody>
          <a:bodyPr/>
          <a:lstStyle/>
          <a:p>
            <a:pPr>
              <a:defRPr/>
            </a:pPr>
            <a:fld id="{09C08A09-E28B-4500-A321-8D2E321612E0}" type="slidenum">
              <a:rPr lang="en-US"/>
              <a:pPr>
                <a:defRPr/>
              </a:pPr>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457200" y="381000"/>
            <a:ext cx="3733800" cy="6019800"/>
          </a:xfrm>
        </p:spPr>
        <p:txBody>
          <a:bodyPr/>
          <a:lstStyle/>
          <a:p>
            <a:pPr eaLnBrk="1" hangingPunct="1"/>
            <a:r>
              <a:rPr lang="en-US">
                <a:ea typeface="ＭＳ Ｐゴシック" pitchFamily="34" charset="-128"/>
              </a:rPr>
              <a:t>Contraceptive Mandate- Exemption for Religious ERs </a:t>
            </a:r>
            <a:r>
              <a:rPr lang="en-US" sz="4000">
                <a:ea typeface="ＭＳ Ｐゴシック" pitchFamily="34" charset="-128"/>
              </a:rPr>
              <a:t>(cont’d)</a:t>
            </a:r>
          </a:p>
        </p:txBody>
      </p:sp>
      <p:sp>
        <p:nvSpPr>
          <p:cNvPr id="56322" name="Rectangle 3"/>
          <p:cNvSpPr>
            <a:spLocks noGrp="1" noChangeArrowheads="1"/>
          </p:cNvSpPr>
          <p:nvPr>
            <p:ph idx="1"/>
          </p:nvPr>
        </p:nvSpPr>
        <p:spPr>
          <a:xfrm>
            <a:off x="4267200" y="0"/>
            <a:ext cx="4724400" cy="6858000"/>
          </a:xfrm>
        </p:spPr>
        <p:txBody>
          <a:bodyPr>
            <a:noAutofit/>
          </a:bodyPr>
          <a:lstStyle/>
          <a:p>
            <a:pPr eaLnBrk="1" hangingPunct="1">
              <a:lnSpc>
                <a:spcPct val="90000"/>
              </a:lnSpc>
              <a:buClr>
                <a:srgbClr val="00B046"/>
              </a:buClr>
            </a:pPr>
            <a:r>
              <a:rPr lang="en-US" sz="1300" b="1" dirty="0">
                <a:solidFill>
                  <a:srgbClr val="00B046"/>
                </a:solidFill>
                <a:ea typeface="ＭＳ Ｐゴシック" pitchFamily="34" charset="-128"/>
              </a:rPr>
              <a:t>Accommodations for non-exempt, non-profit entities- </a:t>
            </a:r>
            <a:r>
              <a:rPr lang="en-US" sz="1300" dirty="0">
                <a:solidFill>
                  <a:schemeClr val="tx1"/>
                </a:solidFill>
                <a:ea typeface="ＭＳ Ｐゴシック" pitchFamily="34" charset="-128"/>
              </a:rPr>
              <a:t>they do not have to contract, arrange, pay, or refer for insurance coverage for these services:</a:t>
            </a:r>
          </a:p>
          <a:p>
            <a:pPr lvl="1" eaLnBrk="1" hangingPunct="1">
              <a:lnSpc>
                <a:spcPct val="90000"/>
              </a:lnSpc>
            </a:pPr>
            <a:r>
              <a:rPr lang="en-US" sz="1300" dirty="0">
                <a:solidFill>
                  <a:schemeClr val="tx1"/>
                </a:solidFill>
                <a:ea typeface="ＭＳ Ｐゴシック" pitchFamily="34" charset="-128"/>
              </a:rPr>
              <a:t>Insured GHPs- insurer assumes sole responsibility for providing no cost-sharing contraceptive benefits (the payments are not individual policies);</a:t>
            </a:r>
          </a:p>
          <a:p>
            <a:pPr lvl="1" eaLnBrk="1" hangingPunct="1">
              <a:lnSpc>
                <a:spcPct val="90000"/>
              </a:lnSpc>
            </a:pPr>
            <a:r>
              <a:rPr lang="en-US" sz="1300" dirty="0">
                <a:solidFill>
                  <a:schemeClr val="tx1"/>
                </a:solidFill>
                <a:ea typeface="ＭＳ Ｐゴシック" pitchFamily="34" charset="-128"/>
              </a:rPr>
              <a:t>Self-insured GHPs- TPA becomes an ERISA </a:t>
            </a:r>
            <a:r>
              <a:rPr lang="ja-JP" altLang="en-US" sz="1300" dirty="0">
                <a:solidFill>
                  <a:schemeClr val="tx1"/>
                </a:solidFill>
                <a:ea typeface="ＭＳ Ｐゴシック" pitchFamily="34" charset="-128"/>
              </a:rPr>
              <a:t>“</a:t>
            </a:r>
            <a:r>
              <a:rPr lang="en-US" sz="1300" dirty="0">
                <a:solidFill>
                  <a:schemeClr val="tx1"/>
                </a:solidFill>
                <a:ea typeface="ＭＳ Ｐゴシック" pitchFamily="34" charset="-128"/>
              </a:rPr>
              <a:t>plan administrator</a:t>
            </a:r>
            <a:r>
              <a:rPr lang="ja-JP" altLang="en-US" sz="1300" dirty="0">
                <a:solidFill>
                  <a:schemeClr val="tx1"/>
                </a:solidFill>
                <a:ea typeface="ＭＳ Ｐゴシック" pitchFamily="34" charset="-128"/>
              </a:rPr>
              <a:t>”</a:t>
            </a:r>
            <a:r>
              <a:rPr lang="en-US" sz="1300" dirty="0">
                <a:solidFill>
                  <a:schemeClr val="tx1"/>
                </a:solidFill>
                <a:ea typeface="ＭＳ Ｐゴシック" pitchFamily="34" charset="-128"/>
              </a:rPr>
              <a:t> and claims administrator for the purpose of providing no cost-sharing contraceptive benefits.  TPA can provide payments on its own or it can arrange for an insurer or other entity to provide payments; </a:t>
            </a:r>
          </a:p>
          <a:p>
            <a:pPr lvl="1" eaLnBrk="1" hangingPunct="1">
              <a:lnSpc>
                <a:spcPct val="90000"/>
              </a:lnSpc>
            </a:pPr>
            <a:r>
              <a:rPr lang="en-US" sz="1300" b="1" dirty="0">
                <a:solidFill>
                  <a:srgbClr val="00B046"/>
                </a:solidFill>
                <a:ea typeface="ＭＳ Ｐゴシック" pitchFamily="34" charset="-128"/>
              </a:rPr>
              <a:t>New rules proposed on birth control coverage and alternate self-certification </a:t>
            </a:r>
            <a:r>
              <a:rPr lang="en-US" sz="1300" dirty="0">
                <a:solidFill>
                  <a:schemeClr val="tx1"/>
                </a:solidFill>
                <a:ea typeface="ＭＳ Ｐゴシック" pitchFamily="34" charset="-128"/>
              </a:rPr>
              <a:t>issued August 22, 2014.  Effective immediately, non-profits, including religious colleges, and hospitals may self-certify their religious objections to DOL or HHS (rather than to their insurer/TPA) using a new model notice.  DOL or HHS will then notify the relevant insurer/TPA to provide the coverage at no cost to the organization or company and provide notice of availability of coverage to participants;</a:t>
            </a:r>
          </a:p>
          <a:p>
            <a:pPr lvl="1" eaLnBrk="1" hangingPunct="1">
              <a:lnSpc>
                <a:spcPct val="90000"/>
              </a:lnSpc>
            </a:pPr>
            <a:r>
              <a:rPr lang="en-US" sz="1300" dirty="0">
                <a:solidFill>
                  <a:schemeClr val="tx1"/>
                </a:solidFill>
                <a:ea typeface="ＭＳ Ｐゴシック" pitchFamily="34" charset="-128"/>
              </a:rPr>
              <a:t>Separate proposed regs would extend the religious accommodation to certain “</a:t>
            </a:r>
            <a:r>
              <a:rPr lang="en-US" sz="1300" i="1" dirty="0">
                <a:solidFill>
                  <a:srgbClr val="00B046"/>
                </a:solidFill>
                <a:ea typeface="ＭＳ Ｐゴシック" pitchFamily="34" charset="-128"/>
              </a:rPr>
              <a:t>closely-held</a:t>
            </a:r>
            <a:r>
              <a:rPr lang="en-US" sz="1300" dirty="0">
                <a:solidFill>
                  <a:schemeClr val="tx1"/>
                </a:solidFill>
                <a:ea typeface="ＭＳ Ｐゴシック" pitchFamily="34" charset="-128"/>
              </a:rPr>
              <a:t>” for-profit entities (like Hobby Lobby).  HHS requested comments on how to define “closely-held” and appropriate steps to implement; and</a:t>
            </a:r>
          </a:p>
          <a:p>
            <a:pPr lvl="1" eaLnBrk="1" hangingPunct="1">
              <a:lnSpc>
                <a:spcPct val="90000"/>
              </a:lnSpc>
            </a:pPr>
            <a:r>
              <a:rPr lang="en-US" sz="1300" b="1" dirty="0">
                <a:solidFill>
                  <a:srgbClr val="00B046"/>
                </a:solidFill>
                <a:ea typeface="ＭＳ Ｐゴシック" pitchFamily="34" charset="-128"/>
              </a:rPr>
              <a:t>DOL, HHS, and Treasury FAQs issued Jul.17, 2014-</a:t>
            </a:r>
            <a:r>
              <a:rPr lang="en-US" sz="1300" dirty="0">
                <a:solidFill>
                  <a:schemeClr val="tx1"/>
                </a:solidFill>
                <a:ea typeface="ＭＳ Ｐゴシック" pitchFamily="34" charset="-128"/>
              </a:rPr>
              <a:t> </a:t>
            </a:r>
            <a:r>
              <a:rPr lang="en-US" sz="1300" i="1" dirty="0">
                <a:solidFill>
                  <a:schemeClr val="tx1"/>
                </a:solidFill>
                <a:ea typeface="ＭＳ Ｐゴシック" pitchFamily="34" charset="-128"/>
              </a:rPr>
              <a:t>Disclosure with Respect to Preventive Services</a:t>
            </a:r>
            <a:r>
              <a:rPr lang="en-US" sz="1300" u="sng" dirty="0">
                <a:solidFill>
                  <a:schemeClr val="tx1"/>
                </a:solidFill>
                <a:ea typeface="ＭＳ Ｐゴシック" pitchFamily="34" charset="-128"/>
              </a:rPr>
              <a:t>.</a:t>
            </a:r>
            <a:r>
              <a:rPr lang="en-US" sz="1300" dirty="0">
                <a:solidFill>
                  <a:schemeClr val="tx1"/>
                </a:solidFill>
                <a:ea typeface="ＭＳ Ｐゴシック" pitchFamily="34" charset="-128"/>
              </a:rPr>
              <a:t>  For plans that reduce or eliminate contraceptive services after having provided such coverage, expedited disclosure requirements for material reductions in covered services or benefits apply.</a:t>
            </a:r>
          </a:p>
        </p:txBody>
      </p:sp>
      <p:sp>
        <p:nvSpPr>
          <p:cNvPr id="7" name="Slide Number Placeholder 5"/>
          <p:cNvSpPr>
            <a:spLocks noGrp="1"/>
          </p:cNvSpPr>
          <p:nvPr>
            <p:ph type="sldNum" sz="quarter" idx="12"/>
          </p:nvPr>
        </p:nvSpPr>
        <p:spPr/>
        <p:txBody>
          <a:bodyPr/>
          <a:lstStyle/>
          <a:p>
            <a:pPr>
              <a:defRPr/>
            </a:pPr>
            <a:fld id="{5D357F22-0D62-4341-885A-6C47B8AB7B78}" type="slidenum">
              <a:rPr lang="en-US"/>
              <a:pPr>
                <a:defRPr/>
              </a:pPr>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457200" y="381000"/>
            <a:ext cx="3509963" cy="6096000"/>
          </a:xfrm>
        </p:spPr>
        <p:txBody>
          <a:bodyPr/>
          <a:lstStyle/>
          <a:p>
            <a:pPr eaLnBrk="1" hangingPunct="1"/>
            <a:r>
              <a:rPr lang="en-US">
                <a:ea typeface="ＭＳ Ｐゴシック" pitchFamily="34" charset="-128"/>
              </a:rPr>
              <a:t>Patient Protections Relating to Choice of Provider and Emergency Services</a:t>
            </a:r>
          </a:p>
        </p:txBody>
      </p:sp>
      <p:sp>
        <p:nvSpPr>
          <p:cNvPr id="57346" name="Rectangle 3"/>
          <p:cNvSpPr>
            <a:spLocks noGrp="1" noChangeArrowheads="1"/>
          </p:cNvSpPr>
          <p:nvPr>
            <p:ph idx="1"/>
          </p:nvPr>
        </p:nvSpPr>
        <p:spPr>
          <a:xfrm>
            <a:off x="4495800" y="27878"/>
            <a:ext cx="4343400" cy="6830122"/>
          </a:xfrm>
        </p:spPr>
        <p:txBody>
          <a:bodyPr>
            <a:noAutofit/>
          </a:bodyPr>
          <a:lstStyle/>
          <a:p>
            <a:pPr eaLnBrk="1" hangingPunct="1">
              <a:spcBef>
                <a:spcPts val="0"/>
              </a:spcBef>
            </a:pPr>
            <a:r>
              <a:rPr lang="en-US" sz="1500" dirty="0">
                <a:solidFill>
                  <a:schemeClr val="tx1"/>
                </a:solidFill>
                <a:ea typeface="ＭＳ Ｐゴシック" pitchFamily="34" charset="-128"/>
              </a:rPr>
              <a:t>ACA mandates pertaining to </a:t>
            </a:r>
            <a:r>
              <a:rPr lang="en-US" sz="1500" dirty="0">
                <a:solidFill>
                  <a:srgbClr val="00B046"/>
                </a:solidFill>
                <a:ea typeface="ＭＳ Ｐゴシック" pitchFamily="34" charset="-128"/>
              </a:rPr>
              <a:t>patient</a:t>
            </a:r>
            <a:r>
              <a:rPr lang="ja-JP" altLang="en-US" sz="1500" dirty="0">
                <a:solidFill>
                  <a:srgbClr val="00B046"/>
                </a:solidFill>
                <a:ea typeface="ＭＳ Ｐゴシック" pitchFamily="34" charset="-128"/>
              </a:rPr>
              <a:t>’</a:t>
            </a:r>
            <a:r>
              <a:rPr lang="en-US" sz="1500" dirty="0">
                <a:solidFill>
                  <a:srgbClr val="00B046"/>
                </a:solidFill>
                <a:ea typeface="ＭＳ Ｐゴシック" pitchFamily="34" charset="-128"/>
              </a:rPr>
              <a:t>s choice of health care provider</a:t>
            </a:r>
            <a:r>
              <a:rPr lang="en-US" sz="1500" dirty="0">
                <a:solidFill>
                  <a:schemeClr val="tx1"/>
                </a:solidFill>
                <a:ea typeface="ＭＳ Ｐゴシック" pitchFamily="34" charset="-128"/>
              </a:rPr>
              <a:t>, and access to emergency services applies to non-grandfathered GHPs</a:t>
            </a:r>
            <a:r>
              <a:rPr lang="en-US" sz="1500" dirty="0">
                <a:solidFill>
                  <a:schemeClr val="folHlink"/>
                </a:solidFill>
                <a:ea typeface="ＭＳ Ｐゴシック" pitchFamily="34" charset="-128"/>
              </a:rPr>
              <a:t>.*</a:t>
            </a:r>
          </a:p>
          <a:p>
            <a:pPr eaLnBrk="1" hangingPunct="1">
              <a:spcBef>
                <a:spcPts val="0"/>
              </a:spcBef>
            </a:pPr>
            <a:r>
              <a:rPr lang="en-US" sz="1500" b="1" dirty="0">
                <a:solidFill>
                  <a:srgbClr val="00B046"/>
                </a:solidFill>
                <a:ea typeface="ＭＳ Ｐゴシック" pitchFamily="34" charset="-128"/>
              </a:rPr>
              <a:t>Patient</a:t>
            </a:r>
            <a:r>
              <a:rPr lang="ja-JP" altLang="en-US" sz="1500" b="1" dirty="0">
                <a:solidFill>
                  <a:srgbClr val="00B046"/>
                </a:solidFill>
                <a:ea typeface="ＭＳ Ｐゴシック" pitchFamily="34" charset="-128"/>
              </a:rPr>
              <a:t>’</a:t>
            </a:r>
            <a:r>
              <a:rPr lang="en-US" sz="1500" b="1" dirty="0">
                <a:solidFill>
                  <a:srgbClr val="00B046"/>
                </a:solidFill>
                <a:ea typeface="ＭＳ Ｐゴシック" pitchFamily="34" charset="-128"/>
              </a:rPr>
              <a:t>s choice of health care provider.</a:t>
            </a:r>
            <a:r>
              <a:rPr lang="en-US" sz="1500" dirty="0">
                <a:solidFill>
                  <a:schemeClr val="folHlink"/>
                </a:solidFill>
                <a:ea typeface="ＭＳ Ｐゴシック" pitchFamily="34" charset="-128"/>
              </a:rPr>
              <a:t>*</a:t>
            </a:r>
            <a:r>
              <a:rPr lang="en-US" sz="1500" dirty="0">
                <a:ea typeface="ＭＳ Ｐゴシック" pitchFamily="34" charset="-128"/>
              </a:rPr>
              <a:t> </a:t>
            </a:r>
            <a:r>
              <a:rPr lang="en-US" sz="1500" dirty="0">
                <a:solidFill>
                  <a:schemeClr val="tx1"/>
                </a:solidFill>
                <a:ea typeface="ＭＳ Ｐゴシック" pitchFamily="34" charset="-128"/>
              </a:rPr>
              <a:t>GHP that requires or provides for persons to choose a primary care provider (</a:t>
            </a:r>
            <a:r>
              <a:rPr lang="ja-JP" altLang="en-US" sz="1500" dirty="0">
                <a:solidFill>
                  <a:schemeClr val="tx1"/>
                </a:solidFill>
                <a:ea typeface="ＭＳ Ｐゴシック" pitchFamily="34" charset="-128"/>
              </a:rPr>
              <a:t>“</a:t>
            </a:r>
            <a:r>
              <a:rPr lang="en-US" sz="1500" i="1" dirty="0">
                <a:solidFill>
                  <a:schemeClr val="tx1"/>
                </a:solidFill>
                <a:ea typeface="ＭＳ Ｐゴシック" pitchFamily="34" charset="-128"/>
              </a:rPr>
              <a:t>PCP</a:t>
            </a:r>
            <a:r>
              <a:rPr lang="ja-JP" altLang="en-US" sz="1500" dirty="0">
                <a:solidFill>
                  <a:schemeClr val="tx1"/>
                </a:solidFill>
                <a:ea typeface="ＭＳ Ｐゴシック" pitchFamily="34" charset="-128"/>
              </a:rPr>
              <a:t>”</a:t>
            </a:r>
            <a:r>
              <a:rPr lang="en-US" sz="1500" dirty="0">
                <a:solidFill>
                  <a:schemeClr val="tx1"/>
                </a:solidFill>
                <a:ea typeface="ＭＳ Ｐゴシック" pitchFamily="34" charset="-128"/>
              </a:rPr>
              <a:t>) must allow person to designate any available in-network PCP, including:</a:t>
            </a:r>
          </a:p>
          <a:p>
            <a:pPr lvl="1" eaLnBrk="1" hangingPunct="1">
              <a:spcBef>
                <a:spcPts val="0"/>
              </a:spcBef>
            </a:pPr>
            <a:r>
              <a:rPr lang="en-US" sz="1500" dirty="0">
                <a:solidFill>
                  <a:schemeClr val="tx1"/>
                </a:solidFill>
                <a:ea typeface="ＭＳ Ｐゴシック" pitchFamily="34" charset="-128"/>
              </a:rPr>
              <a:t>For a child, any available in-network pediatric physician; and</a:t>
            </a:r>
          </a:p>
          <a:p>
            <a:pPr lvl="1" eaLnBrk="1" hangingPunct="1">
              <a:spcBef>
                <a:spcPts val="0"/>
              </a:spcBef>
            </a:pPr>
            <a:r>
              <a:rPr lang="en-US" sz="1500" dirty="0">
                <a:solidFill>
                  <a:schemeClr val="tx1"/>
                </a:solidFill>
                <a:ea typeface="ＭＳ Ｐゴシック" pitchFamily="34" charset="-128"/>
              </a:rPr>
              <a:t>If OB/GYN care is covered, plan cannot require an authorization or referral as a condition for a female enrollee to receive care from an in-network OB/GYN provider.</a:t>
            </a:r>
          </a:p>
          <a:p>
            <a:pPr eaLnBrk="1" hangingPunct="1">
              <a:spcBef>
                <a:spcPts val="0"/>
              </a:spcBef>
            </a:pPr>
            <a:r>
              <a:rPr lang="en-US" sz="1500" b="1" dirty="0">
                <a:solidFill>
                  <a:srgbClr val="00B046"/>
                </a:solidFill>
                <a:ea typeface="ＭＳ Ｐゴシック" pitchFamily="34" charset="-128"/>
              </a:rPr>
              <a:t>Emergency Services received out-of-network.</a:t>
            </a:r>
            <a:r>
              <a:rPr lang="en-US" sz="1500" dirty="0">
                <a:solidFill>
                  <a:schemeClr val="folHlink"/>
                </a:solidFill>
                <a:ea typeface="ＭＳ Ｐゴシック" pitchFamily="34" charset="-128"/>
              </a:rPr>
              <a:t>*</a:t>
            </a:r>
            <a:r>
              <a:rPr lang="en-US" sz="1500" dirty="0">
                <a:ea typeface="ＭＳ Ｐゴシック" pitchFamily="34" charset="-128"/>
              </a:rPr>
              <a:t>  </a:t>
            </a:r>
            <a:r>
              <a:rPr lang="en-US" sz="1500" dirty="0">
                <a:solidFill>
                  <a:schemeClr val="tx1"/>
                </a:solidFill>
                <a:ea typeface="ＭＳ Ｐゴシック" pitchFamily="34" charset="-128"/>
              </a:rPr>
              <a:t>Out-of-network emergency care services to be paid at:</a:t>
            </a:r>
          </a:p>
          <a:p>
            <a:pPr lvl="1" eaLnBrk="1" hangingPunct="1">
              <a:spcBef>
                <a:spcPts val="0"/>
              </a:spcBef>
            </a:pPr>
            <a:r>
              <a:rPr lang="en-US" sz="1500" dirty="0">
                <a:solidFill>
                  <a:schemeClr val="tx1"/>
                </a:solidFill>
                <a:ea typeface="ＭＳ Ｐゴシック" pitchFamily="34" charset="-128"/>
              </a:rPr>
              <a:t>In-network copayment amount or coinsurance level (out-of-network providers may still balance bill); and</a:t>
            </a:r>
          </a:p>
          <a:p>
            <a:pPr lvl="1" eaLnBrk="1" hangingPunct="1">
              <a:spcBef>
                <a:spcPts val="0"/>
              </a:spcBef>
            </a:pPr>
            <a:r>
              <a:rPr lang="en-US" sz="1500" dirty="0">
                <a:solidFill>
                  <a:schemeClr val="tx1"/>
                </a:solidFill>
                <a:ea typeface="ＭＳ Ｐゴシック" pitchFamily="34" charset="-128"/>
              </a:rPr>
              <a:t>Other cost sharing requirements (e.g., out-of-network deductibles and out-of-pocket maximums) may be imposed if such requirements apply to out-of-network benefits in general.</a:t>
            </a:r>
          </a:p>
          <a:p>
            <a:pPr eaLnBrk="1" hangingPunct="1">
              <a:spcBef>
                <a:spcPts val="0"/>
              </a:spcBef>
              <a:buFont typeface="Wingdings" pitchFamily="2" charset="2"/>
              <a:buNone/>
            </a:pPr>
            <a:r>
              <a:rPr lang="en-US" sz="1400" b="1" dirty="0">
                <a:solidFill>
                  <a:srgbClr val="589DEE"/>
                </a:solidFill>
                <a:ea typeface="ＭＳ Ｐゴシック" pitchFamily="34" charset="-128"/>
              </a:rPr>
              <a:t>*	</a:t>
            </a:r>
            <a:r>
              <a:rPr lang="en-US" sz="1400" dirty="0">
                <a:solidFill>
                  <a:srgbClr val="589DEE"/>
                </a:solidFill>
                <a:ea typeface="ＭＳ Ｐゴシック" pitchFamily="34" charset="-128"/>
              </a:rPr>
              <a:t>These requirements do not apply to grandfathered plans.</a:t>
            </a:r>
          </a:p>
        </p:txBody>
      </p:sp>
      <p:sp>
        <p:nvSpPr>
          <p:cNvPr id="4" name="Slide Number Placeholder 5"/>
          <p:cNvSpPr>
            <a:spLocks noGrp="1"/>
          </p:cNvSpPr>
          <p:nvPr>
            <p:ph type="sldNum" sz="quarter" idx="12"/>
          </p:nvPr>
        </p:nvSpPr>
        <p:spPr/>
        <p:txBody>
          <a:bodyPr/>
          <a:lstStyle/>
          <a:p>
            <a:pPr>
              <a:defRPr/>
            </a:pPr>
            <a:fld id="{6CDB3FC5-BCBD-4CE9-B017-A85BA2CE3142}" type="slidenum">
              <a:rPr lang="en-US"/>
              <a:pPr>
                <a:defRPr/>
              </a:pPr>
              <a:t>52</a:t>
            </a:fld>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0" y="381000"/>
            <a:ext cx="9144000" cy="1295400"/>
          </a:xfrm>
        </p:spPr>
        <p:txBody>
          <a:bodyPr/>
          <a:lstStyle/>
          <a:p>
            <a:pPr eaLnBrk="1" hangingPunct="1"/>
            <a:r>
              <a:rPr lang="en-US" sz="4000">
                <a:ea typeface="ＭＳ Ｐゴシック" pitchFamily="34" charset="-128"/>
              </a:rPr>
              <a:t>Coverage and Nondiscrimination Requirements for Participants in Clinical Trials</a:t>
            </a:r>
          </a:p>
        </p:txBody>
      </p:sp>
      <p:sp>
        <p:nvSpPr>
          <p:cNvPr id="58370" name="Rectangle 3"/>
          <p:cNvSpPr>
            <a:spLocks noGrp="1" noChangeArrowheads="1"/>
          </p:cNvSpPr>
          <p:nvPr>
            <p:ph idx="1"/>
          </p:nvPr>
        </p:nvSpPr>
        <p:spPr>
          <a:xfrm>
            <a:off x="381000" y="2667000"/>
            <a:ext cx="8382000" cy="3733800"/>
          </a:xfrm>
        </p:spPr>
        <p:txBody>
          <a:bodyPr/>
          <a:lstStyle/>
          <a:p>
            <a:pPr eaLnBrk="1" hangingPunct="1">
              <a:lnSpc>
                <a:spcPct val="90000"/>
              </a:lnSpc>
            </a:pPr>
            <a:r>
              <a:rPr lang="en-US" sz="2000" dirty="0">
                <a:solidFill>
                  <a:srgbClr val="00B050"/>
                </a:solidFill>
                <a:ea typeface="ＭＳ Ｐゴシック" pitchFamily="34" charset="-128"/>
              </a:rPr>
              <a:t>Clinical Trials.  </a:t>
            </a:r>
            <a:r>
              <a:rPr lang="en-US" sz="2000" dirty="0">
                <a:solidFill>
                  <a:schemeClr val="tx1"/>
                </a:solidFill>
                <a:ea typeface="ＭＳ Ｐゴシック" pitchFamily="34" charset="-128"/>
              </a:rPr>
              <a:t>Effective for PYs beginning on or after Jan. 1, 2014, where an individual is covered under a non-grandfathered GHP</a:t>
            </a:r>
            <a:r>
              <a:rPr lang="en-US" sz="2000" dirty="0">
                <a:solidFill>
                  <a:schemeClr val="folHlink"/>
                </a:solidFill>
                <a:ea typeface="ＭＳ Ｐゴシック" pitchFamily="34" charset="-128"/>
              </a:rPr>
              <a:t>*</a:t>
            </a:r>
            <a:r>
              <a:rPr lang="en-US" sz="2000" dirty="0">
                <a:solidFill>
                  <a:schemeClr val="tx1"/>
                </a:solidFill>
                <a:ea typeface="ＭＳ Ｐゴシック" pitchFamily="34" charset="-128"/>
              </a:rPr>
              <a:t> is eligible to participate in an approved clinical trial, with respect to treatment of cancer or another life-threatening disease, plan must </a:t>
            </a:r>
            <a:r>
              <a:rPr lang="en-US" sz="2000" b="1" i="1" dirty="0">
                <a:solidFill>
                  <a:schemeClr val="tx1"/>
                </a:solidFill>
                <a:ea typeface="ＭＳ Ｐゴシック" pitchFamily="34" charset="-128"/>
              </a:rPr>
              <a:t>not</a:t>
            </a:r>
            <a:r>
              <a:rPr lang="en-US" sz="2000" dirty="0">
                <a:solidFill>
                  <a:schemeClr val="tx1"/>
                </a:solidFill>
                <a:ea typeface="ＭＳ Ｐゴシック" pitchFamily="34" charset="-128"/>
              </a:rPr>
              <a:t>:</a:t>
            </a:r>
          </a:p>
          <a:p>
            <a:pPr lvl="1" eaLnBrk="1" hangingPunct="1">
              <a:lnSpc>
                <a:spcPct val="90000"/>
              </a:lnSpc>
            </a:pPr>
            <a:r>
              <a:rPr lang="en-US" sz="1900" dirty="0">
                <a:solidFill>
                  <a:schemeClr val="tx1"/>
                </a:solidFill>
                <a:ea typeface="ＭＳ Ｐゴシック" pitchFamily="34" charset="-128"/>
              </a:rPr>
              <a:t>Deny the individual</a:t>
            </a:r>
            <a:r>
              <a:rPr lang="ja-JP" altLang="en-US" sz="1900" dirty="0">
                <a:solidFill>
                  <a:schemeClr val="tx1"/>
                </a:solidFill>
                <a:ea typeface="ＭＳ Ｐゴシック" pitchFamily="34" charset="-128"/>
              </a:rPr>
              <a:t>’</a:t>
            </a:r>
            <a:r>
              <a:rPr lang="en-US" sz="1900" dirty="0">
                <a:solidFill>
                  <a:schemeClr val="tx1"/>
                </a:solidFill>
                <a:ea typeface="ＭＳ Ｐゴシック" pitchFamily="34" charset="-128"/>
              </a:rPr>
              <a:t>s participation in the clinical trial;</a:t>
            </a:r>
          </a:p>
          <a:p>
            <a:pPr lvl="1" eaLnBrk="1" hangingPunct="1">
              <a:lnSpc>
                <a:spcPct val="90000"/>
              </a:lnSpc>
            </a:pPr>
            <a:r>
              <a:rPr lang="en-US" sz="1900" dirty="0">
                <a:solidFill>
                  <a:schemeClr val="tx1"/>
                </a:solidFill>
                <a:ea typeface="ＭＳ Ｐゴシック" pitchFamily="34" charset="-128"/>
              </a:rPr>
              <a:t>Deny (or limit or impose additional conditions upon) the coverage of routine patient costs for items or services furnished in connection with the trial; or </a:t>
            </a:r>
          </a:p>
          <a:p>
            <a:pPr lvl="1" eaLnBrk="1" hangingPunct="1">
              <a:lnSpc>
                <a:spcPct val="90000"/>
              </a:lnSpc>
            </a:pPr>
            <a:r>
              <a:rPr lang="en-US" sz="1900" dirty="0">
                <a:solidFill>
                  <a:schemeClr val="tx1"/>
                </a:solidFill>
                <a:ea typeface="ＭＳ Ｐゴシック" pitchFamily="34" charset="-128"/>
              </a:rPr>
              <a:t>Discriminate against the individual based on his or her participation in the clinical trial.</a:t>
            </a:r>
          </a:p>
          <a:p>
            <a:pPr eaLnBrk="1" hangingPunct="1">
              <a:lnSpc>
                <a:spcPct val="90000"/>
              </a:lnSpc>
              <a:buFont typeface="Wingdings" pitchFamily="2" charset="2"/>
              <a:buNone/>
            </a:pPr>
            <a:r>
              <a:rPr lang="en-US" sz="2000" b="1" dirty="0">
                <a:solidFill>
                  <a:srgbClr val="589DEE"/>
                </a:solidFill>
                <a:ea typeface="ＭＳ Ｐゴシック" pitchFamily="34" charset="-128"/>
              </a:rPr>
              <a:t>*	</a:t>
            </a:r>
            <a:r>
              <a:rPr lang="en-US" sz="2000" dirty="0">
                <a:solidFill>
                  <a:srgbClr val="0070C0"/>
                </a:solidFill>
                <a:ea typeface="ＭＳ Ｐゴシック" pitchFamily="34" charset="-128"/>
              </a:rPr>
              <a:t>These requirements do not apply to grandfathered plans.</a:t>
            </a:r>
          </a:p>
        </p:txBody>
      </p:sp>
      <p:sp>
        <p:nvSpPr>
          <p:cNvPr id="4" name="Slide Number Placeholder 5"/>
          <p:cNvSpPr>
            <a:spLocks noGrp="1"/>
          </p:cNvSpPr>
          <p:nvPr>
            <p:ph type="sldNum" sz="quarter" idx="12"/>
          </p:nvPr>
        </p:nvSpPr>
        <p:spPr/>
        <p:txBody>
          <a:bodyPr/>
          <a:lstStyle/>
          <a:p>
            <a:pPr>
              <a:defRPr/>
            </a:pPr>
            <a:fld id="{18743505-1635-4ADE-B9D5-B7A6030639D7}" type="slidenum">
              <a:rPr lang="en-US"/>
              <a:pPr>
                <a:defRPr/>
              </a:pPr>
              <a:t>53</a:t>
            </a:fld>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457200" y="381000"/>
            <a:ext cx="3509963" cy="6096000"/>
          </a:xfrm>
        </p:spPr>
        <p:txBody>
          <a:bodyPr/>
          <a:lstStyle/>
          <a:p>
            <a:pPr eaLnBrk="1" hangingPunct="1"/>
            <a:r>
              <a:rPr lang="en-US" sz="4000">
                <a:ea typeface="ＭＳ Ｐゴシック" pitchFamily="34" charset="-128"/>
              </a:rPr>
              <a:t>Prohibition Against Discrimination in Favor of Highly Compensated Individuals</a:t>
            </a:r>
          </a:p>
        </p:txBody>
      </p:sp>
      <p:sp>
        <p:nvSpPr>
          <p:cNvPr id="59394" name="Rectangle 3"/>
          <p:cNvSpPr>
            <a:spLocks noGrp="1" noChangeArrowheads="1"/>
          </p:cNvSpPr>
          <p:nvPr>
            <p:ph idx="1"/>
          </p:nvPr>
        </p:nvSpPr>
        <p:spPr>
          <a:xfrm>
            <a:off x="4724400" y="273050"/>
            <a:ext cx="4191000" cy="6280150"/>
          </a:xfrm>
        </p:spPr>
        <p:txBody>
          <a:bodyPr/>
          <a:lstStyle/>
          <a:p>
            <a:pPr eaLnBrk="1" hangingPunct="1"/>
            <a:r>
              <a:rPr lang="en-US" sz="1800" dirty="0">
                <a:solidFill>
                  <a:schemeClr val="tx1"/>
                </a:solidFill>
                <a:ea typeface="ＭＳ Ｐゴシック" pitchFamily="34" charset="-128"/>
              </a:rPr>
              <a:t>ACA extends </a:t>
            </a:r>
            <a:r>
              <a:rPr lang="en-US" sz="1800" dirty="0">
                <a:solidFill>
                  <a:srgbClr val="00B046"/>
                </a:solidFill>
                <a:ea typeface="ＭＳ Ｐゴシック" pitchFamily="34" charset="-128"/>
              </a:rPr>
              <a:t>non-discrimination requirements of IRC § 105(h)(2)</a:t>
            </a:r>
            <a:r>
              <a:rPr lang="en-US" sz="1800" dirty="0">
                <a:solidFill>
                  <a:schemeClr val="tx1"/>
                </a:solidFill>
                <a:ea typeface="ＭＳ Ｐゴシック" pitchFamily="34" charset="-128"/>
              </a:rPr>
              <a:t>, previously applicable only to self-insured plans, to non-grandfathered fully-insured GHPs</a:t>
            </a:r>
            <a:r>
              <a:rPr lang="en-US" sz="1800" dirty="0">
                <a:solidFill>
                  <a:schemeClr val="folHlink"/>
                </a:solidFill>
                <a:ea typeface="ＭＳ Ｐゴシック" pitchFamily="34" charset="-128"/>
              </a:rPr>
              <a:t>*</a:t>
            </a:r>
            <a:r>
              <a:rPr lang="en-US" sz="1800" dirty="0">
                <a:solidFill>
                  <a:schemeClr val="tx1"/>
                </a:solidFill>
                <a:ea typeface="ＭＳ Ｐゴシック" pitchFamily="34" charset="-128"/>
              </a:rPr>
              <a:t>, thus prohibiting such plans from discriminating in favor of </a:t>
            </a:r>
            <a:r>
              <a:rPr lang="ja-JP" altLang="en-US" sz="1800" dirty="0">
                <a:solidFill>
                  <a:schemeClr val="tx1"/>
                </a:solidFill>
                <a:ea typeface="ＭＳ Ｐゴシック" pitchFamily="34" charset="-128"/>
              </a:rPr>
              <a:t>“</a:t>
            </a:r>
            <a:r>
              <a:rPr lang="en-US" sz="1800" dirty="0">
                <a:solidFill>
                  <a:schemeClr val="tx1"/>
                </a:solidFill>
                <a:ea typeface="ＭＳ Ｐゴシック" pitchFamily="34" charset="-128"/>
              </a:rPr>
              <a:t>highly compensated individuals</a:t>
            </a:r>
            <a:r>
              <a:rPr lang="ja-JP" altLang="en-US" sz="1800" dirty="0">
                <a:solidFill>
                  <a:schemeClr val="tx1"/>
                </a:solidFill>
                <a:ea typeface="ＭＳ Ｐゴシック" pitchFamily="34" charset="-128"/>
              </a:rPr>
              <a:t>”</a:t>
            </a:r>
            <a:r>
              <a:rPr lang="en-US" sz="1800" dirty="0">
                <a:solidFill>
                  <a:schemeClr val="tx1"/>
                </a:solidFill>
                <a:ea typeface="ＭＳ Ｐゴシック" pitchFamily="34" charset="-128"/>
              </a:rPr>
              <a:t> with respect to eligibility or benefits.</a:t>
            </a:r>
          </a:p>
          <a:p>
            <a:pPr eaLnBrk="1" hangingPunct="1"/>
            <a:r>
              <a:rPr lang="en-US" sz="1800" dirty="0">
                <a:solidFill>
                  <a:schemeClr val="tx1"/>
                </a:solidFill>
                <a:ea typeface="ＭＳ Ｐゴシック" pitchFamily="34" charset="-128"/>
              </a:rPr>
              <a:t>Nondiscrimination requirements were scheduled to apply for PYs beginning on or after Sept. 23, 2010, but the agencies have delayed their application pending the issuance of further guidelines.</a:t>
            </a:r>
          </a:p>
          <a:p>
            <a:pPr eaLnBrk="1" hangingPunct="1"/>
            <a:endParaRPr lang="en-US" sz="1800" dirty="0">
              <a:solidFill>
                <a:schemeClr val="tx1"/>
              </a:solidFill>
              <a:ea typeface="ＭＳ Ｐゴシック" pitchFamily="34" charset="-128"/>
            </a:endParaRPr>
          </a:p>
          <a:p>
            <a:pPr eaLnBrk="1" hangingPunct="1">
              <a:buFont typeface="Wingdings" pitchFamily="2" charset="2"/>
              <a:buNone/>
            </a:pPr>
            <a:r>
              <a:rPr lang="en-US" sz="1700" b="1" dirty="0">
                <a:solidFill>
                  <a:srgbClr val="589DEE"/>
                </a:solidFill>
                <a:ea typeface="ＭＳ Ｐゴシック" pitchFamily="34" charset="-128"/>
              </a:rPr>
              <a:t>*	</a:t>
            </a:r>
            <a:r>
              <a:rPr lang="en-US" sz="1700" dirty="0">
                <a:solidFill>
                  <a:srgbClr val="589DEE"/>
                </a:solidFill>
                <a:ea typeface="ＭＳ Ｐゴシック" pitchFamily="34" charset="-128"/>
              </a:rPr>
              <a:t>These requirements do not apply to grandfathered plans.</a:t>
            </a:r>
          </a:p>
        </p:txBody>
      </p:sp>
      <p:sp>
        <p:nvSpPr>
          <p:cNvPr id="4" name="Slide Number Placeholder 5"/>
          <p:cNvSpPr>
            <a:spLocks noGrp="1"/>
          </p:cNvSpPr>
          <p:nvPr>
            <p:ph type="sldNum" sz="quarter" idx="12"/>
          </p:nvPr>
        </p:nvSpPr>
        <p:spPr/>
        <p:txBody>
          <a:bodyPr/>
          <a:lstStyle/>
          <a:p>
            <a:pPr>
              <a:defRPr/>
            </a:pPr>
            <a:fld id="{D35ADBFB-5590-43CE-ABF1-A43A978BC4B8}" type="slidenum">
              <a:rPr lang="en-US"/>
              <a:pPr>
                <a:defRPr/>
              </a:pPr>
              <a:t>54</a:t>
            </a:fld>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0" y="304800"/>
            <a:ext cx="9144000" cy="1143000"/>
          </a:xfrm>
        </p:spPr>
        <p:txBody>
          <a:bodyPr/>
          <a:lstStyle/>
          <a:p>
            <a:pPr eaLnBrk="1" hangingPunct="1"/>
            <a:r>
              <a:rPr lang="en-US" sz="3600">
                <a:ea typeface="ＭＳ Ｐゴシック" pitchFamily="34" charset="-128"/>
              </a:rPr>
              <a:t>Wellness Programs and Prohibited Discrimination Based on Health Status</a:t>
            </a:r>
          </a:p>
        </p:txBody>
      </p:sp>
      <p:sp>
        <p:nvSpPr>
          <p:cNvPr id="60418" name="Rectangle 3"/>
          <p:cNvSpPr>
            <a:spLocks noGrp="1" noChangeArrowheads="1"/>
          </p:cNvSpPr>
          <p:nvPr>
            <p:ph idx="1"/>
          </p:nvPr>
        </p:nvSpPr>
        <p:spPr>
          <a:xfrm>
            <a:off x="381000" y="2438400"/>
            <a:ext cx="8382000" cy="3706812"/>
          </a:xfrm>
        </p:spPr>
        <p:txBody>
          <a:bodyPr/>
          <a:lstStyle/>
          <a:p>
            <a:pPr eaLnBrk="1" hangingPunct="1">
              <a:lnSpc>
                <a:spcPct val="90000"/>
              </a:lnSpc>
            </a:pPr>
            <a:r>
              <a:rPr lang="en-US" sz="2000" dirty="0">
                <a:solidFill>
                  <a:srgbClr val="00B050"/>
                </a:solidFill>
                <a:ea typeface="ＭＳ Ｐゴシック" pitchFamily="34" charset="-128"/>
              </a:rPr>
              <a:t>ER-sponsored wellness program incentives</a:t>
            </a:r>
            <a:r>
              <a:rPr lang="en-US" sz="2000" b="1" dirty="0">
                <a:solidFill>
                  <a:srgbClr val="00B050"/>
                </a:solidFill>
                <a:ea typeface="ＭＳ Ｐゴシック" pitchFamily="34" charset="-128"/>
              </a:rPr>
              <a:t> </a:t>
            </a:r>
            <a:r>
              <a:rPr lang="en-US" sz="2000" dirty="0">
                <a:solidFill>
                  <a:schemeClr val="tx1"/>
                </a:solidFill>
                <a:ea typeface="ＭＳ Ｐゴシック" pitchFamily="34" charset="-128"/>
              </a:rPr>
              <a:t>increased from 20% to </a:t>
            </a:r>
            <a:r>
              <a:rPr lang="en-US" sz="2000" dirty="0">
                <a:solidFill>
                  <a:srgbClr val="00B046"/>
                </a:solidFill>
                <a:ea typeface="ＭＳ Ｐゴシック" pitchFamily="34" charset="-128"/>
              </a:rPr>
              <a:t>30% for HIPAA compliant </a:t>
            </a:r>
            <a:r>
              <a:rPr lang="ja-JP" altLang="en-US" sz="2000" dirty="0">
                <a:solidFill>
                  <a:srgbClr val="00B046"/>
                </a:solidFill>
                <a:ea typeface="ＭＳ Ｐゴシック" pitchFamily="34" charset="-128"/>
              </a:rPr>
              <a:t>“</a:t>
            </a:r>
            <a:r>
              <a:rPr lang="en-US" sz="2000" dirty="0">
                <a:solidFill>
                  <a:srgbClr val="00B046"/>
                </a:solidFill>
                <a:ea typeface="ＭＳ Ｐゴシック" pitchFamily="34" charset="-128"/>
              </a:rPr>
              <a:t>health contingent</a:t>
            </a:r>
            <a:r>
              <a:rPr lang="ja-JP" altLang="en-US" sz="2000" dirty="0">
                <a:solidFill>
                  <a:srgbClr val="00B046"/>
                </a:solidFill>
                <a:ea typeface="ＭＳ Ｐゴシック" pitchFamily="34" charset="-128"/>
              </a:rPr>
              <a:t>”</a:t>
            </a:r>
            <a:r>
              <a:rPr lang="en-US" sz="2000" dirty="0">
                <a:solidFill>
                  <a:srgbClr val="00B046"/>
                </a:solidFill>
                <a:ea typeface="ＭＳ Ｐゴシック" pitchFamily="34" charset="-128"/>
              </a:rPr>
              <a:t> programs- increased to 50% for programs designed to prevent or reduce tobacco use </a:t>
            </a:r>
            <a:r>
              <a:rPr lang="en-US" sz="2000" dirty="0">
                <a:solidFill>
                  <a:schemeClr val="tx1"/>
                </a:solidFill>
                <a:ea typeface="ＭＳ Ｐゴシック" pitchFamily="34" charset="-128"/>
              </a:rPr>
              <a:t>(effective for PYs beginning on or after 1/1/14).</a:t>
            </a:r>
          </a:p>
          <a:p>
            <a:pPr algn="just" eaLnBrk="1" hangingPunct="1">
              <a:lnSpc>
                <a:spcPct val="90000"/>
              </a:lnSpc>
            </a:pPr>
            <a:r>
              <a:rPr lang="en-US" sz="2000" dirty="0">
                <a:solidFill>
                  <a:schemeClr val="tx1"/>
                </a:solidFill>
                <a:ea typeface="ＭＳ Ｐゴシック" pitchFamily="34" charset="-128"/>
              </a:rPr>
              <a:t>Wellness programs for </a:t>
            </a:r>
            <a:r>
              <a:rPr lang="en-US" sz="2000" dirty="0">
                <a:solidFill>
                  <a:srgbClr val="00B046"/>
                </a:solidFill>
                <a:ea typeface="ＭＳ Ｐゴシック" pitchFamily="34" charset="-128"/>
              </a:rPr>
              <a:t>tobacco cessation </a:t>
            </a:r>
            <a:r>
              <a:rPr lang="en-US" sz="2000" dirty="0">
                <a:solidFill>
                  <a:schemeClr val="tx1"/>
                </a:solidFill>
                <a:ea typeface="ＭＳ Ｐゴシック" pitchFamily="34" charset="-128"/>
              </a:rPr>
              <a:t>are permitted (but not required) to provide 2nd opportunity later in the PY to avoid the tobacco premium surcharge until renewal or reenrollment for next PY.</a:t>
            </a:r>
          </a:p>
          <a:p>
            <a:pPr algn="just" eaLnBrk="1" hangingPunct="1">
              <a:lnSpc>
                <a:spcPct val="50000"/>
              </a:lnSpc>
            </a:pPr>
            <a:endParaRPr lang="en-US" sz="2000" dirty="0">
              <a:solidFill>
                <a:schemeClr val="tx1"/>
              </a:solidFill>
              <a:ea typeface="ＭＳ Ｐゴシック" pitchFamily="34" charset="-128"/>
            </a:endParaRPr>
          </a:p>
          <a:p>
            <a:pPr marL="342900" lvl="1" indent="0" algn="just" eaLnBrk="1" hangingPunct="1">
              <a:lnSpc>
                <a:spcPct val="90000"/>
              </a:lnSpc>
              <a:buFont typeface="Wingdings" pitchFamily="2" charset="2"/>
              <a:buNone/>
            </a:pPr>
            <a:r>
              <a:rPr lang="en-US" sz="1600" b="1" i="1" dirty="0">
                <a:solidFill>
                  <a:srgbClr val="FF6600"/>
                </a:solidFill>
                <a:ea typeface="ＭＳ Ｐゴシック" pitchFamily="34" charset="-128"/>
              </a:rPr>
              <a:t>Tip: </a:t>
            </a:r>
            <a:r>
              <a:rPr lang="en-US" sz="1600" b="1" dirty="0">
                <a:solidFill>
                  <a:srgbClr val="00B046"/>
                </a:solidFill>
                <a:ea typeface="ＭＳ Ｐゴシック" pitchFamily="34" charset="-128"/>
              </a:rPr>
              <a:t>Wellness Incentives and Affordability. </a:t>
            </a:r>
            <a:r>
              <a:rPr lang="en-US" sz="1600" dirty="0">
                <a:solidFill>
                  <a:srgbClr val="00B046"/>
                </a:solidFill>
                <a:ea typeface="ＭＳ Ｐゴシック" pitchFamily="34" charset="-128"/>
              </a:rPr>
              <a:t>Incentives that relate to “tobacco use” under a nondiscriminatory wellness program that affects premiums are treated as earned in determining (e.g., would reduce) an EE</a:t>
            </a:r>
            <a:r>
              <a:rPr lang="ja-JP" altLang="en-US" sz="1600" dirty="0">
                <a:solidFill>
                  <a:srgbClr val="00B046"/>
                </a:solidFill>
                <a:ea typeface="ＭＳ Ｐゴシック" pitchFamily="34" charset="-128"/>
              </a:rPr>
              <a:t>’</a:t>
            </a:r>
            <a:r>
              <a:rPr lang="en-US" sz="1600" dirty="0">
                <a:solidFill>
                  <a:srgbClr val="00B046"/>
                </a:solidFill>
                <a:ea typeface="ＭＳ Ｐゴシック" pitchFamily="34" charset="-128"/>
              </a:rPr>
              <a:t>s or a related individual</a:t>
            </a:r>
            <a:r>
              <a:rPr lang="ja-JP" altLang="en-US" sz="1600" dirty="0">
                <a:solidFill>
                  <a:srgbClr val="00B046"/>
                </a:solidFill>
                <a:ea typeface="ＭＳ Ｐゴシック" pitchFamily="34" charset="-128"/>
              </a:rPr>
              <a:t>’</a:t>
            </a:r>
            <a:r>
              <a:rPr lang="en-US" sz="1600" dirty="0">
                <a:solidFill>
                  <a:srgbClr val="00B046"/>
                </a:solidFill>
                <a:ea typeface="ＭＳ Ｐゴシック" pitchFamily="34" charset="-128"/>
              </a:rPr>
              <a:t>s required contributions to an ER-provided plan, while incentives that do not relate to tobacco use are treated as not earned for this purpose.</a:t>
            </a:r>
          </a:p>
          <a:p>
            <a:pPr algn="just" eaLnBrk="1" hangingPunct="1">
              <a:lnSpc>
                <a:spcPct val="90000"/>
              </a:lnSpc>
            </a:pPr>
            <a:endParaRPr lang="en-US" sz="2000" dirty="0">
              <a:ea typeface="ＭＳ Ｐゴシック" pitchFamily="34" charset="-128"/>
            </a:endParaRPr>
          </a:p>
          <a:p>
            <a:pPr eaLnBrk="1" hangingPunct="1">
              <a:lnSpc>
                <a:spcPct val="90000"/>
              </a:lnSpc>
            </a:pPr>
            <a:endParaRPr lang="en-US" sz="2000" dirty="0">
              <a:ea typeface="ＭＳ Ｐゴシック" pitchFamily="34" charset="-128"/>
            </a:endParaRPr>
          </a:p>
        </p:txBody>
      </p:sp>
      <p:sp>
        <p:nvSpPr>
          <p:cNvPr id="7" name="Slide Number Placeholder 5"/>
          <p:cNvSpPr>
            <a:spLocks noGrp="1"/>
          </p:cNvSpPr>
          <p:nvPr>
            <p:ph type="sldNum" sz="quarter" idx="12"/>
          </p:nvPr>
        </p:nvSpPr>
        <p:spPr/>
        <p:txBody>
          <a:bodyPr/>
          <a:lstStyle/>
          <a:p>
            <a:pPr>
              <a:defRPr/>
            </a:pPr>
            <a:fld id="{4C307F92-E6D7-47A6-8C68-988C340E65A5}" type="slidenum">
              <a:rPr lang="en-US"/>
              <a:pPr>
                <a:defRPr/>
              </a:pPr>
              <a:t>55</a:t>
            </a:fld>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xfrm>
            <a:off x="457200" y="381000"/>
            <a:ext cx="3886200" cy="6096000"/>
          </a:xfrm>
        </p:spPr>
        <p:txBody>
          <a:bodyPr/>
          <a:lstStyle/>
          <a:p>
            <a:pPr eaLnBrk="1" hangingPunct="1"/>
            <a:r>
              <a:rPr lang="en-US" sz="3600" dirty="0">
                <a:ea typeface="ＭＳ Ｐゴシック" pitchFamily="34" charset="-128"/>
              </a:rPr>
              <a:t>Nondiscrimination in Health Care Providers</a:t>
            </a:r>
          </a:p>
        </p:txBody>
      </p:sp>
      <p:sp>
        <p:nvSpPr>
          <p:cNvPr id="61442" name="Rectangle 3"/>
          <p:cNvSpPr>
            <a:spLocks noGrp="1" noChangeArrowheads="1"/>
          </p:cNvSpPr>
          <p:nvPr>
            <p:ph idx="1"/>
          </p:nvPr>
        </p:nvSpPr>
        <p:spPr>
          <a:xfrm>
            <a:off x="4724400" y="273050"/>
            <a:ext cx="3962400" cy="6280150"/>
          </a:xfrm>
        </p:spPr>
        <p:txBody>
          <a:bodyPr/>
          <a:lstStyle/>
          <a:p>
            <a:pPr eaLnBrk="1" hangingPunct="1"/>
            <a:r>
              <a:rPr lang="en-US" sz="2000" dirty="0">
                <a:solidFill>
                  <a:schemeClr val="tx1"/>
                </a:solidFill>
                <a:ea typeface="ＭＳ Ｐゴシック" pitchFamily="34" charset="-128"/>
              </a:rPr>
              <a:t>Non-grandfathered GHPs</a:t>
            </a:r>
            <a:r>
              <a:rPr lang="en-US" sz="2000" dirty="0">
                <a:solidFill>
                  <a:srgbClr val="1466C5"/>
                </a:solidFill>
                <a:ea typeface="ＭＳ Ｐゴシック" pitchFamily="34" charset="-128"/>
              </a:rPr>
              <a:t>*</a:t>
            </a:r>
            <a:r>
              <a:rPr lang="en-US" sz="2000" dirty="0">
                <a:solidFill>
                  <a:schemeClr val="tx1"/>
                </a:solidFill>
                <a:ea typeface="ＭＳ Ｐゴシック" pitchFamily="34" charset="-128"/>
              </a:rPr>
              <a:t> may </a:t>
            </a:r>
            <a:r>
              <a:rPr lang="en-US" sz="2000" dirty="0">
                <a:solidFill>
                  <a:srgbClr val="00B046"/>
                </a:solidFill>
                <a:ea typeface="ＭＳ Ｐゴシック" pitchFamily="34" charset="-128"/>
              </a:rPr>
              <a:t>not discriminate against health care providers </a:t>
            </a:r>
            <a:r>
              <a:rPr lang="en-US" sz="2000" dirty="0">
                <a:solidFill>
                  <a:schemeClr val="tx1"/>
                </a:solidFill>
                <a:ea typeface="ＭＳ Ｐゴシック" pitchFamily="34" charset="-128"/>
              </a:rPr>
              <a:t>with respect to </a:t>
            </a:r>
            <a:r>
              <a:rPr lang="ja-JP" altLang="en-US" sz="2000" dirty="0">
                <a:solidFill>
                  <a:schemeClr val="tx1"/>
                </a:solidFill>
                <a:ea typeface="ＭＳ Ｐゴシック" pitchFamily="34" charset="-128"/>
              </a:rPr>
              <a:t>“</a:t>
            </a:r>
            <a:r>
              <a:rPr lang="en-US" sz="2000" i="1" dirty="0">
                <a:solidFill>
                  <a:schemeClr val="tx1"/>
                </a:solidFill>
                <a:ea typeface="ＭＳ Ｐゴシック" pitchFamily="34" charset="-128"/>
              </a:rPr>
              <a:t>participation and coverage</a:t>
            </a:r>
            <a:r>
              <a:rPr lang="ja-JP" altLang="en-US" sz="2000" dirty="0">
                <a:solidFill>
                  <a:schemeClr val="tx1"/>
                </a:solidFill>
                <a:ea typeface="ＭＳ Ｐゴシック" pitchFamily="34" charset="-128"/>
              </a:rPr>
              <a:t>”</a:t>
            </a:r>
            <a:r>
              <a:rPr lang="en-US" sz="2000" dirty="0">
                <a:solidFill>
                  <a:schemeClr val="tx1"/>
                </a:solidFill>
                <a:ea typeface="ＭＳ Ｐゴシック" pitchFamily="34" charset="-128"/>
              </a:rPr>
              <a:t> when provider acting within the scope of that provider’s license (however does not require insurer/plan to contract with any willing provider). Effective for PYs beginning on or after 1/1/14.</a:t>
            </a:r>
          </a:p>
          <a:p>
            <a:pPr eaLnBrk="1" hangingPunct="1">
              <a:buFont typeface="Wingdings" pitchFamily="2" charset="2"/>
              <a:buNone/>
            </a:pPr>
            <a:r>
              <a:rPr lang="en-US" sz="1600" dirty="0">
                <a:solidFill>
                  <a:srgbClr val="1466C5"/>
                </a:solidFill>
                <a:ea typeface="ＭＳ Ｐゴシック" pitchFamily="34" charset="-128"/>
              </a:rPr>
              <a:t>*    </a:t>
            </a:r>
            <a:r>
              <a:rPr lang="en-US" sz="1600" dirty="0">
                <a:solidFill>
                  <a:srgbClr val="589DEE"/>
                </a:solidFill>
                <a:ea typeface="ＭＳ Ｐゴシック" pitchFamily="34" charset="-128"/>
              </a:rPr>
              <a:t>These requirements do not apply to grandfathered plans.</a:t>
            </a:r>
          </a:p>
          <a:p>
            <a:pPr eaLnBrk="1" hangingPunct="1">
              <a:buFont typeface="Wingdings" pitchFamily="2" charset="2"/>
              <a:buNone/>
              <a:tabLst>
                <a:tab pos="341313" algn="l"/>
              </a:tabLst>
            </a:pPr>
            <a:r>
              <a:rPr lang="en-US" sz="1600" b="1" i="1" dirty="0">
                <a:solidFill>
                  <a:srgbClr val="CC6600"/>
                </a:solidFill>
                <a:ea typeface="ＭＳ Ｐゴシック" pitchFamily="34" charset="-128"/>
              </a:rPr>
              <a:t>Tip. </a:t>
            </a:r>
            <a:r>
              <a:rPr lang="en-US" sz="1600" dirty="0">
                <a:solidFill>
                  <a:srgbClr val="00B046"/>
                </a:solidFill>
                <a:ea typeface="ＭＳ Ｐゴシック" pitchFamily="34" charset="-128"/>
              </a:rPr>
              <a:t>Non-grandfathered self-insured GHPs need to double check for any discriminatory chiropractic limitations.</a:t>
            </a:r>
          </a:p>
        </p:txBody>
      </p:sp>
      <p:sp>
        <p:nvSpPr>
          <p:cNvPr id="4" name="Slide Number Placeholder 5"/>
          <p:cNvSpPr>
            <a:spLocks noGrp="1"/>
          </p:cNvSpPr>
          <p:nvPr>
            <p:ph type="sldNum" sz="quarter" idx="12"/>
          </p:nvPr>
        </p:nvSpPr>
        <p:spPr/>
        <p:txBody>
          <a:bodyPr/>
          <a:lstStyle/>
          <a:p>
            <a:pPr>
              <a:defRPr/>
            </a:pPr>
            <a:fld id="{8CA59AD3-64D2-4585-82AF-72A7F0631DDB}" type="slidenum">
              <a:rPr lang="en-US"/>
              <a:pPr>
                <a:defRPr/>
              </a:pPr>
              <a:t>56</a:t>
            </a:fld>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228600" y="2971800"/>
            <a:ext cx="3738563" cy="3657600"/>
          </a:xfrm>
        </p:spPr>
        <p:txBody>
          <a:bodyPr/>
          <a:lstStyle/>
          <a:p>
            <a:pPr eaLnBrk="1" hangingPunct="1"/>
            <a:r>
              <a:rPr lang="en-US" sz="4800">
                <a:ea typeface="ＭＳ Ｐゴシック" pitchFamily="34" charset="-128"/>
              </a:rPr>
              <a:t>What Insurance Mandates Apply?</a:t>
            </a:r>
          </a:p>
        </p:txBody>
      </p:sp>
      <p:sp>
        <p:nvSpPr>
          <p:cNvPr id="62466" name="Rectangle 3"/>
          <p:cNvSpPr>
            <a:spLocks noGrp="1" noChangeArrowheads="1"/>
          </p:cNvSpPr>
          <p:nvPr>
            <p:ph idx="1"/>
          </p:nvPr>
        </p:nvSpPr>
        <p:spPr>
          <a:xfrm>
            <a:off x="4495800" y="0"/>
            <a:ext cx="4419600" cy="6781800"/>
          </a:xfrm>
        </p:spPr>
        <p:txBody>
          <a:bodyPr>
            <a:normAutofit/>
          </a:bodyPr>
          <a:lstStyle/>
          <a:p>
            <a:pPr eaLnBrk="1" hangingPunct="1">
              <a:defRPr/>
            </a:pPr>
            <a:r>
              <a:rPr lang="en-US" sz="1500" b="1" dirty="0">
                <a:solidFill>
                  <a:srgbClr val="00B050"/>
                </a:solidFill>
                <a:ea typeface="ＭＳ Ｐゴシック" pitchFamily="34" charset="-128"/>
              </a:rPr>
              <a:t>Fair health insurance premiums rating reforms (rating limitations)-  </a:t>
            </a:r>
            <a:r>
              <a:rPr lang="en-US" sz="1500" dirty="0">
                <a:solidFill>
                  <a:schemeClr val="tx1"/>
                </a:solidFill>
                <a:ea typeface="ＭＳ Ｐゴシック" pitchFamily="34" charset="-128"/>
              </a:rPr>
              <a:t>Applicable only in the individual and small group markets. Effective for PYs on or after Jan. 1, 2014, health insurance issuers must comply with ACA’s fair health insurance premium requirements</a:t>
            </a:r>
            <a:r>
              <a:rPr lang="en-US" sz="1500" dirty="0">
                <a:solidFill>
                  <a:srgbClr val="589DEE"/>
                </a:solidFill>
                <a:ea typeface="ＭＳ Ｐゴシック" pitchFamily="34" charset="-128"/>
              </a:rPr>
              <a:t>*</a:t>
            </a:r>
            <a:r>
              <a:rPr lang="en-US" sz="1500" dirty="0">
                <a:ea typeface="ＭＳ Ｐゴシック" pitchFamily="34" charset="-128"/>
              </a:rPr>
              <a:t>.</a:t>
            </a:r>
          </a:p>
          <a:p>
            <a:pPr marL="1050925" lvl="1" eaLnBrk="1" hangingPunct="1">
              <a:defRPr/>
            </a:pPr>
            <a:r>
              <a:rPr lang="en-US" sz="1500" dirty="0">
                <a:solidFill>
                  <a:srgbClr val="00B046"/>
                </a:solidFill>
                <a:ea typeface="ＭＳ Ｐゴシック" pitchFamily="34" charset="-128"/>
              </a:rPr>
              <a:t>Strict modified community rating limitations </a:t>
            </a:r>
            <a:r>
              <a:rPr lang="en-US" sz="1500" dirty="0">
                <a:solidFill>
                  <a:schemeClr val="tx1"/>
                </a:solidFill>
                <a:ea typeface="ＭＳ Ｐゴシック" pitchFamily="34" charset="-128"/>
              </a:rPr>
              <a:t>for fully-insured individuals and small groups up to 100 EEs (and larger groups purchasing thru an Exchange) with premium variations allowed for:</a:t>
            </a:r>
          </a:p>
          <a:p>
            <a:pPr marL="1143000" lvl="2" indent="-228600" eaLnBrk="1" hangingPunct="1">
              <a:buClr>
                <a:srgbClr val="00B046"/>
              </a:buClr>
              <a:defRPr/>
            </a:pPr>
            <a:r>
              <a:rPr lang="en-US" sz="1500" dirty="0">
                <a:solidFill>
                  <a:schemeClr val="tx1"/>
                </a:solidFill>
                <a:ea typeface="ＭＳ Ｐゴシック" pitchFamily="34" charset="-128"/>
              </a:rPr>
              <a:t>Age (3:1 for adults);</a:t>
            </a:r>
          </a:p>
          <a:p>
            <a:pPr marL="1143000" lvl="2" indent="-228600" eaLnBrk="1" hangingPunct="1">
              <a:buClr>
                <a:srgbClr val="00B046"/>
              </a:buClr>
              <a:defRPr/>
            </a:pPr>
            <a:r>
              <a:rPr lang="en-US" sz="1500" dirty="0">
                <a:solidFill>
                  <a:srgbClr val="00B046"/>
                </a:solidFill>
                <a:ea typeface="ＭＳ Ｐゴシック" pitchFamily="34" charset="-128"/>
              </a:rPr>
              <a:t>Tobacco use surcharge </a:t>
            </a:r>
            <a:r>
              <a:rPr lang="en-US" sz="1500" u="sng" dirty="0">
                <a:solidFill>
                  <a:schemeClr val="tx1"/>
                </a:solidFill>
                <a:ea typeface="ＭＳ Ｐゴシック" pitchFamily="34" charset="-128"/>
              </a:rPr>
              <a:t>only</a:t>
            </a:r>
            <a:r>
              <a:rPr lang="en-US" sz="1500" dirty="0">
                <a:solidFill>
                  <a:schemeClr val="tx1"/>
                </a:solidFill>
                <a:ea typeface="ＭＳ Ｐゴシック" pitchFamily="34" charset="-128"/>
              </a:rPr>
              <a:t> in connection with a wellness program (1.5:1);</a:t>
            </a:r>
          </a:p>
          <a:p>
            <a:pPr marL="1143000" lvl="2" indent="-228600" eaLnBrk="1" hangingPunct="1">
              <a:buClr>
                <a:srgbClr val="00B046"/>
              </a:buClr>
              <a:defRPr/>
            </a:pPr>
            <a:r>
              <a:rPr lang="en-US" sz="1500" dirty="0">
                <a:solidFill>
                  <a:schemeClr val="tx1"/>
                </a:solidFill>
                <a:ea typeface="ＭＳ Ｐゴシック" pitchFamily="34" charset="-128"/>
              </a:rPr>
              <a:t>Family composition and geographic regions to be defined by states;</a:t>
            </a:r>
          </a:p>
          <a:p>
            <a:pPr marL="1143000" lvl="2" indent="-228600" eaLnBrk="1" hangingPunct="1">
              <a:buClr>
                <a:srgbClr val="00B046"/>
              </a:buClr>
              <a:defRPr/>
            </a:pPr>
            <a:r>
              <a:rPr lang="en-US" sz="1500" dirty="0">
                <a:solidFill>
                  <a:schemeClr val="tx1"/>
                </a:solidFill>
                <a:ea typeface="ＭＳ Ｐゴシック" pitchFamily="34" charset="-128"/>
              </a:rPr>
              <a:t>Experience rating prohibited; and</a:t>
            </a:r>
          </a:p>
          <a:p>
            <a:pPr marL="1143000" lvl="2" indent="-228600" eaLnBrk="1" hangingPunct="1">
              <a:buClr>
                <a:srgbClr val="00B046"/>
              </a:buClr>
              <a:defRPr/>
            </a:pPr>
            <a:r>
              <a:rPr lang="en-US" sz="1500" dirty="0">
                <a:solidFill>
                  <a:schemeClr val="tx1"/>
                </a:solidFill>
                <a:ea typeface="ＭＳ Ｐゴシック" pitchFamily="34" charset="-128"/>
              </a:rPr>
              <a:t>Wellness discounts allowed under specific circumstances.</a:t>
            </a:r>
          </a:p>
          <a:p>
            <a:pPr eaLnBrk="1" hangingPunct="1">
              <a:buFont typeface="Wingdings" pitchFamily="2" charset="2"/>
              <a:buNone/>
              <a:defRPr/>
            </a:pPr>
            <a:r>
              <a:rPr lang="en-US" sz="1400" b="1" dirty="0">
                <a:solidFill>
                  <a:srgbClr val="589DEE"/>
                </a:solidFill>
                <a:ea typeface="ＭＳ Ｐゴシック" pitchFamily="34" charset="-128"/>
              </a:rPr>
              <a:t>*	</a:t>
            </a:r>
            <a:r>
              <a:rPr lang="en-US" sz="1200" dirty="0">
                <a:solidFill>
                  <a:schemeClr val="bg2">
                    <a:lumMod val="50000"/>
                  </a:schemeClr>
                </a:solidFill>
                <a:ea typeface="ＭＳ Ｐゴシック" pitchFamily="34" charset="-128"/>
              </a:rPr>
              <a:t>These requirements do not apply to grandfathered plans.</a:t>
            </a:r>
          </a:p>
        </p:txBody>
      </p:sp>
      <p:sp>
        <p:nvSpPr>
          <p:cNvPr id="4" name="Slide Number Placeholder 5"/>
          <p:cNvSpPr>
            <a:spLocks noGrp="1"/>
          </p:cNvSpPr>
          <p:nvPr>
            <p:ph type="sldNum" sz="quarter" idx="12"/>
          </p:nvPr>
        </p:nvSpPr>
        <p:spPr/>
        <p:txBody>
          <a:bodyPr/>
          <a:lstStyle/>
          <a:p>
            <a:pPr>
              <a:defRPr/>
            </a:pPr>
            <a:fld id="{5BEB726E-00E9-4136-888D-7703C657803E}" type="slidenum">
              <a:rPr lang="en-US"/>
              <a:pPr>
                <a:defRPr/>
              </a:pPr>
              <a:t>57</a:t>
            </a:fld>
            <a:endParaRPr lang="en-US" dirty="0"/>
          </a:p>
        </p:txBody>
      </p:sp>
      <p:pic>
        <p:nvPicPr>
          <p:cNvPr id="5" name="Picture 2"/>
          <p:cNvPicPr>
            <a:picLocks noChangeAspect="1" noChangeArrowheads="1"/>
          </p:cNvPicPr>
          <p:nvPr/>
        </p:nvPicPr>
        <p:blipFill>
          <a:blip r:embed="rId2"/>
          <a:srcRect r="11630"/>
          <a:stretch>
            <a:fillRect/>
          </a:stretch>
        </p:blipFill>
        <p:spPr bwMode="auto">
          <a:xfrm rot="-1162556">
            <a:off x="1098550" y="658813"/>
            <a:ext cx="1878013" cy="2452687"/>
          </a:xfrm>
          <a:prstGeom prst="rect">
            <a:avLst/>
          </a:prstGeom>
          <a:noFill/>
          <a:ln w="9525">
            <a:noFill/>
            <a:miter lim="800000"/>
            <a:headEnd/>
            <a:tailEnd/>
          </a:ln>
        </p:spPr>
      </p:pic>
      <p:pic>
        <p:nvPicPr>
          <p:cNvPr id="2" name="Picture 2"/>
          <p:cNvPicPr>
            <a:picLocks noChangeAspect="1" noChangeArrowheads="1"/>
          </p:cNvPicPr>
          <p:nvPr/>
        </p:nvPicPr>
        <p:blipFill>
          <a:blip r:embed="rId2"/>
          <a:srcRect r="11630"/>
          <a:stretch>
            <a:fillRect/>
          </a:stretch>
        </p:blipFill>
        <p:spPr bwMode="auto">
          <a:xfrm rot="-1162556">
            <a:off x="1066800" y="685800"/>
            <a:ext cx="1878013" cy="24526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lstStyle/>
          <a:p>
            <a:pPr eaLnBrk="1" hangingPunct="1"/>
            <a:r>
              <a:rPr lang="en-US">
                <a:ea typeface="ＭＳ Ｐゴシック" pitchFamily="34" charset="-128"/>
              </a:rPr>
              <a:t>What Insurance Mandates Apply? </a:t>
            </a:r>
            <a:r>
              <a:rPr lang="en-US" sz="3200">
                <a:ea typeface="ＭＳ Ｐゴシック" pitchFamily="34" charset="-128"/>
              </a:rPr>
              <a:t>(cont’d)</a:t>
            </a:r>
          </a:p>
        </p:txBody>
      </p:sp>
      <p:sp>
        <p:nvSpPr>
          <p:cNvPr id="63490" name="Rectangle 3"/>
          <p:cNvSpPr>
            <a:spLocks noGrp="1" noChangeArrowheads="1"/>
          </p:cNvSpPr>
          <p:nvPr>
            <p:ph idx="1"/>
          </p:nvPr>
        </p:nvSpPr>
        <p:spPr>
          <a:xfrm>
            <a:off x="4648200" y="273050"/>
            <a:ext cx="4191000" cy="6280150"/>
          </a:xfrm>
        </p:spPr>
        <p:txBody>
          <a:bodyPr/>
          <a:lstStyle/>
          <a:p>
            <a:pPr eaLnBrk="1" hangingPunct="1">
              <a:lnSpc>
                <a:spcPct val="90000"/>
              </a:lnSpc>
            </a:pPr>
            <a:r>
              <a:rPr lang="en-US" sz="1800" b="1" dirty="0">
                <a:solidFill>
                  <a:srgbClr val="00B050"/>
                </a:solidFill>
                <a:ea typeface="ＭＳ Ｐゴシック" pitchFamily="34" charset="-128"/>
              </a:rPr>
              <a:t>Guaranteed-availability rules. </a:t>
            </a:r>
            <a:r>
              <a:rPr lang="en-US" sz="1800" dirty="0">
                <a:solidFill>
                  <a:schemeClr val="tx1"/>
                </a:solidFill>
                <a:ea typeface="ＭＳ Ｐゴシック" pitchFamily="34" charset="-128"/>
              </a:rPr>
              <a:t>Big change in application of guaranteed-availability rules.</a:t>
            </a:r>
          </a:p>
          <a:p>
            <a:pPr lvl="1" eaLnBrk="1" hangingPunct="1">
              <a:lnSpc>
                <a:spcPct val="90000"/>
              </a:lnSpc>
            </a:pPr>
            <a:r>
              <a:rPr lang="en-US" sz="1800" dirty="0">
                <a:solidFill>
                  <a:schemeClr val="tx1"/>
                </a:solidFill>
                <a:ea typeface="ＭＳ Ｐゴシック" pitchFamily="34" charset="-128"/>
              </a:rPr>
              <a:t>Prior to 2014, guaranteed-availability rules only applied to </a:t>
            </a:r>
            <a:r>
              <a:rPr lang="ja-JP" altLang="en-US" sz="1800" dirty="0">
                <a:solidFill>
                  <a:schemeClr val="tx1"/>
                </a:solidFill>
                <a:ea typeface="ＭＳ Ｐゴシック" pitchFamily="34" charset="-128"/>
              </a:rPr>
              <a:t>“</a:t>
            </a:r>
            <a:r>
              <a:rPr lang="en-US" sz="1800" dirty="0">
                <a:solidFill>
                  <a:schemeClr val="tx1"/>
                </a:solidFill>
                <a:ea typeface="ＭＳ Ｐゴシック" pitchFamily="34" charset="-128"/>
              </a:rPr>
              <a:t>small group</a:t>
            </a:r>
            <a:r>
              <a:rPr lang="ja-JP" altLang="en-US" sz="1800" dirty="0">
                <a:solidFill>
                  <a:schemeClr val="tx1"/>
                </a:solidFill>
                <a:ea typeface="ＭＳ Ｐゴシック" pitchFamily="34" charset="-128"/>
              </a:rPr>
              <a:t>”</a:t>
            </a:r>
            <a:r>
              <a:rPr lang="en-US" sz="1800" dirty="0">
                <a:solidFill>
                  <a:schemeClr val="tx1"/>
                </a:solidFill>
                <a:ea typeface="ＭＳ Ｐゴシック" pitchFamily="34" charset="-128"/>
              </a:rPr>
              <a:t> market, while guaranteed-renewability rules applied to both </a:t>
            </a:r>
            <a:r>
              <a:rPr lang="ja-JP" altLang="en-US" sz="1800" dirty="0">
                <a:solidFill>
                  <a:schemeClr val="tx1"/>
                </a:solidFill>
                <a:ea typeface="ＭＳ Ｐゴシック" pitchFamily="34" charset="-128"/>
              </a:rPr>
              <a:t>“</a:t>
            </a:r>
            <a:r>
              <a:rPr lang="en-US" sz="1800" dirty="0">
                <a:solidFill>
                  <a:schemeClr val="tx1"/>
                </a:solidFill>
                <a:ea typeface="ＭＳ Ｐゴシック" pitchFamily="34" charset="-128"/>
              </a:rPr>
              <a:t>small group</a:t>
            </a:r>
            <a:r>
              <a:rPr lang="ja-JP" altLang="en-US" sz="1800" dirty="0">
                <a:solidFill>
                  <a:schemeClr val="tx1"/>
                </a:solidFill>
                <a:ea typeface="ＭＳ Ｐゴシック" pitchFamily="34" charset="-128"/>
              </a:rPr>
              <a:t>”</a:t>
            </a:r>
            <a:r>
              <a:rPr lang="en-US" sz="1800" dirty="0">
                <a:solidFill>
                  <a:schemeClr val="tx1"/>
                </a:solidFill>
                <a:ea typeface="ＭＳ Ｐゴシック" pitchFamily="34" charset="-128"/>
              </a:rPr>
              <a:t> and </a:t>
            </a:r>
            <a:r>
              <a:rPr lang="ja-JP" altLang="en-US" sz="1800" dirty="0">
                <a:solidFill>
                  <a:schemeClr val="tx1"/>
                </a:solidFill>
                <a:ea typeface="ＭＳ Ｐゴシック" pitchFamily="34" charset="-128"/>
              </a:rPr>
              <a:t>“</a:t>
            </a:r>
            <a:r>
              <a:rPr lang="en-US" sz="1800" dirty="0">
                <a:solidFill>
                  <a:schemeClr val="tx1"/>
                </a:solidFill>
                <a:ea typeface="ＭＳ Ｐゴシック" pitchFamily="34" charset="-128"/>
              </a:rPr>
              <a:t>large group</a:t>
            </a:r>
            <a:r>
              <a:rPr lang="ja-JP" altLang="en-US" sz="1800" dirty="0">
                <a:solidFill>
                  <a:schemeClr val="tx1"/>
                </a:solidFill>
                <a:ea typeface="ＭＳ Ｐゴシック" pitchFamily="34" charset="-128"/>
              </a:rPr>
              <a:t>”</a:t>
            </a:r>
            <a:r>
              <a:rPr lang="en-US" sz="1800" dirty="0">
                <a:solidFill>
                  <a:schemeClr val="tx1"/>
                </a:solidFill>
                <a:ea typeface="ＭＳ Ｐゴシック" pitchFamily="34" charset="-128"/>
              </a:rPr>
              <a:t> markets.</a:t>
            </a:r>
          </a:p>
          <a:p>
            <a:pPr lvl="1" eaLnBrk="1" hangingPunct="1">
              <a:lnSpc>
                <a:spcPct val="90000"/>
              </a:lnSpc>
            </a:pPr>
            <a:r>
              <a:rPr lang="en-US" sz="1800" dirty="0">
                <a:solidFill>
                  <a:schemeClr val="tx1"/>
                </a:solidFill>
                <a:ea typeface="ＭＳ Ｐゴシック" pitchFamily="34" charset="-128"/>
              </a:rPr>
              <a:t>As of January 1, 2014, ACA extends </a:t>
            </a:r>
            <a:r>
              <a:rPr lang="en-US" sz="1800" dirty="0">
                <a:solidFill>
                  <a:srgbClr val="00B046"/>
                </a:solidFill>
                <a:ea typeface="ＭＳ Ｐゴシック" pitchFamily="34" charset="-128"/>
              </a:rPr>
              <a:t>guaranteed-availability rules to all group coverage </a:t>
            </a:r>
            <a:r>
              <a:rPr lang="en-US" sz="1800" dirty="0">
                <a:solidFill>
                  <a:schemeClr val="tx1"/>
                </a:solidFill>
                <a:ea typeface="ＭＳ Ｐゴシック" pitchFamily="34" charset="-128"/>
              </a:rPr>
              <a:t>(regardless if offered in large group or small group market),</a:t>
            </a:r>
            <a:r>
              <a:rPr lang="en-US" sz="1800" dirty="0">
                <a:solidFill>
                  <a:schemeClr val="folHlink"/>
                </a:solidFill>
                <a:ea typeface="ＭＳ Ｐゴシック" pitchFamily="34" charset="-128"/>
              </a:rPr>
              <a:t>*</a:t>
            </a:r>
            <a:r>
              <a:rPr lang="en-US" sz="1800" dirty="0">
                <a:solidFill>
                  <a:schemeClr val="tx1"/>
                </a:solidFill>
                <a:ea typeface="ＭＳ Ｐゴシック" pitchFamily="34" charset="-128"/>
              </a:rPr>
              <a:t> but only for those products that are approved for sale in the applicable market segment based on the ER</a:t>
            </a:r>
            <a:r>
              <a:rPr lang="ja-JP" altLang="en-US" sz="1800" dirty="0">
                <a:solidFill>
                  <a:schemeClr val="tx1"/>
                </a:solidFill>
                <a:ea typeface="ＭＳ Ｐゴシック" pitchFamily="34" charset="-128"/>
              </a:rPr>
              <a:t>’</a:t>
            </a:r>
            <a:r>
              <a:rPr lang="en-US" sz="1800" dirty="0">
                <a:solidFill>
                  <a:schemeClr val="tx1"/>
                </a:solidFill>
                <a:ea typeface="ＭＳ Ｐゴシック" pitchFamily="34" charset="-128"/>
              </a:rPr>
              <a:t>s group size.</a:t>
            </a:r>
          </a:p>
          <a:p>
            <a:pPr eaLnBrk="1" hangingPunct="1">
              <a:lnSpc>
                <a:spcPct val="90000"/>
              </a:lnSpc>
              <a:buFont typeface="Wingdings" pitchFamily="2" charset="2"/>
              <a:buNone/>
            </a:pPr>
            <a:r>
              <a:rPr lang="en-US" sz="1700" dirty="0">
                <a:solidFill>
                  <a:srgbClr val="589DEE"/>
                </a:solidFill>
                <a:ea typeface="ＭＳ Ｐゴシック" pitchFamily="34" charset="-128"/>
              </a:rPr>
              <a:t>* 	</a:t>
            </a:r>
            <a:r>
              <a:rPr lang="en-US" sz="1400" dirty="0">
                <a:solidFill>
                  <a:srgbClr val="589DEE"/>
                </a:solidFill>
                <a:ea typeface="ＭＳ Ｐゴシック" pitchFamily="34" charset="-128"/>
              </a:rPr>
              <a:t>These requirements do not apply to </a:t>
            </a:r>
            <a:r>
              <a:rPr lang="ja-JP" altLang="en-US" sz="1400" dirty="0">
                <a:solidFill>
                  <a:srgbClr val="589DEE"/>
                </a:solidFill>
                <a:ea typeface="ＭＳ Ｐゴシック" pitchFamily="34" charset="-128"/>
              </a:rPr>
              <a:t>“</a:t>
            </a:r>
            <a:r>
              <a:rPr lang="en-US" altLang="ja-JP" sz="1400" dirty="0">
                <a:solidFill>
                  <a:srgbClr val="589DEE"/>
                </a:solidFill>
                <a:ea typeface="ＭＳ Ｐゴシック" pitchFamily="34" charset="-128"/>
              </a:rPr>
              <a:t>ex</a:t>
            </a:r>
            <a:r>
              <a:rPr lang="en-US" sz="1400" dirty="0">
                <a:solidFill>
                  <a:srgbClr val="589DEE"/>
                </a:solidFill>
                <a:ea typeface="ＭＳ Ｐゴシック" pitchFamily="34" charset="-128"/>
              </a:rPr>
              <a:t>cepted benefits</a:t>
            </a:r>
            <a:r>
              <a:rPr lang="ja-JP" altLang="en-US" sz="1400" dirty="0">
                <a:solidFill>
                  <a:srgbClr val="589DEE"/>
                </a:solidFill>
                <a:ea typeface="ＭＳ Ｐゴシック" pitchFamily="34" charset="-128"/>
              </a:rPr>
              <a:t>”</a:t>
            </a:r>
            <a:r>
              <a:rPr lang="en-US" sz="1400" dirty="0">
                <a:solidFill>
                  <a:srgbClr val="589DEE"/>
                </a:solidFill>
                <a:ea typeface="ＭＳ Ｐゴシック" pitchFamily="34" charset="-128"/>
              </a:rPr>
              <a:t> or grandfathered plans.</a:t>
            </a:r>
          </a:p>
        </p:txBody>
      </p:sp>
      <p:sp>
        <p:nvSpPr>
          <p:cNvPr id="4" name="Slide Number Placeholder 5"/>
          <p:cNvSpPr>
            <a:spLocks noGrp="1"/>
          </p:cNvSpPr>
          <p:nvPr>
            <p:ph type="sldNum" sz="quarter" idx="12"/>
          </p:nvPr>
        </p:nvSpPr>
        <p:spPr/>
        <p:txBody>
          <a:bodyPr/>
          <a:lstStyle/>
          <a:p>
            <a:pPr>
              <a:defRPr/>
            </a:pPr>
            <a:fld id="{F4B7EA27-E3BF-40FE-B82A-3026E91E70FB}" type="slidenum">
              <a:rPr lang="en-US"/>
              <a:pPr>
                <a:defRPr/>
              </a:pPr>
              <a:t>58</a:t>
            </a:fld>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0503965B-D646-4DD4-9645-C1A6DA8A6D6B}" type="slidenum">
              <a:rPr lang="en-US"/>
              <a:pPr>
                <a:defRPr/>
              </a:pPr>
              <a:t>59</a:t>
            </a:fld>
            <a:endParaRPr lang="en-US" dirty="0"/>
          </a:p>
        </p:txBody>
      </p:sp>
      <p:sp>
        <p:nvSpPr>
          <p:cNvPr id="64514" name="Rectangle 2"/>
          <p:cNvSpPr>
            <a:spLocks noGrp="1" noChangeArrowheads="1"/>
          </p:cNvSpPr>
          <p:nvPr>
            <p:ph type="title" idx="4294967295"/>
          </p:nvPr>
        </p:nvSpPr>
        <p:spPr>
          <a:xfrm>
            <a:off x="0" y="-152400"/>
            <a:ext cx="9144000" cy="1143000"/>
          </a:xfrm>
        </p:spPr>
        <p:txBody>
          <a:bodyPr/>
          <a:lstStyle/>
          <a:p>
            <a:pPr eaLnBrk="1" hangingPunct="1"/>
            <a:r>
              <a:rPr lang="en-US" sz="3200">
                <a:ea typeface="ＭＳ Ｐゴシック" pitchFamily="34" charset="-128"/>
              </a:rPr>
              <a:t>What Insurance Mandates Apply? (cont’d)</a:t>
            </a:r>
          </a:p>
        </p:txBody>
      </p:sp>
      <p:sp>
        <p:nvSpPr>
          <p:cNvPr id="64515" name="Content Placeholder 1"/>
          <p:cNvSpPr>
            <a:spLocks noGrp="1"/>
          </p:cNvSpPr>
          <p:nvPr>
            <p:ph idx="4294967295"/>
          </p:nvPr>
        </p:nvSpPr>
        <p:spPr>
          <a:xfrm>
            <a:off x="762000" y="2057400"/>
            <a:ext cx="7467600" cy="3267075"/>
          </a:xfrm>
        </p:spPr>
        <p:txBody>
          <a:bodyPr/>
          <a:lstStyle/>
          <a:p>
            <a:pPr marL="0" indent="0" eaLnBrk="1" hangingPunct="1">
              <a:buFont typeface="Wingdings" pitchFamily="2" charset="2"/>
              <a:buNone/>
            </a:pPr>
            <a:r>
              <a:rPr lang="en-US" sz="1800" b="1" i="1" dirty="0">
                <a:solidFill>
                  <a:srgbClr val="FF6600"/>
                </a:solidFill>
                <a:ea typeface="ＭＳ Ｐゴシック" pitchFamily="34" charset="-128"/>
              </a:rPr>
              <a:t>Tip:</a:t>
            </a:r>
            <a:r>
              <a:rPr lang="en-US" sz="1800" dirty="0">
                <a:solidFill>
                  <a:schemeClr val="folHlink"/>
                </a:solidFill>
                <a:ea typeface="ＭＳ Ｐゴシック" pitchFamily="34" charset="-128"/>
              </a:rPr>
              <a:t> </a:t>
            </a:r>
            <a:r>
              <a:rPr lang="en-US" sz="1800" dirty="0">
                <a:solidFill>
                  <a:srgbClr val="00B046"/>
                </a:solidFill>
                <a:ea typeface="ＭＳ Ｐゴシック" pitchFamily="34" charset="-128"/>
              </a:rPr>
              <a:t>Prior to Jan. 1, 2014, HIPAA</a:t>
            </a:r>
            <a:r>
              <a:rPr lang="ja-JP" altLang="en-US" sz="1800" dirty="0">
                <a:solidFill>
                  <a:srgbClr val="00B046"/>
                </a:solidFill>
                <a:ea typeface="ＭＳ Ｐゴシック" pitchFamily="34" charset="-128"/>
              </a:rPr>
              <a:t>’</a:t>
            </a:r>
            <a:r>
              <a:rPr lang="en-US" altLang="ja-JP" sz="1800" dirty="0">
                <a:solidFill>
                  <a:srgbClr val="00B046"/>
                </a:solidFill>
                <a:ea typeface="ＭＳ Ｐゴシック" pitchFamily="34" charset="-128"/>
              </a:rPr>
              <a:t>s guaranteed-availability rules permitted insurers to impose ER contribution and minimum group participation requirements.  ACA removed this provision.  </a:t>
            </a:r>
            <a:r>
              <a:rPr lang="en-US" altLang="ja-JP" sz="1800" b="1" u="sng" dirty="0">
                <a:solidFill>
                  <a:srgbClr val="00B046"/>
                </a:solidFill>
                <a:ea typeface="ＭＳ Ｐゴシック" pitchFamily="34" charset="-128"/>
              </a:rPr>
              <a:t>Final </a:t>
            </a:r>
            <a:r>
              <a:rPr lang="en-US" altLang="ja-JP" sz="1800" b="1" u="sng" dirty="0" err="1">
                <a:solidFill>
                  <a:srgbClr val="00B046"/>
                </a:solidFill>
                <a:ea typeface="ＭＳ Ｐゴシック" pitchFamily="34" charset="-128"/>
              </a:rPr>
              <a:t>regs</a:t>
            </a:r>
            <a:r>
              <a:rPr lang="en-US" altLang="ja-JP" sz="1800" b="1" u="sng" dirty="0">
                <a:solidFill>
                  <a:srgbClr val="00B046"/>
                </a:solidFill>
                <a:ea typeface="ＭＳ Ｐゴシック" pitchFamily="34" charset="-128"/>
              </a:rPr>
              <a:t> allow issuers in </a:t>
            </a:r>
            <a:r>
              <a:rPr lang="ja-JP" altLang="en-US" sz="1800" b="1" u="sng" dirty="0">
                <a:solidFill>
                  <a:srgbClr val="00B046"/>
                </a:solidFill>
                <a:ea typeface="ＭＳ Ｐゴシック" pitchFamily="34" charset="-128"/>
              </a:rPr>
              <a:t>“</a:t>
            </a:r>
            <a:r>
              <a:rPr lang="en-US" altLang="ja-JP" sz="1800" b="1" i="1" u="sng" dirty="0">
                <a:solidFill>
                  <a:srgbClr val="00B046"/>
                </a:solidFill>
                <a:ea typeface="ＭＳ Ｐゴシック" pitchFamily="34" charset="-128"/>
              </a:rPr>
              <a:t>small group</a:t>
            </a:r>
            <a:r>
              <a:rPr lang="ja-JP" altLang="en-US" sz="1800" b="1" u="sng" dirty="0">
                <a:solidFill>
                  <a:srgbClr val="00B046"/>
                </a:solidFill>
                <a:ea typeface="ＭＳ Ｐゴシック" pitchFamily="34" charset="-128"/>
              </a:rPr>
              <a:t>”</a:t>
            </a:r>
            <a:r>
              <a:rPr lang="en-US" altLang="ja-JP" sz="1800" b="1" u="sng" dirty="0">
                <a:solidFill>
                  <a:srgbClr val="00B046"/>
                </a:solidFill>
                <a:ea typeface="ＭＳ Ｐゴシック" pitchFamily="34" charset="-128"/>
              </a:rPr>
              <a:t> market to apply minimum participation rules other than during the annual open enrollment period from Nov. 15 thru Dec. 15 of each year. </a:t>
            </a:r>
            <a:r>
              <a:rPr lang="en-US" altLang="ja-JP" sz="1800" dirty="0">
                <a:solidFill>
                  <a:srgbClr val="00B046"/>
                </a:solidFill>
                <a:ea typeface="ＭＳ Ｐゴシック" pitchFamily="34" charset="-128"/>
              </a:rPr>
              <a:t> Thus, during that one-month annual open enrollment period, insurers must accept ERs in </a:t>
            </a:r>
            <a:r>
              <a:rPr lang="ja-JP" altLang="en-US" sz="1800" dirty="0">
                <a:solidFill>
                  <a:srgbClr val="00B046"/>
                </a:solidFill>
                <a:ea typeface="ＭＳ Ｐゴシック" pitchFamily="34" charset="-128"/>
              </a:rPr>
              <a:t>“</a:t>
            </a:r>
            <a:r>
              <a:rPr lang="en-US" altLang="ja-JP" sz="1800" i="1" dirty="0">
                <a:solidFill>
                  <a:srgbClr val="00B046"/>
                </a:solidFill>
                <a:ea typeface="ＭＳ Ｐゴシック" pitchFamily="34" charset="-128"/>
              </a:rPr>
              <a:t>small group</a:t>
            </a:r>
            <a:r>
              <a:rPr lang="ja-JP" altLang="en-US" sz="1800" dirty="0">
                <a:solidFill>
                  <a:srgbClr val="00B046"/>
                </a:solidFill>
                <a:ea typeface="ＭＳ Ｐゴシック" pitchFamily="34" charset="-128"/>
              </a:rPr>
              <a:t>”</a:t>
            </a:r>
            <a:r>
              <a:rPr lang="en-US" altLang="ja-JP" sz="1800" dirty="0">
                <a:solidFill>
                  <a:srgbClr val="00B046"/>
                </a:solidFill>
                <a:ea typeface="ＭＳ Ｐゴシック" pitchFamily="34" charset="-128"/>
              </a:rPr>
              <a:t> market, even if ER cannot satisfy the insurer’s contribution and minimum participation requirements.  </a:t>
            </a:r>
            <a:r>
              <a:rPr lang="en-US" altLang="ja-JP" sz="1800" b="1" u="sng" dirty="0">
                <a:solidFill>
                  <a:srgbClr val="00B046"/>
                </a:solidFill>
                <a:ea typeface="ＭＳ Ｐゴシック" pitchFamily="34" charset="-128"/>
              </a:rPr>
              <a:t>Insurers in the </a:t>
            </a:r>
            <a:r>
              <a:rPr lang="ja-JP" altLang="en-US" sz="1800" b="1" u="sng" dirty="0">
                <a:solidFill>
                  <a:srgbClr val="00B046"/>
                </a:solidFill>
                <a:ea typeface="ＭＳ Ｐゴシック" pitchFamily="34" charset="-128"/>
              </a:rPr>
              <a:t>“</a:t>
            </a:r>
            <a:r>
              <a:rPr lang="en-US" altLang="ja-JP" sz="1800" b="1" i="1" u="sng" dirty="0">
                <a:solidFill>
                  <a:srgbClr val="00B046"/>
                </a:solidFill>
                <a:ea typeface="ＭＳ Ｐゴシック" pitchFamily="34" charset="-128"/>
              </a:rPr>
              <a:t>large group</a:t>
            </a:r>
            <a:r>
              <a:rPr lang="ja-JP" altLang="en-US" sz="1800" b="1" u="sng" dirty="0">
                <a:solidFill>
                  <a:srgbClr val="00B046"/>
                </a:solidFill>
                <a:ea typeface="ＭＳ Ｐゴシック" pitchFamily="34" charset="-128"/>
              </a:rPr>
              <a:t>”</a:t>
            </a:r>
            <a:r>
              <a:rPr lang="en-US" altLang="ja-JP" sz="1800" b="1" u="sng" dirty="0">
                <a:solidFill>
                  <a:srgbClr val="00B046"/>
                </a:solidFill>
                <a:ea typeface="ＭＳ Ｐゴシック" pitchFamily="34" charset="-128"/>
              </a:rPr>
              <a:t> market may not impose minimum contribution or participation rules because large ERs generally do not present the same adverse selection risk as small ERs.</a:t>
            </a:r>
          </a:p>
          <a:p>
            <a:pPr marL="0" indent="0" eaLnBrk="1" hangingPunct="1">
              <a:buFont typeface="Wingdings" pitchFamily="2" charset="2"/>
              <a:buNone/>
            </a:pPr>
            <a:endParaRPr lang="en-US" sz="1800" dirty="0">
              <a:ea typeface="ＭＳ Ｐゴシック" pitchFamily="34"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3"/>
          <p:cNvSpPr>
            <a:spLocks noGrp="1" noChangeArrowheads="1"/>
          </p:cNvSpPr>
          <p:nvPr>
            <p:ph idx="1"/>
          </p:nvPr>
        </p:nvSpPr>
        <p:spPr>
          <a:xfrm>
            <a:off x="4724400" y="273050"/>
            <a:ext cx="4191000" cy="6356350"/>
          </a:xfrm>
        </p:spPr>
        <p:txBody>
          <a:bodyPr/>
          <a:lstStyle/>
          <a:p>
            <a:pPr eaLnBrk="1" hangingPunct="1"/>
            <a:r>
              <a:rPr lang="en-US" sz="2100" dirty="0">
                <a:solidFill>
                  <a:schemeClr val="tx1"/>
                </a:solidFill>
                <a:ea typeface="ＭＳ Ｐゴシック" pitchFamily="34" charset="-128"/>
              </a:rPr>
              <a:t>The term </a:t>
            </a:r>
            <a:r>
              <a:rPr lang="ja-JP" altLang="en-US" sz="2100" dirty="0">
                <a:solidFill>
                  <a:srgbClr val="00B046"/>
                </a:solidFill>
                <a:ea typeface="ＭＳ Ｐゴシック" pitchFamily="34" charset="-128"/>
              </a:rPr>
              <a:t>“</a:t>
            </a:r>
            <a:r>
              <a:rPr lang="en-US" sz="2100" i="1" dirty="0">
                <a:solidFill>
                  <a:srgbClr val="00B046"/>
                </a:solidFill>
                <a:ea typeface="ＭＳ Ｐゴシック" pitchFamily="34" charset="-128"/>
              </a:rPr>
              <a:t>health care reform</a:t>
            </a:r>
            <a:r>
              <a:rPr lang="ja-JP" altLang="en-US" sz="2100" dirty="0">
                <a:solidFill>
                  <a:srgbClr val="00B046"/>
                </a:solidFill>
                <a:ea typeface="ＭＳ Ｐゴシック" pitchFamily="34" charset="-128"/>
              </a:rPr>
              <a:t>”</a:t>
            </a:r>
            <a:r>
              <a:rPr lang="en-US" sz="2100" dirty="0">
                <a:solidFill>
                  <a:srgbClr val="00B046"/>
                </a:solidFill>
                <a:ea typeface="ＭＳ Ｐゴシック" pitchFamily="34" charset="-128"/>
              </a:rPr>
              <a:t> </a:t>
            </a:r>
            <a:r>
              <a:rPr lang="en-US" sz="2100" dirty="0">
                <a:solidFill>
                  <a:schemeClr val="tx1"/>
                </a:solidFill>
                <a:ea typeface="ＭＳ Ｐゴシック" pitchFamily="34" charset="-128"/>
              </a:rPr>
              <a:t>refers to comprehensive health care law passed in 2010, known as the Affordable Care Act (</a:t>
            </a:r>
            <a:r>
              <a:rPr lang="ja-JP" altLang="en-US" sz="2100" dirty="0">
                <a:solidFill>
                  <a:schemeClr val="tx1"/>
                </a:solidFill>
                <a:ea typeface="ＭＳ Ｐゴシック" pitchFamily="34" charset="-128"/>
              </a:rPr>
              <a:t>“</a:t>
            </a:r>
            <a:r>
              <a:rPr lang="en-US" sz="2100" dirty="0">
                <a:solidFill>
                  <a:schemeClr val="tx1"/>
                </a:solidFill>
                <a:ea typeface="ＭＳ Ｐゴシック" pitchFamily="34" charset="-128"/>
              </a:rPr>
              <a:t>ACA</a:t>
            </a:r>
            <a:r>
              <a:rPr lang="ja-JP" altLang="en-US" sz="2100" dirty="0">
                <a:solidFill>
                  <a:schemeClr val="tx1"/>
                </a:solidFill>
                <a:ea typeface="ＭＳ Ｐゴシック" pitchFamily="34" charset="-128"/>
              </a:rPr>
              <a:t>”</a:t>
            </a:r>
            <a:r>
              <a:rPr lang="en-US" sz="2100" dirty="0">
                <a:solidFill>
                  <a:schemeClr val="tx1"/>
                </a:solidFill>
                <a:ea typeface="ＭＳ Ｐゴシック" pitchFamily="34" charset="-128"/>
              </a:rPr>
              <a:t>), including various regulations and other implementing guidance.</a:t>
            </a:r>
          </a:p>
          <a:p>
            <a:pPr eaLnBrk="1" hangingPunct="1"/>
            <a:r>
              <a:rPr lang="en-US" sz="2100" dirty="0">
                <a:solidFill>
                  <a:schemeClr val="tx1"/>
                </a:solidFill>
                <a:ea typeface="ＭＳ Ｐゴシック" pitchFamily="34" charset="-128"/>
              </a:rPr>
              <a:t>An array of requirements for individuals, employers (</a:t>
            </a:r>
            <a:r>
              <a:rPr lang="ja-JP" altLang="en-US" sz="2100" dirty="0">
                <a:solidFill>
                  <a:schemeClr val="tx1"/>
                </a:solidFill>
                <a:ea typeface="ＭＳ Ｐゴシック" pitchFamily="34" charset="-128"/>
              </a:rPr>
              <a:t>“</a:t>
            </a:r>
            <a:r>
              <a:rPr lang="en-US" sz="2100" dirty="0">
                <a:solidFill>
                  <a:schemeClr val="tx1"/>
                </a:solidFill>
                <a:ea typeface="ＭＳ Ｐゴシック" pitchFamily="34" charset="-128"/>
              </a:rPr>
              <a:t>ERs</a:t>
            </a:r>
            <a:r>
              <a:rPr lang="ja-JP" altLang="en-US" sz="2100" dirty="0">
                <a:solidFill>
                  <a:schemeClr val="tx1"/>
                </a:solidFill>
                <a:ea typeface="ＭＳ Ｐゴシック" pitchFamily="34" charset="-128"/>
              </a:rPr>
              <a:t>”</a:t>
            </a:r>
            <a:r>
              <a:rPr lang="en-US" sz="2100" dirty="0">
                <a:solidFill>
                  <a:schemeClr val="tx1"/>
                </a:solidFill>
                <a:ea typeface="ＭＳ Ｐゴシック" pitchFamily="34" charset="-128"/>
              </a:rPr>
              <a:t>), and health plans designed to ensure a minimum level and quality of health care.</a:t>
            </a:r>
          </a:p>
          <a:p>
            <a:pPr eaLnBrk="1" hangingPunct="1">
              <a:buFont typeface="Wingdings" pitchFamily="2" charset="2"/>
              <a:buNone/>
            </a:pPr>
            <a:r>
              <a:rPr lang="en-US" sz="1200" dirty="0">
                <a:solidFill>
                  <a:srgbClr val="00B046"/>
                </a:solidFill>
                <a:ea typeface="ＭＳ Ｐゴシック" pitchFamily="34" charset="-128"/>
              </a:rPr>
              <a:t>	The U.S. Supreme Court upheld the constitutionality of the individual mandate in June 2012, in a 5-4 vote.  Since the Court</a:t>
            </a:r>
            <a:r>
              <a:rPr lang="ja-JP" altLang="en-US" sz="1200" dirty="0">
                <a:solidFill>
                  <a:srgbClr val="00B046"/>
                </a:solidFill>
                <a:ea typeface="ＭＳ Ｐゴシック" pitchFamily="34" charset="-128"/>
              </a:rPr>
              <a:t>’</a:t>
            </a:r>
            <a:r>
              <a:rPr lang="en-US" sz="1200" dirty="0">
                <a:solidFill>
                  <a:srgbClr val="00B046"/>
                </a:solidFill>
                <a:ea typeface="ＭＳ Ｐゴシック" pitchFamily="34" charset="-128"/>
              </a:rPr>
              <a:t>s decision, compliance efforts are moving full speed ahead with major provisions effective in 2014. Beginning 2019, individual mandate penalty is $0. What will the Supreme Court rule in mid 2021?</a:t>
            </a:r>
          </a:p>
        </p:txBody>
      </p:sp>
      <p:sp>
        <p:nvSpPr>
          <p:cNvPr id="5" name="Slide Number Placeholder 5"/>
          <p:cNvSpPr>
            <a:spLocks noGrp="1"/>
          </p:cNvSpPr>
          <p:nvPr>
            <p:ph type="sldNum" sz="quarter" idx="12"/>
          </p:nvPr>
        </p:nvSpPr>
        <p:spPr/>
        <p:txBody>
          <a:bodyPr/>
          <a:lstStyle/>
          <a:p>
            <a:pPr>
              <a:defRPr/>
            </a:pPr>
            <a:fld id="{D368F685-96C4-4352-B9F6-5D11A569449E}" type="slidenum">
              <a:rPr lang="en-US"/>
              <a:pPr>
                <a:defRPr/>
              </a:pPr>
              <a:t>6</a:t>
            </a:fld>
            <a:endParaRPr lang="en-US" dirty="0"/>
          </a:p>
        </p:txBody>
      </p:sp>
      <p:sp>
        <p:nvSpPr>
          <p:cNvPr id="24578" name="Text Placeholder 1"/>
          <p:cNvSpPr>
            <a:spLocks noGrp="1"/>
          </p:cNvSpPr>
          <p:nvPr>
            <p:ph type="body" sz="half" idx="4294967295"/>
          </p:nvPr>
        </p:nvSpPr>
        <p:spPr>
          <a:xfrm>
            <a:off x="304800" y="1981200"/>
            <a:ext cx="3509963" cy="3962400"/>
          </a:xfrm>
        </p:spPr>
        <p:txBody>
          <a:bodyPr anchor="ctr"/>
          <a:lstStyle/>
          <a:p>
            <a:pPr marL="0" indent="0" eaLnBrk="1" hangingPunct="1">
              <a:buFont typeface="Wingdings" pitchFamily="2" charset="2"/>
              <a:buNone/>
            </a:pPr>
            <a:r>
              <a:rPr lang="en-US" sz="4000" dirty="0">
                <a:solidFill>
                  <a:schemeClr val="bg1"/>
                </a:solidFill>
                <a:ea typeface="ＭＳ Ｐゴシック" pitchFamily="34" charset="-128"/>
              </a:rPr>
              <a:t>What is Health Care Reform?</a:t>
            </a:r>
          </a:p>
        </p:txBody>
      </p:sp>
      <p:pic>
        <p:nvPicPr>
          <p:cNvPr id="6" name="Picture 2"/>
          <p:cNvPicPr>
            <a:picLocks noChangeAspect="1" noChangeArrowheads="1"/>
          </p:cNvPicPr>
          <p:nvPr/>
        </p:nvPicPr>
        <p:blipFill>
          <a:blip r:embed="rId2"/>
          <a:srcRect r="11630"/>
          <a:stretch>
            <a:fillRect/>
          </a:stretch>
        </p:blipFill>
        <p:spPr bwMode="auto">
          <a:xfrm rot="-1162556">
            <a:off x="1044346" y="717204"/>
            <a:ext cx="1590186" cy="207678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pPr eaLnBrk="1" hangingPunct="1"/>
            <a:r>
              <a:rPr lang="en-US">
                <a:ea typeface="ＭＳ Ｐゴシック" pitchFamily="34" charset="-128"/>
              </a:rPr>
              <a:t>What Insurance Mandates Apply?</a:t>
            </a:r>
            <a:br>
              <a:rPr lang="en-US" sz="4000">
                <a:ea typeface="ＭＳ Ｐゴシック" pitchFamily="34" charset="-128"/>
              </a:rPr>
            </a:br>
            <a:r>
              <a:rPr lang="en-US" sz="3200">
                <a:ea typeface="ＭＳ Ｐゴシック" pitchFamily="34" charset="-128"/>
              </a:rPr>
              <a:t>(cont’d)</a:t>
            </a:r>
          </a:p>
        </p:txBody>
      </p:sp>
      <p:sp>
        <p:nvSpPr>
          <p:cNvPr id="65538" name="Rectangle 3"/>
          <p:cNvSpPr>
            <a:spLocks noGrp="1" noChangeArrowheads="1"/>
          </p:cNvSpPr>
          <p:nvPr>
            <p:ph idx="1"/>
          </p:nvPr>
        </p:nvSpPr>
        <p:spPr>
          <a:xfrm>
            <a:off x="4495800" y="228600"/>
            <a:ext cx="4267200" cy="6280150"/>
          </a:xfrm>
        </p:spPr>
        <p:txBody>
          <a:bodyPr/>
          <a:lstStyle/>
          <a:p>
            <a:pPr eaLnBrk="1" hangingPunct="1"/>
            <a:r>
              <a:rPr lang="en-US" sz="1800" b="1" dirty="0">
                <a:solidFill>
                  <a:srgbClr val="00B050"/>
                </a:solidFill>
                <a:ea typeface="ＭＳ Ｐゴシック" pitchFamily="34" charset="-128"/>
              </a:rPr>
              <a:t>Guaranteed-renewability rules applicable to all insurance</a:t>
            </a:r>
            <a:r>
              <a:rPr lang="en-US" sz="1800" b="1" dirty="0">
                <a:solidFill>
                  <a:srgbClr val="589DEE"/>
                </a:solidFill>
                <a:ea typeface="ＭＳ Ｐゴシック" pitchFamily="34" charset="-128"/>
              </a:rPr>
              <a:t>:*</a:t>
            </a:r>
          </a:p>
          <a:p>
            <a:pPr lvl="1" eaLnBrk="1" hangingPunct="1"/>
            <a:r>
              <a:rPr lang="en-US" sz="1800" dirty="0">
                <a:solidFill>
                  <a:srgbClr val="00B046"/>
                </a:solidFill>
                <a:ea typeface="ＭＳ Ｐゴシック" pitchFamily="34" charset="-128"/>
              </a:rPr>
              <a:t>Guaranteed-renewability rules apply to both </a:t>
            </a:r>
            <a:r>
              <a:rPr lang="ja-JP" altLang="en-US" sz="1800" dirty="0">
                <a:solidFill>
                  <a:srgbClr val="00B046"/>
                </a:solidFill>
                <a:ea typeface="ＭＳ Ｐゴシック" pitchFamily="34" charset="-128"/>
              </a:rPr>
              <a:t>“</a:t>
            </a:r>
            <a:r>
              <a:rPr lang="en-US" sz="1800" dirty="0">
                <a:solidFill>
                  <a:srgbClr val="00B046"/>
                </a:solidFill>
                <a:ea typeface="ＭＳ Ｐゴシック" pitchFamily="34" charset="-128"/>
              </a:rPr>
              <a:t>small group</a:t>
            </a:r>
            <a:r>
              <a:rPr lang="ja-JP" altLang="en-US" sz="1800" dirty="0">
                <a:solidFill>
                  <a:srgbClr val="00B046"/>
                </a:solidFill>
                <a:ea typeface="ＭＳ Ｐゴシック" pitchFamily="34" charset="-128"/>
              </a:rPr>
              <a:t>”</a:t>
            </a:r>
            <a:r>
              <a:rPr lang="en-US" sz="1800" dirty="0">
                <a:solidFill>
                  <a:srgbClr val="00B046"/>
                </a:solidFill>
                <a:ea typeface="ＭＳ Ｐゴシック" pitchFamily="34" charset="-128"/>
              </a:rPr>
              <a:t> and </a:t>
            </a:r>
            <a:r>
              <a:rPr lang="ja-JP" altLang="en-US" sz="1800" dirty="0">
                <a:solidFill>
                  <a:srgbClr val="00B046"/>
                </a:solidFill>
                <a:ea typeface="ＭＳ Ｐゴシック" pitchFamily="34" charset="-128"/>
              </a:rPr>
              <a:t>“</a:t>
            </a:r>
            <a:r>
              <a:rPr lang="en-US" sz="1800" i="1" dirty="0">
                <a:solidFill>
                  <a:srgbClr val="00B046"/>
                </a:solidFill>
                <a:ea typeface="ＭＳ Ｐゴシック" pitchFamily="34" charset="-128"/>
              </a:rPr>
              <a:t>large group</a:t>
            </a:r>
            <a:r>
              <a:rPr lang="ja-JP" altLang="en-US" sz="1800" dirty="0">
                <a:solidFill>
                  <a:srgbClr val="00B046"/>
                </a:solidFill>
                <a:ea typeface="ＭＳ Ｐゴシック" pitchFamily="34" charset="-128"/>
              </a:rPr>
              <a:t>”</a:t>
            </a:r>
            <a:r>
              <a:rPr lang="en-US" sz="1800" dirty="0">
                <a:solidFill>
                  <a:srgbClr val="00B046"/>
                </a:solidFill>
                <a:ea typeface="ＭＳ Ｐゴシック" pitchFamily="34" charset="-128"/>
              </a:rPr>
              <a:t> </a:t>
            </a:r>
            <a:r>
              <a:rPr lang="en-US" sz="1800" dirty="0">
                <a:solidFill>
                  <a:schemeClr val="tx1"/>
                </a:solidFill>
                <a:ea typeface="ＭＳ Ｐゴシック" pitchFamily="34" charset="-128"/>
              </a:rPr>
              <a:t>market pre-ACA.</a:t>
            </a:r>
          </a:p>
          <a:p>
            <a:pPr lvl="1" eaLnBrk="1" hangingPunct="1"/>
            <a:r>
              <a:rPr lang="en-US" sz="1800" dirty="0">
                <a:solidFill>
                  <a:schemeClr val="tx1"/>
                </a:solidFill>
                <a:ea typeface="ＭＳ Ｐゴシック" pitchFamily="34" charset="-128"/>
              </a:rPr>
              <a:t>Health insurance issuers must renew or continue enforce insurance coverage at the option of the plan sponsor, subject only to certain exceptions.</a:t>
            </a:r>
          </a:p>
          <a:p>
            <a:pPr lvl="1" eaLnBrk="1" hangingPunct="1"/>
            <a:endParaRPr lang="en-US" sz="1800" dirty="0">
              <a:ea typeface="ＭＳ Ｐゴシック" pitchFamily="34" charset="-128"/>
            </a:endParaRPr>
          </a:p>
          <a:p>
            <a:pPr lvl="1" eaLnBrk="1" hangingPunct="1">
              <a:buFont typeface="Wingdings" pitchFamily="2" charset="2"/>
              <a:buNone/>
            </a:pPr>
            <a:r>
              <a:rPr lang="en-US" sz="1200" b="1" i="1" dirty="0">
                <a:solidFill>
                  <a:srgbClr val="FF6600"/>
                </a:solidFill>
                <a:latin typeface="Tahoma" pitchFamily="34" charset="0"/>
                <a:ea typeface="ＭＳ Ｐゴシック" pitchFamily="34" charset="-128"/>
                <a:cs typeface="Arial" charset="0"/>
              </a:rPr>
              <a:t>Tip:</a:t>
            </a:r>
            <a:r>
              <a:rPr lang="en-US" sz="1200" dirty="0">
                <a:solidFill>
                  <a:schemeClr val="folHlink"/>
                </a:solidFill>
                <a:latin typeface="Tahoma" pitchFamily="34" charset="0"/>
                <a:ea typeface="ＭＳ Ｐゴシック" pitchFamily="34" charset="-128"/>
                <a:cs typeface="Arial" charset="0"/>
              </a:rPr>
              <a:t> </a:t>
            </a:r>
            <a:r>
              <a:rPr lang="en-US" sz="1200" b="1" dirty="0">
                <a:solidFill>
                  <a:srgbClr val="00B046"/>
                </a:solidFill>
                <a:latin typeface="Tahoma" pitchFamily="34" charset="0"/>
                <a:ea typeface="ＭＳ Ｐゴシック" pitchFamily="34" charset="-128"/>
                <a:cs typeface="Arial" charset="0"/>
              </a:rPr>
              <a:t>ER switching between small group and large group market segments. </a:t>
            </a:r>
            <a:r>
              <a:rPr lang="en-US" sz="1200" dirty="0">
                <a:solidFill>
                  <a:srgbClr val="00B046"/>
                </a:solidFill>
                <a:latin typeface="Tahoma" pitchFamily="34" charset="0"/>
                <a:ea typeface="ＭＳ Ｐゴシック" pitchFamily="34" charset="-128"/>
                <a:cs typeface="Arial" charset="0"/>
              </a:rPr>
              <a:t>According to HHS, the law guarantees an ER the right to continue to enforce the coverage it purchased in the small (or large) group market even if the ER ceases to be a small (or large) ER by reason of an increase (or decrease) in its number of EEs. </a:t>
            </a:r>
            <a:r>
              <a:rPr lang="en-US" sz="1200" i="1" dirty="0">
                <a:solidFill>
                  <a:srgbClr val="CC6600"/>
                </a:solidFill>
                <a:latin typeface="Tahoma" pitchFamily="34" charset="0"/>
                <a:ea typeface="ＭＳ Ｐゴシック" pitchFamily="34" charset="-128"/>
                <a:cs typeface="Arial" charset="0"/>
              </a:rPr>
              <a:t>Q: If ER able to renew in original market segment despite increases or decreases in size, which insurance market reform rules apply to the ER?  Need further guidance.</a:t>
            </a:r>
            <a:endParaRPr lang="en-US" sz="1200" dirty="0">
              <a:solidFill>
                <a:srgbClr val="CC6600"/>
              </a:solidFill>
              <a:ea typeface="ＭＳ Ｐゴシック" pitchFamily="34" charset="-128"/>
            </a:endParaRPr>
          </a:p>
          <a:p>
            <a:pPr eaLnBrk="1" hangingPunct="1">
              <a:lnSpc>
                <a:spcPct val="70000"/>
              </a:lnSpc>
              <a:buFont typeface="Wingdings" pitchFamily="2" charset="2"/>
              <a:buNone/>
            </a:pPr>
            <a:r>
              <a:rPr lang="en-US" sz="1600" dirty="0">
                <a:solidFill>
                  <a:srgbClr val="589DEE"/>
                </a:solidFill>
                <a:ea typeface="ＭＳ Ｐゴシック" pitchFamily="34" charset="-128"/>
              </a:rPr>
              <a:t>*	Insurance coverage that qualifies as a grandfather plan are not required to comply.</a:t>
            </a:r>
          </a:p>
        </p:txBody>
      </p:sp>
      <p:sp>
        <p:nvSpPr>
          <p:cNvPr id="6" name="Slide Number Placeholder 5"/>
          <p:cNvSpPr>
            <a:spLocks noGrp="1"/>
          </p:cNvSpPr>
          <p:nvPr>
            <p:ph type="sldNum" sz="quarter" idx="12"/>
          </p:nvPr>
        </p:nvSpPr>
        <p:spPr/>
        <p:txBody>
          <a:bodyPr/>
          <a:lstStyle/>
          <a:p>
            <a:pPr>
              <a:defRPr/>
            </a:pPr>
            <a:fld id="{42D6F7DE-3DC9-457A-B887-6532EF8B85A9}" type="slidenum">
              <a:rPr lang="en-US"/>
              <a:pPr>
                <a:defRPr/>
              </a:pPr>
              <a:t>60</a:t>
            </a:fld>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671323D-A9F2-4B96-9869-9FB32EB004BB}" type="slidenum">
              <a:rPr lang="en-US"/>
              <a:pPr>
                <a:defRPr/>
              </a:pPr>
              <a:t>61</a:t>
            </a:fld>
            <a:endParaRPr lang="en-US" dirty="0"/>
          </a:p>
        </p:txBody>
      </p:sp>
      <p:sp>
        <p:nvSpPr>
          <p:cNvPr id="66562" name="Rectangle 3"/>
          <p:cNvSpPr>
            <a:spLocks noGrp="1" noChangeArrowheads="1"/>
          </p:cNvSpPr>
          <p:nvPr>
            <p:ph idx="4294967295"/>
          </p:nvPr>
        </p:nvSpPr>
        <p:spPr>
          <a:xfrm>
            <a:off x="27791" y="1524000"/>
            <a:ext cx="8534400" cy="4572000"/>
          </a:xfrm>
        </p:spPr>
        <p:txBody>
          <a:bodyPr/>
          <a:lstStyle/>
          <a:p>
            <a:pPr lvl="1" eaLnBrk="1" hangingPunct="1">
              <a:lnSpc>
                <a:spcPct val="90000"/>
              </a:lnSpc>
            </a:pPr>
            <a:r>
              <a:rPr lang="en-US" sz="1800" dirty="0">
                <a:solidFill>
                  <a:srgbClr val="00B046"/>
                </a:solidFill>
                <a:ea typeface="ＭＳ Ｐゴシック" pitchFamily="34" charset="-128"/>
              </a:rPr>
              <a:t>Exceptions to guaranteed-renewability:</a:t>
            </a:r>
          </a:p>
          <a:p>
            <a:pPr marL="800100" lvl="2" indent="-114300" eaLnBrk="1" hangingPunct="1">
              <a:lnSpc>
                <a:spcPct val="90000"/>
              </a:lnSpc>
              <a:buClr>
                <a:srgbClr val="00B046"/>
              </a:buClr>
            </a:pPr>
            <a:r>
              <a:rPr lang="en-US" dirty="0">
                <a:solidFill>
                  <a:schemeClr val="tx1"/>
                </a:solidFill>
                <a:ea typeface="ＭＳ Ｐゴシック" pitchFamily="34" charset="-128"/>
              </a:rPr>
              <a:t>Non-payment of premium;</a:t>
            </a:r>
          </a:p>
          <a:p>
            <a:pPr marL="800100" lvl="2" indent="-114300" eaLnBrk="1" hangingPunct="1">
              <a:lnSpc>
                <a:spcPct val="90000"/>
              </a:lnSpc>
              <a:buClr>
                <a:srgbClr val="00B046"/>
              </a:buClr>
            </a:pPr>
            <a:r>
              <a:rPr lang="en-US" dirty="0">
                <a:solidFill>
                  <a:schemeClr val="tx1"/>
                </a:solidFill>
                <a:ea typeface="ＭＳ Ｐゴシック" pitchFamily="34" charset="-128"/>
              </a:rPr>
              <a:t>Fraud or material misrepresentations;</a:t>
            </a:r>
          </a:p>
          <a:p>
            <a:pPr marL="800100" lvl="2" indent="-114300" eaLnBrk="1" hangingPunct="1">
              <a:lnSpc>
                <a:spcPct val="90000"/>
              </a:lnSpc>
              <a:buClr>
                <a:srgbClr val="00B046"/>
              </a:buClr>
            </a:pPr>
            <a:r>
              <a:rPr lang="en-US" dirty="0">
                <a:solidFill>
                  <a:schemeClr val="tx1"/>
                </a:solidFill>
                <a:ea typeface="ＭＳ Ｐゴシック" pitchFamily="34" charset="-128"/>
              </a:rPr>
              <a:t>ER</a:t>
            </a:r>
            <a:r>
              <a:rPr lang="ja-JP" altLang="en-US" dirty="0">
                <a:solidFill>
                  <a:schemeClr val="tx1"/>
                </a:solidFill>
                <a:ea typeface="ＭＳ Ｐゴシック" pitchFamily="34" charset="-128"/>
              </a:rPr>
              <a:t>’</a:t>
            </a:r>
            <a:r>
              <a:rPr lang="en-US" altLang="ja-JP" dirty="0">
                <a:solidFill>
                  <a:schemeClr val="tx1"/>
                </a:solidFill>
                <a:ea typeface="ＭＳ Ｐゴシック" pitchFamily="34" charset="-128"/>
              </a:rPr>
              <a:t>s failure to meet minimum contribution and participation requirements;</a:t>
            </a:r>
          </a:p>
          <a:p>
            <a:pPr marL="800100" lvl="2" indent="-114300" eaLnBrk="1" hangingPunct="1">
              <a:lnSpc>
                <a:spcPct val="90000"/>
              </a:lnSpc>
              <a:buClr>
                <a:srgbClr val="00B046"/>
              </a:buClr>
            </a:pPr>
            <a:r>
              <a:rPr lang="en-US" dirty="0">
                <a:solidFill>
                  <a:schemeClr val="tx1"/>
                </a:solidFill>
                <a:ea typeface="ＭＳ Ｐゴシック" pitchFamily="34" charset="-128"/>
              </a:rPr>
              <a:t>Insurer</a:t>
            </a:r>
            <a:r>
              <a:rPr lang="ja-JP" altLang="en-US" dirty="0">
                <a:solidFill>
                  <a:schemeClr val="tx1"/>
                </a:solidFill>
                <a:ea typeface="ＭＳ Ｐゴシック" pitchFamily="34" charset="-128"/>
              </a:rPr>
              <a:t>’</a:t>
            </a:r>
            <a:r>
              <a:rPr lang="en-US" altLang="ja-JP" dirty="0">
                <a:solidFill>
                  <a:schemeClr val="tx1"/>
                </a:solidFill>
                <a:ea typeface="ＭＳ Ｐゴシック" pitchFamily="34" charset="-128"/>
              </a:rPr>
              <a:t>s discontinuance of a particular product or all coverage in that market;</a:t>
            </a:r>
          </a:p>
          <a:p>
            <a:pPr marL="800100" lvl="2" indent="-114300" eaLnBrk="1" hangingPunct="1">
              <a:lnSpc>
                <a:spcPct val="90000"/>
              </a:lnSpc>
              <a:buClr>
                <a:srgbClr val="00B046"/>
              </a:buClr>
            </a:pPr>
            <a:r>
              <a:rPr lang="en-US" dirty="0">
                <a:solidFill>
                  <a:schemeClr val="tx1"/>
                </a:solidFill>
                <a:ea typeface="ＭＳ Ｐゴシック" pitchFamily="34" charset="-128"/>
              </a:rPr>
              <a:t>No enrollees in the service area; and</a:t>
            </a:r>
          </a:p>
          <a:p>
            <a:pPr marL="800100" lvl="2" indent="-114300" eaLnBrk="1" hangingPunct="1">
              <a:lnSpc>
                <a:spcPct val="90000"/>
              </a:lnSpc>
              <a:buClr>
                <a:srgbClr val="00B046"/>
              </a:buClr>
            </a:pPr>
            <a:r>
              <a:rPr lang="en-US" dirty="0">
                <a:solidFill>
                  <a:schemeClr val="tx1"/>
                </a:solidFill>
                <a:ea typeface="ＭＳ Ｐゴシック" pitchFamily="34" charset="-128"/>
              </a:rPr>
              <a:t>Uniform modification of small group market coverage.</a:t>
            </a:r>
          </a:p>
          <a:p>
            <a:pPr marL="800100" lvl="2" indent="-114300" eaLnBrk="1" hangingPunct="1">
              <a:lnSpc>
                <a:spcPct val="50000"/>
              </a:lnSpc>
              <a:buClr>
                <a:srgbClr val="589DEE"/>
              </a:buClr>
              <a:buFont typeface="Wingdings" pitchFamily="2" charset="2"/>
              <a:buChar char="§"/>
            </a:pPr>
            <a:endParaRPr lang="en-US" b="1" dirty="0">
              <a:solidFill>
                <a:schemeClr val="tx1"/>
              </a:solidFill>
              <a:latin typeface="Tahoma" pitchFamily="34" charset="0"/>
              <a:ea typeface="ＭＳ Ｐゴシック" pitchFamily="34" charset="-128"/>
              <a:cs typeface="Arial" charset="0"/>
            </a:endParaRPr>
          </a:p>
          <a:p>
            <a:pPr marL="800100" lvl="2" indent="-114300" eaLnBrk="1" hangingPunct="1">
              <a:lnSpc>
                <a:spcPct val="90000"/>
              </a:lnSpc>
              <a:buClr>
                <a:srgbClr val="589DEE"/>
              </a:buClr>
              <a:buFont typeface="Wingdings" pitchFamily="2" charset="2"/>
              <a:buNone/>
            </a:pPr>
            <a:endParaRPr lang="en-US" dirty="0">
              <a:ea typeface="ＭＳ Ｐゴシック" pitchFamily="34" charset="-128"/>
            </a:endParaRPr>
          </a:p>
        </p:txBody>
      </p:sp>
      <p:sp>
        <p:nvSpPr>
          <p:cNvPr id="66563" name="Rectangle 2"/>
          <p:cNvSpPr>
            <a:spLocks noGrp="1" noChangeArrowheads="1"/>
          </p:cNvSpPr>
          <p:nvPr>
            <p:ph type="title" idx="4294967295"/>
          </p:nvPr>
        </p:nvSpPr>
        <p:spPr>
          <a:xfrm>
            <a:off x="0" y="-152400"/>
            <a:ext cx="9144000" cy="1143000"/>
          </a:xfrm>
        </p:spPr>
        <p:txBody>
          <a:bodyPr/>
          <a:lstStyle/>
          <a:p>
            <a:pPr eaLnBrk="1" hangingPunct="1"/>
            <a:r>
              <a:rPr lang="en-US" sz="3200">
                <a:ea typeface="ＭＳ Ｐゴシック" pitchFamily="34" charset="-128"/>
              </a:rPr>
              <a:t>What Insurance Mandates Apply? (cont’d)</a:t>
            </a:r>
          </a:p>
        </p:txBody>
      </p:sp>
      <p:sp>
        <p:nvSpPr>
          <p:cNvPr id="66565" name="Text Box 6"/>
          <p:cNvSpPr txBox="1">
            <a:spLocks noChangeArrowheads="1"/>
          </p:cNvSpPr>
          <p:nvPr/>
        </p:nvSpPr>
        <p:spPr bwMode="auto">
          <a:xfrm>
            <a:off x="381000" y="4572000"/>
            <a:ext cx="8077200" cy="1577975"/>
          </a:xfrm>
          <a:prstGeom prst="rect">
            <a:avLst/>
          </a:prstGeom>
          <a:noFill/>
          <a:ln w="9525">
            <a:noFill/>
            <a:miter lim="800000"/>
            <a:headEnd/>
            <a:tailEnd/>
          </a:ln>
        </p:spPr>
        <p:txBody>
          <a:bodyPr wrap="square">
            <a:spAutoFit/>
          </a:bodyPr>
          <a:lstStyle/>
          <a:p>
            <a:pPr marL="228600" lvl="2">
              <a:lnSpc>
                <a:spcPct val="90000"/>
              </a:lnSpc>
              <a:spcBef>
                <a:spcPts val="600"/>
              </a:spcBef>
              <a:buClr>
                <a:srgbClr val="589DEE"/>
              </a:buClr>
              <a:buSzPct val="90000"/>
              <a:buFont typeface="Wingdings" pitchFamily="2" charset="2"/>
              <a:buNone/>
            </a:pPr>
            <a:r>
              <a:rPr lang="en-US" b="1" dirty="0">
                <a:solidFill>
                  <a:srgbClr val="FF6600"/>
                </a:solidFill>
              </a:rPr>
              <a:t>Recent guidance attempts to resolve conflict between guaranteed-availability and guaranteed-renewability</a:t>
            </a:r>
            <a:r>
              <a:rPr lang="en-US" dirty="0">
                <a:solidFill>
                  <a:srgbClr val="FF6600"/>
                </a:solidFill>
              </a:rPr>
              <a:t> </a:t>
            </a:r>
            <a:r>
              <a:rPr lang="en-US" b="1" dirty="0">
                <a:solidFill>
                  <a:srgbClr val="FF6600"/>
                </a:solidFill>
              </a:rPr>
              <a:t>for </a:t>
            </a:r>
            <a:r>
              <a:rPr lang="ja-JP" altLang="en-US" b="1" dirty="0">
                <a:solidFill>
                  <a:srgbClr val="FF6600"/>
                </a:solidFill>
              </a:rPr>
              <a:t>“</a:t>
            </a:r>
            <a:r>
              <a:rPr lang="en-US" b="1" i="1" dirty="0">
                <a:solidFill>
                  <a:srgbClr val="FF6600"/>
                </a:solidFill>
              </a:rPr>
              <a:t>small group</a:t>
            </a:r>
            <a:r>
              <a:rPr lang="ja-JP" altLang="en-US" b="1" dirty="0">
                <a:solidFill>
                  <a:srgbClr val="FF6600"/>
                </a:solidFill>
              </a:rPr>
              <a:t>”</a:t>
            </a:r>
            <a:r>
              <a:rPr lang="en-US" b="1" dirty="0">
                <a:solidFill>
                  <a:schemeClr val="folHlink"/>
                </a:solidFill>
              </a:rPr>
              <a:t> </a:t>
            </a:r>
            <a:r>
              <a:rPr lang="en-US" dirty="0">
                <a:solidFill>
                  <a:srgbClr val="00B046"/>
                </a:solidFill>
              </a:rPr>
              <a:t>coverage purchased thru the FF-SHOP.  FF-SHOP will not impose (and insurers offering QHPs thru the FF-SHOP may not enforce) minimum participation requirements for renewals occurring during the Nov. 15 thru Dec. 15 annual enrollment period.</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0" y="457200"/>
            <a:ext cx="9144000" cy="1066800"/>
          </a:xfrm>
        </p:spPr>
        <p:txBody>
          <a:bodyPr/>
          <a:lstStyle/>
          <a:p>
            <a:pPr eaLnBrk="1" hangingPunct="1"/>
            <a:r>
              <a:rPr lang="en-US" sz="3600" dirty="0">
                <a:ea typeface="ＭＳ Ｐゴシック" pitchFamily="34" charset="-128"/>
              </a:rPr>
              <a:t>Medical Loss Ratio Reporting and Disclosure Requirements</a:t>
            </a:r>
          </a:p>
        </p:txBody>
      </p:sp>
      <p:sp>
        <p:nvSpPr>
          <p:cNvPr id="67586" name="Rectangle 3"/>
          <p:cNvSpPr>
            <a:spLocks noGrp="1" noChangeArrowheads="1"/>
          </p:cNvSpPr>
          <p:nvPr>
            <p:ph idx="1"/>
          </p:nvPr>
        </p:nvSpPr>
        <p:spPr>
          <a:xfrm>
            <a:off x="152400" y="2514600"/>
            <a:ext cx="8610600" cy="3886200"/>
          </a:xfrm>
        </p:spPr>
        <p:txBody>
          <a:bodyPr/>
          <a:lstStyle/>
          <a:p>
            <a:pPr marL="419100" indent="-419100" eaLnBrk="1" hangingPunct="1">
              <a:lnSpc>
                <a:spcPct val="90000"/>
              </a:lnSpc>
            </a:pPr>
            <a:r>
              <a:rPr lang="en-US" dirty="0">
                <a:solidFill>
                  <a:srgbClr val="00B046"/>
                </a:solidFill>
                <a:ea typeface="ＭＳ Ｐゴシック" pitchFamily="34" charset="-128"/>
              </a:rPr>
              <a:t>Rebates.</a:t>
            </a:r>
            <a:r>
              <a:rPr lang="en-US" dirty="0">
                <a:solidFill>
                  <a:schemeClr val="tx1"/>
                </a:solidFill>
                <a:ea typeface="ＭＳ Ｐゴシック" pitchFamily="34" charset="-128"/>
              </a:rPr>
              <a:t> Insurer must provide rebates for GHP (whether grandfathered or not) to policyholder (typically ER</a:t>
            </a:r>
            <a:r>
              <a:rPr lang="en-US" dirty="0">
                <a:solidFill>
                  <a:schemeClr val="folHlink"/>
                </a:solidFill>
                <a:ea typeface="ＭＳ Ｐゴシック" pitchFamily="34" charset="-128"/>
              </a:rPr>
              <a:t>*</a:t>
            </a:r>
            <a:r>
              <a:rPr lang="en-US" dirty="0">
                <a:solidFill>
                  <a:schemeClr val="tx1"/>
                </a:solidFill>
                <a:ea typeface="ＭＳ Ｐゴシック" pitchFamily="34" charset="-128"/>
              </a:rPr>
              <a:t>) if it fails to spend at least:</a:t>
            </a:r>
          </a:p>
          <a:p>
            <a:pPr marL="876300" lvl="1" indent="-419100" eaLnBrk="1" hangingPunct="1">
              <a:lnSpc>
                <a:spcPct val="90000"/>
              </a:lnSpc>
            </a:pPr>
            <a:r>
              <a:rPr lang="en-US" dirty="0">
                <a:solidFill>
                  <a:srgbClr val="00B046"/>
                </a:solidFill>
                <a:ea typeface="ＭＳ Ｐゴシック" pitchFamily="34" charset="-128"/>
              </a:rPr>
              <a:t>&lt;85% </a:t>
            </a:r>
            <a:r>
              <a:rPr lang="en-US" dirty="0">
                <a:solidFill>
                  <a:schemeClr val="tx1"/>
                </a:solidFill>
                <a:ea typeface="ＭＳ Ｐゴシック" pitchFamily="34" charset="-128"/>
              </a:rPr>
              <a:t>of annual premiums in large group market; and </a:t>
            </a:r>
          </a:p>
          <a:p>
            <a:pPr marL="876300" lvl="1" indent="-419100" eaLnBrk="1" hangingPunct="1">
              <a:lnSpc>
                <a:spcPct val="90000"/>
              </a:lnSpc>
            </a:pPr>
            <a:r>
              <a:rPr lang="en-US" dirty="0">
                <a:solidFill>
                  <a:srgbClr val="00B046"/>
                </a:solidFill>
                <a:ea typeface="ＭＳ Ｐゴシック" pitchFamily="34" charset="-128"/>
              </a:rPr>
              <a:t>&lt;80% </a:t>
            </a:r>
            <a:r>
              <a:rPr lang="en-US" dirty="0">
                <a:solidFill>
                  <a:schemeClr val="tx1"/>
                </a:solidFill>
                <a:ea typeface="ＭＳ Ｐゴシック" pitchFamily="34" charset="-128"/>
              </a:rPr>
              <a:t>of annual premiums in small group and individual markets; on incurred claims and quality improvement expenses.</a:t>
            </a:r>
          </a:p>
          <a:p>
            <a:pPr marL="876300" lvl="1" indent="-419100" eaLnBrk="1" hangingPunct="1">
              <a:lnSpc>
                <a:spcPct val="90000"/>
              </a:lnSpc>
              <a:buFont typeface="Courier New" pitchFamily="49" charset="0"/>
              <a:buNone/>
            </a:pPr>
            <a:r>
              <a:rPr lang="en-US" sz="1600" b="1" dirty="0">
                <a:solidFill>
                  <a:srgbClr val="1466C5"/>
                </a:solidFill>
                <a:ea typeface="ＭＳ Ｐゴシック" pitchFamily="34" charset="-128"/>
              </a:rPr>
              <a:t>*</a:t>
            </a:r>
            <a:r>
              <a:rPr lang="en-US" sz="1600" dirty="0">
                <a:solidFill>
                  <a:srgbClr val="589DEE"/>
                </a:solidFill>
                <a:ea typeface="ＭＳ Ｐゴシック" pitchFamily="34" charset="-128"/>
              </a:rPr>
              <a:t>	</a:t>
            </a:r>
            <a:r>
              <a:rPr lang="en-US" sz="1600" dirty="0">
                <a:solidFill>
                  <a:srgbClr val="1466C5"/>
                </a:solidFill>
                <a:ea typeface="ＭＳ Ｐゴシック" pitchFamily="34" charset="-128"/>
              </a:rPr>
              <a:t>Insurer generally provides rebate to the policyholder with two exceptions, in which case the rebate is provided to the participant EE covered by the plan during the calendar year for which the rebate is based. </a:t>
            </a:r>
          </a:p>
          <a:p>
            <a:pPr marL="876300" lvl="1" indent="-419100" eaLnBrk="1" hangingPunct="1">
              <a:lnSpc>
                <a:spcPct val="90000"/>
              </a:lnSpc>
            </a:pPr>
            <a:r>
              <a:rPr lang="en-US" dirty="0">
                <a:solidFill>
                  <a:schemeClr val="tx1"/>
                </a:solidFill>
                <a:ea typeface="ＭＳ Ｐゴシック" pitchFamily="34" charset="-128"/>
              </a:rPr>
              <a:t>Church plans, if insurer does not obtain written assurance from the policyholder that the rebate will be used to benefit members; or</a:t>
            </a:r>
          </a:p>
          <a:p>
            <a:pPr marL="876300" lvl="1" indent="-419100" eaLnBrk="1" hangingPunct="1">
              <a:lnSpc>
                <a:spcPct val="90000"/>
              </a:lnSpc>
            </a:pPr>
            <a:r>
              <a:rPr lang="en-US" dirty="0">
                <a:solidFill>
                  <a:schemeClr val="tx1"/>
                </a:solidFill>
                <a:ea typeface="ＭＳ Ｐゴシック" pitchFamily="34" charset="-128"/>
              </a:rPr>
              <a:t>If the plan has terminated and the insurer is unable to locate the policyholder.</a:t>
            </a:r>
          </a:p>
        </p:txBody>
      </p:sp>
      <p:sp>
        <p:nvSpPr>
          <p:cNvPr id="4" name="Slide Number Placeholder 5"/>
          <p:cNvSpPr>
            <a:spLocks noGrp="1"/>
          </p:cNvSpPr>
          <p:nvPr>
            <p:ph type="sldNum" sz="quarter" idx="12"/>
          </p:nvPr>
        </p:nvSpPr>
        <p:spPr/>
        <p:txBody>
          <a:bodyPr/>
          <a:lstStyle/>
          <a:p>
            <a:pPr>
              <a:defRPr/>
            </a:pPr>
            <a:fld id="{EEFC08D5-2A24-48FB-AFB3-636B6AD9E82E}" type="slidenum">
              <a:rPr lang="en-US"/>
              <a:pPr>
                <a:defRPr/>
              </a:pPr>
              <a:t>62</a:t>
            </a:fld>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Grp="1" noChangeArrowheads="1"/>
          </p:cNvSpPr>
          <p:nvPr>
            <p:ph type="title"/>
          </p:nvPr>
        </p:nvSpPr>
        <p:spPr>
          <a:xfrm>
            <a:off x="0" y="381000"/>
            <a:ext cx="9144000" cy="1066800"/>
          </a:xfrm>
        </p:spPr>
        <p:txBody>
          <a:bodyPr/>
          <a:lstStyle/>
          <a:p>
            <a:pPr eaLnBrk="1" hangingPunct="1"/>
            <a:r>
              <a:rPr lang="en-US" sz="3600" dirty="0">
                <a:ea typeface="ＭＳ Ｐゴシック" pitchFamily="34" charset="-128"/>
              </a:rPr>
              <a:t>Medical Loss Ratio Reporting and Disclosure Requirements </a:t>
            </a:r>
            <a:r>
              <a:rPr lang="en-US" sz="2800" dirty="0">
                <a:ea typeface="ＭＳ Ｐゴシック" pitchFamily="34" charset="-128"/>
              </a:rPr>
              <a:t>(cont’d)</a:t>
            </a:r>
          </a:p>
        </p:txBody>
      </p:sp>
      <p:sp>
        <p:nvSpPr>
          <p:cNvPr id="68609" name="Rectangle 3"/>
          <p:cNvSpPr>
            <a:spLocks noGrp="1" noChangeArrowheads="1"/>
          </p:cNvSpPr>
          <p:nvPr>
            <p:ph idx="1"/>
          </p:nvPr>
        </p:nvSpPr>
        <p:spPr>
          <a:xfrm>
            <a:off x="381000" y="2590800"/>
            <a:ext cx="8382000" cy="3657600"/>
          </a:xfrm>
        </p:spPr>
        <p:txBody>
          <a:bodyPr/>
          <a:lstStyle/>
          <a:p>
            <a:pPr eaLnBrk="1" hangingPunct="1"/>
            <a:r>
              <a:rPr lang="ja-JP" altLang="en-US" sz="2000" dirty="0">
                <a:solidFill>
                  <a:srgbClr val="00B046"/>
                </a:solidFill>
                <a:ea typeface="ＭＳ Ｐゴシック" pitchFamily="34" charset="-128"/>
              </a:rPr>
              <a:t>“</a:t>
            </a:r>
            <a:r>
              <a:rPr lang="en-US" sz="2000" i="1" dirty="0">
                <a:solidFill>
                  <a:srgbClr val="00B046"/>
                </a:solidFill>
                <a:ea typeface="ＭＳ Ｐゴシック" pitchFamily="34" charset="-128"/>
              </a:rPr>
              <a:t>Incurred claims</a:t>
            </a:r>
            <a:r>
              <a:rPr lang="ja-JP" altLang="en-US" sz="2000" dirty="0">
                <a:solidFill>
                  <a:srgbClr val="00B046"/>
                </a:solidFill>
                <a:ea typeface="ＭＳ Ｐゴシック" pitchFamily="34" charset="-128"/>
              </a:rPr>
              <a:t>”</a:t>
            </a:r>
            <a:r>
              <a:rPr lang="en-US" sz="2000" dirty="0">
                <a:solidFill>
                  <a:schemeClr val="tx1"/>
                </a:solidFill>
                <a:ea typeface="ＭＳ Ｐゴシック" pitchFamily="34" charset="-128"/>
              </a:rPr>
              <a:t>:</a:t>
            </a:r>
          </a:p>
          <a:p>
            <a:pPr lvl="1" eaLnBrk="1" hangingPunct="1"/>
            <a:r>
              <a:rPr lang="en-US" dirty="0">
                <a:ea typeface="ＭＳ Ｐゴシック" pitchFamily="34" charset="-128"/>
              </a:rPr>
              <a:t>Direct </a:t>
            </a:r>
            <a:r>
              <a:rPr lang="en-US" b="1" dirty="0">
                <a:solidFill>
                  <a:srgbClr val="00B046"/>
                </a:solidFill>
                <a:ea typeface="ＭＳ Ｐゴシック" pitchFamily="34" charset="-128"/>
              </a:rPr>
              <a:t>claims paid</a:t>
            </a:r>
            <a:r>
              <a:rPr lang="en-US" dirty="0">
                <a:solidFill>
                  <a:srgbClr val="00B046"/>
                </a:solidFill>
                <a:ea typeface="ＭＳ Ｐゴシック" pitchFamily="34" charset="-128"/>
              </a:rPr>
              <a:t> </a:t>
            </a:r>
            <a:r>
              <a:rPr lang="en-US" dirty="0">
                <a:solidFill>
                  <a:schemeClr val="tx1"/>
                </a:solidFill>
                <a:ea typeface="ＭＳ Ｐゴシック" pitchFamily="34" charset="-128"/>
              </a:rPr>
              <a:t>(including capitation fees) for clinical services or supplies;</a:t>
            </a:r>
          </a:p>
          <a:p>
            <a:pPr lvl="1" eaLnBrk="1" hangingPunct="1"/>
            <a:r>
              <a:rPr lang="en-US" b="1" dirty="0">
                <a:solidFill>
                  <a:srgbClr val="00B046"/>
                </a:solidFill>
                <a:ea typeface="ＭＳ Ｐゴシック" pitchFamily="34" charset="-128"/>
              </a:rPr>
              <a:t>Claims reserves</a:t>
            </a:r>
            <a:r>
              <a:rPr lang="en-US" dirty="0">
                <a:solidFill>
                  <a:srgbClr val="00B046"/>
                </a:solidFill>
                <a:ea typeface="ＭＳ Ｐゴシック" pitchFamily="34" charset="-128"/>
              </a:rPr>
              <a:t> </a:t>
            </a:r>
            <a:r>
              <a:rPr lang="en-US" dirty="0">
                <a:solidFill>
                  <a:schemeClr val="tx1"/>
                </a:solidFill>
                <a:ea typeface="ＭＳ Ｐゴシック" pitchFamily="34" charset="-128"/>
              </a:rPr>
              <a:t>(including contingent benefits and claims portion of lawsuits); and</a:t>
            </a:r>
          </a:p>
          <a:p>
            <a:pPr lvl="1" eaLnBrk="1" hangingPunct="1"/>
            <a:r>
              <a:rPr lang="en-US" b="1" dirty="0">
                <a:solidFill>
                  <a:srgbClr val="00B046"/>
                </a:solidFill>
                <a:ea typeface="ＭＳ Ｐゴシック" pitchFamily="34" charset="-128"/>
              </a:rPr>
              <a:t>Experience rating refunds</a:t>
            </a:r>
            <a:r>
              <a:rPr lang="en-US" dirty="0">
                <a:ea typeface="ＭＳ Ｐゴシック" pitchFamily="34" charset="-128"/>
              </a:rPr>
              <a:t>.</a:t>
            </a:r>
          </a:p>
          <a:p>
            <a:pPr eaLnBrk="1" hangingPunct="1"/>
            <a:r>
              <a:rPr lang="en-US" sz="2000" dirty="0">
                <a:solidFill>
                  <a:schemeClr val="tx1"/>
                </a:solidFill>
                <a:ea typeface="ＭＳ Ｐゴシック" pitchFamily="34" charset="-128"/>
              </a:rPr>
              <a:t>Annual rebates must be distributed by Aug. 1 of the following year.</a:t>
            </a:r>
          </a:p>
          <a:p>
            <a:pPr eaLnBrk="1" hangingPunct="1"/>
            <a:r>
              <a:rPr lang="en-US" sz="2000" dirty="0">
                <a:solidFill>
                  <a:schemeClr val="tx1"/>
                </a:solidFill>
                <a:ea typeface="ＭＳ Ｐゴシック" pitchFamily="34" charset="-128"/>
              </a:rPr>
              <a:t>Policyholder requirements for use of rebate varies depending on whether plan is an ERISA, non-federal governmental, or church plan.</a:t>
            </a:r>
          </a:p>
          <a:p>
            <a:pPr eaLnBrk="1" hangingPunct="1"/>
            <a:endParaRPr lang="en-US" sz="2000" dirty="0">
              <a:solidFill>
                <a:schemeClr val="tx1"/>
              </a:solidFill>
              <a:ea typeface="ＭＳ Ｐゴシック" pitchFamily="34" charset="-128"/>
            </a:endParaRPr>
          </a:p>
        </p:txBody>
      </p:sp>
      <p:sp>
        <p:nvSpPr>
          <p:cNvPr id="4" name="Slide Number Placeholder 5"/>
          <p:cNvSpPr>
            <a:spLocks noGrp="1"/>
          </p:cNvSpPr>
          <p:nvPr>
            <p:ph type="sldNum" sz="quarter" idx="12"/>
          </p:nvPr>
        </p:nvSpPr>
        <p:spPr/>
        <p:txBody>
          <a:bodyPr/>
          <a:lstStyle/>
          <a:p>
            <a:pPr>
              <a:defRPr/>
            </a:pPr>
            <a:fld id="{14A2333B-7C4E-4EC2-8FE6-D36A804AAA5D}" type="slidenum">
              <a:rPr lang="en-US"/>
              <a:pPr>
                <a:defRPr/>
              </a:pPr>
              <a:t>63</a:t>
            </a:fld>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457200" y="381000"/>
            <a:ext cx="3509963" cy="6096000"/>
          </a:xfrm>
        </p:spPr>
        <p:txBody>
          <a:bodyPr/>
          <a:lstStyle/>
          <a:p>
            <a:pPr eaLnBrk="1" hangingPunct="1"/>
            <a:r>
              <a:rPr lang="en-US">
                <a:ea typeface="ＭＳ Ｐゴシック" pitchFamily="34" charset="-128"/>
              </a:rPr>
              <a:t>Claims and Appeal Procedures</a:t>
            </a:r>
          </a:p>
        </p:txBody>
      </p:sp>
      <p:sp>
        <p:nvSpPr>
          <p:cNvPr id="137219" name="Rectangle 3"/>
          <p:cNvSpPr>
            <a:spLocks noGrp="1" noChangeArrowheads="1"/>
          </p:cNvSpPr>
          <p:nvPr>
            <p:ph idx="1"/>
          </p:nvPr>
        </p:nvSpPr>
        <p:spPr>
          <a:xfrm>
            <a:off x="4648200" y="273050"/>
            <a:ext cx="4267200" cy="6280150"/>
          </a:xfrm>
        </p:spPr>
        <p:txBody>
          <a:bodyPr/>
          <a:lstStyle/>
          <a:p>
            <a:pPr marL="341313" indent="-341313" eaLnBrk="1" hangingPunct="1">
              <a:defRPr/>
            </a:pPr>
            <a:r>
              <a:rPr lang="en-US" dirty="0">
                <a:solidFill>
                  <a:schemeClr val="tx1"/>
                </a:solidFill>
                <a:ea typeface="ＭＳ Ｐゴシック" pitchFamily="34" charset="-128"/>
              </a:rPr>
              <a:t>Detailed requirements pertaining to i</a:t>
            </a:r>
            <a:r>
              <a:rPr lang="en-US" dirty="0">
                <a:solidFill>
                  <a:srgbClr val="00B046"/>
                </a:solidFill>
                <a:ea typeface="ＭＳ Ｐゴシック" pitchFamily="34" charset="-128"/>
              </a:rPr>
              <a:t>nternal claims, appeals, and independent external reviews of </a:t>
            </a:r>
            <a:r>
              <a:rPr lang="ja-JP" altLang="en-US" dirty="0">
                <a:solidFill>
                  <a:srgbClr val="00B046"/>
                </a:solidFill>
                <a:ea typeface="ＭＳ Ｐゴシック" pitchFamily="34" charset="-128"/>
              </a:rPr>
              <a:t>“</a:t>
            </a:r>
            <a:r>
              <a:rPr lang="en-US" i="1" dirty="0">
                <a:solidFill>
                  <a:srgbClr val="00B046"/>
                </a:solidFill>
                <a:ea typeface="ＭＳ Ｐゴシック" pitchFamily="34" charset="-128"/>
              </a:rPr>
              <a:t>adverse benefit determination</a:t>
            </a:r>
            <a:r>
              <a:rPr lang="ja-JP" altLang="en-US" dirty="0">
                <a:solidFill>
                  <a:srgbClr val="00B046"/>
                </a:solidFill>
                <a:ea typeface="ＭＳ Ｐゴシック" pitchFamily="34" charset="-128"/>
              </a:rPr>
              <a:t>”</a:t>
            </a:r>
            <a:r>
              <a:rPr lang="en-US" dirty="0">
                <a:solidFill>
                  <a:srgbClr val="00B046"/>
                </a:solidFill>
                <a:ea typeface="ＭＳ Ｐゴシック" pitchFamily="34" charset="-128"/>
              </a:rPr>
              <a:t> </a:t>
            </a:r>
            <a:r>
              <a:rPr lang="en-US" dirty="0">
                <a:solidFill>
                  <a:schemeClr val="tx1"/>
                </a:solidFill>
                <a:ea typeface="ＭＳ Ｐゴシック" pitchFamily="34" charset="-128"/>
              </a:rPr>
              <a:t>applies to non-grandfathered GHPs.</a:t>
            </a:r>
            <a:r>
              <a:rPr lang="en-US" dirty="0">
                <a:solidFill>
                  <a:schemeClr val="folHlink"/>
                </a:solidFill>
                <a:ea typeface="ＭＳ Ｐゴシック" pitchFamily="34" charset="-128"/>
              </a:rPr>
              <a:t>*</a:t>
            </a:r>
          </a:p>
          <a:p>
            <a:pPr marL="341313" indent="-341313" eaLnBrk="1" hangingPunct="1">
              <a:defRPr/>
            </a:pPr>
            <a:r>
              <a:rPr lang="en-US" dirty="0">
                <a:solidFill>
                  <a:schemeClr val="tx1"/>
                </a:solidFill>
                <a:ea typeface="ＭＳ Ｐゴシック" pitchFamily="34" charset="-128"/>
              </a:rPr>
              <a:t>Generally must comply with DOL</a:t>
            </a:r>
            <a:r>
              <a:rPr lang="ja-JP" altLang="en-US" dirty="0">
                <a:solidFill>
                  <a:schemeClr val="tx1"/>
                </a:solidFill>
                <a:ea typeface="ＭＳ Ｐゴシック" pitchFamily="34" charset="-128"/>
              </a:rPr>
              <a:t>’</a:t>
            </a:r>
            <a:r>
              <a:rPr lang="en-US" dirty="0">
                <a:solidFill>
                  <a:schemeClr val="tx1"/>
                </a:solidFill>
                <a:ea typeface="ＭＳ Ｐゴシック" pitchFamily="34" charset="-128"/>
              </a:rPr>
              <a:t>s pre-ACA claims and appeal </a:t>
            </a:r>
            <a:r>
              <a:rPr lang="en-US" dirty="0" err="1">
                <a:solidFill>
                  <a:schemeClr val="tx1"/>
                </a:solidFill>
                <a:ea typeface="ＭＳ Ｐゴシック" pitchFamily="34" charset="-128"/>
              </a:rPr>
              <a:t>regs</a:t>
            </a:r>
            <a:r>
              <a:rPr lang="en-US" dirty="0">
                <a:solidFill>
                  <a:schemeClr val="tx1"/>
                </a:solidFill>
                <a:ea typeface="ＭＳ Ｐゴシック" pitchFamily="34" charset="-128"/>
              </a:rPr>
              <a:t> applicable to ERISA GHPs (with some modifications).</a:t>
            </a:r>
            <a:endParaRPr lang="en-US" sz="2500" dirty="0">
              <a:solidFill>
                <a:schemeClr val="tx1"/>
              </a:solidFill>
              <a:effectLst>
                <a:outerShdw blurRad="38100" dist="38100" dir="2700000" algn="tl">
                  <a:srgbClr val="C0C0C0"/>
                </a:outerShdw>
              </a:effectLst>
              <a:ea typeface="ＭＳ Ｐゴシック" pitchFamily="34" charset="-128"/>
            </a:endParaRPr>
          </a:p>
          <a:p>
            <a:pPr marL="341313" indent="-341313" eaLnBrk="1" hangingPunct="1">
              <a:buFont typeface="Wingdings" pitchFamily="2" charset="2"/>
              <a:buNone/>
              <a:defRPr/>
            </a:pPr>
            <a:r>
              <a:rPr lang="en-US" sz="2000" b="1" dirty="0">
                <a:solidFill>
                  <a:srgbClr val="589DEE"/>
                </a:solidFill>
                <a:ea typeface="ＭＳ Ｐゴシック" pitchFamily="34" charset="-128"/>
              </a:rPr>
              <a:t>* 	</a:t>
            </a:r>
            <a:r>
              <a:rPr lang="en-US" sz="1700" dirty="0">
                <a:solidFill>
                  <a:srgbClr val="589DEE"/>
                </a:solidFill>
                <a:ea typeface="ＭＳ Ｐゴシック" pitchFamily="34" charset="-128"/>
              </a:rPr>
              <a:t>These requirements do not apply to grandfathered plans.</a:t>
            </a:r>
          </a:p>
        </p:txBody>
      </p:sp>
      <p:sp>
        <p:nvSpPr>
          <p:cNvPr id="4" name="Slide Number Placeholder 5"/>
          <p:cNvSpPr>
            <a:spLocks noGrp="1"/>
          </p:cNvSpPr>
          <p:nvPr>
            <p:ph type="sldNum" sz="quarter" idx="12"/>
          </p:nvPr>
        </p:nvSpPr>
        <p:spPr/>
        <p:txBody>
          <a:bodyPr/>
          <a:lstStyle/>
          <a:p>
            <a:pPr>
              <a:defRPr/>
            </a:pPr>
            <a:fld id="{CF9D9B1D-37D5-4775-879A-EE5B0840FE4C}" type="slidenum">
              <a:rPr lang="en-US"/>
              <a:pPr>
                <a:defRPr/>
              </a:pPr>
              <a:t>64</a:t>
            </a:fld>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B75A0C-21D3-4BE9-BBE1-93D36167964F}" type="slidenum">
              <a:rPr lang="en-US"/>
              <a:pPr>
                <a:defRPr/>
              </a:pPr>
              <a:t>65</a:t>
            </a:fld>
            <a:endParaRPr lang="en-US" dirty="0"/>
          </a:p>
        </p:txBody>
      </p:sp>
      <p:sp>
        <p:nvSpPr>
          <p:cNvPr id="70658" name="Rectangle 3"/>
          <p:cNvSpPr>
            <a:spLocks noGrp="1" noChangeArrowheads="1"/>
          </p:cNvSpPr>
          <p:nvPr>
            <p:ph idx="4294967295"/>
          </p:nvPr>
        </p:nvSpPr>
        <p:spPr>
          <a:xfrm>
            <a:off x="381000" y="1672728"/>
            <a:ext cx="8610600" cy="5181600"/>
          </a:xfrm>
        </p:spPr>
        <p:txBody>
          <a:bodyPr/>
          <a:lstStyle/>
          <a:p>
            <a:pPr eaLnBrk="1" hangingPunct="1">
              <a:spcBef>
                <a:spcPts val="0"/>
              </a:spcBef>
            </a:pPr>
            <a:r>
              <a:rPr lang="en-US" sz="1600" dirty="0">
                <a:solidFill>
                  <a:schemeClr val="tx1"/>
                </a:solidFill>
                <a:ea typeface="ＭＳ Ｐゴシック" pitchFamily="34" charset="-128"/>
              </a:rPr>
              <a:t>GHPs (whether grandfathered or not) must provide a </a:t>
            </a:r>
            <a:r>
              <a:rPr lang="en-US" sz="1600" dirty="0">
                <a:solidFill>
                  <a:srgbClr val="00B046"/>
                </a:solidFill>
                <a:ea typeface="ＭＳ Ｐゴシック" pitchFamily="34" charset="-128"/>
              </a:rPr>
              <a:t>Summary of Benefits and Coverage </a:t>
            </a:r>
            <a:r>
              <a:rPr lang="en-US" sz="1600" dirty="0">
                <a:solidFill>
                  <a:schemeClr val="tx1"/>
                </a:solidFill>
                <a:ea typeface="ＭＳ Ｐゴシック" pitchFamily="34" charset="-128"/>
              </a:rPr>
              <a:t>(</a:t>
            </a:r>
            <a:r>
              <a:rPr lang="ja-JP" altLang="en-US" sz="1600" dirty="0">
                <a:solidFill>
                  <a:schemeClr val="tx1"/>
                </a:solidFill>
                <a:ea typeface="ＭＳ Ｐゴシック" pitchFamily="34" charset="-128"/>
              </a:rPr>
              <a:t>“</a:t>
            </a:r>
            <a:r>
              <a:rPr lang="en-US" sz="1600" dirty="0">
                <a:solidFill>
                  <a:schemeClr val="tx1"/>
                </a:solidFill>
                <a:ea typeface="ＭＳ Ｐゴシック" pitchFamily="34" charset="-128"/>
              </a:rPr>
              <a:t>SBC</a:t>
            </a:r>
            <a:r>
              <a:rPr lang="ja-JP" altLang="en-US" sz="1600" dirty="0">
                <a:solidFill>
                  <a:schemeClr val="tx1"/>
                </a:solidFill>
                <a:ea typeface="ＭＳ Ｐゴシック" pitchFamily="34" charset="-128"/>
              </a:rPr>
              <a:t>”</a:t>
            </a:r>
            <a:r>
              <a:rPr lang="en-US" sz="1600" dirty="0">
                <a:solidFill>
                  <a:schemeClr val="tx1"/>
                </a:solidFill>
                <a:ea typeface="ＭＳ Ｐゴシック" pitchFamily="34" charset="-128"/>
              </a:rPr>
              <a:t>) to applicants and enrollees (participants and beneficiaries) before enrollment or re-enrollment:</a:t>
            </a:r>
          </a:p>
          <a:p>
            <a:pPr lvl="1" eaLnBrk="1" hangingPunct="1">
              <a:spcBef>
                <a:spcPts val="0"/>
              </a:spcBef>
            </a:pPr>
            <a:r>
              <a:rPr lang="en-US" sz="1600" dirty="0">
                <a:solidFill>
                  <a:schemeClr val="tx1"/>
                </a:solidFill>
                <a:ea typeface="ＭＳ Ｐゴシック" pitchFamily="34" charset="-128"/>
              </a:rPr>
              <a:t>At initial enrollment;</a:t>
            </a:r>
            <a:endParaRPr lang="en-US" sz="1600" u="sng" dirty="0">
              <a:solidFill>
                <a:schemeClr val="tx1"/>
              </a:solidFill>
              <a:ea typeface="ＭＳ Ｐゴシック" pitchFamily="34" charset="-128"/>
            </a:endParaRPr>
          </a:p>
          <a:p>
            <a:pPr lvl="1" eaLnBrk="1" hangingPunct="1">
              <a:spcBef>
                <a:spcPts val="0"/>
              </a:spcBef>
            </a:pPr>
            <a:r>
              <a:rPr lang="en-US" sz="1600" dirty="0">
                <a:solidFill>
                  <a:schemeClr val="tx1"/>
                </a:solidFill>
                <a:ea typeface="ＭＳ Ｐゴシック" pitchFamily="34" charset="-128"/>
              </a:rPr>
              <a:t>Subsequent years with each year</a:t>
            </a:r>
            <a:r>
              <a:rPr lang="ja-JP" altLang="en-US" sz="1600" dirty="0">
                <a:solidFill>
                  <a:schemeClr val="tx1"/>
                </a:solidFill>
                <a:ea typeface="ＭＳ Ｐゴシック" pitchFamily="34" charset="-128"/>
              </a:rPr>
              <a:t>’</a:t>
            </a:r>
            <a:r>
              <a:rPr lang="en-US" sz="1600" dirty="0">
                <a:solidFill>
                  <a:schemeClr val="tx1"/>
                </a:solidFill>
                <a:ea typeface="ＭＳ Ｐゴシック" pitchFamily="34" charset="-128"/>
              </a:rPr>
              <a:t>s open enrollment period; and</a:t>
            </a:r>
          </a:p>
          <a:p>
            <a:pPr lvl="1" eaLnBrk="1" hangingPunct="1">
              <a:spcBef>
                <a:spcPts val="0"/>
              </a:spcBef>
            </a:pPr>
            <a:r>
              <a:rPr lang="en-US" sz="1600" dirty="0">
                <a:solidFill>
                  <a:schemeClr val="tx1"/>
                </a:solidFill>
                <a:ea typeface="ＭＳ Ｐゴシック" pitchFamily="34" charset="-128"/>
              </a:rPr>
              <a:t>Material modification of coverage requires 60-day notice to enrollees if occurs other than at renewal (e.g., mid-year changes).</a:t>
            </a:r>
          </a:p>
          <a:p>
            <a:pPr eaLnBrk="1" hangingPunct="1">
              <a:spcBef>
                <a:spcPts val="0"/>
              </a:spcBef>
            </a:pPr>
            <a:r>
              <a:rPr lang="en-US" sz="1600" dirty="0">
                <a:solidFill>
                  <a:schemeClr val="tx1"/>
                </a:solidFill>
                <a:ea typeface="ＭＳ Ｐゴシック" pitchFamily="34" charset="-128"/>
              </a:rPr>
              <a:t>Overlapping insurer and Plan Administrator responsibility to provide SBC:</a:t>
            </a:r>
          </a:p>
          <a:p>
            <a:pPr lvl="1" eaLnBrk="1" hangingPunct="1">
              <a:spcBef>
                <a:spcPts val="0"/>
              </a:spcBef>
            </a:pPr>
            <a:r>
              <a:rPr lang="en-US" sz="1600" dirty="0">
                <a:solidFill>
                  <a:schemeClr val="tx1"/>
                </a:solidFill>
                <a:ea typeface="ＭＳ Ｐゴシック" pitchFamily="34" charset="-128"/>
              </a:rPr>
              <a:t>If insurer provides, that satisfies Plan Administrator</a:t>
            </a:r>
            <a:r>
              <a:rPr lang="ja-JP" altLang="en-US" sz="1600" dirty="0">
                <a:solidFill>
                  <a:schemeClr val="tx1"/>
                </a:solidFill>
                <a:ea typeface="ＭＳ Ｐゴシック" pitchFamily="34" charset="-128"/>
              </a:rPr>
              <a:t>’</a:t>
            </a:r>
            <a:r>
              <a:rPr lang="en-US" sz="1600" dirty="0">
                <a:solidFill>
                  <a:schemeClr val="tx1"/>
                </a:solidFill>
                <a:ea typeface="ＭＳ Ｐゴシック" pitchFamily="34" charset="-128"/>
              </a:rPr>
              <a:t>s obligation.</a:t>
            </a:r>
          </a:p>
          <a:p>
            <a:pPr lvl="1" eaLnBrk="1" hangingPunct="1">
              <a:spcBef>
                <a:spcPts val="0"/>
              </a:spcBef>
            </a:pPr>
            <a:r>
              <a:rPr lang="en-US" sz="1600" dirty="0">
                <a:solidFill>
                  <a:schemeClr val="tx1"/>
                </a:solidFill>
                <a:ea typeface="ＭＳ Ｐゴシック" pitchFamily="34" charset="-128"/>
              </a:rPr>
              <a:t>Plan Administrator of self-insured GHP responsible to provide.</a:t>
            </a:r>
          </a:p>
          <a:p>
            <a:pPr marL="0" lvl="1" indent="0" eaLnBrk="1" hangingPunct="1">
              <a:spcBef>
                <a:spcPts val="1200"/>
              </a:spcBef>
              <a:spcAft>
                <a:spcPts val="1200"/>
              </a:spcAft>
              <a:buClr>
                <a:schemeClr val="tx2"/>
              </a:buClr>
              <a:buFont typeface="Wingdings" pitchFamily="2" charset="2"/>
              <a:buNone/>
            </a:pPr>
            <a:r>
              <a:rPr lang="en-US" sz="1600" b="1" i="1" dirty="0">
                <a:solidFill>
                  <a:srgbClr val="FF6600"/>
                </a:solidFill>
                <a:ea typeface="ＭＳ Ｐゴシック" pitchFamily="34" charset="-128"/>
              </a:rPr>
              <a:t>Tip:</a:t>
            </a:r>
            <a:r>
              <a:rPr lang="en-US" sz="1600" dirty="0">
                <a:ea typeface="ＭＳ Ｐゴシック" pitchFamily="34" charset="-128"/>
              </a:rPr>
              <a:t>  </a:t>
            </a:r>
            <a:r>
              <a:rPr lang="en-US" sz="1600" dirty="0">
                <a:solidFill>
                  <a:srgbClr val="00B046"/>
                </a:solidFill>
                <a:ea typeface="ＭＳ Ｐゴシック" pitchFamily="34" charset="-128"/>
              </a:rPr>
              <a:t>SBC requirements apply in addition to ERISA</a:t>
            </a:r>
            <a:r>
              <a:rPr lang="ja-JP" altLang="en-US" sz="1600" dirty="0">
                <a:solidFill>
                  <a:srgbClr val="00B046"/>
                </a:solidFill>
                <a:ea typeface="ＭＳ Ｐゴシック" pitchFamily="34" charset="-128"/>
              </a:rPr>
              <a:t>’</a:t>
            </a:r>
            <a:r>
              <a:rPr lang="en-US" sz="1600" dirty="0">
                <a:solidFill>
                  <a:srgbClr val="00B046"/>
                </a:solidFill>
                <a:ea typeface="ＭＳ Ｐゴシック" pitchFamily="34" charset="-128"/>
              </a:rPr>
              <a:t>s SPD and SMM requirements</a:t>
            </a:r>
            <a:r>
              <a:rPr lang="en-US" sz="1600" dirty="0">
                <a:solidFill>
                  <a:srgbClr val="00FFFF"/>
                </a:solidFill>
                <a:ea typeface="ＭＳ Ｐゴシック" pitchFamily="34" charset="-128"/>
              </a:rPr>
              <a:t>.</a:t>
            </a:r>
            <a:endParaRPr lang="en-US" sz="1600" dirty="0">
              <a:ea typeface="ＭＳ Ｐゴシック" pitchFamily="34" charset="-128"/>
            </a:endParaRPr>
          </a:p>
          <a:p>
            <a:pPr eaLnBrk="1" hangingPunct="1">
              <a:spcBef>
                <a:spcPts val="0"/>
              </a:spcBef>
            </a:pPr>
            <a:r>
              <a:rPr lang="en-US" sz="1600" dirty="0">
                <a:solidFill>
                  <a:schemeClr val="tx1"/>
                </a:solidFill>
                <a:ea typeface="ＭＳ Ｐゴシック" pitchFamily="34" charset="-128"/>
              </a:rPr>
              <a:t>Templates, instructions, and related guidance are available on the DOL and HHS websites.</a:t>
            </a:r>
          </a:p>
          <a:p>
            <a:pPr eaLnBrk="1" hangingPunct="1">
              <a:spcBef>
                <a:spcPts val="0"/>
              </a:spcBef>
            </a:pPr>
            <a:r>
              <a:rPr lang="en-US" sz="1600" dirty="0">
                <a:solidFill>
                  <a:schemeClr val="tx1"/>
                </a:solidFill>
                <a:ea typeface="ＭＳ Ｐゴシック" pitchFamily="34" charset="-128"/>
              </a:rPr>
              <a:t>Final regs, revised template, and other guidance make changes to SBC requirements for PYs beginning the 1</a:t>
            </a:r>
            <a:r>
              <a:rPr lang="en-US" sz="1600" baseline="30000" dirty="0">
                <a:solidFill>
                  <a:schemeClr val="tx1"/>
                </a:solidFill>
                <a:ea typeface="ＭＳ Ｐゴシック" pitchFamily="34" charset="-128"/>
              </a:rPr>
              <a:t>st</a:t>
            </a:r>
            <a:r>
              <a:rPr lang="en-US" sz="1600" dirty="0">
                <a:solidFill>
                  <a:schemeClr val="tx1"/>
                </a:solidFill>
                <a:ea typeface="ＭＳ Ｐゴシック" pitchFamily="34" charset="-128"/>
              </a:rPr>
              <a:t> open enrollment period that begins on or after </a:t>
            </a:r>
            <a:r>
              <a:rPr lang="en-US" sz="1600" u="sng" dirty="0">
                <a:solidFill>
                  <a:schemeClr val="tx1"/>
                </a:solidFill>
                <a:ea typeface="ＭＳ Ｐゴシック" pitchFamily="34" charset="-128"/>
              </a:rPr>
              <a:t>1/1/21</a:t>
            </a:r>
            <a:r>
              <a:rPr lang="en-US" sz="1600" dirty="0">
                <a:solidFill>
                  <a:schemeClr val="tx1"/>
                </a:solidFill>
                <a:ea typeface="ＭＳ Ｐゴシック" pitchFamily="34" charset="-128"/>
              </a:rPr>
              <a:t>.</a:t>
            </a:r>
          </a:p>
          <a:p>
            <a:pPr eaLnBrk="1" hangingPunct="1">
              <a:spcBef>
                <a:spcPts val="0"/>
              </a:spcBef>
            </a:pPr>
            <a:r>
              <a:rPr lang="en-US" sz="1600" dirty="0">
                <a:solidFill>
                  <a:srgbClr val="00B050"/>
                </a:solidFill>
                <a:ea typeface="ＭＳ Ｐゴシック" pitchFamily="34" charset="-128"/>
              </a:rPr>
              <a:t>Consequences of failing to provide SBC</a:t>
            </a:r>
            <a:r>
              <a:rPr lang="en-US" sz="1600" dirty="0">
                <a:solidFill>
                  <a:schemeClr val="tx1"/>
                </a:solidFill>
                <a:ea typeface="ＭＳ Ｐゴシック" pitchFamily="34" charset="-128"/>
              </a:rPr>
              <a:t>-civil penalty of up to $1,000 per failure (adjusted for inflation).  Max penalty assessed after 1/15/21 (for violations occurring after 11/2/15) is </a:t>
            </a:r>
            <a:r>
              <a:rPr lang="en-US" sz="1600" dirty="0">
                <a:solidFill>
                  <a:srgbClr val="00B050"/>
                </a:solidFill>
                <a:ea typeface="ＭＳ Ｐゴシック" pitchFamily="34" charset="-128"/>
              </a:rPr>
              <a:t>$1,190 per participant/beneficiary</a:t>
            </a:r>
            <a:r>
              <a:rPr lang="en-US" sz="1600" dirty="0">
                <a:solidFill>
                  <a:schemeClr val="tx1"/>
                </a:solidFill>
                <a:ea typeface="ＭＳ Ｐゴシック" pitchFamily="34" charset="-128"/>
              </a:rPr>
              <a:t>.  Fine cannot be paid from plan or trust assets.  </a:t>
            </a:r>
          </a:p>
        </p:txBody>
      </p:sp>
      <p:sp>
        <p:nvSpPr>
          <p:cNvPr id="70659" name="Rectangle 2"/>
          <p:cNvSpPr>
            <a:spLocks noGrp="1" noChangeArrowheads="1"/>
          </p:cNvSpPr>
          <p:nvPr>
            <p:ph type="title" idx="4294967295"/>
          </p:nvPr>
        </p:nvSpPr>
        <p:spPr>
          <a:xfrm>
            <a:off x="0" y="-76200"/>
            <a:ext cx="8839200" cy="914400"/>
          </a:xfrm>
        </p:spPr>
        <p:txBody>
          <a:bodyPr/>
          <a:lstStyle/>
          <a:p>
            <a:pPr eaLnBrk="1" hangingPunct="1"/>
            <a:r>
              <a:rPr lang="en-US" sz="3600">
                <a:ea typeface="ＭＳ Ｐゴシック" pitchFamily="34" charset="-128"/>
              </a:rPr>
              <a:t>Summary of Benefits &amp; Coverage</a:t>
            </a:r>
          </a:p>
        </p:txBody>
      </p:sp>
      <p:pic>
        <p:nvPicPr>
          <p:cNvPr id="5" name="Picture 4" descr="MC900440035[1]"/>
          <p:cNvPicPr>
            <a:picLocks noChangeAspect="1" noChangeArrowheads="1"/>
          </p:cNvPicPr>
          <p:nvPr/>
        </p:nvPicPr>
        <p:blipFill>
          <a:blip r:embed="rId2"/>
          <a:srcRect/>
          <a:stretch>
            <a:fillRect/>
          </a:stretch>
        </p:blipFill>
        <p:spPr bwMode="auto">
          <a:xfrm rot="20530356">
            <a:off x="66475" y="5952993"/>
            <a:ext cx="629050" cy="445577"/>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76800" y="779463"/>
            <a:ext cx="3635375" cy="2209800"/>
          </a:xfrm>
        </p:spPr>
        <p:txBody>
          <a:bodyPr/>
          <a:lstStyle/>
          <a:p>
            <a:pPr>
              <a:defRPr/>
            </a:pPr>
            <a:r>
              <a:rPr lang="en-US" sz="7200" b="1" spc="300" dirty="0">
                <a:solidFill>
                  <a:schemeClr val="bg2">
                    <a:lumMod val="75000"/>
                  </a:schemeClr>
                </a:solidFill>
              </a:rPr>
              <a:t>Part 3</a:t>
            </a:r>
          </a:p>
        </p:txBody>
      </p:sp>
      <p:sp>
        <p:nvSpPr>
          <p:cNvPr id="71682" name="Text Placeholder 3"/>
          <p:cNvSpPr>
            <a:spLocks noGrp="1"/>
          </p:cNvSpPr>
          <p:nvPr>
            <p:ph type="body" sz="half" idx="2"/>
          </p:nvPr>
        </p:nvSpPr>
        <p:spPr>
          <a:xfrm>
            <a:off x="4876800" y="3048000"/>
            <a:ext cx="4191000" cy="3505200"/>
          </a:xfrm>
        </p:spPr>
        <p:txBody>
          <a:bodyPr/>
          <a:lstStyle/>
          <a:p>
            <a:r>
              <a:rPr lang="en-US" sz="3200" b="1" dirty="0">
                <a:solidFill>
                  <a:schemeClr val="tx1"/>
                </a:solidFill>
                <a:ea typeface="ＭＳ Ｐゴシック" pitchFamily="34" charset="-128"/>
              </a:rPr>
              <a:t>Shared Responsibility for ERs</a:t>
            </a:r>
          </a:p>
          <a:p>
            <a:r>
              <a:rPr lang="en-US" sz="3200" dirty="0">
                <a:solidFill>
                  <a:schemeClr val="tx1"/>
                </a:solidFill>
                <a:ea typeface="ＭＳ Ｐゴシック" pitchFamily="34" charset="-128"/>
              </a:rPr>
              <a:t>(ER “Pay or Play” Penalty Tax)</a:t>
            </a:r>
          </a:p>
        </p:txBody>
      </p:sp>
      <p:pic>
        <p:nvPicPr>
          <p:cNvPr id="9" name="Picture Placeholder 8" descr="HCRImage.jpg"/>
          <p:cNvPicPr>
            <a:picLocks noGrp="1" noChangeAspect="1"/>
          </p:cNvPicPr>
          <p:nvPr>
            <p:ph type="pic" sz="quarter" idx="13"/>
          </p:nvPr>
        </p:nvPicPr>
        <p:blipFill rotWithShape="1">
          <a:blip r:embed="rId2"/>
          <a:srcRect l="24306" r="24306"/>
          <a:stretch/>
        </p:blipFill>
        <p:spPr/>
      </p:pic>
      <p:sp>
        <p:nvSpPr>
          <p:cNvPr id="2" name="Slide Number Placeholder 1"/>
          <p:cNvSpPr>
            <a:spLocks noGrp="1"/>
          </p:cNvSpPr>
          <p:nvPr>
            <p:ph type="sldNum" sz="quarter" idx="16"/>
          </p:nvPr>
        </p:nvSpPr>
        <p:spPr/>
        <p:txBody>
          <a:bodyPr/>
          <a:lstStyle/>
          <a:p>
            <a:pPr>
              <a:defRPr/>
            </a:pPr>
            <a:fld id="{9AEB0307-AAAA-4E50-85BB-DD7ADEA3A68D}" type="slidenum">
              <a:rPr lang="en-US" smtClean="0"/>
              <a:pPr>
                <a:defRPr/>
              </a:pPr>
              <a:t>66</a:t>
            </a:fld>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3"/>
          <p:cNvSpPr>
            <a:spLocks noGrp="1" noChangeArrowheads="1"/>
          </p:cNvSpPr>
          <p:nvPr>
            <p:ph type="title"/>
          </p:nvPr>
        </p:nvSpPr>
        <p:spPr>
          <a:xfrm>
            <a:off x="457200" y="381000"/>
            <a:ext cx="3886200" cy="6096000"/>
          </a:xfrm>
        </p:spPr>
        <p:txBody>
          <a:bodyPr/>
          <a:lstStyle/>
          <a:p>
            <a:pPr algn="ctr" eaLnBrk="1" hangingPunct="1"/>
            <a:r>
              <a:rPr lang="en-US" sz="3600" dirty="0">
                <a:ea typeface="ＭＳ Ｐゴシック" pitchFamily="34" charset="-128"/>
              </a:rPr>
              <a:t>ER </a:t>
            </a:r>
            <a:r>
              <a:rPr lang="ja-JP" altLang="en-US" sz="3600" dirty="0">
                <a:ea typeface="ＭＳ Ｐゴシック" pitchFamily="34" charset="-128"/>
              </a:rPr>
              <a:t>“</a:t>
            </a:r>
            <a:r>
              <a:rPr lang="en-US" altLang="ja-JP" sz="3600" dirty="0">
                <a:ea typeface="ＭＳ Ｐゴシック" pitchFamily="34" charset="-128"/>
              </a:rPr>
              <a:t>Pay or Play” Penalty Tax</a:t>
            </a:r>
            <a:br>
              <a:rPr lang="en-US" altLang="ja-JP" sz="3600" dirty="0">
                <a:ea typeface="ＭＳ Ｐゴシック" pitchFamily="34" charset="-128"/>
              </a:rPr>
            </a:br>
            <a:br>
              <a:rPr lang="en-US" altLang="ja-JP" sz="3600" dirty="0">
                <a:ea typeface="ＭＳ Ｐゴシック" pitchFamily="34" charset="-128"/>
              </a:rPr>
            </a:br>
            <a:br>
              <a:rPr lang="en-US" altLang="ja-JP" sz="3600" dirty="0">
                <a:ea typeface="ＭＳ Ｐゴシック" pitchFamily="34" charset="-128"/>
              </a:rPr>
            </a:br>
            <a:br>
              <a:rPr lang="en-US" altLang="ja-JP" sz="3600" dirty="0">
                <a:ea typeface="ＭＳ Ｐゴシック" pitchFamily="34" charset="-128"/>
              </a:rPr>
            </a:br>
            <a:br>
              <a:rPr lang="en-US" altLang="ja-JP" sz="3600" dirty="0">
                <a:ea typeface="ＭＳ Ｐゴシック" pitchFamily="34" charset="-128"/>
              </a:rPr>
            </a:br>
            <a:r>
              <a:rPr lang="en-US" altLang="ja-JP" sz="3600" dirty="0">
                <a:ea typeface="ＭＳ Ｐゴシック" pitchFamily="34" charset="-128"/>
              </a:rPr>
              <a:t>Are you going to pay or play?</a:t>
            </a:r>
            <a:endParaRPr lang="en-US" sz="3200" dirty="0">
              <a:ea typeface="ＭＳ Ｐゴシック" pitchFamily="34" charset="-128"/>
            </a:endParaRPr>
          </a:p>
        </p:txBody>
      </p:sp>
      <p:sp>
        <p:nvSpPr>
          <p:cNvPr id="73730" name="Rectangle 2"/>
          <p:cNvSpPr>
            <a:spLocks noGrp="1" noChangeArrowheads="1"/>
          </p:cNvSpPr>
          <p:nvPr>
            <p:ph idx="1"/>
          </p:nvPr>
        </p:nvSpPr>
        <p:spPr>
          <a:xfrm>
            <a:off x="4359007" y="381000"/>
            <a:ext cx="4572000" cy="6280150"/>
          </a:xfrm>
        </p:spPr>
        <p:txBody>
          <a:bodyPr>
            <a:noAutofit/>
          </a:bodyPr>
          <a:lstStyle/>
          <a:p>
            <a:pPr eaLnBrk="1" hangingPunct="1">
              <a:spcBef>
                <a:spcPts val="600"/>
              </a:spcBef>
            </a:pPr>
            <a:r>
              <a:rPr lang="en-US" sz="1700" dirty="0">
                <a:solidFill>
                  <a:srgbClr val="00B046"/>
                </a:solidFill>
                <a:ea typeface="ＭＳ Ｐゴシック" pitchFamily="34" charset="-128"/>
              </a:rPr>
              <a:t>Beginning in 2015, </a:t>
            </a:r>
            <a:r>
              <a:rPr lang="en-US" sz="1700" dirty="0">
                <a:solidFill>
                  <a:schemeClr val="tx1"/>
                </a:solidFill>
                <a:ea typeface="ＭＳ Ｐゴシック" pitchFamily="34" charset="-128"/>
              </a:rPr>
              <a:t>the shared responsibility provisions impose a non-deductible excise tax penalty, (also called the “pay or play” penalty tax) under IRC § 4980H on ALEs with 50 or &gt;</a:t>
            </a:r>
            <a:r>
              <a:rPr lang="en-US" sz="1700" dirty="0">
                <a:solidFill>
                  <a:srgbClr val="00B046"/>
                </a:solidFill>
                <a:ea typeface="ＭＳ Ｐゴシック" pitchFamily="34" charset="-128"/>
              </a:rPr>
              <a:t> </a:t>
            </a:r>
            <a:r>
              <a:rPr lang="en-US" sz="1700" dirty="0">
                <a:solidFill>
                  <a:srgbClr val="FF00FF"/>
                </a:solidFill>
                <a:ea typeface="ＭＳ Ｐゴシック" pitchFamily="34" charset="-128"/>
              </a:rPr>
              <a:t>FTEs</a:t>
            </a:r>
            <a:r>
              <a:rPr lang="en-US" sz="1700" dirty="0">
                <a:solidFill>
                  <a:schemeClr val="hlink"/>
                </a:solidFill>
                <a:ea typeface="ＭＳ Ｐゴシック" pitchFamily="34" charset="-128"/>
              </a:rPr>
              <a:t>/</a:t>
            </a:r>
            <a:r>
              <a:rPr lang="en-US" sz="1700" dirty="0">
                <a:solidFill>
                  <a:srgbClr val="1466C5"/>
                </a:solidFill>
                <a:ea typeface="ＭＳ Ｐゴシック" pitchFamily="34" charset="-128"/>
              </a:rPr>
              <a:t>FTEEs</a:t>
            </a:r>
            <a:r>
              <a:rPr lang="en-US" sz="1700" dirty="0">
                <a:ea typeface="ＭＳ Ｐゴシック" pitchFamily="34" charset="-128"/>
              </a:rPr>
              <a:t> </a:t>
            </a:r>
            <a:r>
              <a:rPr lang="en-US" sz="1700" dirty="0">
                <a:solidFill>
                  <a:schemeClr val="tx1"/>
                </a:solidFill>
                <a:ea typeface="ＭＳ Ｐゴシック" pitchFamily="34" charset="-128"/>
              </a:rPr>
              <a:t>if they:</a:t>
            </a:r>
          </a:p>
          <a:p>
            <a:pPr lvl="1" eaLnBrk="1" hangingPunct="1"/>
            <a:r>
              <a:rPr lang="en-US" sz="1700" dirty="0">
                <a:solidFill>
                  <a:schemeClr val="tx1"/>
                </a:solidFill>
                <a:ea typeface="ＭＳ Ｐゴシック" pitchFamily="34" charset="-128"/>
              </a:rPr>
              <a:t>Do not offer </a:t>
            </a:r>
            <a:r>
              <a:rPr lang="ja-JP" altLang="en-US" sz="1700" dirty="0">
                <a:solidFill>
                  <a:srgbClr val="00B046"/>
                </a:solidFill>
                <a:ea typeface="ＭＳ Ｐゴシック" pitchFamily="34" charset="-128"/>
              </a:rPr>
              <a:t>“</a:t>
            </a:r>
            <a:r>
              <a:rPr lang="en-US" altLang="ja-JP" sz="1700" i="1" dirty="0">
                <a:solidFill>
                  <a:srgbClr val="00B046"/>
                </a:solidFill>
                <a:ea typeface="ＭＳ Ｐゴシック" pitchFamily="34" charset="-128"/>
              </a:rPr>
              <a:t>minimum essential health care coverage</a:t>
            </a:r>
            <a:r>
              <a:rPr lang="ja-JP" altLang="en-US" sz="1700" dirty="0">
                <a:solidFill>
                  <a:srgbClr val="00B046"/>
                </a:solidFill>
                <a:ea typeface="ＭＳ Ｐゴシック" pitchFamily="34" charset="-128"/>
              </a:rPr>
              <a:t>”</a:t>
            </a:r>
            <a:r>
              <a:rPr lang="en-US" altLang="ja-JP" sz="1700" dirty="0">
                <a:solidFill>
                  <a:srgbClr val="00B046"/>
                </a:solidFill>
                <a:ea typeface="ＭＳ Ｐゴシック" pitchFamily="34" charset="-128"/>
              </a:rPr>
              <a:t> </a:t>
            </a:r>
            <a:r>
              <a:rPr lang="en-US" altLang="ja-JP" sz="1700" dirty="0">
                <a:solidFill>
                  <a:schemeClr val="tx1"/>
                </a:solidFill>
                <a:ea typeface="ＭＳ Ｐゴシック" pitchFamily="34" charset="-128"/>
              </a:rPr>
              <a:t>(“MEC”) under an </a:t>
            </a:r>
            <a:r>
              <a:rPr lang="ja-JP" altLang="en-US" sz="1700" dirty="0">
                <a:solidFill>
                  <a:schemeClr val="tx1"/>
                </a:solidFill>
                <a:ea typeface="ＭＳ Ｐゴシック" pitchFamily="34" charset="-128"/>
              </a:rPr>
              <a:t>“</a:t>
            </a:r>
            <a:r>
              <a:rPr lang="en-US" altLang="ja-JP" sz="1700" dirty="0">
                <a:solidFill>
                  <a:schemeClr val="tx1"/>
                </a:solidFill>
                <a:ea typeface="ＭＳ Ｐゴシック" pitchFamily="34" charset="-128"/>
              </a:rPr>
              <a:t>eligible ER-sponsored plan</a:t>
            </a:r>
            <a:r>
              <a:rPr lang="ja-JP" altLang="en-US" sz="1700" dirty="0">
                <a:solidFill>
                  <a:schemeClr val="tx1"/>
                </a:solidFill>
                <a:ea typeface="ＭＳ Ｐゴシック" pitchFamily="34" charset="-128"/>
              </a:rPr>
              <a:t>”</a:t>
            </a:r>
            <a:r>
              <a:rPr lang="en-US" altLang="ja-JP" sz="1700" dirty="0">
                <a:solidFill>
                  <a:schemeClr val="tx1"/>
                </a:solidFill>
                <a:ea typeface="ＭＳ Ｐゴシック" pitchFamily="34" charset="-128"/>
              </a:rPr>
              <a:t> to substantially all of it</a:t>
            </a:r>
            <a:r>
              <a:rPr lang="en-US" altLang="ja-JP" sz="1700" dirty="0">
                <a:ea typeface="ＭＳ Ｐゴシック" pitchFamily="34" charset="-128"/>
              </a:rPr>
              <a:t> </a:t>
            </a:r>
            <a:r>
              <a:rPr lang="en-US" altLang="ja-JP" sz="1700" dirty="0">
                <a:solidFill>
                  <a:srgbClr val="FF00FF"/>
                </a:solidFill>
                <a:ea typeface="ＭＳ Ｐゴシック" pitchFamily="34" charset="-128"/>
              </a:rPr>
              <a:t>FTEs</a:t>
            </a:r>
            <a:r>
              <a:rPr lang="en-US" altLang="ja-JP" sz="1700" dirty="0">
                <a:ea typeface="ＭＳ Ｐゴシック" pitchFamily="34" charset="-128"/>
              </a:rPr>
              <a:t> [</a:t>
            </a:r>
            <a:r>
              <a:rPr lang="en-US" altLang="ja-JP" sz="1700" dirty="0">
                <a:solidFill>
                  <a:schemeClr val="tx1"/>
                </a:solidFill>
                <a:ea typeface="ＭＳ Ｐゴシック" pitchFamily="34" charset="-128"/>
              </a:rPr>
              <a:t>the subsection (a) $2,000</a:t>
            </a:r>
            <a:r>
              <a:rPr lang="en-US" altLang="ja-JP" sz="1700" b="1" dirty="0">
                <a:solidFill>
                  <a:srgbClr val="00B046"/>
                </a:solidFill>
                <a:ea typeface="ＭＳ Ｐゴシック" pitchFamily="34" charset="-128"/>
              </a:rPr>
              <a:t> </a:t>
            </a:r>
            <a:r>
              <a:rPr lang="en-US" altLang="ja-JP" sz="1700" dirty="0">
                <a:solidFill>
                  <a:schemeClr val="tx1"/>
                </a:solidFill>
                <a:ea typeface="ＭＳ Ｐゴシック" pitchFamily="34" charset="-128"/>
              </a:rPr>
              <a:t>(as indexed)</a:t>
            </a:r>
            <a:r>
              <a:rPr lang="en-US" altLang="ja-JP" sz="1700" b="1" dirty="0">
                <a:solidFill>
                  <a:srgbClr val="1466C5"/>
                </a:solidFill>
                <a:ea typeface="ＭＳ Ｐゴシック" pitchFamily="34" charset="-128"/>
              </a:rPr>
              <a:t>*</a:t>
            </a:r>
            <a:r>
              <a:rPr lang="en-US" altLang="ja-JP" sz="1700" dirty="0">
                <a:solidFill>
                  <a:schemeClr val="tx1"/>
                </a:solidFill>
                <a:ea typeface="ＭＳ Ｐゴシック" pitchFamily="34" charset="-128"/>
              </a:rPr>
              <a:t> </a:t>
            </a:r>
            <a:r>
              <a:rPr lang="ja-JP" altLang="en-US" sz="1700" dirty="0">
                <a:solidFill>
                  <a:schemeClr val="tx1"/>
                </a:solidFill>
                <a:ea typeface="ＭＳ Ｐゴシック" pitchFamily="34" charset="-128"/>
              </a:rPr>
              <a:t>“</a:t>
            </a:r>
            <a:r>
              <a:rPr lang="en-US" altLang="ja-JP" sz="1700" i="1" dirty="0">
                <a:solidFill>
                  <a:schemeClr val="tx1"/>
                </a:solidFill>
                <a:ea typeface="ＭＳ Ｐゴシック" pitchFamily="34" charset="-128"/>
              </a:rPr>
              <a:t>no-offer penalt</a:t>
            </a:r>
            <a:r>
              <a:rPr lang="en-US" altLang="ja-JP" sz="1700" dirty="0">
                <a:solidFill>
                  <a:schemeClr val="tx1"/>
                </a:solidFill>
                <a:ea typeface="ＭＳ Ｐゴシック" pitchFamily="34" charset="-128"/>
              </a:rPr>
              <a:t>y</a:t>
            </a:r>
            <a:r>
              <a:rPr lang="ja-JP" altLang="en-US" sz="1700" dirty="0">
                <a:solidFill>
                  <a:schemeClr val="tx1"/>
                </a:solidFill>
                <a:ea typeface="ＭＳ Ｐゴシック" pitchFamily="34" charset="-128"/>
              </a:rPr>
              <a:t>”</a:t>
            </a:r>
            <a:r>
              <a:rPr lang="en-US" altLang="ja-JP" sz="1700" dirty="0">
                <a:solidFill>
                  <a:schemeClr val="tx1"/>
                </a:solidFill>
                <a:ea typeface="ＭＳ Ｐゴシック" pitchFamily="34" charset="-128"/>
              </a:rPr>
              <a:t>]; or</a:t>
            </a:r>
          </a:p>
          <a:p>
            <a:pPr lvl="1" eaLnBrk="1" hangingPunct="1"/>
            <a:r>
              <a:rPr lang="en-US" sz="1700" dirty="0">
                <a:solidFill>
                  <a:schemeClr val="tx1"/>
                </a:solidFill>
                <a:ea typeface="ＭＳ Ｐゴシック" pitchFamily="34" charset="-128"/>
              </a:rPr>
              <a:t>Offer MEC to their</a:t>
            </a:r>
            <a:r>
              <a:rPr lang="en-US" sz="1700" dirty="0">
                <a:solidFill>
                  <a:srgbClr val="00B046"/>
                </a:solidFill>
                <a:ea typeface="ＭＳ Ｐゴシック" pitchFamily="34" charset="-128"/>
              </a:rPr>
              <a:t> </a:t>
            </a:r>
            <a:r>
              <a:rPr lang="en-US" sz="1700" dirty="0">
                <a:solidFill>
                  <a:srgbClr val="FF00FF"/>
                </a:solidFill>
                <a:ea typeface="ＭＳ Ｐゴシック" pitchFamily="34" charset="-128"/>
              </a:rPr>
              <a:t>FTEs</a:t>
            </a:r>
            <a:r>
              <a:rPr lang="en-US" sz="1700" dirty="0">
                <a:ea typeface="ＭＳ Ｐゴシック" pitchFamily="34" charset="-128"/>
              </a:rPr>
              <a:t>,</a:t>
            </a:r>
            <a:r>
              <a:rPr lang="en-US" sz="1700" dirty="0">
                <a:solidFill>
                  <a:srgbClr val="589DEE"/>
                </a:solidFill>
                <a:ea typeface="ＭＳ Ｐゴシック" pitchFamily="34" charset="-128"/>
              </a:rPr>
              <a:t> </a:t>
            </a:r>
            <a:r>
              <a:rPr lang="en-US" sz="1700" dirty="0">
                <a:solidFill>
                  <a:schemeClr val="tx1"/>
                </a:solidFill>
                <a:ea typeface="ＭＳ Ｐゴシック" pitchFamily="34" charset="-128"/>
              </a:rPr>
              <a:t>but it is either </a:t>
            </a:r>
            <a:r>
              <a:rPr lang="ja-JP" altLang="en-US" sz="1700" dirty="0">
                <a:solidFill>
                  <a:srgbClr val="00B046"/>
                </a:solidFill>
                <a:ea typeface="ＭＳ Ｐゴシック" pitchFamily="34" charset="-128"/>
              </a:rPr>
              <a:t>“</a:t>
            </a:r>
            <a:r>
              <a:rPr lang="en-US" altLang="ja-JP" sz="1700" i="1" dirty="0">
                <a:solidFill>
                  <a:srgbClr val="00B046"/>
                </a:solidFill>
                <a:ea typeface="ＭＳ Ｐゴシック" pitchFamily="34" charset="-128"/>
              </a:rPr>
              <a:t>non-affordable</a:t>
            </a:r>
            <a:r>
              <a:rPr lang="ja-JP" altLang="en-US" sz="1700" dirty="0">
                <a:solidFill>
                  <a:srgbClr val="00B046"/>
                </a:solidFill>
                <a:ea typeface="ＭＳ Ｐゴシック" pitchFamily="34" charset="-128"/>
              </a:rPr>
              <a:t>”</a:t>
            </a:r>
            <a:r>
              <a:rPr lang="en-US" altLang="ja-JP" sz="1700" dirty="0">
                <a:solidFill>
                  <a:srgbClr val="00B046"/>
                </a:solidFill>
                <a:ea typeface="ＭＳ Ｐゴシック" pitchFamily="34" charset="-128"/>
              </a:rPr>
              <a:t> or does not provide </a:t>
            </a:r>
            <a:r>
              <a:rPr lang="ja-JP" altLang="en-US" sz="1700" dirty="0">
                <a:solidFill>
                  <a:srgbClr val="00B046"/>
                </a:solidFill>
                <a:ea typeface="ＭＳ Ｐゴシック" pitchFamily="34" charset="-128"/>
              </a:rPr>
              <a:t>“</a:t>
            </a:r>
            <a:r>
              <a:rPr lang="en-US" altLang="ja-JP" sz="1700" i="1" dirty="0">
                <a:solidFill>
                  <a:srgbClr val="00B046"/>
                </a:solidFill>
                <a:ea typeface="ＭＳ Ｐゴシック" pitchFamily="34" charset="-128"/>
              </a:rPr>
              <a:t>minimum value</a:t>
            </a:r>
            <a:r>
              <a:rPr lang="ja-JP" altLang="en-US" sz="1700" dirty="0">
                <a:solidFill>
                  <a:srgbClr val="00B046"/>
                </a:solidFill>
                <a:ea typeface="ＭＳ Ｐゴシック" pitchFamily="34" charset="-128"/>
              </a:rPr>
              <a:t>”</a:t>
            </a:r>
            <a:r>
              <a:rPr lang="en-US" altLang="ja-JP" sz="1700" dirty="0">
                <a:solidFill>
                  <a:srgbClr val="00B046"/>
                </a:solidFill>
                <a:ea typeface="ＭＳ Ｐゴシック" pitchFamily="34" charset="-128"/>
              </a:rPr>
              <a:t> </a:t>
            </a:r>
            <a:r>
              <a:rPr lang="en-US" altLang="ja-JP" sz="1700" dirty="0">
                <a:solidFill>
                  <a:schemeClr val="tx1"/>
                </a:solidFill>
                <a:ea typeface="ＭＳ Ｐゴシック" pitchFamily="34" charset="-128"/>
              </a:rPr>
              <a:t>[the subsection (b) $3,000</a:t>
            </a:r>
            <a:r>
              <a:rPr lang="en-US" altLang="ja-JP" sz="1700" b="1" dirty="0">
                <a:solidFill>
                  <a:srgbClr val="00B046"/>
                </a:solidFill>
                <a:ea typeface="ＭＳ Ｐゴシック" pitchFamily="34" charset="-128"/>
              </a:rPr>
              <a:t> </a:t>
            </a:r>
            <a:r>
              <a:rPr lang="en-US" altLang="ja-JP" sz="1700" dirty="0">
                <a:solidFill>
                  <a:schemeClr val="tx1"/>
                </a:solidFill>
                <a:ea typeface="ＭＳ Ｐゴシック" pitchFamily="34" charset="-128"/>
              </a:rPr>
              <a:t>(as indexed)</a:t>
            </a:r>
            <a:r>
              <a:rPr lang="en-US" altLang="ja-JP" sz="1700" b="1" dirty="0">
                <a:solidFill>
                  <a:srgbClr val="1466C5"/>
                </a:solidFill>
                <a:ea typeface="ＭＳ Ｐゴシック" pitchFamily="34" charset="-128"/>
              </a:rPr>
              <a:t>**</a:t>
            </a:r>
            <a:r>
              <a:rPr lang="en-US" altLang="ja-JP" sz="1700" dirty="0">
                <a:solidFill>
                  <a:schemeClr val="tx1"/>
                </a:solidFill>
                <a:ea typeface="ＭＳ Ｐゴシック" pitchFamily="34" charset="-128"/>
              </a:rPr>
              <a:t> </a:t>
            </a:r>
            <a:r>
              <a:rPr lang="ja-JP" altLang="en-US" sz="1700" dirty="0">
                <a:solidFill>
                  <a:schemeClr val="tx1"/>
                </a:solidFill>
                <a:ea typeface="ＭＳ Ｐゴシック" pitchFamily="34" charset="-128"/>
              </a:rPr>
              <a:t>“</a:t>
            </a:r>
            <a:r>
              <a:rPr lang="en-US" altLang="ja-JP" sz="1700" i="1" dirty="0">
                <a:solidFill>
                  <a:schemeClr val="tx1"/>
                </a:solidFill>
                <a:ea typeface="ＭＳ Ｐゴシック" pitchFamily="34" charset="-128"/>
              </a:rPr>
              <a:t>under-offer penalty</a:t>
            </a:r>
            <a:r>
              <a:rPr lang="ja-JP" altLang="en-US" sz="1700" dirty="0">
                <a:solidFill>
                  <a:schemeClr val="tx1"/>
                </a:solidFill>
                <a:ea typeface="ＭＳ Ｐゴシック" pitchFamily="34" charset="-128"/>
              </a:rPr>
              <a:t>”</a:t>
            </a:r>
            <a:r>
              <a:rPr lang="en-US" altLang="ja-JP" sz="1700" dirty="0">
                <a:solidFill>
                  <a:schemeClr val="tx1"/>
                </a:solidFill>
                <a:ea typeface="ＭＳ Ｐゴシック" pitchFamily="34" charset="-128"/>
              </a:rPr>
              <a:t>].</a:t>
            </a:r>
          </a:p>
          <a:p>
            <a:pPr marL="569913" lvl="2" indent="-112713" eaLnBrk="1" hangingPunct="1">
              <a:spcBef>
                <a:spcPts val="300"/>
              </a:spcBef>
              <a:buClr>
                <a:srgbClr val="589DEE"/>
              </a:buClr>
              <a:buNone/>
            </a:pPr>
            <a:r>
              <a:rPr lang="en-US" sz="1700" dirty="0">
                <a:solidFill>
                  <a:srgbClr val="1466C5"/>
                </a:solidFill>
                <a:ea typeface="ＭＳ Ｐゴシック" pitchFamily="34" charset="-128"/>
              </a:rPr>
              <a:t>*For 2021- $225/$2,700/year; (estimated based on premium  adjustment percentage in the 2021 Notice of Benefit and Payment Parameters.</a:t>
            </a:r>
          </a:p>
          <a:p>
            <a:pPr marL="457200" lvl="2" indent="0" eaLnBrk="1" hangingPunct="1">
              <a:spcBef>
                <a:spcPts val="300"/>
              </a:spcBef>
              <a:buClr>
                <a:srgbClr val="589DEE"/>
              </a:buClr>
              <a:buNone/>
            </a:pPr>
            <a:r>
              <a:rPr lang="en-US" sz="1700" dirty="0">
                <a:solidFill>
                  <a:srgbClr val="1466C5"/>
                </a:solidFill>
                <a:ea typeface="ＭＳ Ｐゴシック" pitchFamily="34" charset="-128"/>
              </a:rPr>
              <a:t>**For 2021- $338.33/$4,060/year.</a:t>
            </a:r>
          </a:p>
          <a:p>
            <a:pPr marL="512763" lvl="1" indent="-163513" eaLnBrk="1" hangingPunct="1">
              <a:buNone/>
            </a:pPr>
            <a:endParaRPr lang="en-US" altLang="ja-JP" sz="1400" dirty="0">
              <a:solidFill>
                <a:srgbClr val="1466C5"/>
              </a:solidFill>
              <a:ea typeface="ＭＳ Ｐゴシック" pitchFamily="34" charset="-128"/>
            </a:endParaRPr>
          </a:p>
        </p:txBody>
      </p:sp>
      <p:sp>
        <p:nvSpPr>
          <p:cNvPr id="5" name="Slide Number Placeholder 5"/>
          <p:cNvSpPr>
            <a:spLocks noGrp="1"/>
          </p:cNvSpPr>
          <p:nvPr>
            <p:ph type="sldNum" sz="quarter" idx="12"/>
          </p:nvPr>
        </p:nvSpPr>
        <p:spPr/>
        <p:txBody>
          <a:bodyPr/>
          <a:lstStyle/>
          <a:p>
            <a:pPr>
              <a:defRPr/>
            </a:pPr>
            <a:fld id="{A27443B6-6B7E-42D4-A66C-0DE4B9DAEBFD}" type="slidenum">
              <a:rPr lang="en-US"/>
              <a:pPr>
                <a:defRPr/>
              </a:pPr>
              <a:t>67</a:t>
            </a:fld>
            <a:endParaRPr lang="en-US" dirty="0"/>
          </a:p>
        </p:txBody>
      </p:sp>
      <p:pic>
        <p:nvPicPr>
          <p:cNvPr id="2" name="Picture 1"/>
          <p:cNvPicPr>
            <a:picLocks noChangeAspect="1"/>
          </p:cNvPicPr>
          <p:nvPr/>
        </p:nvPicPr>
        <p:blipFill>
          <a:blip r:embed="rId3"/>
          <a:stretch>
            <a:fillRect/>
          </a:stretch>
        </p:blipFill>
        <p:spPr>
          <a:xfrm>
            <a:off x="1143000" y="2280438"/>
            <a:ext cx="2389839" cy="2328874"/>
          </a:xfrm>
          <a:prstGeom prst="rect">
            <a:avLst/>
          </a:prstGeom>
        </p:spPr>
      </p:pic>
      <p:pic>
        <p:nvPicPr>
          <p:cNvPr id="6" name="Picture 4" descr="MC900440035[1]"/>
          <p:cNvPicPr>
            <a:picLocks noChangeAspect="1" noChangeArrowheads="1"/>
          </p:cNvPicPr>
          <p:nvPr/>
        </p:nvPicPr>
        <p:blipFill>
          <a:blip r:embed="rId4"/>
          <a:srcRect/>
          <a:stretch>
            <a:fillRect/>
          </a:stretch>
        </p:blipFill>
        <p:spPr bwMode="auto">
          <a:xfrm>
            <a:off x="4419600" y="5105400"/>
            <a:ext cx="457200" cy="323850"/>
          </a:xfrm>
          <a:prstGeom prst="rect">
            <a:avLst/>
          </a:prstGeom>
          <a:noFill/>
          <a:ln w="9525">
            <a:noFill/>
            <a:miter lim="800000"/>
            <a:headEnd/>
            <a:tailEnd/>
          </a:ln>
        </p:spPr>
      </p:pic>
      <p:pic>
        <p:nvPicPr>
          <p:cNvPr id="7" name="Picture 4" descr="MC900440035[1]"/>
          <p:cNvPicPr>
            <a:picLocks noChangeAspect="1" noChangeArrowheads="1"/>
          </p:cNvPicPr>
          <p:nvPr/>
        </p:nvPicPr>
        <p:blipFill>
          <a:blip r:embed="rId4"/>
          <a:srcRect/>
          <a:stretch>
            <a:fillRect/>
          </a:stretch>
        </p:blipFill>
        <p:spPr bwMode="auto">
          <a:xfrm>
            <a:off x="4435207" y="6153150"/>
            <a:ext cx="457200" cy="323850"/>
          </a:xfrm>
          <a:prstGeom prst="rect">
            <a:avLst/>
          </a:prstGeom>
          <a:noFill/>
          <a:ln w="9525">
            <a:noFill/>
            <a:miter lim="800000"/>
            <a:headEnd/>
            <a:tailEnd/>
          </a:ln>
        </p:spPr>
      </p:pic>
    </p:spTree>
    <p:extLst>
      <p:ext uri="{BB962C8B-B14F-4D97-AF65-F5344CB8AC3E}">
        <p14:creationId xmlns:p14="http://schemas.microsoft.com/office/powerpoint/2010/main" val="1843331399"/>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Ooooh"/>
          </p:stSnd>
        </p:sndAc>
      </p:transition>
    </mc:Choice>
    <mc:Fallback xmlns="">
      <p:transition spd="slow">
        <p:sndAc>
          <p:stSnd>
            <p:snd r:embed="rId5" name="Ooooh"/>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0" y="228600"/>
            <a:ext cx="3733800" cy="6280150"/>
          </a:xfrm>
        </p:spPr>
        <p:txBody>
          <a:bodyPr>
            <a:noAutofit/>
          </a:bodyPr>
          <a:lstStyle/>
          <a:p>
            <a:pPr marL="0" indent="0" eaLnBrk="1" hangingPunct="1">
              <a:spcBef>
                <a:spcPts val="600"/>
              </a:spcBef>
              <a:buNone/>
            </a:pPr>
            <a:r>
              <a:rPr lang="en-US" altLang="ja-JP" sz="2400" b="1" dirty="0">
                <a:solidFill>
                  <a:srgbClr val="00B046"/>
                </a:solidFill>
                <a:ea typeface="ＭＳ Ｐゴシック" pitchFamily="34" charset="-128"/>
              </a:rPr>
              <a:t>Tax trigger. </a:t>
            </a:r>
            <a:r>
              <a:rPr lang="en-US" altLang="ja-JP" sz="2400" dirty="0">
                <a:solidFill>
                  <a:schemeClr val="tx1"/>
                </a:solidFill>
                <a:ea typeface="ＭＳ Ｐゴシック" pitchFamily="34" charset="-128"/>
              </a:rPr>
              <a:t>Pay or play penalty tax is due ONLY if any </a:t>
            </a:r>
            <a:r>
              <a:rPr lang="en-US" altLang="ja-JP" sz="2400" dirty="0">
                <a:solidFill>
                  <a:srgbClr val="FF00FF"/>
                </a:solidFill>
                <a:ea typeface="ＭＳ Ｐゴシック" pitchFamily="34" charset="-128"/>
              </a:rPr>
              <a:t>FTE</a:t>
            </a:r>
            <a:r>
              <a:rPr lang="en-US" altLang="ja-JP" sz="2400" dirty="0">
                <a:solidFill>
                  <a:schemeClr val="tx1"/>
                </a:solidFill>
                <a:ea typeface="ＭＳ Ｐゴシック" pitchFamily="34" charset="-128"/>
              </a:rPr>
              <a:t> is </a:t>
            </a:r>
            <a:r>
              <a:rPr lang="en-US" altLang="ja-JP" sz="2400" i="1" dirty="0">
                <a:solidFill>
                  <a:srgbClr val="00B046"/>
                </a:solidFill>
                <a:ea typeface="ＭＳ Ｐゴシック" pitchFamily="34" charset="-128"/>
              </a:rPr>
              <a:t>“certified”</a:t>
            </a:r>
            <a:r>
              <a:rPr lang="en-US" altLang="ja-JP" sz="2400" i="1" dirty="0">
                <a:solidFill>
                  <a:schemeClr val="tx1"/>
                </a:solidFill>
                <a:ea typeface="ＭＳ Ｐゴシック" pitchFamily="34" charset="-128"/>
              </a:rPr>
              <a:t>  </a:t>
            </a:r>
            <a:r>
              <a:rPr lang="en-US" altLang="ja-JP" sz="2400" dirty="0">
                <a:solidFill>
                  <a:schemeClr val="tx1"/>
                </a:solidFill>
                <a:ea typeface="ＭＳ Ｐゴシック" pitchFamily="34" charset="-128"/>
              </a:rPr>
              <a:t>to ER as having </a:t>
            </a:r>
            <a:r>
              <a:rPr lang="en-US" altLang="ja-JP" sz="2400" dirty="0">
                <a:solidFill>
                  <a:srgbClr val="00B046"/>
                </a:solidFill>
                <a:ea typeface="ＭＳ Ｐゴシック" pitchFamily="34" charset="-128"/>
              </a:rPr>
              <a:t>purchased health coverage thru an Exchange</a:t>
            </a:r>
            <a:r>
              <a:rPr lang="en-US" altLang="ja-JP" sz="2400" dirty="0">
                <a:solidFill>
                  <a:schemeClr val="tx1"/>
                </a:solidFill>
                <a:ea typeface="ＭＳ Ｐゴシック" pitchFamily="34" charset="-128"/>
              </a:rPr>
              <a:t> AND for which the </a:t>
            </a:r>
            <a:r>
              <a:rPr lang="en-US" altLang="ja-JP" sz="2400" i="1" dirty="0">
                <a:solidFill>
                  <a:srgbClr val="00B046"/>
                </a:solidFill>
                <a:ea typeface="ＭＳ Ｐゴシック" pitchFamily="34" charset="-128"/>
              </a:rPr>
              <a:t>“federal premium tax credit” </a:t>
            </a:r>
            <a:r>
              <a:rPr lang="en-US" altLang="ja-JP" sz="2400" dirty="0">
                <a:solidFill>
                  <a:schemeClr val="tx1"/>
                </a:solidFill>
                <a:ea typeface="ＭＳ Ｐゴシック" pitchFamily="34" charset="-128"/>
              </a:rPr>
              <a:t>was paid.</a:t>
            </a:r>
            <a:endParaRPr lang="en-US" altLang="ja-JP" sz="2400" b="1" dirty="0">
              <a:solidFill>
                <a:schemeClr val="tx1"/>
              </a:solidFill>
              <a:ea typeface="ＭＳ Ｐゴシック" pitchFamily="34" charset="-128"/>
            </a:endParaRPr>
          </a:p>
        </p:txBody>
      </p:sp>
      <p:sp>
        <p:nvSpPr>
          <p:cNvPr id="4" name="Slide Number Placeholder 3"/>
          <p:cNvSpPr>
            <a:spLocks noGrp="1"/>
          </p:cNvSpPr>
          <p:nvPr>
            <p:ph type="sldNum" sz="quarter" idx="12"/>
          </p:nvPr>
        </p:nvSpPr>
        <p:spPr/>
        <p:txBody>
          <a:bodyPr/>
          <a:lstStyle/>
          <a:p>
            <a:pPr>
              <a:defRPr/>
            </a:pPr>
            <a:fld id="{EE81FA88-2B5C-4EA9-91B2-262DBE28F693}" type="slidenum">
              <a:rPr lang="en-US" smtClean="0"/>
              <a:pPr>
                <a:defRPr/>
              </a:pPr>
              <a:t>68</a:t>
            </a:fld>
            <a:endParaRPr lang="en-US" dirty="0"/>
          </a:p>
        </p:txBody>
      </p:sp>
      <p:sp>
        <p:nvSpPr>
          <p:cNvPr id="6" name="Rectangle 3"/>
          <p:cNvSpPr txBox="1">
            <a:spLocks noChangeArrowheads="1"/>
          </p:cNvSpPr>
          <p:nvPr/>
        </p:nvSpPr>
        <p:spPr bwMode="auto">
          <a:xfrm>
            <a:off x="381000" y="228600"/>
            <a:ext cx="4038600" cy="6019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b="0" kern="1200">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4600">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4600">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4600">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4600">
                <a:solidFill>
                  <a:schemeClr val="bg1"/>
                </a:solidFill>
                <a:latin typeface="Arial" charset="0"/>
                <a:ea typeface="ＭＳ Ｐゴシック" charset="0"/>
                <a:cs typeface="ＭＳ Ｐゴシック" charset="0"/>
              </a:defRPr>
            </a:lvl5pPr>
            <a:lvl6pPr marL="457200" algn="ctr" rtl="0" fontAlgn="base">
              <a:spcBef>
                <a:spcPct val="0"/>
              </a:spcBef>
              <a:spcAft>
                <a:spcPct val="0"/>
              </a:spcAft>
              <a:defRPr sz="4600">
                <a:solidFill>
                  <a:schemeClr val="bg1"/>
                </a:solidFill>
                <a:latin typeface="Arial" charset="0"/>
                <a:ea typeface="ＭＳ Ｐゴシック" charset="0"/>
                <a:cs typeface="ＭＳ Ｐゴシック" charset="0"/>
              </a:defRPr>
            </a:lvl6pPr>
            <a:lvl7pPr marL="914400" algn="ctr" rtl="0" fontAlgn="base">
              <a:spcBef>
                <a:spcPct val="0"/>
              </a:spcBef>
              <a:spcAft>
                <a:spcPct val="0"/>
              </a:spcAft>
              <a:defRPr sz="4600">
                <a:solidFill>
                  <a:schemeClr val="bg1"/>
                </a:solidFill>
                <a:latin typeface="Arial" charset="0"/>
                <a:ea typeface="ＭＳ Ｐゴシック" charset="0"/>
                <a:cs typeface="ＭＳ Ｐゴシック" charset="0"/>
              </a:defRPr>
            </a:lvl7pPr>
            <a:lvl8pPr marL="1371600" algn="ctr" rtl="0" fontAlgn="base">
              <a:spcBef>
                <a:spcPct val="0"/>
              </a:spcBef>
              <a:spcAft>
                <a:spcPct val="0"/>
              </a:spcAft>
              <a:defRPr sz="4600">
                <a:solidFill>
                  <a:schemeClr val="bg1"/>
                </a:solidFill>
                <a:latin typeface="Arial" charset="0"/>
                <a:ea typeface="ＭＳ Ｐゴシック" charset="0"/>
                <a:cs typeface="ＭＳ Ｐゴシック" charset="0"/>
              </a:defRPr>
            </a:lvl8pPr>
            <a:lvl9pPr marL="1828800" algn="ctr" rtl="0" fontAlgn="base">
              <a:spcBef>
                <a:spcPct val="0"/>
              </a:spcBef>
              <a:spcAft>
                <a:spcPct val="0"/>
              </a:spcAft>
              <a:defRPr sz="4600">
                <a:solidFill>
                  <a:schemeClr val="bg1"/>
                </a:solidFill>
                <a:latin typeface="Arial" charset="0"/>
                <a:ea typeface="ＭＳ Ｐゴシック" charset="0"/>
                <a:cs typeface="ＭＳ Ｐゴシック" charset="0"/>
              </a:defRPr>
            </a:lvl9pPr>
          </a:lstStyle>
          <a:p>
            <a:pPr eaLnBrk="1" hangingPunct="1"/>
            <a:r>
              <a:rPr lang="en-US" sz="3600" dirty="0">
                <a:ea typeface="ＭＳ Ｐゴシック" pitchFamily="34" charset="-128"/>
              </a:rPr>
              <a:t>ER </a:t>
            </a:r>
            <a:r>
              <a:rPr lang="ja-JP" altLang="en-US" sz="3600" dirty="0">
                <a:ea typeface="ＭＳ Ｐゴシック" pitchFamily="34" charset="-128"/>
              </a:rPr>
              <a:t>“</a:t>
            </a:r>
            <a:r>
              <a:rPr lang="en-US" altLang="ja-JP" sz="3600" dirty="0">
                <a:ea typeface="ＭＳ Ｐゴシック" pitchFamily="34" charset="-128"/>
              </a:rPr>
              <a:t>Pay or Play” Penalty Tax </a:t>
            </a:r>
            <a:r>
              <a:rPr lang="en-US" altLang="ja-JP" sz="3200" dirty="0">
                <a:ea typeface="ＭＳ Ｐゴシック" pitchFamily="34" charset="-128"/>
              </a:rPr>
              <a:t>(</a:t>
            </a:r>
            <a:r>
              <a:rPr lang="en-US" altLang="ja-JP" sz="3200" dirty="0" err="1">
                <a:ea typeface="ＭＳ Ｐゴシック" pitchFamily="34" charset="-128"/>
              </a:rPr>
              <a:t>cont</a:t>
            </a:r>
            <a:r>
              <a:rPr lang="ja-JP" altLang="en-US" sz="3200" dirty="0">
                <a:ea typeface="ＭＳ Ｐゴシック" pitchFamily="34" charset="-128"/>
              </a:rPr>
              <a:t>’</a:t>
            </a:r>
            <a:r>
              <a:rPr lang="en-US" altLang="ja-JP" sz="3200" dirty="0">
                <a:ea typeface="ＭＳ Ｐゴシック" pitchFamily="34" charset="-128"/>
              </a:rPr>
              <a:t>d)</a:t>
            </a:r>
            <a:endParaRPr lang="en-US" sz="3200" dirty="0">
              <a:ea typeface="ＭＳ Ｐゴシック" pitchFamily="34" charset="-128"/>
            </a:endParaRPr>
          </a:p>
        </p:txBody>
      </p:sp>
    </p:spTree>
    <p:extLst>
      <p:ext uri="{BB962C8B-B14F-4D97-AF65-F5344CB8AC3E}">
        <p14:creationId xmlns:p14="http://schemas.microsoft.com/office/powerpoint/2010/main" val="26319135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BA7D5C8-32E3-45E0-B024-FF23FF25AD08}" type="slidenum">
              <a:rPr lang="en-US" smtClean="0"/>
              <a:pPr>
                <a:defRPr/>
              </a:pPr>
              <a:t>69</a:t>
            </a:fld>
            <a:endParaRPr lang="en-US" dirty="0"/>
          </a:p>
        </p:txBody>
      </p:sp>
      <p:sp>
        <p:nvSpPr>
          <p:cNvPr id="3" name="Rectangle 24"/>
          <p:cNvSpPr txBox="1">
            <a:spLocks noChangeArrowheads="1"/>
          </p:cNvSpPr>
          <p:nvPr/>
        </p:nvSpPr>
        <p:spPr bwMode="auto">
          <a:xfrm>
            <a:off x="0" y="228600"/>
            <a:ext cx="91440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600" kern="1200">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4600">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4600">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4600">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4600">
                <a:solidFill>
                  <a:schemeClr val="bg1"/>
                </a:solidFill>
                <a:latin typeface="Arial" charset="0"/>
                <a:ea typeface="ＭＳ Ｐゴシック" charset="0"/>
                <a:cs typeface="ＭＳ Ｐゴシック" charset="0"/>
              </a:defRPr>
            </a:lvl5pPr>
            <a:lvl6pPr marL="457200" algn="ctr" rtl="0" fontAlgn="base">
              <a:spcBef>
                <a:spcPct val="0"/>
              </a:spcBef>
              <a:spcAft>
                <a:spcPct val="0"/>
              </a:spcAft>
              <a:defRPr sz="4600">
                <a:solidFill>
                  <a:schemeClr val="bg1"/>
                </a:solidFill>
                <a:latin typeface="Arial" charset="0"/>
                <a:ea typeface="ＭＳ Ｐゴシック" charset="0"/>
                <a:cs typeface="ＭＳ Ｐゴシック" charset="0"/>
              </a:defRPr>
            </a:lvl6pPr>
            <a:lvl7pPr marL="914400" algn="ctr" rtl="0" fontAlgn="base">
              <a:spcBef>
                <a:spcPct val="0"/>
              </a:spcBef>
              <a:spcAft>
                <a:spcPct val="0"/>
              </a:spcAft>
              <a:defRPr sz="4600">
                <a:solidFill>
                  <a:schemeClr val="bg1"/>
                </a:solidFill>
                <a:latin typeface="Arial" charset="0"/>
                <a:ea typeface="ＭＳ Ｐゴシック" charset="0"/>
                <a:cs typeface="ＭＳ Ｐゴシック" charset="0"/>
              </a:defRPr>
            </a:lvl7pPr>
            <a:lvl8pPr marL="1371600" algn="ctr" rtl="0" fontAlgn="base">
              <a:spcBef>
                <a:spcPct val="0"/>
              </a:spcBef>
              <a:spcAft>
                <a:spcPct val="0"/>
              </a:spcAft>
              <a:defRPr sz="4600">
                <a:solidFill>
                  <a:schemeClr val="bg1"/>
                </a:solidFill>
                <a:latin typeface="Arial" charset="0"/>
                <a:ea typeface="ＭＳ Ｐゴシック" charset="0"/>
                <a:cs typeface="ＭＳ Ｐゴシック" charset="0"/>
              </a:defRPr>
            </a:lvl8pPr>
            <a:lvl9pPr marL="1828800" algn="ctr" rtl="0" fontAlgn="base">
              <a:spcBef>
                <a:spcPct val="0"/>
              </a:spcBef>
              <a:spcAft>
                <a:spcPct val="0"/>
              </a:spcAft>
              <a:defRPr sz="4600">
                <a:solidFill>
                  <a:schemeClr val="bg1"/>
                </a:solidFill>
                <a:latin typeface="Arial" charset="0"/>
                <a:ea typeface="ＭＳ Ｐゴシック" charset="0"/>
                <a:cs typeface="ＭＳ Ｐゴシック" charset="0"/>
              </a:defRPr>
            </a:lvl9pPr>
          </a:lstStyle>
          <a:p>
            <a:pPr>
              <a:defRPr/>
            </a:pPr>
            <a:br>
              <a:rPr lang="en-US" sz="4000"/>
            </a:br>
            <a:r>
              <a:rPr lang="en-US" sz="3200"/>
              <a:t>ER </a:t>
            </a:r>
            <a:r>
              <a:rPr lang="ja-JP" altLang="en-US" sz="3200"/>
              <a:t>“</a:t>
            </a:r>
            <a:r>
              <a:rPr lang="en-US" altLang="ja-JP" sz="3200"/>
              <a:t>Pay or Play” Penalty Tax (cont</a:t>
            </a:r>
            <a:r>
              <a:rPr lang="ja-JP" altLang="en-US" sz="3200"/>
              <a:t>’</a:t>
            </a:r>
            <a:r>
              <a:rPr lang="en-US" altLang="ja-JP" sz="3200"/>
              <a:t>d)</a:t>
            </a:r>
            <a:br>
              <a:rPr lang="en-US" sz="4400" b="1" i="1" u="sng">
                <a:effectLst>
                  <a:outerShdw blurRad="38100" dist="38100" dir="2700000" algn="tl">
                    <a:srgbClr val="000000"/>
                  </a:outerShdw>
                </a:effectLst>
                <a:cs typeface="Arial" charset="0"/>
              </a:rPr>
            </a:br>
            <a:endParaRPr lang="en-US" sz="4400" b="1" i="1" u="sng" dirty="0">
              <a:solidFill>
                <a:srgbClr val="00FFFF"/>
              </a:solidFill>
              <a:effectLst>
                <a:outerShdw blurRad="38100" dist="38100" dir="2700000" algn="tl">
                  <a:srgbClr val="000000"/>
                </a:outerShdw>
              </a:effectLst>
              <a:cs typeface="Arial" charset="0"/>
            </a:endParaRPr>
          </a:p>
        </p:txBody>
      </p:sp>
      <p:sp>
        <p:nvSpPr>
          <p:cNvPr id="4" name="Content Placeholder 2"/>
          <p:cNvSpPr txBox="1">
            <a:spLocks/>
          </p:cNvSpPr>
          <p:nvPr/>
        </p:nvSpPr>
        <p:spPr bwMode="auto">
          <a:xfrm>
            <a:off x="457199" y="1295795"/>
            <a:ext cx="8229600" cy="4360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2000"/>
              </a:spcBef>
              <a:spcAft>
                <a:spcPct val="0"/>
              </a:spcAft>
              <a:buClr>
                <a:schemeClr val="accent1"/>
              </a:buClr>
              <a:buSzPct val="90000"/>
              <a:buFont typeface="Wingdings" pitchFamily="2" charset="2"/>
              <a:buChar char="Ø"/>
              <a:defRPr sz="2200" kern="1200">
                <a:solidFill>
                  <a:srgbClr val="595959"/>
                </a:solidFill>
                <a:latin typeface="+mn-lt"/>
                <a:ea typeface="ＭＳ Ｐゴシック" charset="0"/>
                <a:cs typeface="ＭＳ Ｐゴシック" charset="0"/>
              </a:defRPr>
            </a:lvl1pPr>
            <a:lvl2pPr marL="685800" indent="-336550" algn="l" rtl="0" eaLnBrk="0" fontAlgn="base" hangingPunct="0">
              <a:spcBef>
                <a:spcPts val="600"/>
              </a:spcBef>
              <a:spcAft>
                <a:spcPct val="0"/>
              </a:spcAft>
              <a:buClr>
                <a:srgbClr val="589DEE"/>
              </a:buClr>
              <a:buSzPct val="110000"/>
              <a:buFont typeface="Wingdings" pitchFamily="2" charset="2"/>
              <a:buChar char="§"/>
              <a:defRPr sz="2000" kern="1200">
                <a:solidFill>
                  <a:srgbClr val="595959"/>
                </a:solidFill>
                <a:latin typeface="+mn-lt"/>
                <a:ea typeface="ＭＳ Ｐゴシック" charset="0"/>
                <a:cs typeface="+mn-cs"/>
              </a:defRPr>
            </a:lvl2pPr>
            <a:lvl3pPr marL="1035050" indent="-349250" algn="l" rtl="0" eaLnBrk="0" fontAlgn="base" hangingPunct="0">
              <a:spcBef>
                <a:spcPts val="600"/>
              </a:spcBef>
              <a:spcAft>
                <a:spcPct val="0"/>
              </a:spcAft>
              <a:buClr>
                <a:schemeClr val="accent1"/>
              </a:buClr>
              <a:buSzPct val="90000"/>
              <a:buFont typeface="Lucida Grande"/>
              <a:buChar char="-"/>
              <a:defRPr kern="1200">
                <a:solidFill>
                  <a:srgbClr val="595959"/>
                </a:solidFill>
                <a:latin typeface="+mn-lt"/>
                <a:ea typeface="ＭＳ Ｐゴシック" charset="0"/>
                <a:cs typeface="+mn-cs"/>
              </a:defRPr>
            </a:lvl3pPr>
            <a:lvl4pPr marL="1371600" indent="-336550" algn="l" rtl="0" eaLnBrk="0" fontAlgn="base" hangingPunct="0">
              <a:spcBef>
                <a:spcPts val="600"/>
              </a:spcBef>
              <a:spcAft>
                <a:spcPct val="0"/>
              </a:spcAft>
              <a:buClr>
                <a:srgbClr val="00B046"/>
              </a:buClr>
              <a:buSzPct val="90000"/>
              <a:buFont typeface="Wingdings" pitchFamily="2" charset="2"/>
              <a:buChar char="§"/>
              <a:defRPr kern="1200">
                <a:solidFill>
                  <a:srgbClr val="595959"/>
                </a:solidFill>
                <a:latin typeface="+mn-lt"/>
                <a:ea typeface="ＭＳ Ｐゴシック" charset="0"/>
                <a:cs typeface="+mn-cs"/>
              </a:defRPr>
            </a:lvl4pPr>
            <a:lvl5pPr marL="1720850" indent="-349250" algn="l" rtl="0" eaLnBrk="0" fontAlgn="base" hangingPunct="0">
              <a:spcBef>
                <a:spcPts val="600"/>
              </a:spcBef>
              <a:spcAft>
                <a:spcPct val="0"/>
              </a:spcAft>
              <a:buClr>
                <a:schemeClr val="accent1"/>
              </a:buClr>
              <a:buSzPct val="90000"/>
              <a:buFont typeface="Wingdings" pitchFamily="2" charset="2"/>
              <a:buChar char="S"/>
              <a:defRPr kern="1200">
                <a:solidFill>
                  <a:srgbClr val="595959"/>
                </a:solidFill>
                <a:latin typeface="+mn-lt"/>
                <a:ea typeface="ＭＳ Ｐゴシック" charset="0"/>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pPr eaLnBrk="1" hangingPunct="1">
              <a:lnSpc>
                <a:spcPct val="90000"/>
              </a:lnSpc>
              <a:spcBef>
                <a:spcPts val="0"/>
              </a:spcBef>
            </a:pPr>
            <a:r>
              <a:rPr lang="en-US" sz="1900" b="1" dirty="0">
                <a:solidFill>
                  <a:srgbClr val="00B046"/>
                </a:solidFill>
                <a:ea typeface="ＭＳ Ｐゴシック" pitchFamily="34" charset="-128"/>
              </a:rPr>
              <a:t>Clarification of periods during which § 4980H liability does not apply – </a:t>
            </a:r>
            <a:r>
              <a:rPr lang="en-US" sz="1900" b="1" i="1" dirty="0">
                <a:solidFill>
                  <a:srgbClr val="00B046"/>
                </a:solidFill>
                <a:ea typeface="ＭＳ Ｐゴシック" pitchFamily="34" charset="-128"/>
              </a:rPr>
              <a:t>“limited non-assessment periods”</a:t>
            </a:r>
            <a:r>
              <a:rPr lang="en-US" sz="1900" b="1" dirty="0">
                <a:solidFill>
                  <a:srgbClr val="00B046"/>
                </a:solidFill>
                <a:ea typeface="ＭＳ Ｐゴシック" pitchFamily="34" charset="-128"/>
              </a:rPr>
              <a:t>:</a:t>
            </a:r>
          </a:p>
          <a:p>
            <a:pPr marL="349250" lvl="1" indent="0" eaLnBrk="1" hangingPunct="1">
              <a:lnSpc>
                <a:spcPct val="90000"/>
              </a:lnSpc>
              <a:spcBef>
                <a:spcPts val="0"/>
              </a:spcBef>
              <a:buNone/>
            </a:pPr>
            <a:r>
              <a:rPr lang="en-US" sz="1900" dirty="0">
                <a:solidFill>
                  <a:schemeClr val="tx1"/>
                </a:solidFill>
                <a:ea typeface="ＭＳ Ｐゴシック" pitchFamily="34" charset="-128"/>
              </a:rPr>
              <a:t>ER will not be subject to a penalty under § 4980H(a), and in certain cases § 4980H(b) with respect to a FTE:</a:t>
            </a:r>
          </a:p>
          <a:p>
            <a:pPr lvl="1" eaLnBrk="1" hangingPunct="1">
              <a:lnSpc>
                <a:spcPct val="90000"/>
              </a:lnSpc>
              <a:spcBef>
                <a:spcPts val="0"/>
              </a:spcBef>
            </a:pPr>
            <a:r>
              <a:rPr lang="en-US" sz="1900" dirty="0">
                <a:solidFill>
                  <a:schemeClr val="tx1"/>
                </a:solidFill>
                <a:ea typeface="ＭＳ Ｐゴシック" pitchFamily="34" charset="-128"/>
              </a:rPr>
              <a:t>Transition rule for ER’s 1st year as an ALE;</a:t>
            </a:r>
          </a:p>
          <a:p>
            <a:pPr lvl="1" eaLnBrk="1" hangingPunct="1">
              <a:lnSpc>
                <a:spcPct val="90000"/>
              </a:lnSpc>
              <a:spcBef>
                <a:spcPts val="0"/>
              </a:spcBef>
            </a:pPr>
            <a:r>
              <a:rPr lang="en-US" sz="1900" dirty="0">
                <a:solidFill>
                  <a:schemeClr val="tx1"/>
                </a:solidFill>
                <a:ea typeface="ＭＳ Ｐゴシック" pitchFamily="34" charset="-128"/>
              </a:rPr>
              <a:t>For the 3 full calendar month period beginning with the 1st full calendar month in which EE is 1st eligible under </a:t>
            </a:r>
            <a:r>
              <a:rPr lang="en-US" sz="1900" i="1" dirty="0">
                <a:solidFill>
                  <a:srgbClr val="00B046"/>
                </a:solidFill>
                <a:ea typeface="ＭＳ Ｐゴシック" pitchFamily="34" charset="-128"/>
              </a:rPr>
              <a:t>“monthly”</a:t>
            </a:r>
            <a:r>
              <a:rPr lang="en-US" sz="1900" dirty="0">
                <a:solidFill>
                  <a:srgbClr val="00B046"/>
                </a:solidFill>
                <a:ea typeface="ＭＳ Ｐゴシック" pitchFamily="34" charset="-128"/>
              </a:rPr>
              <a:t> </a:t>
            </a:r>
            <a:r>
              <a:rPr lang="en-US" sz="1900" dirty="0">
                <a:solidFill>
                  <a:schemeClr val="tx1"/>
                </a:solidFill>
                <a:ea typeface="ＭＳ Ｐゴシック" pitchFamily="34" charset="-128"/>
              </a:rPr>
              <a:t>measurement method;</a:t>
            </a:r>
          </a:p>
          <a:p>
            <a:pPr lvl="1" eaLnBrk="1" hangingPunct="1">
              <a:lnSpc>
                <a:spcPct val="90000"/>
              </a:lnSpc>
              <a:spcBef>
                <a:spcPts val="0"/>
              </a:spcBef>
            </a:pPr>
            <a:r>
              <a:rPr lang="en-US" sz="1900" dirty="0">
                <a:solidFill>
                  <a:schemeClr val="tx1"/>
                </a:solidFill>
                <a:ea typeface="ＭＳ Ｐゴシック" pitchFamily="34" charset="-128"/>
              </a:rPr>
              <a:t>During initial 3 full calendar months of employment for an EE reasonably expected to be </a:t>
            </a:r>
            <a:r>
              <a:rPr lang="en-US" sz="1900" dirty="0">
                <a:solidFill>
                  <a:srgbClr val="FF00FF"/>
                </a:solidFill>
                <a:ea typeface="ＭＳ Ｐゴシック" pitchFamily="34" charset="-128"/>
                <a:cs typeface="Arial" charset="0"/>
              </a:rPr>
              <a:t>FTE </a:t>
            </a:r>
            <a:r>
              <a:rPr lang="en-US" sz="1900" dirty="0">
                <a:solidFill>
                  <a:schemeClr val="tx1"/>
                </a:solidFill>
                <a:ea typeface="ＭＳ Ｐゴシック" pitchFamily="34" charset="-128"/>
              </a:rPr>
              <a:t>at start date under </a:t>
            </a:r>
            <a:r>
              <a:rPr lang="en-US" sz="1900" i="1" dirty="0">
                <a:solidFill>
                  <a:srgbClr val="00B046"/>
                </a:solidFill>
                <a:ea typeface="ＭＳ Ｐゴシック" pitchFamily="34" charset="-128"/>
              </a:rPr>
              <a:t>“look-back”</a:t>
            </a:r>
            <a:r>
              <a:rPr lang="en-US" sz="1900" i="1" dirty="0">
                <a:solidFill>
                  <a:schemeClr val="tx1"/>
                </a:solidFill>
                <a:ea typeface="ＭＳ Ｐゴシック" pitchFamily="34" charset="-128"/>
              </a:rPr>
              <a:t> </a:t>
            </a:r>
            <a:r>
              <a:rPr lang="en-US" sz="1900" dirty="0">
                <a:solidFill>
                  <a:schemeClr val="tx1"/>
                </a:solidFill>
                <a:ea typeface="ＭＳ Ｐゴシック" pitchFamily="34" charset="-128"/>
              </a:rPr>
              <a:t>measurement method;</a:t>
            </a:r>
          </a:p>
          <a:p>
            <a:pPr lvl="1" eaLnBrk="1" hangingPunct="1">
              <a:lnSpc>
                <a:spcPct val="90000"/>
              </a:lnSpc>
              <a:spcBef>
                <a:spcPts val="0"/>
              </a:spcBef>
            </a:pPr>
            <a:r>
              <a:rPr lang="en-US" sz="1900" dirty="0">
                <a:solidFill>
                  <a:schemeClr val="tx1"/>
                </a:solidFill>
                <a:ea typeface="ＭＳ Ｐゴシック" pitchFamily="34" charset="-128"/>
              </a:rPr>
              <a:t>During </a:t>
            </a:r>
            <a:r>
              <a:rPr lang="en-US" sz="1900" dirty="0">
                <a:solidFill>
                  <a:srgbClr val="00B046"/>
                </a:solidFill>
                <a:ea typeface="ＭＳ Ｐゴシック" pitchFamily="34" charset="-128"/>
              </a:rPr>
              <a:t>“</a:t>
            </a:r>
            <a:r>
              <a:rPr lang="en-US" sz="1900" i="1" dirty="0">
                <a:solidFill>
                  <a:srgbClr val="00B046"/>
                </a:solidFill>
                <a:ea typeface="ＭＳ Ｐゴシック" pitchFamily="34" charset="-128"/>
              </a:rPr>
              <a:t>initial measurement period” </a:t>
            </a:r>
            <a:r>
              <a:rPr lang="en-US" sz="1900" dirty="0">
                <a:solidFill>
                  <a:schemeClr val="tx1"/>
                </a:solidFill>
                <a:ea typeface="ＭＳ Ｐゴシック" pitchFamily="34" charset="-128"/>
              </a:rPr>
              <a:t>to new variable-hour EE, seasonal EE, or part-time EE determined to be employed on average at least 30 hours of service per week, under </a:t>
            </a:r>
            <a:r>
              <a:rPr lang="en-US" sz="1900" i="1" dirty="0">
                <a:solidFill>
                  <a:srgbClr val="00B046"/>
                </a:solidFill>
                <a:ea typeface="ＭＳ Ｐゴシック" pitchFamily="34" charset="-128"/>
              </a:rPr>
              <a:t>“look-back”</a:t>
            </a:r>
            <a:r>
              <a:rPr lang="en-US" sz="1900" dirty="0">
                <a:solidFill>
                  <a:schemeClr val="tx1"/>
                </a:solidFill>
                <a:ea typeface="ＭＳ Ｐゴシック" pitchFamily="34" charset="-128"/>
              </a:rPr>
              <a:t> measurement method.</a:t>
            </a:r>
          </a:p>
          <a:p>
            <a:pPr lvl="1" eaLnBrk="1" hangingPunct="1">
              <a:lnSpc>
                <a:spcPct val="90000"/>
              </a:lnSpc>
              <a:spcBef>
                <a:spcPts val="0"/>
              </a:spcBef>
            </a:pPr>
            <a:r>
              <a:rPr lang="en-US" sz="1900" dirty="0">
                <a:solidFill>
                  <a:schemeClr val="tx1"/>
                </a:solidFill>
                <a:ea typeface="ＭＳ Ｐゴシック" pitchFamily="34" charset="-128"/>
              </a:rPr>
              <a:t>Following EE’s change in employment status to </a:t>
            </a:r>
            <a:r>
              <a:rPr lang="en-US" sz="1900" dirty="0">
                <a:solidFill>
                  <a:srgbClr val="FF00FF"/>
                </a:solidFill>
                <a:ea typeface="ＭＳ Ｐゴシック" pitchFamily="34" charset="-128"/>
                <a:cs typeface="Arial" charset="0"/>
              </a:rPr>
              <a:t>FTE </a:t>
            </a:r>
            <a:r>
              <a:rPr lang="en-US" sz="1900" dirty="0">
                <a:solidFill>
                  <a:schemeClr val="tx1"/>
                </a:solidFill>
                <a:ea typeface="ＭＳ Ｐゴシック" pitchFamily="34" charset="-128"/>
                <a:cs typeface="Arial" charset="0"/>
              </a:rPr>
              <a:t>during “</a:t>
            </a:r>
            <a:r>
              <a:rPr lang="en-US" sz="1900" i="1" dirty="0">
                <a:solidFill>
                  <a:srgbClr val="00B046"/>
                </a:solidFill>
                <a:ea typeface="ＭＳ Ｐゴシック" pitchFamily="34" charset="-128"/>
                <a:cs typeface="Arial" charset="0"/>
              </a:rPr>
              <a:t>initial measurement period”</a:t>
            </a:r>
            <a:r>
              <a:rPr lang="en-US" sz="1900" dirty="0">
                <a:solidFill>
                  <a:schemeClr val="tx1"/>
                </a:solidFill>
                <a:ea typeface="ＭＳ Ｐゴシック" pitchFamily="34" charset="-128"/>
                <a:cs typeface="Arial" charset="0"/>
              </a:rPr>
              <a:t> under </a:t>
            </a:r>
            <a:r>
              <a:rPr lang="en-US" sz="1900" i="1" dirty="0">
                <a:solidFill>
                  <a:srgbClr val="00B046"/>
                </a:solidFill>
                <a:ea typeface="Tahoma" panose="020B0604030504040204" pitchFamily="34" charset="0"/>
                <a:cs typeface="Tahoma" panose="020B0604030504040204" pitchFamily="34" charset="0"/>
              </a:rPr>
              <a:t>“look-back”</a:t>
            </a:r>
            <a:r>
              <a:rPr lang="en-US" sz="1900" dirty="0">
                <a:solidFill>
                  <a:srgbClr val="00B046"/>
                </a:solidFill>
                <a:ea typeface="Tahoma" panose="020B0604030504040204" pitchFamily="34" charset="0"/>
                <a:cs typeface="Tahoma" panose="020B0604030504040204" pitchFamily="34" charset="0"/>
              </a:rPr>
              <a:t> </a:t>
            </a:r>
            <a:r>
              <a:rPr lang="en-US" sz="1900" dirty="0">
                <a:solidFill>
                  <a:schemeClr val="tx1"/>
                </a:solidFill>
                <a:ea typeface="ＭＳ Ｐゴシック" pitchFamily="34" charset="-128"/>
                <a:cs typeface="Arial" charset="0"/>
              </a:rPr>
              <a:t> measurement method; and</a:t>
            </a:r>
          </a:p>
          <a:p>
            <a:pPr lvl="1" eaLnBrk="1" hangingPunct="1">
              <a:lnSpc>
                <a:spcPct val="90000"/>
              </a:lnSpc>
              <a:spcBef>
                <a:spcPts val="0"/>
              </a:spcBef>
            </a:pPr>
            <a:r>
              <a:rPr lang="en-US" sz="1900" dirty="0">
                <a:solidFill>
                  <a:schemeClr val="tx1"/>
                </a:solidFill>
                <a:ea typeface="ＭＳ Ｐゴシック" pitchFamily="34" charset="-128"/>
                <a:cs typeface="Arial" charset="0"/>
              </a:rPr>
              <a:t>Calendar month in which EE’s start date occurs on a day other than 1st day of calendar month.</a:t>
            </a:r>
            <a:endParaRPr lang="en-US" sz="1900" dirty="0">
              <a:solidFill>
                <a:schemeClr val="tx1"/>
              </a:solidFill>
              <a:ea typeface="ＭＳ Ｐゴシック" pitchFamily="34" charset="-128"/>
            </a:endParaRPr>
          </a:p>
          <a:p>
            <a:pPr lvl="1" eaLnBrk="1" hangingPunct="1">
              <a:lnSpc>
                <a:spcPct val="90000"/>
              </a:lnSpc>
            </a:pPr>
            <a:endParaRPr lang="en-US" sz="1400" dirty="0">
              <a:solidFill>
                <a:schemeClr val="tx1"/>
              </a:solidFill>
              <a:ea typeface="ＭＳ Ｐゴシック" pitchFamily="34" charset="-128"/>
            </a:endParaRPr>
          </a:p>
          <a:p>
            <a:pPr lvl="1" eaLnBrk="1" hangingPunct="1">
              <a:lnSpc>
                <a:spcPct val="90000"/>
              </a:lnSpc>
            </a:pPr>
            <a:endParaRPr lang="en-US" sz="1400" dirty="0">
              <a:solidFill>
                <a:schemeClr val="tx1"/>
              </a:solidFill>
              <a:ea typeface="ＭＳ Ｐゴシック" pitchFamily="34" charset="-128"/>
            </a:endParaRPr>
          </a:p>
          <a:p>
            <a:pPr lvl="1" eaLnBrk="1" hangingPunct="1">
              <a:lnSpc>
                <a:spcPct val="90000"/>
              </a:lnSpc>
            </a:pPr>
            <a:endParaRPr lang="en-US" sz="1400" dirty="0">
              <a:solidFill>
                <a:schemeClr val="tx1"/>
              </a:solidFill>
              <a:ea typeface="ＭＳ Ｐゴシック" pitchFamily="34" charset="-128"/>
            </a:endParaRPr>
          </a:p>
          <a:p>
            <a:pPr lvl="1" eaLnBrk="1" hangingPunct="1">
              <a:lnSpc>
                <a:spcPct val="90000"/>
              </a:lnSpc>
            </a:pPr>
            <a:endParaRPr lang="en-US" sz="1400" dirty="0">
              <a:solidFill>
                <a:schemeClr val="tx1"/>
              </a:solidFill>
              <a:ea typeface="ＭＳ Ｐゴシック" pitchFamily="34" charset="-128"/>
            </a:endParaRPr>
          </a:p>
          <a:p>
            <a:pPr lvl="1" eaLnBrk="1" hangingPunct="1">
              <a:lnSpc>
                <a:spcPct val="90000"/>
              </a:lnSpc>
            </a:pPr>
            <a:endParaRPr lang="en-US" sz="1400" dirty="0">
              <a:solidFill>
                <a:schemeClr val="tx1"/>
              </a:solidFill>
              <a:ea typeface="ＭＳ Ｐゴシック" pitchFamily="34" charset="-128"/>
            </a:endParaRPr>
          </a:p>
        </p:txBody>
      </p:sp>
    </p:spTree>
    <p:extLst>
      <p:ext uri="{BB962C8B-B14F-4D97-AF65-F5344CB8AC3E}">
        <p14:creationId xmlns:p14="http://schemas.microsoft.com/office/powerpoint/2010/main" val="3654044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1FDCEE60-AA21-406D-AE68-5FC9F489978E}" type="slidenum">
              <a:rPr lang="en-US"/>
              <a:pPr>
                <a:defRPr/>
              </a:pPr>
              <a:t>7</a:t>
            </a:fld>
            <a:endParaRPr lang="en-US" dirty="0"/>
          </a:p>
        </p:txBody>
      </p:sp>
      <p:sp>
        <p:nvSpPr>
          <p:cNvPr id="25602" name="Rectangle 3"/>
          <p:cNvSpPr>
            <a:spLocks noGrp="1" noChangeArrowheads="1"/>
          </p:cNvSpPr>
          <p:nvPr>
            <p:ph idx="4294967295"/>
          </p:nvPr>
        </p:nvSpPr>
        <p:spPr>
          <a:xfrm>
            <a:off x="609600" y="1182176"/>
            <a:ext cx="7924800" cy="4926013"/>
          </a:xfrm>
        </p:spPr>
        <p:txBody>
          <a:bodyPr/>
          <a:lstStyle/>
          <a:p>
            <a:pPr eaLnBrk="1" hangingPunct="1"/>
            <a:r>
              <a:rPr lang="en-US" sz="1800" dirty="0">
                <a:solidFill>
                  <a:schemeClr val="tx1"/>
                </a:solidFill>
                <a:ea typeface="ＭＳ Ｐゴシック" pitchFamily="34" charset="-128"/>
              </a:rPr>
              <a:t>Most of ACA</a:t>
            </a:r>
            <a:r>
              <a:rPr lang="ja-JP" altLang="en-US" sz="1800" dirty="0">
                <a:solidFill>
                  <a:schemeClr val="tx1"/>
                </a:solidFill>
                <a:ea typeface="ＭＳ Ｐゴシック" pitchFamily="34" charset="-128"/>
              </a:rPr>
              <a:t>’</a:t>
            </a:r>
            <a:r>
              <a:rPr lang="en-US" altLang="ja-JP" sz="1800" dirty="0">
                <a:solidFill>
                  <a:schemeClr val="tx1"/>
                </a:solidFill>
                <a:ea typeface="ＭＳ Ｐゴシック" pitchFamily="34" charset="-128"/>
              </a:rPr>
              <a:t>s market reform provisions that apply to ER-sponsored group health plans (</a:t>
            </a:r>
            <a:r>
              <a:rPr lang="ja-JP" altLang="en-US" sz="1800" dirty="0">
                <a:solidFill>
                  <a:schemeClr val="tx1"/>
                </a:solidFill>
                <a:ea typeface="ＭＳ Ｐゴシック" pitchFamily="34" charset="-128"/>
              </a:rPr>
              <a:t>“</a:t>
            </a:r>
            <a:r>
              <a:rPr lang="en-US" altLang="ja-JP" sz="1800" dirty="0">
                <a:solidFill>
                  <a:schemeClr val="tx1"/>
                </a:solidFill>
                <a:ea typeface="ＭＳ Ｐゴシック" pitchFamily="34" charset="-128"/>
              </a:rPr>
              <a:t>GHPs</a:t>
            </a:r>
            <a:r>
              <a:rPr lang="ja-JP" altLang="en-US" sz="1800" dirty="0">
                <a:solidFill>
                  <a:schemeClr val="tx1"/>
                </a:solidFill>
                <a:ea typeface="ＭＳ Ｐゴシック" pitchFamily="34" charset="-128"/>
              </a:rPr>
              <a:t>”</a:t>
            </a:r>
            <a:r>
              <a:rPr lang="en-US" altLang="ja-JP" sz="1800" dirty="0">
                <a:solidFill>
                  <a:schemeClr val="tx1"/>
                </a:solidFill>
                <a:ea typeface="ＭＳ Ｐゴシック" pitchFamily="34" charset="-128"/>
              </a:rPr>
              <a:t>) (also referred to as </a:t>
            </a:r>
            <a:r>
              <a:rPr lang="ja-JP" altLang="en-US" sz="1800" dirty="0">
                <a:solidFill>
                  <a:schemeClr val="tx1"/>
                </a:solidFill>
                <a:ea typeface="ＭＳ Ｐゴシック" pitchFamily="34" charset="-128"/>
              </a:rPr>
              <a:t>“</a:t>
            </a:r>
            <a:r>
              <a:rPr lang="en-US" altLang="ja-JP" sz="1800" dirty="0">
                <a:solidFill>
                  <a:schemeClr val="tx1"/>
                </a:solidFill>
                <a:ea typeface="ＭＳ Ｐゴシック" pitchFamily="34" charset="-128"/>
              </a:rPr>
              <a:t>PHSA or ACA mandates</a:t>
            </a:r>
            <a:r>
              <a:rPr lang="ja-JP" altLang="en-US" sz="1800" dirty="0">
                <a:solidFill>
                  <a:schemeClr val="tx1"/>
                </a:solidFill>
                <a:ea typeface="ＭＳ Ｐゴシック" pitchFamily="34" charset="-128"/>
              </a:rPr>
              <a:t>”</a:t>
            </a:r>
            <a:r>
              <a:rPr lang="en-US" altLang="ja-JP" sz="1800" dirty="0">
                <a:solidFill>
                  <a:schemeClr val="tx1"/>
                </a:solidFill>
                <a:ea typeface="ＭＳ Ｐゴシック" pitchFamily="34" charset="-128"/>
              </a:rPr>
              <a:t>) are already in effect </a:t>
            </a:r>
            <a:r>
              <a:rPr lang="en-US" altLang="ja-JP" sz="1800" dirty="0">
                <a:solidFill>
                  <a:srgbClr val="00B046"/>
                </a:solidFill>
                <a:ea typeface="ＭＳ Ｐゴシック" pitchFamily="34" charset="-128"/>
              </a:rPr>
              <a:t>beginning in 2010</a:t>
            </a:r>
            <a:r>
              <a:rPr lang="en-US" altLang="ja-JP" sz="1800" dirty="0">
                <a:solidFill>
                  <a:schemeClr val="tx1"/>
                </a:solidFill>
                <a:ea typeface="ＭＳ Ｐゴシック" pitchFamily="34" charset="-128"/>
              </a:rPr>
              <a:t>; but its provisions were to be effective at varying times over an 8-year period.</a:t>
            </a:r>
          </a:p>
          <a:p>
            <a:pPr eaLnBrk="1" hangingPunct="1"/>
            <a:r>
              <a:rPr lang="en-US" sz="1800" b="1" dirty="0">
                <a:solidFill>
                  <a:srgbClr val="00B046"/>
                </a:solidFill>
                <a:ea typeface="ＭＳ Ｐゴシック" pitchFamily="34" charset="-128"/>
              </a:rPr>
              <a:t>Individual mandate. </a:t>
            </a:r>
            <a:r>
              <a:rPr lang="en-US" sz="1800" dirty="0">
                <a:solidFill>
                  <a:schemeClr val="tx1"/>
                </a:solidFill>
                <a:ea typeface="ＭＳ Ｐゴシック" pitchFamily="34" charset="-128"/>
              </a:rPr>
              <a:t>Starting in 2014, a tax penalty applies (with certain exceptions) to individuals who do not maintain a certain level of health insurance</a:t>
            </a:r>
            <a:r>
              <a:rPr lang="en-US" altLang="ja-JP" sz="1800" dirty="0">
                <a:solidFill>
                  <a:schemeClr val="tx1"/>
                </a:solidFill>
                <a:ea typeface="ＭＳ Ｐゴシック" pitchFamily="34" charset="-128"/>
              </a:rPr>
              <a:t>. </a:t>
            </a:r>
            <a:r>
              <a:rPr lang="en-US" altLang="ja-JP" sz="1800" dirty="0">
                <a:solidFill>
                  <a:srgbClr val="00B046"/>
                </a:solidFill>
                <a:ea typeface="ＭＳ Ｐゴシック" pitchFamily="34" charset="-128"/>
              </a:rPr>
              <a:t>The 2017 tax act reduced to $0 the tax penalty for going without coverage beginning in 2019.</a:t>
            </a:r>
          </a:p>
          <a:p>
            <a:pPr eaLnBrk="1" hangingPunct="1"/>
            <a:r>
              <a:rPr lang="en-US" sz="1800" b="1" dirty="0">
                <a:solidFill>
                  <a:srgbClr val="00B046"/>
                </a:solidFill>
                <a:ea typeface="ＭＳ Ｐゴシック" pitchFamily="34" charset="-128"/>
              </a:rPr>
              <a:t>Marketplace. </a:t>
            </a:r>
            <a:r>
              <a:rPr lang="en-US" sz="1800" dirty="0">
                <a:solidFill>
                  <a:schemeClr val="tx1"/>
                </a:solidFill>
                <a:ea typeface="ＭＳ Ｐゴシック" pitchFamily="34" charset="-128"/>
              </a:rPr>
              <a:t>Exchanges got off to a rocky start, but were finally up and running in 2014, thru which individuals and small ERs can buy </a:t>
            </a:r>
            <a:r>
              <a:rPr lang="ja-JP" altLang="en-US" sz="1800" dirty="0">
                <a:solidFill>
                  <a:schemeClr val="tx1"/>
                </a:solidFill>
                <a:ea typeface="ＭＳ Ｐゴシック" pitchFamily="34" charset="-128"/>
              </a:rPr>
              <a:t>“</a:t>
            </a:r>
            <a:r>
              <a:rPr lang="en-US" altLang="ja-JP" sz="1800" dirty="0">
                <a:solidFill>
                  <a:schemeClr val="tx1"/>
                </a:solidFill>
                <a:ea typeface="ＭＳ Ｐゴシック" pitchFamily="34" charset="-128"/>
              </a:rPr>
              <a:t>affordable</a:t>
            </a:r>
            <a:r>
              <a:rPr lang="ja-JP" altLang="en-US" sz="1800" dirty="0">
                <a:solidFill>
                  <a:schemeClr val="tx1"/>
                </a:solidFill>
                <a:ea typeface="ＭＳ Ｐゴシック" pitchFamily="34" charset="-128"/>
              </a:rPr>
              <a:t>”</a:t>
            </a:r>
            <a:r>
              <a:rPr lang="en-US" altLang="ja-JP" sz="1800" dirty="0">
                <a:solidFill>
                  <a:schemeClr val="tx1"/>
                </a:solidFill>
                <a:ea typeface="ＭＳ Ｐゴシック" pitchFamily="34" charset="-128"/>
              </a:rPr>
              <a:t> health insurance.</a:t>
            </a:r>
          </a:p>
          <a:p>
            <a:pPr eaLnBrk="1" hangingPunct="1"/>
            <a:r>
              <a:rPr lang="en-US" sz="1800" b="1" dirty="0">
                <a:solidFill>
                  <a:srgbClr val="00B046"/>
                </a:solidFill>
                <a:ea typeface="ＭＳ Ｐゴシック" pitchFamily="34" charset="-128"/>
              </a:rPr>
              <a:t>Pay or play penalty tax. </a:t>
            </a:r>
            <a:r>
              <a:rPr lang="en-US" sz="1800" dirty="0">
                <a:solidFill>
                  <a:schemeClr val="tx1"/>
                </a:solidFill>
                <a:ea typeface="ＭＳ Ｐゴシック" pitchFamily="34" charset="-128"/>
              </a:rPr>
              <a:t>Starting in 2015 (originally 2014), certain large ERs (“ALEs”) may be subject to tax penalties if they do not provide </a:t>
            </a:r>
            <a:r>
              <a:rPr lang="ja-JP" altLang="en-US" sz="1800" dirty="0">
                <a:solidFill>
                  <a:schemeClr val="tx1"/>
                </a:solidFill>
                <a:ea typeface="ＭＳ Ｐゴシック" pitchFamily="34" charset="-128"/>
              </a:rPr>
              <a:t>“</a:t>
            </a:r>
            <a:r>
              <a:rPr lang="en-US" altLang="ja-JP" sz="1800" i="1" dirty="0">
                <a:solidFill>
                  <a:schemeClr val="tx1"/>
                </a:solidFill>
                <a:ea typeface="ＭＳ Ｐゴシック" pitchFamily="34" charset="-128"/>
              </a:rPr>
              <a:t>affordable minimum value</a:t>
            </a:r>
            <a:r>
              <a:rPr lang="ja-JP" altLang="en-US" sz="1800" dirty="0">
                <a:solidFill>
                  <a:schemeClr val="tx1"/>
                </a:solidFill>
                <a:ea typeface="ＭＳ Ｐゴシック" pitchFamily="34" charset="-128"/>
              </a:rPr>
              <a:t>”</a:t>
            </a:r>
            <a:r>
              <a:rPr lang="en-US" altLang="ja-JP" sz="1800" dirty="0">
                <a:solidFill>
                  <a:schemeClr val="tx1"/>
                </a:solidFill>
                <a:ea typeface="ＭＳ Ｐゴシック" pitchFamily="34" charset="-128"/>
              </a:rPr>
              <a:t> health coverage to its full-time employees (</a:t>
            </a:r>
            <a:r>
              <a:rPr lang="ja-JP" altLang="en-US" sz="1800" dirty="0">
                <a:solidFill>
                  <a:schemeClr val="tx1"/>
                </a:solidFill>
                <a:ea typeface="ＭＳ Ｐゴシック" pitchFamily="34" charset="-128"/>
              </a:rPr>
              <a:t>“</a:t>
            </a:r>
            <a:r>
              <a:rPr lang="en-US" altLang="ja-JP" sz="1800" dirty="0">
                <a:solidFill>
                  <a:schemeClr val="tx1"/>
                </a:solidFill>
                <a:ea typeface="ＭＳ Ｐゴシック" pitchFamily="34" charset="-128"/>
              </a:rPr>
              <a:t>FTEs</a:t>
            </a:r>
            <a:r>
              <a:rPr lang="ja-JP" altLang="en-US" sz="1800" dirty="0">
                <a:solidFill>
                  <a:schemeClr val="tx1"/>
                </a:solidFill>
                <a:ea typeface="ＭＳ Ｐゴシック" pitchFamily="34" charset="-128"/>
              </a:rPr>
              <a:t>”</a:t>
            </a:r>
            <a:r>
              <a:rPr lang="en-US" altLang="ja-JP" sz="1800" dirty="0">
                <a:solidFill>
                  <a:schemeClr val="tx1"/>
                </a:solidFill>
                <a:ea typeface="ＭＳ Ｐゴシック" pitchFamily="34" charset="-128"/>
              </a:rPr>
              <a:t>).  This tax ONLY applies if a FTE receives subsidized coverage thru the Exchange. Delayed until 2016, for mid-size ERs.</a:t>
            </a:r>
            <a:endParaRPr lang="en-US" sz="1800" dirty="0">
              <a:solidFill>
                <a:schemeClr val="tx1"/>
              </a:solidFill>
              <a:ea typeface="ＭＳ Ｐゴシック" pitchFamily="34" charset="-128"/>
            </a:endParaRPr>
          </a:p>
        </p:txBody>
      </p:sp>
      <p:sp>
        <p:nvSpPr>
          <p:cNvPr id="25603" name="Rectangle 2"/>
          <p:cNvSpPr>
            <a:spLocks noGrp="1" noChangeArrowheads="1"/>
          </p:cNvSpPr>
          <p:nvPr>
            <p:ph type="title" idx="4294967295"/>
          </p:nvPr>
        </p:nvSpPr>
        <p:spPr>
          <a:xfrm>
            <a:off x="0" y="-228600"/>
            <a:ext cx="9144000" cy="1143000"/>
          </a:xfrm>
        </p:spPr>
        <p:txBody>
          <a:bodyPr/>
          <a:lstStyle/>
          <a:p>
            <a:pPr eaLnBrk="1" hangingPunct="1"/>
            <a:r>
              <a:rPr lang="en-US" sz="3200" dirty="0">
                <a:ea typeface="ＭＳ Ｐゴシック" pitchFamily="34" charset="-128"/>
              </a:rPr>
              <a:t>When is Health Care Reform Effective?</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AA0A7A11-0392-4848-AFA3-47E2CCC2D7EA}" type="slidenum">
              <a:rPr lang="en-US"/>
              <a:pPr>
                <a:defRPr/>
              </a:pPr>
              <a:t>70</a:t>
            </a:fld>
            <a:endParaRPr lang="en-US" dirty="0"/>
          </a:p>
        </p:txBody>
      </p:sp>
      <p:sp>
        <p:nvSpPr>
          <p:cNvPr id="8" name="Rectangle 9"/>
          <p:cNvSpPr>
            <a:spLocks noChangeArrowheads="1"/>
          </p:cNvSpPr>
          <p:nvPr/>
        </p:nvSpPr>
        <p:spPr bwMode="auto">
          <a:xfrm>
            <a:off x="-32657" y="149029"/>
            <a:ext cx="9144000" cy="838200"/>
          </a:xfrm>
          <a:prstGeom prst="rect">
            <a:avLst/>
          </a:prstGeom>
          <a:noFill/>
          <a:ln>
            <a:noFill/>
          </a:ln>
          <a:effectLst/>
        </p:spPr>
        <p:txBody>
          <a:bodyPr anchor="ctr"/>
          <a:lstStyle/>
          <a:p>
            <a:pPr algn="ctr">
              <a:defRPr/>
            </a:pPr>
            <a:r>
              <a:rPr lang="en-US" sz="2600" dirty="0">
                <a:solidFill>
                  <a:schemeClr val="bg1"/>
                </a:solidFill>
                <a:ea typeface="ＭＳ Ｐゴシック" charset="0"/>
                <a:cs typeface="ＭＳ Ｐゴシック" charset="0"/>
              </a:rPr>
              <a:t>ER </a:t>
            </a:r>
            <a:r>
              <a:rPr lang="ja-JP" altLang="en-US" sz="2600" dirty="0">
                <a:solidFill>
                  <a:schemeClr val="bg1"/>
                </a:solidFill>
                <a:ea typeface="ＭＳ Ｐゴシック" charset="0"/>
                <a:cs typeface="ＭＳ Ｐゴシック" charset="0"/>
              </a:rPr>
              <a:t>“</a:t>
            </a:r>
            <a:r>
              <a:rPr lang="en-US" altLang="ja-JP" sz="2600" dirty="0">
                <a:solidFill>
                  <a:schemeClr val="bg1"/>
                </a:solidFill>
                <a:ea typeface="ＭＳ Ｐゴシック" charset="0"/>
                <a:cs typeface="ＭＳ Ｐゴシック" charset="0"/>
              </a:rPr>
              <a:t>Pay or Play” Penalty Tax (cont</a:t>
            </a:r>
            <a:r>
              <a:rPr lang="ja-JP" altLang="en-US" sz="2600" dirty="0">
                <a:solidFill>
                  <a:schemeClr val="bg1"/>
                </a:solidFill>
                <a:ea typeface="ＭＳ Ｐゴシック" charset="0"/>
                <a:cs typeface="ＭＳ Ｐゴシック" charset="0"/>
              </a:rPr>
              <a:t>’</a:t>
            </a:r>
            <a:r>
              <a:rPr lang="en-US" altLang="ja-JP" sz="2600" dirty="0">
                <a:solidFill>
                  <a:schemeClr val="bg1"/>
                </a:solidFill>
                <a:ea typeface="ＭＳ Ｐゴシック" charset="0"/>
                <a:cs typeface="ＭＳ Ｐゴシック" charset="0"/>
              </a:rPr>
              <a:t>d)</a:t>
            </a:r>
            <a:br>
              <a:rPr lang="en-US" sz="2600" b="1" i="1" u="sng" dirty="0">
                <a:solidFill>
                  <a:schemeClr val="bg1"/>
                </a:solidFill>
                <a:effectLst>
                  <a:outerShdw blurRad="38100" dist="38100" dir="2700000" algn="tl">
                    <a:srgbClr val="000000"/>
                  </a:outerShdw>
                </a:effectLst>
                <a:ea typeface="ＭＳ Ｐゴシック" charset="0"/>
              </a:rPr>
            </a:br>
            <a:endParaRPr lang="en-US" sz="2600" b="1" i="1" u="sng" dirty="0">
              <a:solidFill>
                <a:srgbClr val="00FFFF"/>
              </a:solidFill>
              <a:effectLst>
                <a:outerShdw blurRad="38100" dist="38100" dir="2700000" algn="tl">
                  <a:srgbClr val="000000"/>
                </a:outerShdw>
              </a:effectLst>
              <a:ea typeface="ＭＳ Ｐゴシック"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609600"/>
            <a:ext cx="7576078" cy="5867400"/>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type="title"/>
          </p:nvPr>
        </p:nvSpPr>
        <p:spPr>
          <a:xfrm>
            <a:off x="457200" y="381000"/>
            <a:ext cx="4038600" cy="6019800"/>
          </a:xfrm>
        </p:spPr>
        <p:txBody>
          <a:bodyPr/>
          <a:lstStyle/>
          <a:p>
            <a:pPr eaLnBrk="1" hangingPunct="1"/>
            <a:r>
              <a:rPr lang="en-US" sz="3600">
                <a:ea typeface="ＭＳ Ｐゴシック" pitchFamily="34" charset="-128"/>
              </a:rPr>
              <a:t>ER </a:t>
            </a:r>
            <a:r>
              <a:rPr lang="ja-JP" altLang="en-US" sz="3600">
                <a:ea typeface="ＭＳ Ｐゴシック" pitchFamily="34" charset="-128"/>
              </a:rPr>
              <a:t>“</a:t>
            </a:r>
            <a:r>
              <a:rPr lang="en-US" altLang="ja-JP" sz="3600">
                <a:ea typeface="ＭＳ Ｐゴシック" pitchFamily="34" charset="-128"/>
              </a:rPr>
              <a:t>Pay or Play” Penalty Tax </a:t>
            </a:r>
            <a:r>
              <a:rPr lang="en-US" altLang="ja-JP" sz="3200">
                <a:ea typeface="ＭＳ Ｐゴシック" pitchFamily="34" charset="-128"/>
              </a:rPr>
              <a:t>(cont</a:t>
            </a:r>
            <a:r>
              <a:rPr lang="ja-JP" altLang="en-US" sz="3200">
                <a:ea typeface="ＭＳ Ｐゴシック" pitchFamily="34" charset="-128"/>
              </a:rPr>
              <a:t>’</a:t>
            </a:r>
            <a:r>
              <a:rPr lang="en-US" altLang="ja-JP" sz="3200">
                <a:ea typeface="ＭＳ Ｐゴシック" pitchFamily="34" charset="-128"/>
              </a:rPr>
              <a:t>d)</a:t>
            </a:r>
            <a:endParaRPr lang="en-US" sz="3200">
              <a:ea typeface="ＭＳ Ｐゴシック" pitchFamily="34" charset="-128"/>
            </a:endParaRPr>
          </a:p>
        </p:txBody>
      </p:sp>
      <p:sp>
        <p:nvSpPr>
          <p:cNvPr id="88065" name="Rectangle 2"/>
          <p:cNvSpPr>
            <a:spLocks noGrp="1" noChangeArrowheads="1"/>
          </p:cNvSpPr>
          <p:nvPr>
            <p:ph idx="1"/>
          </p:nvPr>
        </p:nvSpPr>
        <p:spPr>
          <a:xfrm>
            <a:off x="4343400" y="304800"/>
            <a:ext cx="4419600" cy="6280150"/>
          </a:xfrm>
        </p:spPr>
        <p:txBody>
          <a:bodyPr/>
          <a:lstStyle/>
          <a:p>
            <a:pPr marL="609600" indent="-609600" eaLnBrk="1" hangingPunct="1">
              <a:lnSpc>
                <a:spcPct val="110000"/>
              </a:lnSpc>
            </a:pPr>
            <a:r>
              <a:rPr lang="en-US" sz="1700" b="1" dirty="0">
                <a:solidFill>
                  <a:srgbClr val="00B046"/>
                </a:solidFill>
                <a:ea typeface="ＭＳ Ｐゴシック" pitchFamily="34" charset="-128"/>
              </a:rPr>
              <a:t>Key action steps for ERS</a:t>
            </a:r>
            <a:r>
              <a:rPr lang="en-US" sz="1700" dirty="0">
                <a:solidFill>
                  <a:srgbClr val="00B046"/>
                </a:solidFill>
                <a:ea typeface="ＭＳ Ｐゴシック" pitchFamily="34" charset="-128"/>
              </a:rPr>
              <a:t> </a:t>
            </a:r>
            <a:r>
              <a:rPr lang="en-US" sz="1700" dirty="0">
                <a:solidFill>
                  <a:schemeClr val="tx1"/>
                </a:solidFill>
                <a:ea typeface="ＭＳ Ｐゴシック" pitchFamily="34" charset="-128"/>
              </a:rPr>
              <a:t>to determine potential penalties and strategic options:</a:t>
            </a:r>
          </a:p>
          <a:p>
            <a:pPr marL="1104900" lvl="1" indent="-533400" eaLnBrk="1" hangingPunct="1">
              <a:lnSpc>
                <a:spcPct val="110000"/>
              </a:lnSpc>
              <a:buFont typeface="Tahoma" pitchFamily="34" charset="0"/>
              <a:buAutoNum type="arabicPeriod"/>
            </a:pPr>
            <a:r>
              <a:rPr lang="en-US" sz="1700" dirty="0">
                <a:solidFill>
                  <a:schemeClr val="tx1"/>
                </a:solidFill>
                <a:ea typeface="ＭＳ Ｐゴシック" pitchFamily="34" charset="-128"/>
              </a:rPr>
              <a:t>Identify</a:t>
            </a:r>
            <a:r>
              <a:rPr lang="en-US" sz="1700" dirty="0">
                <a:ea typeface="ＭＳ Ｐゴシック" pitchFamily="34" charset="-128"/>
              </a:rPr>
              <a:t> </a:t>
            </a:r>
            <a:r>
              <a:rPr lang="en-US" sz="1700" dirty="0">
                <a:solidFill>
                  <a:srgbClr val="00B046"/>
                </a:solidFill>
                <a:ea typeface="ＭＳ Ｐゴシック" pitchFamily="34" charset="-128"/>
              </a:rPr>
              <a:t>ownership and control group </a:t>
            </a:r>
            <a:r>
              <a:rPr lang="en-US" sz="1700" dirty="0">
                <a:solidFill>
                  <a:schemeClr val="tx1"/>
                </a:solidFill>
                <a:ea typeface="ＭＳ Ｐゴシック" pitchFamily="34" charset="-128"/>
              </a:rPr>
              <a:t>of ER (IRC § 414(b),(c), (m), and (o));</a:t>
            </a:r>
          </a:p>
          <a:p>
            <a:pPr marL="1104900" lvl="1" indent="-533400" eaLnBrk="1" hangingPunct="1">
              <a:lnSpc>
                <a:spcPct val="110000"/>
              </a:lnSpc>
              <a:buFont typeface="Tahoma" pitchFamily="34" charset="0"/>
              <a:buAutoNum type="arabicPeriod"/>
            </a:pPr>
            <a:r>
              <a:rPr lang="en-US" sz="1700" dirty="0">
                <a:solidFill>
                  <a:schemeClr val="tx1"/>
                </a:solidFill>
                <a:ea typeface="ＭＳ Ｐゴシック" pitchFamily="34" charset="-128"/>
              </a:rPr>
              <a:t>Determine</a:t>
            </a:r>
            <a:r>
              <a:rPr lang="en-US" sz="1700" dirty="0">
                <a:ea typeface="ＭＳ Ｐゴシック" pitchFamily="34" charset="-128"/>
              </a:rPr>
              <a:t> </a:t>
            </a:r>
            <a:r>
              <a:rPr lang="en-US" sz="1700" dirty="0">
                <a:solidFill>
                  <a:srgbClr val="00B046"/>
                </a:solidFill>
                <a:ea typeface="ＭＳ Ｐゴシック" pitchFamily="34" charset="-128"/>
              </a:rPr>
              <a:t>ER size </a:t>
            </a:r>
            <a:r>
              <a:rPr lang="en-US" sz="1700" dirty="0">
                <a:solidFill>
                  <a:schemeClr val="tx1"/>
                </a:solidFill>
                <a:ea typeface="ＭＳ Ｐゴシック" pitchFamily="34" charset="-128"/>
              </a:rPr>
              <a:t>(</a:t>
            </a:r>
            <a:r>
              <a:rPr lang="en-US" sz="1700" i="1" dirty="0">
                <a:solidFill>
                  <a:schemeClr val="tx1"/>
                </a:solidFill>
                <a:ea typeface="ＭＳ Ｐゴシック" pitchFamily="34" charset="-128"/>
              </a:rPr>
              <a:t>e.g.,</a:t>
            </a:r>
            <a:r>
              <a:rPr lang="en-US" sz="1700" dirty="0">
                <a:solidFill>
                  <a:schemeClr val="tx1"/>
                </a:solidFill>
                <a:ea typeface="ＭＳ Ｐゴシック" pitchFamily="34" charset="-128"/>
              </a:rPr>
              <a:t> whether ER meets the 50</a:t>
            </a:r>
            <a:r>
              <a:rPr lang="en-US" sz="1700" dirty="0">
                <a:ea typeface="ＭＳ Ｐゴシック" pitchFamily="34" charset="-128"/>
              </a:rPr>
              <a:t> </a:t>
            </a:r>
            <a:r>
              <a:rPr lang="en-US" sz="1700" dirty="0">
                <a:solidFill>
                  <a:srgbClr val="FF00FF"/>
                </a:solidFill>
                <a:ea typeface="ＭＳ Ｐゴシック" pitchFamily="34" charset="-128"/>
              </a:rPr>
              <a:t>FTEs</a:t>
            </a:r>
            <a:r>
              <a:rPr lang="en-US" sz="1700" dirty="0">
                <a:ea typeface="ＭＳ Ｐゴシック" pitchFamily="34" charset="-128"/>
              </a:rPr>
              <a:t>/</a:t>
            </a:r>
            <a:r>
              <a:rPr lang="en-US" sz="1700" dirty="0">
                <a:solidFill>
                  <a:srgbClr val="1466C5"/>
                </a:solidFill>
                <a:ea typeface="ＭＳ Ｐゴシック" pitchFamily="34" charset="-128"/>
              </a:rPr>
              <a:t>FTEEs</a:t>
            </a:r>
            <a:r>
              <a:rPr lang="en-US" sz="1700" dirty="0">
                <a:ea typeface="ＭＳ Ｐゴシック" pitchFamily="34" charset="-128"/>
              </a:rPr>
              <a:t> </a:t>
            </a:r>
            <a:r>
              <a:rPr lang="en-US" sz="1700" dirty="0">
                <a:solidFill>
                  <a:schemeClr val="tx1"/>
                </a:solidFill>
                <a:ea typeface="ＭＳ Ｐゴシック" pitchFamily="34" charset="-128"/>
              </a:rPr>
              <a:t>threshold for ALE status);</a:t>
            </a:r>
          </a:p>
          <a:p>
            <a:pPr marL="1104900" lvl="1" indent="-533400" eaLnBrk="1" hangingPunct="1">
              <a:lnSpc>
                <a:spcPct val="110000"/>
              </a:lnSpc>
              <a:buFont typeface="Tahoma" pitchFamily="34" charset="0"/>
              <a:buAutoNum type="arabicPeriod"/>
            </a:pPr>
            <a:r>
              <a:rPr lang="en-US" sz="1700" dirty="0">
                <a:solidFill>
                  <a:schemeClr val="tx1"/>
                </a:solidFill>
                <a:ea typeface="ＭＳ Ｐゴシック" pitchFamily="34" charset="-128"/>
              </a:rPr>
              <a:t>Identify current</a:t>
            </a:r>
            <a:r>
              <a:rPr lang="en-US" sz="1700" dirty="0">
                <a:ea typeface="ＭＳ Ｐゴシック" pitchFamily="34" charset="-128"/>
              </a:rPr>
              <a:t> </a:t>
            </a:r>
            <a:r>
              <a:rPr lang="en-US" sz="1700" dirty="0">
                <a:solidFill>
                  <a:srgbClr val="FF00FF"/>
                </a:solidFill>
                <a:ea typeface="ＭＳ Ｐゴシック" pitchFamily="34" charset="-128"/>
              </a:rPr>
              <a:t>FTEs</a:t>
            </a:r>
            <a:r>
              <a:rPr lang="en-US" sz="1700" dirty="0">
                <a:ea typeface="ＭＳ Ｐゴシック" pitchFamily="34" charset="-128"/>
              </a:rPr>
              <a:t>;</a:t>
            </a:r>
          </a:p>
          <a:p>
            <a:pPr marL="1104900" lvl="1" indent="-533400" eaLnBrk="1" hangingPunct="1">
              <a:lnSpc>
                <a:spcPct val="110000"/>
              </a:lnSpc>
              <a:buFont typeface="Tahoma" pitchFamily="34" charset="0"/>
              <a:buAutoNum type="arabicPeriod"/>
            </a:pPr>
            <a:r>
              <a:rPr lang="en-US" sz="1700" dirty="0">
                <a:solidFill>
                  <a:schemeClr val="tx1"/>
                </a:solidFill>
                <a:ea typeface="ＭＳ Ｐゴシック" pitchFamily="34" charset="-128"/>
              </a:rPr>
              <a:t>Determine whether </a:t>
            </a:r>
            <a:r>
              <a:rPr lang="en-US" sz="1700" dirty="0">
                <a:solidFill>
                  <a:srgbClr val="00B046"/>
                </a:solidFill>
                <a:ea typeface="ＭＳ Ｐゴシック" pitchFamily="34" charset="-128"/>
              </a:rPr>
              <a:t>coverage is offered</a:t>
            </a:r>
            <a:r>
              <a:rPr lang="en-US" sz="1700" dirty="0">
                <a:solidFill>
                  <a:schemeClr val="tx1"/>
                </a:solidFill>
                <a:ea typeface="ＭＳ Ｐゴシック" pitchFamily="34" charset="-128"/>
              </a:rPr>
              <a:t> to substantially all</a:t>
            </a:r>
            <a:r>
              <a:rPr lang="en-US" sz="1700" dirty="0">
                <a:solidFill>
                  <a:srgbClr val="00B046"/>
                </a:solidFill>
                <a:ea typeface="ＭＳ Ｐゴシック" pitchFamily="34" charset="-128"/>
              </a:rPr>
              <a:t> </a:t>
            </a:r>
            <a:r>
              <a:rPr lang="en-US" sz="1700" dirty="0">
                <a:solidFill>
                  <a:srgbClr val="FF00FF"/>
                </a:solidFill>
                <a:ea typeface="ＭＳ Ｐゴシック" pitchFamily="34" charset="-128"/>
              </a:rPr>
              <a:t>FTEs</a:t>
            </a:r>
            <a:r>
              <a:rPr lang="en-US" sz="1700" dirty="0">
                <a:solidFill>
                  <a:schemeClr val="hlink"/>
                </a:solidFill>
                <a:ea typeface="ＭＳ Ｐゴシック" pitchFamily="34" charset="-128"/>
              </a:rPr>
              <a:t> </a:t>
            </a:r>
            <a:r>
              <a:rPr lang="en-US" sz="1700" dirty="0">
                <a:solidFill>
                  <a:schemeClr val="tx1"/>
                </a:solidFill>
                <a:ea typeface="ＭＳ Ｐゴシック" pitchFamily="34" charset="-128"/>
              </a:rPr>
              <a:t>(and dependents);</a:t>
            </a:r>
          </a:p>
          <a:p>
            <a:pPr marL="1104900" lvl="1" indent="-533400" eaLnBrk="1" hangingPunct="1">
              <a:lnSpc>
                <a:spcPct val="110000"/>
              </a:lnSpc>
              <a:buFont typeface="Tahoma" pitchFamily="34" charset="0"/>
              <a:buAutoNum type="arabicPeriod"/>
            </a:pPr>
            <a:r>
              <a:rPr lang="en-US" sz="1700" dirty="0">
                <a:solidFill>
                  <a:schemeClr val="tx1"/>
                </a:solidFill>
                <a:ea typeface="ＭＳ Ｐゴシック" pitchFamily="34" charset="-128"/>
              </a:rPr>
              <a:t>Determine whether</a:t>
            </a:r>
            <a:r>
              <a:rPr lang="en-US" sz="1700" dirty="0">
                <a:ea typeface="ＭＳ Ｐゴシック" pitchFamily="34" charset="-128"/>
              </a:rPr>
              <a:t> </a:t>
            </a:r>
            <a:r>
              <a:rPr lang="en-US" sz="1700" dirty="0">
                <a:solidFill>
                  <a:srgbClr val="00B046"/>
                </a:solidFill>
                <a:ea typeface="ＭＳ Ｐゴシック" pitchFamily="34" charset="-128"/>
              </a:rPr>
              <a:t>coverage offered is </a:t>
            </a:r>
            <a:r>
              <a:rPr lang="ja-JP" altLang="en-US" sz="1700" dirty="0">
                <a:solidFill>
                  <a:srgbClr val="00B046"/>
                </a:solidFill>
                <a:ea typeface="ＭＳ Ｐゴシック" pitchFamily="34" charset="-128"/>
              </a:rPr>
              <a:t>“</a:t>
            </a:r>
            <a:r>
              <a:rPr lang="en-US" altLang="ja-JP" sz="1700" i="1" dirty="0">
                <a:solidFill>
                  <a:srgbClr val="00B046"/>
                </a:solidFill>
                <a:ea typeface="ＭＳ Ｐゴシック" pitchFamily="34" charset="-128"/>
              </a:rPr>
              <a:t>affordable</a:t>
            </a:r>
            <a:r>
              <a:rPr lang="ja-JP" altLang="en-US" sz="1700" dirty="0">
                <a:solidFill>
                  <a:srgbClr val="00B046"/>
                </a:solidFill>
                <a:ea typeface="ＭＳ Ｐゴシック" pitchFamily="34" charset="-128"/>
              </a:rPr>
              <a:t>”</a:t>
            </a:r>
            <a:r>
              <a:rPr lang="en-US" altLang="ja-JP" sz="1700" dirty="0">
                <a:solidFill>
                  <a:schemeClr val="tx1"/>
                </a:solidFill>
                <a:ea typeface="ＭＳ Ｐゴシック" pitchFamily="34" charset="-128"/>
              </a:rPr>
              <a:t>; and </a:t>
            </a:r>
          </a:p>
          <a:p>
            <a:pPr marL="1104900" lvl="1" indent="-533400" eaLnBrk="1" hangingPunct="1">
              <a:lnSpc>
                <a:spcPct val="110000"/>
              </a:lnSpc>
              <a:buFont typeface="Tahoma" pitchFamily="34" charset="0"/>
              <a:buAutoNum type="arabicPeriod"/>
            </a:pPr>
            <a:r>
              <a:rPr lang="en-US" sz="1700" dirty="0">
                <a:solidFill>
                  <a:schemeClr val="tx1"/>
                </a:solidFill>
                <a:ea typeface="ＭＳ Ｐゴシック" pitchFamily="34" charset="-128"/>
              </a:rPr>
              <a:t>Determine whether</a:t>
            </a:r>
            <a:r>
              <a:rPr lang="en-US" sz="1700" dirty="0">
                <a:ea typeface="ＭＳ Ｐゴシック" pitchFamily="34" charset="-128"/>
              </a:rPr>
              <a:t> </a:t>
            </a:r>
            <a:r>
              <a:rPr lang="en-US" sz="1700" dirty="0">
                <a:solidFill>
                  <a:srgbClr val="00B046"/>
                </a:solidFill>
                <a:ea typeface="ＭＳ Ｐゴシック" pitchFamily="34" charset="-128"/>
              </a:rPr>
              <a:t>coverage offered provides </a:t>
            </a:r>
            <a:r>
              <a:rPr lang="ja-JP" altLang="en-US" sz="1700" dirty="0">
                <a:solidFill>
                  <a:srgbClr val="00B046"/>
                </a:solidFill>
                <a:ea typeface="ＭＳ Ｐゴシック" pitchFamily="34" charset="-128"/>
              </a:rPr>
              <a:t>“</a:t>
            </a:r>
            <a:r>
              <a:rPr lang="en-US" altLang="ja-JP" sz="1700" i="1" dirty="0">
                <a:solidFill>
                  <a:srgbClr val="00B046"/>
                </a:solidFill>
                <a:ea typeface="ＭＳ Ｐゴシック" pitchFamily="34" charset="-128"/>
              </a:rPr>
              <a:t>MV</a:t>
            </a:r>
            <a:r>
              <a:rPr lang="ja-JP" altLang="en-US" sz="1700" dirty="0">
                <a:solidFill>
                  <a:srgbClr val="00B046"/>
                </a:solidFill>
                <a:ea typeface="ＭＳ Ｐゴシック" pitchFamily="34" charset="-128"/>
              </a:rPr>
              <a:t>”</a:t>
            </a:r>
            <a:r>
              <a:rPr lang="en-US" altLang="ja-JP" sz="1700" dirty="0">
                <a:solidFill>
                  <a:srgbClr val="00B046"/>
                </a:solidFill>
                <a:ea typeface="ＭＳ Ｐゴシック" pitchFamily="34" charset="-128"/>
              </a:rPr>
              <a:t>.</a:t>
            </a:r>
            <a:endParaRPr lang="en-US" sz="1700" dirty="0">
              <a:solidFill>
                <a:srgbClr val="00B046"/>
              </a:solidFill>
              <a:ea typeface="ＭＳ Ｐゴシック" pitchFamily="34" charset="-128"/>
            </a:endParaRPr>
          </a:p>
        </p:txBody>
      </p:sp>
      <p:sp>
        <p:nvSpPr>
          <p:cNvPr id="4" name="Slide Number Placeholder 5"/>
          <p:cNvSpPr>
            <a:spLocks noGrp="1"/>
          </p:cNvSpPr>
          <p:nvPr>
            <p:ph type="sldNum" sz="quarter" idx="12"/>
          </p:nvPr>
        </p:nvSpPr>
        <p:spPr/>
        <p:txBody>
          <a:bodyPr/>
          <a:lstStyle/>
          <a:p>
            <a:pPr>
              <a:defRPr/>
            </a:pPr>
            <a:fld id="{31E8EBDB-6CB5-4D87-9140-4424A1DD398B}" type="slidenum">
              <a:rPr lang="en-US">
                <a:solidFill>
                  <a:prstClr val="black">
                    <a:lumMod val="50000"/>
                    <a:lumOff val="50000"/>
                  </a:prstClr>
                </a:solidFill>
              </a:rPr>
              <a:pPr>
                <a:defRPr/>
              </a:pPr>
              <a:t>71</a:t>
            </a:fld>
            <a:endParaRPr lang="en-US" dirty="0">
              <a:solidFill>
                <a:prstClr val="black">
                  <a:lumMod val="50000"/>
                  <a:lumOff val="50000"/>
                </a:prstClr>
              </a:solidFill>
            </a:endParaRPr>
          </a:p>
        </p:txBody>
      </p:sp>
    </p:spTree>
    <p:extLst>
      <p:ext uri="{BB962C8B-B14F-4D97-AF65-F5344CB8AC3E}">
        <p14:creationId xmlns:p14="http://schemas.microsoft.com/office/powerpoint/2010/main" val="30656494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7" name="Rectangle 3"/>
          <p:cNvSpPr>
            <a:spLocks noGrp="1" noChangeArrowheads="1"/>
          </p:cNvSpPr>
          <p:nvPr>
            <p:ph type="title"/>
          </p:nvPr>
        </p:nvSpPr>
        <p:spPr>
          <a:xfrm>
            <a:off x="457200" y="381000"/>
            <a:ext cx="3886200" cy="6019800"/>
          </a:xfrm>
        </p:spPr>
        <p:txBody>
          <a:bodyPr/>
          <a:lstStyle/>
          <a:p>
            <a:pPr eaLnBrk="1" hangingPunct="1"/>
            <a:r>
              <a:rPr lang="en-US" sz="3600">
                <a:ea typeface="ＭＳ Ｐゴシック" pitchFamily="34" charset="-128"/>
              </a:rPr>
              <a:t>ER </a:t>
            </a:r>
            <a:r>
              <a:rPr lang="ja-JP" altLang="en-US" sz="3600">
                <a:ea typeface="ＭＳ Ｐゴシック" pitchFamily="34" charset="-128"/>
              </a:rPr>
              <a:t>“</a:t>
            </a:r>
            <a:r>
              <a:rPr lang="en-US" altLang="ja-JP" sz="3600">
                <a:ea typeface="ＭＳ Ｐゴシック" pitchFamily="34" charset="-128"/>
              </a:rPr>
              <a:t>Pay or Play” Penalty Tax </a:t>
            </a:r>
            <a:r>
              <a:rPr lang="en-US" altLang="ja-JP" sz="3200">
                <a:ea typeface="ＭＳ Ｐゴシック" pitchFamily="34" charset="-128"/>
              </a:rPr>
              <a:t>(cont</a:t>
            </a:r>
            <a:r>
              <a:rPr lang="ja-JP" altLang="en-US" sz="3200">
                <a:ea typeface="ＭＳ Ｐゴシック" pitchFamily="34" charset="-128"/>
              </a:rPr>
              <a:t>’</a:t>
            </a:r>
            <a:r>
              <a:rPr lang="en-US" altLang="ja-JP" sz="3200">
                <a:ea typeface="ＭＳ Ｐゴシック" pitchFamily="34" charset="-128"/>
              </a:rPr>
              <a:t>d)</a:t>
            </a:r>
            <a:endParaRPr lang="en-US" sz="3200">
              <a:ea typeface="ＭＳ Ｐゴシック" pitchFamily="34" charset="-128"/>
            </a:endParaRPr>
          </a:p>
        </p:txBody>
      </p:sp>
      <p:sp>
        <p:nvSpPr>
          <p:cNvPr id="79873" name="Rectangle 2"/>
          <p:cNvSpPr>
            <a:spLocks noGrp="1" noChangeArrowheads="1"/>
          </p:cNvSpPr>
          <p:nvPr>
            <p:ph idx="1"/>
          </p:nvPr>
        </p:nvSpPr>
        <p:spPr>
          <a:xfrm>
            <a:off x="4572000" y="342900"/>
            <a:ext cx="4191000" cy="6280150"/>
          </a:xfrm>
        </p:spPr>
        <p:txBody>
          <a:bodyPr>
            <a:normAutofit lnSpcReduction="10000"/>
          </a:bodyPr>
          <a:lstStyle/>
          <a:p>
            <a:pPr eaLnBrk="1" hangingPunct="1">
              <a:lnSpc>
                <a:spcPct val="110000"/>
              </a:lnSpc>
              <a:spcBef>
                <a:spcPct val="30000"/>
              </a:spcBef>
            </a:pPr>
            <a:r>
              <a:rPr lang="en-US" sz="1800" b="1" dirty="0">
                <a:solidFill>
                  <a:srgbClr val="00B046"/>
                </a:solidFill>
                <a:ea typeface="ＭＳ Ｐゴシック" pitchFamily="34" charset="-128"/>
              </a:rPr>
              <a:t>Key definitions:</a:t>
            </a:r>
          </a:p>
          <a:p>
            <a:pPr lvl="1" eaLnBrk="1" hangingPunct="1">
              <a:lnSpc>
                <a:spcPct val="110000"/>
              </a:lnSpc>
              <a:spcBef>
                <a:spcPct val="30000"/>
              </a:spcBef>
            </a:pPr>
            <a:r>
              <a:rPr lang="en-US" sz="1800" b="1" dirty="0">
                <a:solidFill>
                  <a:srgbClr val="00B046"/>
                </a:solidFill>
                <a:ea typeface="ＭＳ Ｐゴシック" pitchFamily="34" charset="-128"/>
              </a:rPr>
              <a:t>Dependent:</a:t>
            </a:r>
          </a:p>
          <a:p>
            <a:pPr lvl="2" eaLnBrk="1" hangingPunct="1">
              <a:lnSpc>
                <a:spcPct val="110000"/>
              </a:lnSpc>
              <a:spcBef>
                <a:spcPct val="30000"/>
              </a:spcBef>
            </a:pPr>
            <a:r>
              <a:rPr lang="en-US" dirty="0">
                <a:solidFill>
                  <a:schemeClr val="tx1"/>
                </a:solidFill>
                <a:ea typeface="ＭＳ Ｐゴシック" pitchFamily="34" charset="-128"/>
              </a:rPr>
              <a:t>Child of an EE to</a:t>
            </a:r>
            <a:r>
              <a:rPr lang="en-US" dirty="0">
                <a:ea typeface="ＭＳ Ｐゴシック" pitchFamily="34" charset="-128"/>
              </a:rPr>
              <a:t> </a:t>
            </a:r>
            <a:r>
              <a:rPr lang="en-US" dirty="0">
                <a:solidFill>
                  <a:schemeClr val="tx1"/>
                </a:solidFill>
                <a:ea typeface="ＭＳ Ｐゴシック" pitchFamily="34" charset="-128"/>
              </a:rPr>
              <a:t>age 26;</a:t>
            </a:r>
          </a:p>
          <a:p>
            <a:pPr lvl="2" eaLnBrk="1" hangingPunct="1">
              <a:lnSpc>
                <a:spcPct val="110000"/>
              </a:lnSpc>
              <a:spcBef>
                <a:spcPct val="30000"/>
              </a:spcBef>
            </a:pPr>
            <a:r>
              <a:rPr lang="en-US" dirty="0">
                <a:solidFill>
                  <a:schemeClr val="tx1"/>
                </a:solidFill>
                <a:ea typeface="ＭＳ Ｐゴシック" pitchFamily="34" charset="-128"/>
              </a:rPr>
              <a:t>Includes</a:t>
            </a:r>
            <a:r>
              <a:rPr lang="en-US" dirty="0">
                <a:ea typeface="ＭＳ Ｐゴシック" pitchFamily="34" charset="-128"/>
              </a:rPr>
              <a:t> </a:t>
            </a:r>
            <a:r>
              <a:rPr lang="en-US" dirty="0">
                <a:solidFill>
                  <a:srgbClr val="00B046"/>
                </a:solidFill>
                <a:ea typeface="ＭＳ Ｐゴシック" pitchFamily="34" charset="-128"/>
              </a:rPr>
              <a:t>biological and adopted </a:t>
            </a:r>
            <a:r>
              <a:rPr lang="en-US" dirty="0">
                <a:solidFill>
                  <a:schemeClr val="tx1"/>
                </a:solidFill>
                <a:ea typeface="ＭＳ Ｐゴシック" pitchFamily="34" charset="-128"/>
              </a:rPr>
              <a:t>children;</a:t>
            </a:r>
          </a:p>
          <a:p>
            <a:pPr lvl="2" eaLnBrk="1" hangingPunct="1">
              <a:lnSpc>
                <a:spcPct val="110000"/>
              </a:lnSpc>
              <a:spcBef>
                <a:spcPct val="30000"/>
              </a:spcBef>
            </a:pPr>
            <a:r>
              <a:rPr lang="en-US" dirty="0">
                <a:solidFill>
                  <a:schemeClr val="tx1"/>
                </a:solidFill>
                <a:ea typeface="ＭＳ Ｐゴシック" pitchFamily="34" charset="-128"/>
              </a:rPr>
              <a:t>Does </a:t>
            </a:r>
            <a:r>
              <a:rPr lang="en-US" u="sng" dirty="0">
                <a:solidFill>
                  <a:schemeClr val="tx1"/>
                </a:solidFill>
                <a:ea typeface="ＭＳ Ｐゴシック" pitchFamily="34" charset="-128"/>
              </a:rPr>
              <a:t>not</a:t>
            </a:r>
            <a:r>
              <a:rPr lang="en-US" dirty="0">
                <a:solidFill>
                  <a:schemeClr val="tx1"/>
                </a:solidFill>
                <a:ea typeface="ＭＳ Ｐゴシック" pitchFamily="34" charset="-128"/>
              </a:rPr>
              <a:t> include stepchildren or foster children; </a:t>
            </a:r>
          </a:p>
          <a:p>
            <a:pPr lvl="2" eaLnBrk="1" hangingPunct="1">
              <a:lnSpc>
                <a:spcPct val="110000"/>
              </a:lnSpc>
              <a:spcBef>
                <a:spcPct val="30000"/>
              </a:spcBef>
            </a:pPr>
            <a:r>
              <a:rPr lang="en-US" dirty="0">
                <a:solidFill>
                  <a:schemeClr val="tx1"/>
                </a:solidFill>
                <a:ea typeface="ＭＳ Ｐゴシック" pitchFamily="34" charset="-128"/>
              </a:rPr>
              <a:t>Does </a:t>
            </a:r>
            <a:r>
              <a:rPr lang="en-US" u="sng" dirty="0">
                <a:solidFill>
                  <a:schemeClr val="tx1"/>
                </a:solidFill>
                <a:ea typeface="ＭＳ Ｐゴシック" pitchFamily="34" charset="-128"/>
              </a:rPr>
              <a:t>not</a:t>
            </a:r>
            <a:r>
              <a:rPr lang="en-US" dirty="0">
                <a:solidFill>
                  <a:schemeClr val="tx1"/>
                </a:solidFill>
                <a:ea typeface="ＭＳ Ｐゴシック" pitchFamily="34" charset="-128"/>
              </a:rPr>
              <a:t> include spouse</a:t>
            </a:r>
            <a:r>
              <a:rPr lang="en-US" sz="1500" dirty="0">
                <a:solidFill>
                  <a:schemeClr val="tx1"/>
                </a:solidFill>
                <a:ea typeface="ＭＳ Ｐゴシック" pitchFamily="34" charset="-128"/>
              </a:rPr>
              <a:t>.</a:t>
            </a:r>
          </a:p>
          <a:p>
            <a:pPr lvl="1" eaLnBrk="1" hangingPunct="1">
              <a:lnSpc>
                <a:spcPct val="110000"/>
              </a:lnSpc>
              <a:spcBef>
                <a:spcPts val="1200"/>
              </a:spcBef>
              <a:buFont typeface="Wingdings" pitchFamily="2" charset="2"/>
              <a:buNone/>
            </a:pPr>
            <a:r>
              <a:rPr lang="en-US" sz="1600" b="1" i="1" dirty="0">
                <a:solidFill>
                  <a:srgbClr val="FF6600"/>
                </a:solidFill>
                <a:ea typeface="ＭＳ Ｐゴシック" pitchFamily="34" charset="-128"/>
                <a:cs typeface="Arial" charset="0"/>
              </a:rPr>
              <a:t>Tip:</a:t>
            </a:r>
            <a:r>
              <a:rPr lang="en-US" sz="1600" b="1" i="1" dirty="0">
                <a:ea typeface="ＭＳ Ｐゴシック" pitchFamily="34" charset="-128"/>
                <a:cs typeface="Arial" charset="0"/>
              </a:rPr>
              <a:t> </a:t>
            </a:r>
            <a:r>
              <a:rPr lang="en-US" sz="1600" dirty="0">
                <a:solidFill>
                  <a:srgbClr val="00B046"/>
                </a:solidFill>
                <a:ea typeface="ＭＳ Ｐゴシック" pitchFamily="34" charset="-128"/>
                <a:cs typeface="Arial" charset="0"/>
              </a:rPr>
              <a:t>Beginning 2015 plan year, health insurers offering non-grandfathered health coverage for opposite-sex spouses must also offer coverage for same-sex spouses (legally married in a domestic or foreign jurisdiction that authorizes same-sex marriage)</a:t>
            </a:r>
            <a:r>
              <a:rPr lang="en-US" sz="1600" dirty="0">
                <a:solidFill>
                  <a:srgbClr val="589DEE"/>
                </a:solidFill>
                <a:ea typeface="ＭＳ Ｐゴシック" pitchFamily="34" charset="-128"/>
                <a:cs typeface="Arial" charset="0"/>
              </a:rPr>
              <a:t>.*  </a:t>
            </a:r>
          </a:p>
          <a:p>
            <a:pPr lvl="1" eaLnBrk="1" hangingPunct="1">
              <a:lnSpc>
                <a:spcPct val="110000"/>
              </a:lnSpc>
              <a:spcBef>
                <a:spcPct val="30000"/>
              </a:spcBef>
              <a:buFont typeface="Wingdings" pitchFamily="2" charset="2"/>
              <a:buNone/>
            </a:pPr>
            <a:endParaRPr lang="en-US" sz="1400" dirty="0">
              <a:solidFill>
                <a:srgbClr val="589DEE"/>
              </a:solidFill>
              <a:ea typeface="ＭＳ Ｐゴシック" pitchFamily="34" charset="-128"/>
              <a:cs typeface="Arial" charset="0"/>
            </a:endParaRPr>
          </a:p>
          <a:p>
            <a:pPr lvl="1" eaLnBrk="1" hangingPunct="1">
              <a:lnSpc>
                <a:spcPct val="110000"/>
              </a:lnSpc>
              <a:spcBef>
                <a:spcPct val="30000"/>
              </a:spcBef>
              <a:buFont typeface="Wingdings" pitchFamily="2" charset="2"/>
              <a:buNone/>
            </a:pPr>
            <a:r>
              <a:rPr lang="en-US" sz="1800" dirty="0">
                <a:solidFill>
                  <a:srgbClr val="589DEE"/>
                </a:solidFill>
                <a:ea typeface="ＭＳ Ｐゴシック" pitchFamily="34" charset="-128"/>
                <a:cs typeface="Arial" charset="0"/>
              </a:rPr>
              <a:t>*</a:t>
            </a:r>
            <a:r>
              <a:rPr lang="en-US" sz="1400" dirty="0">
                <a:solidFill>
                  <a:srgbClr val="589DEE"/>
                </a:solidFill>
                <a:ea typeface="ＭＳ Ｐゴシック" pitchFamily="34" charset="-128"/>
                <a:cs typeface="Arial" charset="0"/>
              </a:rPr>
              <a:t>	Does not apply to grandfathered plans or self-insured plans.</a:t>
            </a:r>
            <a:endParaRPr lang="en-US" sz="1400" dirty="0">
              <a:solidFill>
                <a:srgbClr val="00FF00"/>
              </a:solidFill>
              <a:ea typeface="ＭＳ Ｐゴシック" pitchFamily="34" charset="-128"/>
            </a:endParaRPr>
          </a:p>
        </p:txBody>
      </p:sp>
      <p:sp>
        <p:nvSpPr>
          <p:cNvPr id="7" name="Slide Number Placeholder 5"/>
          <p:cNvSpPr>
            <a:spLocks noGrp="1"/>
          </p:cNvSpPr>
          <p:nvPr>
            <p:ph type="sldNum" sz="quarter" idx="12"/>
          </p:nvPr>
        </p:nvSpPr>
        <p:spPr/>
        <p:txBody>
          <a:bodyPr/>
          <a:lstStyle/>
          <a:p>
            <a:pPr>
              <a:defRPr/>
            </a:pPr>
            <a:fld id="{E95D1C27-6574-4EE5-993D-CD5818CEB433}" type="slidenum">
              <a:rPr lang="en-US"/>
              <a:pPr>
                <a:defRPr/>
              </a:pPr>
              <a:t>72</a:t>
            </a:fld>
            <a:endParaRPr lang="en-US" dirty="0"/>
          </a:p>
        </p:txBody>
      </p:sp>
      <p:sp>
        <p:nvSpPr>
          <p:cNvPr id="184327" name="Rectangle 7"/>
          <p:cNvSpPr>
            <a:spLocks noChangeArrowheads="1"/>
          </p:cNvSpPr>
          <p:nvPr/>
        </p:nvSpPr>
        <p:spPr bwMode="auto">
          <a:xfrm>
            <a:off x="0" y="0"/>
            <a:ext cx="9144000" cy="685800"/>
          </a:xfrm>
          <a:prstGeom prst="rect">
            <a:avLst/>
          </a:prstGeom>
          <a:noFill/>
          <a:ln>
            <a:noFill/>
          </a:ln>
          <a:effectLst/>
        </p:spPr>
        <p:txBody>
          <a:bodyPr anchor="ctr"/>
          <a:lstStyle/>
          <a:p>
            <a:pPr algn="ctr">
              <a:defRPr/>
            </a:pPr>
            <a:endParaRPr lang="en-US" sz="2000" b="1" i="1" u="sng" dirty="0">
              <a:solidFill>
                <a:srgbClr val="00FFFF"/>
              </a:solidFill>
              <a:effectLst>
                <a:outerShdw blurRad="38100" dist="38100" dir="2700000" algn="tl">
                  <a:srgbClr val="000000"/>
                </a:outerShdw>
              </a:effectLst>
              <a:ea typeface="ＭＳ Ｐゴシック"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3"/>
          <p:cNvSpPr>
            <a:spLocks noGrp="1" noChangeArrowheads="1"/>
          </p:cNvSpPr>
          <p:nvPr>
            <p:ph type="title"/>
          </p:nvPr>
        </p:nvSpPr>
        <p:spPr>
          <a:xfrm>
            <a:off x="457200" y="381000"/>
            <a:ext cx="3962400" cy="6019800"/>
          </a:xfrm>
        </p:spPr>
        <p:txBody>
          <a:bodyPr/>
          <a:lstStyle/>
          <a:p>
            <a:pPr eaLnBrk="1" hangingPunct="1"/>
            <a:r>
              <a:rPr lang="en-US" sz="3600">
                <a:ea typeface="ＭＳ Ｐゴシック" pitchFamily="34" charset="-128"/>
              </a:rPr>
              <a:t>ER </a:t>
            </a:r>
            <a:r>
              <a:rPr lang="ja-JP" altLang="en-US" sz="3600">
                <a:ea typeface="ＭＳ Ｐゴシック" pitchFamily="34" charset="-128"/>
              </a:rPr>
              <a:t>“</a:t>
            </a:r>
            <a:r>
              <a:rPr lang="en-US" altLang="ja-JP" sz="3600">
                <a:ea typeface="ＭＳ Ｐゴシック" pitchFamily="34" charset="-128"/>
              </a:rPr>
              <a:t>Pay or Play” Penalty Tax </a:t>
            </a:r>
            <a:r>
              <a:rPr lang="en-US" altLang="ja-JP" sz="3200">
                <a:ea typeface="ＭＳ Ｐゴシック" pitchFamily="34" charset="-128"/>
              </a:rPr>
              <a:t>(cont</a:t>
            </a:r>
            <a:r>
              <a:rPr lang="ja-JP" altLang="en-US" sz="3200">
                <a:ea typeface="ＭＳ Ｐゴシック" pitchFamily="34" charset="-128"/>
              </a:rPr>
              <a:t>’</a:t>
            </a:r>
            <a:r>
              <a:rPr lang="en-US" altLang="ja-JP" sz="3200">
                <a:ea typeface="ＭＳ Ｐゴシック" pitchFamily="34" charset="-128"/>
              </a:rPr>
              <a:t>d)</a:t>
            </a:r>
            <a:endParaRPr lang="en-US" sz="3200">
              <a:ea typeface="ＭＳ Ｐゴシック" pitchFamily="34" charset="-128"/>
            </a:endParaRPr>
          </a:p>
        </p:txBody>
      </p:sp>
      <p:sp>
        <p:nvSpPr>
          <p:cNvPr id="80897" name="Content Placeholder 2"/>
          <p:cNvSpPr>
            <a:spLocks noGrp="1"/>
          </p:cNvSpPr>
          <p:nvPr>
            <p:ph idx="1"/>
          </p:nvPr>
        </p:nvSpPr>
        <p:spPr>
          <a:xfrm>
            <a:off x="4267200" y="762000"/>
            <a:ext cx="4267200" cy="5029200"/>
          </a:xfrm>
        </p:spPr>
        <p:txBody>
          <a:bodyPr>
            <a:normAutofit fontScale="92500" lnSpcReduction="10000"/>
          </a:bodyPr>
          <a:lstStyle/>
          <a:p>
            <a:pPr lvl="1" eaLnBrk="1" hangingPunct="1">
              <a:lnSpc>
                <a:spcPct val="90000"/>
              </a:lnSpc>
              <a:spcBef>
                <a:spcPct val="30000"/>
              </a:spcBef>
            </a:pPr>
            <a:r>
              <a:rPr lang="en-US" sz="1600" b="1" dirty="0">
                <a:solidFill>
                  <a:srgbClr val="00B046"/>
                </a:solidFill>
                <a:ea typeface="ＭＳ Ｐゴシック" pitchFamily="34" charset="-128"/>
              </a:rPr>
              <a:t>EE:</a:t>
            </a:r>
          </a:p>
          <a:p>
            <a:pPr lvl="2" eaLnBrk="1" hangingPunct="1">
              <a:lnSpc>
                <a:spcPct val="90000"/>
              </a:lnSpc>
              <a:spcBef>
                <a:spcPct val="30000"/>
              </a:spcBef>
            </a:pPr>
            <a:r>
              <a:rPr lang="en-US" sz="1600" dirty="0">
                <a:solidFill>
                  <a:schemeClr val="tx1"/>
                </a:solidFill>
                <a:ea typeface="ＭＳ Ｐゴシック" pitchFamily="34" charset="-128"/>
              </a:rPr>
              <a:t>An individual under the</a:t>
            </a:r>
            <a:r>
              <a:rPr lang="en-US" sz="1600" dirty="0">
                <a:ea typeface="ＭＳ Ｐゴシック" pitchFamily="34" charset="-128"/>
              </a:rPr>
              <a:t> </a:t>
            </a:r>
            <a:r>
              <a:rPr lang="ja-JP" altLang="en-US" sz="1600" dirty="0">
                <a:solidFill>
                  <a:srgbClr val="00B046"/>
                </a:solidFill>
                <a:ea typeface="ＭＳ Ｐゴシック" pitchFamily="34" charset="-128"/>
              </a:rPr>
              <a:t>“</a:t>
            </a:r>
            <a:r>
              <a:rPr lang="en-US" altLang="ja-JP" sz="1600" i="1" dirty="0">
                <a:solidFill>
                  <a:srgbClr val="00B046"/>
                </a:solidFill>
                <a:ea typeface="ＭＳ Ｐゴシック" pitchFamily="34" charset="-128"/>
              </a:rPr>
              <a:t>common law</a:t>
            </a:r>
            <a:r>
              <a:rPr lang="ja-JP" altLang="en-US" sz="1600" dirty="0">
                <a:solidFill>
                  <a:srgbClr val="00B046"/>
                </a:solidFill>
                <a:ea typeface="ＭＳ Ｐゴシック" pitchFamily="34" charset="-128"/>
              </a:rPr>
              <a:t>”</a:t>
            </a:r>
            <a:r>
              <a:rPr lang="en-US" altLang="ja-JP" sz="1600" dirty="0">
                <a:solidFill>
                  <a:srgbClr val="00B046"/>
                </a:solidFill>
                <a:ea typeface="ＭＳ Ｐゴシック" pitchFamily="34" charset="-128"/>
              </a:rPr>
              <a:t> </a:t>
            </a:r>
            <a:r>
              <a:rPr lang="en-US" altLang="ja-JP" sz="1600" dirty="0">
                <a:solidFill>
                  <a:schemeClr val="tx1"/>
                </a:solidFill>
                <a:ea typeface="ＭＳ Ｐゴシック" pitchFamily="34" charset="-128"/>
              </a:rPr>
              <a:t>standard.</a:t>
            </a:r>
          </a:p>
          <a:p>
            <a:pPr lvl="2" eaLnBrk="1" hangingPunct="1">
              <a:lnSpc>
                <a:spcPct val="90000"/>
              </a:lnSpc>
              <a:spcBef>
                <a:spcPct val="30000"/>
              </a:spcBef>
            </a:pPr>
            <a:r>
              <a:rPr lang="en-US" sz="1600" dirty="0">
                <a:solidFill>
                  <a:schemeClr val="tx1"/>
                </a:solidFill>
                <a:ea typeface="ＭＳ Ｐゴシック" pitchFamily="34" charset="-128"/>
              </a:rPr>
              <a:t>An </a:t>
            </a:r>
            <a:r>
              <a:rPr lang="en-US" sz="1600" dirty="0">
                <a:solidFill>
                  <a:srgbClr val="00B046"/>
                </a:solidFill>
                <a:ea typeface="ＭＳ Ｐゴシック" pitchFamily="34" charset="-128"/>
              </a:rPr>
              <a:t>employment relationship exists</a:t>
            </a:r>
            <a:r>
              <a:rPr lang="en-US" sz="1600" dirty="0">
                <a:solidFill>
                  <a:schemeClr val="tx1"/>
                </a:solidFill>
                <a:ea typeface="ＭＳ Ｐゴシック" pitchFamily="34" charset="-128"/>
              </a:rPr>
              <a:t> when person for whom services are performed has the right to control and direct the individual who performs the service.</a:t>
            </a:r>
          </a:p>
          <a:p>
            <a:pPr lvl="2" eaLnBrk="1" hangingPunct="1">
              <a:lnSpc>
                <a:spcPct val="90000"/>
              </a:lnSpc>
              <a:spcBef>
                <a:spcPct val="30000"/>
              </a:spcBef>
            </a:pPr>
            <a:r>
              <a:rPr lang="en-US" sz="1600" dirty="0">
                <a:solidFill>
                  <a:srgbClr val="00B046"/>
                </a:solidFill>
                <a:ea typeface="ＭＳ Ｐゴシック" pitchFamily="34" charset="-128"/>
              </a:rPr>
              <a:t>Does </a:t>
            </a:r>
            <a:r>
              <a:rPr lang="en-US" sz="1600" u="sng" dirty="0">
                <a:solidFill>
                  <a:srgbClr val="00B046"/>
                </a:solidFill>
                <a:ea typeface="ＭＳ Ｐゴシック" pitchFamily="34" charset="-128"/>
              </a:rPr>
              <a:t>not</a:t>
            </a:r>
            <a:r>
              <a:rPr lang="en-US" sz="1600" dirty="0">
                <a:solidFill>
                  <a:srgbClr val="00B046"/>
                </a:solidFill>
                <a:ea typeface="ＭＳ Ｐゴシック" pitchFamily="34" charset="-128"/>
              </a:rPr>
              <a:t> include </a:t>
            </a:r>
            <a:r>
              <a:rPr lang="en-US" sz="1600" dirty="0">
                <a:solidFill>
                  <a:schemeClr val="tx1"/>
                </a:solidFill>
                <a:ea typeface="ＭＳ Ｐゴシック" pitchFamily="34" charset="-128"/>
              </a:rPr>
              <a:t>leased EEs</a:t>
            </a:r>
            <a:r>
              <a:rPr lang="en-US" sz="1600" dirty="0">
                <a:solidFill>
                  <a:schemeClr val="folHlink"/>
                </a:solidFill>
                <a:ea typeface="ＭＳ Ｐゴシック" pitchFamily="34" charset="-128"/>
              </a:rPr>
              <a:t>*</a:t>
            </a:r>
            <a:r>
              <a:rPr lang="en-US" sz="1600" dirty="0">
                <a:solidFill>
                  <a:schemeClr val="tx1"/>
                </a:solidFill>
                <a:ea typeface="ＭＳ Ｐゴシック" pitchFamily="34" charset="-128"/>
              </a:rPr>
              <a:t> [defined under IRC§414(n)(2)], sole proprietor, partner in a partnership, 2% or &gt; SH in S-Corp., EEs employed outside the U.S., or IRC § 3580 EEs</a:t>
            </a:r>
            <a:r>
              <a:rPr lang="en-US" sz="1600" dirty="0">
                <a:solidFill>
                  <a:srgbClr val="00B046"/>
                </a:solidFill>
                <a:ea typeface="ＭＳ Ｐゴシック" pitchFamily="34" charset="-128"/>
              </a:rPr>
              <a:t> </a:t>
            </a:r>
            <a:r>
              <a:rPr lang="en-US" sz="1600" dirty="0">
                <a:solidFill>
                  <a:schemeClr val="tx1"/>
                </a:solidFill>
                <a:ea typeface="ＭＳ Ｐゴシック" pitchFamily="34" charset="-128"/>
              </a:rPr>
              <a:t>(</a:t>
            </a:r>
            <a:r>
              <a:rPr lang="en-US" sz="1600" i="1" dirty="0">
                <a:solidFill>
                  <a:schemeClr val="tx1"/>
                </a:solidFill>
                <a:ea typeface="ＭＳ Ｐゴシック" pitchFamily="34" charset="-128"/>
              </a:rPr>
              <a:t>e.g., </a:t>
            </a:r>
            <a:r>
              <a:rPr lang="en-US" sz="1600" dirty="0">
                <a:solidFill>
                  <a:schemeClr val="tx1"/>
                </a:solidFill>
                <a:ea typeface="ＭＳ Ｐゴシック" pitchFamily="34" charset="-128"/>
              </a:rPr>
              <a:t>qualified real estate agents and direct sellers).</a:t>
            </a:r>
          </a:p>
          <a:p>
            <a:pPr lvl="1" eaLnBrk="1" hangingPunct="1">
              <a:lnSpc>
                <a:spcPct val="90000"/>
              </a:lnSpc>
              <a:spcBef>
                <a:spcPct val="30000"/>
              </a:spcBef>
            </a:pPr>
            <a:r>
              <a:rPr lang="en-US" sz="1600" b="1" dirty="0">
                <a:solidFill>
                  <a:srgbClr val="00B046"/>
                </a:solidFill>
                <a:ea typeface="ＭＳ Ｐゴシック" pitchFamily="34" charset="-128"/>
              </a:rPr>
              <a:t>ER</a:t>
            </a:r>
            <a:r>
              <a:rPr lang="en-US" sz="1600" dirty="0">
                <a:ea typeface="ＭＳ Ｐゴシック" pitchFamily="34" charset="-128"/>
              </a:rPr>
              <a:t> </a:t>
            </a:r>
            <a:r>
              <a:rPr lang="en-US" sz="1600" dirty="0">
                <a:solidFill>
                  <a:schemeClr val="tx1"/>
                </a:solidFill>
                <a:ea typeface="ＭＳ Ｐゴシック" pitchFamily="34" charset="-128"/>
              </a:rPr>
              <a:t>means all </a:t>
            </a:r>
            <a:r>
              <a:rPr lang="ja-JP" altLang="en-US" sz="1600" dirty="0">
                <a:solidFill>
                  <a:schemeClr val="tx1"/>
                </a:solidFill>
                <a:ea typeface="ＭＳ Ｐゴシック" pitchFamily="34" charset="-128"/>
              </a:rPr>
              <a:t>“</a:t>
            </a:r>
            <a:r>
              <a:rPr lang="en-US" altLang="ja-JP" sz="1600" i="1" dirty="0">
                <a:solidFill>
                  <a:srgbClr val="00B046"/>
                </a:solidFill>
                <a:ea typeface="ＭＳ Ｐゴシック" pitchFamily="34" charset="-128"/>
              </a:rPr>
              <a:t>common law</a:t>
            </a:r>
            <a:r>
              <a:rPr lang="ja-JP" altLang="en-US" sz="1600" dirty="0">
                <a:solidFill>
                  <a:schemeClr val="tx1"/>
                </a:solidFill>
                <a:ea typeface="ＭＳ Ｐゴシック" pitchFamily="34" charset="-128"/>
              </a:rPr>
              <a:t>”</a:t>
            </a:r>
            <a:r>
              <a:rPr lang="en-US" altLang="ja-JP" sz="1600" dirty="0">
                <a:solidFill>
                  <a:schemeClr val="tx1"/>
                </a:solidFill>
                <a:ea typeface="ＭＳ Ｐゴシック" pitchFamily="34" charset="-128"/>
              </a:rPr>
              <a:t> ERs, including profit, non-profit, and governmental entities (</a:t>
            </a:r>
            <a:r>
              <a:rPr lang="en-US" altLang="ja-JP" sz="1600" i="1" dirty="0">
                <a:solidFill>
                  <a:schemeClr val="tx1"/>
                </a:solidFill>
                <a:ea typeface="ＭＳ Ｐゴシック" pitchFamily="34" charset="-128"/>
              </a:rPr>
              <a:t>e.g.,</a:t>
            </a:r>
            <a:r>
              <a:rPr lang="en-US" altLang="ja-JP" sz="1600" dirty="0">
                <a:solidFill>
                  <a:schemeClr val="tx1"/>
                </a:solidFill>
                <a:ea typeface="ＭＳ Ｐゴシック" pitchFamily="34" charset="-128"/>
              </a:rPr>
              <a:t> federal, state, local, or Indian tribal government).</a:t>
            </a:r>
          </a:p>
          <a:p>
            <a:pPr lvl="1" eaLnBrk="1" hangingPunct="1">
              <a:lnSpc>
                <a:spcPct val="90000"/>
              </a:lnSpc>
              <a:spcBef>
                <a:spcPct val="30000"/>
              </a:spcBef>
              <a:buFont typeface="Wingdings" pitchFamily="2" charset="2"/>
              <a:buNone/>
            </a:pPr>
            <a:endParaRPr lang="en-US" altLang="ja-JP" sz="1600" dirty="0">
              <a:solidFill>
                <a:schemeClr val="tx1"/>
              </a:solidFill>
              <a:ea typeface="ＭＳ Ｐゴシック" pitchFamily="34" charset="-128"/>
            </a:endParaRPr>
          </a:p>
          <a:p>
            <a:pPr lvl="1" eaLnBrk="1" hangingPunct="1">
              <a:lnSpc>
                <a:spcPct val="90000"/>
              </a:lnSpc>
              <a:spcBef>
                <a:spcPct val="30000"/>
              </a:spcBef>
              <a:buFont typeface="Wingdings" pitchFamily="2" charset="2"/>
              <a:buNone/>
            </a:pPr>
            <a:r>
              <a:rPr lang="en-US" sz="1600" dirty="0">
                <a:solidFill>
                  <a:schemeClr val="folHlink"/>
                </a:solidFill>
                <a:ea typeface="ＭＳ Ｐゴシック" pitchFamily="34" charset="-128"/>
              </a:rPr>
              <a:t>*     </a:t>
            </a:r>
            <a:r>
              <a:rPr lang="en-US" sz="1400" dirty="0">
                <a:solidFill>
                  <a:schemeClr val="folHlink"/>
                </a:solidFill>
                <a:ea typeface="ＭＳ Ｐゴシック" pitchFamily="34" charset="-128"/>
              </a:rPr>
              <a:t>IRC §414(n), which treats “leased EEs” as EEs of the service recipient for various purposes, does not cross-reference §4980H and accordingly would not apply to§4980H.</a:t>
            </a:r>
          </a:p>
        </p:txBody>
      </p:sp>
      <p:sp>
        <p:nvSpPr>
          <p:cNvPr id="5" name="Slide Number Placeholder 4"/>
          <p:cNvSpPr>
            <a:spLocks noGrp="1"/>
          </p:cNvSpPr>
          <p:nvPr>
            <p:ph type="sldNum" sz="quarter" idx="12"/>
          </p:nvPr>
        </p:nvSpPr>
        <p:spPr/>
        <p:txBody>
          <a:bodyPr/>
          <a:lstStyle/>
          <a:p>
            <a:pPr>
              <a:defRPr/>
            </a:pPr>
            <a:fld id="{EFCA1AD6-4A39-47CA-884B-8C8D4285E66E}" type="slidenum">
              <a:rPr lang="en-US" smtClean="0"/>
              <a:pPr>
                <a:defRPr/>
              </a:pPr>
              <a:t>73</a:t>
            </a:fld>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6" name="Rectangle 3"/>
          <p:cNvSpPr>
            <a:spLocks noGrp="1" noChangeArrowheads="1"/>
          </p:cNvSpPr>
          <p:nvPr>
            <p:ph type="title"/>
          </p:nvPr>
        </p:nvSpPr>
        <p:spPr>
          <a:xfrm>
            <a:off x="304800" y="381000"/>
            <a:ext cx="3886200" cy="6019800"/>
          </a:xfrm>
        </p:spPr>
        <p:txBody>
          <a:bodyPr/>
          <a:lstStyle/>
          <a:p>
            <a:pPr eaLnBrk="1" hangingPunct="1"/>
            <a:r>
              <a:rPr lang="en-US" sz="3600">
                <a:ea typeface="ＭＳ Ｐゴシック" pitchFamily="34" charset="-128"/>
              </a:rPr>
              <a:t>ER </a:t>
            </a:r>
            <a:r>
              <a:rPr lang="ja-JP" altLang="en-US" sz="3600">
                <a:ea typeface="ＭＳ Ｐゴシック" pitchFamily="34" charset="-128"/>
              </a:rPr>
              <a:t>“</a:t>
            </a:r>
            <a:r>
              <a:rPr lang="en-US" altLang="ja-JP" sz="3600">
                <a:ea typeface="ＭＳ Ｐゴシック" pitchFamily="34" charset="-128"/>
              </a:rPr>
              <a:t>Pay or Play” Penalty Tax </a:t>
            </a:r>
            <a:r>
              <a:rPr lang="en-US" altLang="ja-JP" sz="3200">
                <a:ea typeface="ＭＳ Ｐゴシック" pitchFamily="34" charset="-128"/>
              </a:rPr>
              <a:t>(cont</a:t>
            </a:r>
            <a:r>
              <a:rPr lang="ja-JP" altLang="en-US" sz="3200">
                <a:ea typeface="ＭＳ Ｐゴシック" pitchFamily="34" charset="-128"/>
              </a:rPr>
              <a:t>’</a:t>
            </a:r>
            <a:r>
              <a:rPr lang="en-US" altLang="ja-JP" sz="3200">
                <a:ea typeface="ＭＳ Ｐゴシック" pitchFamily="34" charset="-128"/>
              </a:rPr>
              <a:t>d)</a:t>
            </a:r>
            <a:endParaRPr lang="en-US" sz="3200">
              <a:ea typeface="ＭＳ Ｐゴシック" pitchFamily="34" charset="-128"/>
            </a:endParaRPr>
          </a:p>
        </p:txBody>
      </p:sp>
      <p:sp>
        <p:nvSpPr>
          <p:cNvPr id="81921" name="Rectangle 2"/>
          <p:cNvSpPr>
            <a:spLocks noGrp="1" noChangeArrowheads="1"/>
          </p:cNvSpPr>
          <p:nvPr>
            <p:ph idx="1"/>
          </p:nvPr>
        </p:nvSpPr>
        <p:spPr>
          <a:xfrm>
            <a:off x="4267200" y="228600"/>
            <a:ext cx="4572000" cy="6400800"/>
          </a:xfrm>
        </p:spPr>
        <p:txBody>
          <a:bodyPr>
            <a:noAutofit/>
          </a:bodyPr>
          <a:lstStyle/>
          <a:p>
            <a:pPr lvl="1" eaLnBrk="1" hangingPunct="1">
              <a:lnSpc>
                <a:spcPct val="90000"/>
              </a:lnSpc>
              <a:spcBef>
                <a:spcPct val="30000"/>
              </a:spcBef>
            </a:pPr>
            <a:r>
              <a:rPr lang="en-US" sz="1500" b="1" dirty="0">
                <a:solidFill>
                  <a:srgbClr val="FF99FF"/>
                </a:solidFill>
                <a:ea typeface="ＭＳ Ｐゴシック" pitchFamily="34" charset="-128"/>
              </a:rPr>
              <a:t>FTE</a:t>
            </a:r>
            <a:r>
              <a:rPr lang="en-US" sz="1500" dirty="0">
                <a:ea typeface="ＭＳ Ｐゴシック" pitchFamily="34" charset="-128"/>
              </a:rPr>
              <a:t> </a:t>
            </a:r>
            <a:r>
              <a:rPr lang="en-US" sz="1500" dirty="0">
                <a:solidFill>
                  <a:schemeClr val="tx1"/>
                </a:solidFill>
                <a:ea typeface="ＭＳ Ｐゴシック" pitchFamily="34" charset="-128"/>
              </a:rPr>
              <a:t>means, with respect to a calendar month, an EE who is employed on average of at least</a:t>
            </a:r>
            <a:r>
              <a:rPr lang="en-US" sz="1500" dirty="0">
                <a:solidFill>
                  <a:srgbClr val="00B046"/>
                </a:solidFill>
                <a:ea typeface="ＭＳ Ｐゴシック" pitchFamily="34" charset="-128"/>
              </a:rPr>
              <a:t> 30 </a:t>
            </a:r>
            <a:r>
              <a:rPr lang="ja-JP" altLang="en-US" sz="1500" dirty="0">
                <a:solidFill>
                  <a:srgbClr val="00B046"/>
                </a:solidFill>
                <a:ea typeface="ＭＳ Ｐゴシック" pitchFamily="34" charset="-128"/>
              </a:rPr>
              <a:t>“</a:t>
            </a:r>
            <a:r>
              <a:rPr lang="en-US" altLang="ja-JP" sz="1500" i="1" dirty="0">
                <a:solidFill>
                  <a:srgbClr val="00B046"/>
                </a:solidFill>
                <a:ea typeface="ＭＳ Ｐゴシック" pitchFamily="34" charset="-128"/>
              </a:rPr>
              <a:t>hours of service</a:t>
            </a:r>
            <a:r>
              <a:rPr lang="ja-JP" altLang="en-US" sz="1500" dirty="0">
                <a:solidFill>
                  <a:srgbClr val="00B046"/>
                </a:solidFill>
                <a:ea typeface="ＭＳ Ｐゴシック" pitchFamily="34" charset="-128"/>
              </a:rPr>
              <a:t>”</a:t>
            </a:r>
            <a:r>
              <a:rPr lang="en-US" altLang="ja-JP" sz="1500" dirty="0">
                <a:solidFill>
                  <a:srgbClr val="00B046"/>
                </a:solidFill>
                <a:ea typeface="ＭＳ Ｐゴシック" pitchFamily="34" charset="-128"/>
              </a:rPr>
              <a:t> per week </a:t>
            </a:r>
            <a:r>
              <a:rPr lang="en-US" altLang="ja-JP" sz="1500" dirty="0">
                <a:solidFill>
                  <a:schemeClr val="tx1"/>
                </a:solidFill>
                <a:ea typeface="ＭＳ Ｐゴシック" pitchFamily="34" charset="-128"/>
              </a:rPr>
              <a:t>(130 hours of service in a calendar month is treated as the monthly equivalent of at least 30 hours of service per week).</a:t>
            </a:r>
          </a:p>
          <a:p>
            <a:pPr lvl="1" eaLnBrk="1" hangingPunct="1">
              <a:lnSpc>
                <a:spcPct val="90000"/>
              </a:lnSpc>
              <a:spcBef>
                <a:spcPct val="30000"/>
              </a:spcBef>
            </a:pPr>
            <a:r>
              <a:rPr lang="en-US" sz="1500" b="1" dirty="0">
                <a:solidFill>
                  <a:srgbClr val="00B046"/>
                </a:solidFill>
                <a:ea typeface="ＭＳ Ｐゴシック" pitchFamily="34" charset="-128"/>
              </a:rPr>
              <a:t>Hours of service</a:t>
            </a:r>
            <a:r>
              <a:rPr lang="en-US" sz="1500" dirty="0">
                <a:solidFill>
                  <a:srgbClr val="00B046"/>
                </a:solidFill>
                <a:ea typeface="ＭＳ Ｐゴシック" pitchFamily="34" charset="-128"/>
              </a:rPr>
              <a:t> </a:t>
            </a:r>
            <a:r>
              <a:rPr lang="en-US" sz="1500" dirty="0">
                <a:solidFill>
                  <a:schemeClr val="tx1"/>
                </a:solidFill>
                <a:ea typeface="ＭＳ Ｐゴシック" pitchFamily="34" charset="-128"/>
              </a:rPr>
              <a:t>means each hour for which an</a:t>
            </a:r>
            <a:r>
              <a:rPr lang="en-US" sz="1500" dirty="0">
                <a:ea typeface="ＭＳ Ｐゴシック" pitchFamily="34" charset="-128"/>
              </a:rPr>
              <a:t> </a:t>
            </a:r>
            <a:r>
              <a:rPr lang="en-US" sz="1500" dirty="0">
                <a:solidFill>
                  <a:srgbClr val="00B046"/>
                </a:solidFill>
                <a:ea typeface="ＭＳ Ｐゴシック" pitchFamily="34" charset="-128"/>
              </a:rPr>
              <a:t>EE is paid </a:t>
            </a:r>
            <a:r>
              <a:rPr lang="en-US" sz="1500" dirty="0">
                <a:solidFill>
                  <a:schemeClr val="tx1"/>
                </a:solidFill>
                <a:ea typeface="ＭＳ Ｐゴシック" pitchFamily="34" charset="-128"/>
              </a:rPr>
              <a:t>for performance of duties and each hour for which EE is paid during which no duties are performed due to vacation, holiday, illness, disability, layoff, jury duty, military duty, or other paid leave of absence:</a:t>
            </a:r>
          </a:p>
          <a:p>
            <a:pPr marL="685800" lvl="2" indent="0" eaLnBrk="1" hangingPunct="1">
              <a:lnSpc>
                <a:spcPct val="90000"/>
              </a:lnSpc>
              <a:spcBef>
                <a:spcPct val="30000"/>
              </a:spcBef>
              <a:buNone/>
            </a:pPr>
            <a:r>
              <a:rPr lang="en-US" sz="1500" b="1" dirty="0">
                <a:solidFill>
                  <a:srgbClr val="00B046"/>
                </a:solidFill>
                <a:ea typeface="ＭＳ Ｐゴシック" pitchFamily="34" charset="-128"/>
              </a:rPr>
              <a:t>Excluded hours of service for determining ALE status:  </a:t>
            </a:r>
            <a:r>
              <a:rPr lang="en-US" altLang="ja-JP" sz="1500" dirty="0">
                <a:solidFill>
                  <a:schemeClr val="tx1"/>
                </a:solidFill>
                <a:ea typeface="ＭＳ Ｐゴシック" pitchFamily="34" charset="-128"/>
              </a:rPr>
              <a:t>An hour of service does not include hours performed by:  (i)</a:t>
            </a:r>
            <a:r>
              <a:rPr lang="ja-JP" altLang="en-US" sz="1500" dirty="0">
                <a:solidFill>
                  <a:schemeClr val="tx1"/>
                </a:solidFill>
                <a:ea typeface="ＭＳ Ｐゴシック" pitchFamily="34" charset="-128"/>
              </a:rPr>
              <a:t>“</a:t>
            </a:r>
            <a:r>
              <a:rPr lang="en-US" altLang="ja-JP" sz="1500" dirty="0">
                <a:solidFill>
                  <a:schemeClr val="tx1"/>
                </a:solidFill>
                <a:ea typeface="ＭＳ Ｐゴシック" pitchFamily="34" charset="-128"/>
              </a:rPr>
              <a:t>bona fide volunteers</a:t>
            </a:r>
            <a:r>
              <a:rPr lang="ja-JP" altLang="en-US" sz="1500" dirty="0">
                <a:solidFill>
                  <a:schemeClr val="tx1"/>
                </a:solidFill>
                <a:ea typeface="ＭＳ Ｐゴシック" pitchFamily="34" charset="-128"/>
              </a:rPr>
              <a:t>”</a:t>
            </a:r>
            <a:r>
              <a:rPr lang="en-US" altLang="ja-JP" sz="1500" dirty="0">
                <a:solidFill>
                  <a:schemeClr val="tx1"/>
                </a:solidFill>
                <a:ea typeface="ＭＳ Ｐゴシック" pitchFamily="34" charset="-128"/>
              </a:rPr>
              <a:t> at governmental or tax exempt organizations; (ii) student EE work-study hours; (iii) hours of certain members of religious orders; (iv) hours of non-U.S. income; and (v) hours of EE that has TRICARE or coverage under federal program thru the Department of Veteran Affairs.</a:t>
            </a:r>
          </a:p>
          <a:p>
            <a:pPr marL="685800" lvl="2" indent="0" eaLnBrk="1" hangingPunct="1">
              <a:lnSpc>
                <a:spcPct val="90000"/>
              </a:lnSpc>
              <a:spcBef>
                <a:spcPct val="30000"/>
              </a:spcBef>
              <a:buNone/>
            </a:pPr>
            <a:r>
              <a:rPr lang="en-US" sz="1500" dirty="0">
                <a:solidFill>
                  <a:schemeClr val="tx1"/>
                </a:solidFill>
                <a:ea typeface="ＭＳ Ｐゴシック" pitchFamily="34" charset="-128"/>
              </a:rPr>
              <a:t>Special rules for certain groups (</a:t>
            </a:r>
            <a:r>
              <a:rPr lang="en-US" sz="1500" i="1" dirty="0">
                <a:solidFill>
                  <a:schemeClr val="tx1"/>
                </a:solidFill>
                <a:ea typeface="ＭＳ Ｐゴシック" pitchFamily="34" charset="-128"/>
              </a:rPr>
              <a:t>e.g., </a:t>
            </a:r>
            <a:r>
              <a:rPr lang="en-US" sz="1500" dirty="0">
                <a:solidFill>
                  <a:schemeClr val="tx1"/>
                </a:solidFill>
                <a:ea typeface="ＭＳ Ｐゴシック" pitchFamily="34" charset="-128"/>
              </a:rPr>
              <a:t>adjunct faculty, lay-over hours for airline industry, and on-call hours).</a:t>
            </a:r>
          </a:p>
        </p:txBody>
      </p:sp>
      <p:sp>
        <p:nvSpPr>
          <p:cNvPr id="7" name="Slide Number Placeholder 5"/>
          <p:cNvSpPr>
            <a:spLocks noGrp="1"/>
          </p:cNvSpPr>
          <p:nvPr>
            <p:ph type="sldNum" sz="quarter" idx="12"/>
          </p:nvPr>
        </p:nvSpPr>
        <p:spPr/>
        <p:txBody>
          <a:bodyPr/>
          <a:lstStyle/>
          <a:p>
            <a:pPr>
              <a:defRPr/>
            </a:pPr>
            <a:fld id="{7CFBDF55-F4C4-4F26-AD1F-8E2636AD4176}" type="slidenum">
              <a:rPr lang="en-US"/>
              <a:pPr>
                <a:defRPr/>
              </a:pPr>
              <a:t>74</a:t>
            </a:fld>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9144000" cy="1143000"/>
          </a:xfrm>
        </p:spPr>
        <p:txBody>
          <a:bodyPr/>
          <a:lstStyle/>
          <a:p>
            <a:pPr>
              <a:defRPr/>
            </a:pPr>
            <a:r>
              <a:rPr lang="en-US" sz="4000" dirty="0"/>
              <a:t>ER </a:t>
            </a:r>
            <a:r>
              <a:rPr lang="ja-JP" altLang="en-US" sz="4000" dirty="0"/>
              <a:t>“</a:t>
            </a:r>
            <a:r>
              <a:rPr lang="en-US" altLang="ja-JP" sz="4000" dirty="0"/>
              <a:t>Pay or Play” Penalty Tax </a:t>
            </a:r>
            <a:r>
              <a:rPr lang="en-US" altLang="ja-JP" sz="3200" dirty="0"/>
              <a:t>(cont</a:t>
            </a:r>
            <a:r>
              <a:rPr lang="ja-JP" altLang="en-US" sz="3200" dirty="0"/>
              <a:t>’</a:t>
            </a:r>
            <a:r>
              <a:rPr lang="en-US" altLang="ja-JP" sz="3200" dirty="0"/>
              <a:t>d)</a:t>
            </a:r>
            <a:br>
              <a:rPr lang="en-US" sz="3200" b="1" i="1" u="sng" dirty="0">
                <a:effectLst>
                  <a:outerShdw blurRad="38100" dist="38100" dir="2700000" algn="tl">
                    <a:srgbClr val="000000"/>
                  </a:outerShdw>
                </a:effectLst>
                <a:cs typeface="Arial" charset="0"/>
              </a:rPr>
            </a:br>
            <a:br>
              <a:rPr lang="en-US" sz="4800" b="1" i="1" u="sng" dirty="0">
                <a:solidFill>
                  <a:srgbClr val="00FFFF"/>
                </a:solidFill>
                <a:effectLst>
                  <a:outerShdw blurRad="38100" dist="38100" dir="2700000" algn="tl">
                    <a:srgbClr val="000000"/>
                  </a:outerShdw>
                </a:effectLst>
                <a:cs typeface="Arial" charset="0"/>
              </a:rPr>
            </a:br>
            <a:endParaRPr lang="en-US" dirty="0"/>
          </a:p>
        </p:txBody>
      </p:sp>
      <p:sp>
        <p:nvSpPr>
          <p:cNvPr id="82946" name="Rectangle 2"/>
          <p:cNvSpPr>
            <a:spLocks noGrp="1" noChangeArrowheads="1"/>
          </p:cNvSpPr>
          <p:nvPr>
            <p:ph idx="1"/>
          </p:nvPr>
        </p:nvSpPr>
        <p:spPr>
          <a:xfrm>
            <a:off x="304800" y="2667000"/>
            <a:ext cx="8305800" cy="3554412"/>
          </a:xfrm>
        </p:spPr>
        <p:txBody>
          <a:bodyPr/>
          <a:lstStyle/>
          <a:p>
            <a:pPr lvl="1" eaLnBrk="1" hangingPunct="1"/>
            <a:r>
              <a:rPr lang="en-US" sz="1600" b="1" dirty="0">
                <a:solidFill>
                  <a:srgbClr val="00B046"/>
                </a:solidFill>
                <a:ea typeface="ＭＳ Ｐゴシック" pitchFamily="34" charset="-128"/>
              </a:rPr>
              <a:t>PY</a:t>
            </a:r>
            <a:r>
              <a:rPr lang="en-US" sz="1600" dirty="0">
                <a:solidFill>
                  <a:schemeClr val="hlink"/>
                </a:solidFill>
                <a:ea typeface="ＭＳ Ｐゴシック" pitchFamily="34" charset="-128"/>
              </a:rPr>
              <a:t> </a:t>
            </a:r>
            <a:r>
              <a:rPr lang="en-US" sz="1600" dirty="0">
                <a:solidFill>
                  <a:schemeClr val="tx1"/>
                </a:solidFill>
                <a:ea typeface="ＭＳ Ｐゴシック" pitchFamily="34" charset="-128"/>
              </a:rPr>
              <a:t>must be</a:t>
            </a:r>
            <a:r>
              <a:rPr lang="en-US" sz="1600" dirty="0">
                <a:ea typeface="ＭＳ Ｐゴシック" pitchFamily="34" charset="-128"/>
              </a:rPr>
              <a:t> </a:t>
            </a:r>
            <a:r>
              <a:rPr lang="en-US" sz="1600" dirty="0">
                <a:solidFill>
                  <a:srgbClr val="00B046"/>
                </a:solidFill>
                <a:ea typeface="ＭＳ Ｐゴシック" pitchFamily="34" charset="-128"/>
              </a:rPr>
              <a:t>12 consecutive  </a:t>
            </a:r>
            <a:r>
              <a:rPr lang="en-US" sz="1600" dirty="0">
                <a:solidFill>
                  <a:schemeClr val="tx1"/>
                </a:solidFill>
                <a:ea typeface="ＭＳ Ｐゴシック" pitchFamily="34" charset="-128"/>
              </a:rPr>
              <a:t>months unless short PY of &lt; 12 consecutive months is permitted for a</a:t>
            </a:r>
            <a:r>
              <a:rPr lang="en-US" sz="1600" dirty="0">
                <a:ea typeface="ＭＳ Ｐゴシック" pitchFamily="34" charset="-128"/>
              </a:rPr>
              <a:t> </a:t>
            </a:r>
            <a:r>
              <a:rPr lang="en-US" sz="1600" dirty="0">
                <a:solidFill>
                  <a:srgbClr val="00B046"/>
                </a:solidFill>
                <a:ea typeface="ＭＳ Ｐゴシック" pitchFamily="34" charset="-128"/>
              </a:rPr>
              <a:t>valid business purpose</a:t>
            </a:r>
            <a:r>
              <a:rPr lang="en-US" sz="1600" dirty="0">
                <a:ea typeface="ＭＳ Ｐゴシック" pitchFamily="34" charset="-128"/>
              </a:rPr>
              <a:t>.</a:t>
            </a:r>
            <a:r>
              <a:rPr lang="en-US" sz="1600" dirty="0">
                <a:solidFill>
                  <a:schemeClr val="hlink"/>
                </a:solidFill>
                <a:ea typeface="ＭＳ Ｐゴシック" pitchFamily="34" charset="-128"/>
              </a:rPr>
              <a:t>  </a:t>
            </a:r>
            <a:r>
              <a:rPr lang="en-US" sz="1600" dirty="0">
                <a:solidFill>
                  <a:schemeClr val="tx1"/>
                </a:solidFill>
                <a:ea typeface="ＭＳ Ｐゴシック" pitchFamily="34" charset="-128"/>
              </a:rPr>
              <a:t>A change in PY is not permitted if  a principal purpose of the change is to circumvent IRC § 4980H.</a:t>
            </a:r>
          </a:p>
          <a:p>
            <a:pPr lvl="1" eaLnBrk="1" hangingPunct="1">
              <a:lnSpc>
                <a:spcPct val="90000"/>
              </a:lnSpc>
              <a:spcBef>
                <a:spcPct val="30000"/>
              </a:spcBef>
            </a:pPr>
            <a:r>
              <a:rPr lang="en-US" sz="1600" b="1" dirty="0">
                <a:solidFill>
                  <a:srgbClr val="00B046"/>
                </a:solidFill>
                <a:ea typeface="ＭＳ Ｐゴシック" pitchFamily="34" charset="-128"/>
              </a:rPr>
              <a:t>Seasonal EE</a:t>
            </a:r>
            <a:r>
              <a:rPr lang="en-US" sz="1600" dirty="0">
                <a:solidFill>
                  <a:srgbClr val="00B046"/>
                </a:solidFill>
                <a:ea typeface="ＭＳ Ｐゴシック" pitchFamily="34" charset="-128"/>
              </a:rPr>
              <a:t> </a:t>
            </a:r>
            <a:r>
              <a:rPr lang="en-US" sz="1600" dirty="0">
                <a:solidFill>
                  <a:schemeClr val="tx1"/>
                </a:solidFill>
                <a:ea typeface="ＭＳ Ｐゴシック" pitchFamily="34" charset="-128"/>
              </a:rPr>
              <a:t>means an EE who is hired into a position for which the</a:t>
            </a:r>
            <a:r>
              <a:rPr lang="en-US" sz="1600" dirty="0">
                <a:ea typeface="ＭＳ Ｐゴシック" pitchFamily="34" charset="-128"/>
              </a:rPr>
              <a:t> </a:t>
            </a:r>
            <a:r>
              <a:rPr lang="en-US" sz="1600" dirty="0">
                <a:solidFill>
                  <a:srgbClr val="00B046"/>
                </a:solidFill>
                <a:ea typeface="ＭＳ Ｐゴシック" pitchFamily="34" charset="-128"/>
              </a:rPr>
              <a:t>customary annual employment is 6-months or less:</a:t>
            </a:r>
          </a:p>
          <a:p>
            <a:pPr lvl="2" eaLnBrk="1" hangingPunct="1">
              <a:lnSpc>
                <a:spcPct val="90000"/>
              </a:lnSpc>
              <a:spcBef>
                <a:spcPct val="30000"/>
              </a:spcBef>
            </a:pPr>
            <a:r>
              <a:rPr lang="en-US" sz="1600" dirty="0">
                <a:solidFill>
                  <a:schemeClr val="tx1"/>
                </a:solidFill>
                <a:ea typeface="ＭＳ Ｐゴシック" pitchFamily="34" charset="-128"/>
              </a:rPr>
              <a:t>Period of employment should generally begin in approx. the same part of the year (</a:t>
            </a:r>
            <a:r>
              <a:rPr lang="en-US" sz="1600" i="1" dirty="0">
                <a:solidFill>
                  <a:schemeClr val="tx1"/>
                </a:solidFill>
                <a:ea typeface="ＭＳ Ｐゴシック" pitchFamily="34" charset="-128"/>
              </a:rPr>
              <a:t>e.g.</a:t>
            </a:r>
            <a:r>
              <a:rPr lang="en-US" sz="1600" dirty="0">
                <a:solidFill>
                  <a:schemeClr val="tx1"/>
                </a:solidFill>
                <a:ea typeface="ＭＳ Ｐゴシック" pitchFamily="34" charset="-128"/>
              </a:rPr>
              <a:t> summer or winter);</a:t>
            </a:r>
          </a:p>
          <a:p>
            <a:pPr lvl="2" eaLnBrk="1" hangingPunct="1">
              <a:lnSpc>
                <a:spcPct val="90000"/>
              </a:lnSpc>
              <a:spcBef>
                <a:spcPct val="30000"/>
              </a:spcBef>
            </a:pPr>
            <a:r>
              <a:rPr lang="en-US" sz="1600" dirty="0">
                <a:solidFill>
                  <a:schemeClr val="tx1"/>
                </a:solidFill>
                <a:ea typeface="ＭＳ Ｐゴシック" pitchFamily="34" charset="-128"/>
              </a:rPr>
              <a:t>Can still be seasonal EE if employment extended beyond customary period.</a:t>
            </a:r>
          </a:p>
          <a:p>
            <a:pPr lvl="1" eaLnBrk="1" hangingPunct="1">
              <a:spcBef>
                <a:spcPct val="30000"/>
              </a:spcBef>
            </a:pPr>
            <a:r>
              <a:rPr lang="en-US" sz="1600" b="1" dirty="0">
                <a:solidFill>
                  <a:srgbClr val="00B046"/>
                </a:solidFill>
                <a:ea typeface="ＭＳ Ｐゴシック" pitchFamily="34" charset="-128"/>
              </a:rPr>
              <a:t>Variable hour EE</a:t>
            </a:r>
            <a:r>
              <a:rPr lang="en-US" sz="1600" dirty="0">
                <a:solidFill>
                  <a:srgbClr val="00B046"/>
                </a:solidFill>
                <a:ea typeface="ＭＳ Ｐゴシック" pitchFamily="34" charset="-128"/>
              </a:rPr>
              <a:t> </a:t>
            </a:r>
            <a:r>
              <a:rPr lang="en-US" sz="1600" dirty="0">
                <a:solidFill>
                  <a:schemeClr val="tx1"/>
                </a:solidFill>
                <a:ea typeface="ＭＳ Ｐゴシック" pitchFamily="34" charset="-128"/>
              </a:rPr>
              <a:t>means an EE if,</a:t>
            </a:r>
            <a:r>
              <a:rPr lang="en-US" sz="1600" dirty="0">
                <a:ea typeface="ＭＳ Ｐゴシック" pitchFamily="34" charset="-128"/>
              </a:rPr>
              <a:t> </a:t>
            </a:r>
            <a:r>
              <a:rPr lang="en-US" sz="1600" dirty="0">
                <a:solidFill>
                  <a:srgbClr val="00B046"/>
                </a:solidFill>
                <a:ea typeface="ＭＳ Ｐゴシック" pitchFamily="34" charset="-128"/>
              </a:rPr>
              <a:t>based on the facts and circumstances at the EE’</a:t>
            </a:r>
            <a:r>
              <a:rPr lang="en-US" altLang="ja-JP" sz="1600" dirty="0">
                <a:solidFill>
                  <a:srgbClr val="00B046"/>
                </a:solidFill>
                <a:ea typeface="ＭＳ Ｐゴシック" pitchFamily="34" charset="-128"/>
              </a:rPr>
              <a:t>s start date</a:t>
            </a:r>
            <a:r>
              <a:rPr lang="en-US" altLang="ja-JP" sz="1600" dirty="0">
                <a:ea typeface="ＭＳ Ｐゴシック" pitchFamily="34" charset="-128"/>
              </a:rPr>
              <a:t>, </a:t>
            </a:r>
            <a:r>
              <a:rPr lang="en-US" altLang="ja-JP" sz="1600" dirty="0">
                <a:solidFill>
                  <a:schemeClr val="tx1"/>
                </a:solidFill>
                <a:ea typeface="ＭＳ Ｐゴシック" pitchFamily="34" charset="-128"/>
              </a:rPr>
              <a:t>the ER cannot determine whether EE is reasonably expected to be employed on average at least “30 hours of service/ week” during “initial measurement period” because EE’s hours are variable or otherwise uncertain.  Factors to consider include, but not limited to, replacing a variable hour EE, similar positions, or how communicated to EE.</a:t>
            </a:r>
            <a:endParaRPr lang="en-US" sz="1600" dirty="0">
              <a:solidFill>
                <a:schemeClr val="tx1"/>
              </a:solidFill>
              <a:ea typeface="ＭＳ Ｐゴシック" pitchFamily="34" charset="-128"/>
            </a:endParaRPr>
          </a:p>
        </p:txBody>
      </p:sp>
      <p:sp>
        <p:nvSpPr>
          <p:cNvPr id="5" name="Slide Number Placeholder 5"/>
          <p:cNvSpPr>
            <a:spLocks noGrp="1"/>
          </p:cNvSpPr>
          <p:nvPr>
            <p:ph type="sldNum" sz="quarter" idx="12"/>
          </p:nvPr>
        </p:nvSpPr>
        <p:spPr/>
        <p:txBody>
          <a:bodyPr/>
          <a:lstStyle/>
          <a:p>
            <a:pPr>
              <a:defRPr/>
            </a:pPr>
            <a:fld id="{906D7DC9-59A6-4BE6-8239-E08C611D3BC3}" type="slidenum">
              <a:rPr lang="en-US"/>
              <a:pPr>
                <a:defRPr/>
              </a:pPr>
              <a:t>75</a:t>
            </a:fld>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9E76F99E-59A2-4BAE-9DE9-D801FC4465F6}" type="slidenum">
              <a:rPr lang="en-US"/>
              <a:pPr>
                <a:defRPr/>
              </a:pPr>
              <a:t>76</a:t>
            </a:fld>
            <a:endParaRPr lang="en-US" dirty="0"/>
          </a:p>
        </p:txBody>
      </p:sp>
      <p:sp>
        <p:nvSpPr>
          <p:cNvPr id="83970" name="Rectangle 2"/>
          <p:cNvSpPr>
            <a:spLocks noGrp="1" noChangeArrowheads="1"/>
          </p:cNvSpPr>
          <p:nvPr>
            <p:ph idx="4294967295"/>
          </p:nvPr>
        </p:nvSpPr>
        <p:spPr>
          <a:xfrm>
            <a:off x="342900" y="1600200"/>
            <a:ext cx="8458200" cy="4343400"/>
          </a:xfrm>
        </p:spPr>
        <p:txBody>
          <a:bodyPr/>
          <a:lstStyle/>
          <a:p>
            <a:pPr eaLnBrk="1" hangingPunct="1">
              <a:lnSpc>
                <a:spcPct val="90000"/>
              </a:lnSpc>
            </a:pPr>
            <a:r>
              <a:rPr lang="en-US" sz="1400" b="1" dirty="0">
                <a:solidFill>
                  <a:srgbClr val="00B046"/>
                </a:solidFill>
                <a:ea typeface="ＭＳ Ｐゴシック" pitchFamily="34" charset="-128"/>
              </a:rPr>
              <a:t>Controlled group of ERs</a:t>
            </a:r>
            <a:r>
              <a:rPr lang="en-US" sz="1400" dirty="0">
                <a:solidFill>
                  <a:srgbClr val="00B046"/>
                </a:solidFill>
                <a:ea typeface="ＭＳ Ｐゴシック" pitchFamily="34" charset="-128"/>
              </a:rPr>
              <a:t> </a:t>
            </a:r>
            <a:r>
              <a:rPr lang="en-US" sz="1400" dirty="0">
                <a:solidFill>
                  <a:schemeClr val="tx1"/>
                </a:solidFill>
                <a:ea typeface="ＭＳ Ｐゴシック" pitchFamily="34" charset="-128"/>
              </a:rPr>
              <a:t>– Code §4980H applies the controlled group test, meaning that all entities treated as a single ER under Code §414(b),(c),(m), or (o) are treated as a single ER for purposes of § 4980H.  Thus, EEs of all the ERs within the controlled group are taken into account in determining whether any member of the controlled group is an ALE (</a:t>
            </a:r>
            <a:r>
              <a:rPr lang="en-US" sz="1400" i="1" dirty="0">
                <a:solidFill>
                  <a:schemeClr val="tx1"/>
                </a:solidFill>
                <a:ea typeface="ＭＳ Ｐゴシック" pitchFamily="34" charset="-128"/>
              </a:rPr>
              <a:t>e.g.</a:t>
            </a:r>
            <a:r>
              <a:rPr lang="en-US" sz="1400" dirty="0">
                <a:solidFill>
                  <a:schemeClr val="tx1"/>
                </a:solidFill>
                <a:ea typeface="ＭＳ Ｐゴシック" pitchFamily="34" charset="-128"/>
              </a:rPr>
              <a:t>, all EEs and all hours of service are aggregated for all members of the controlled group). Thus, a controlled group member with &lt; than 50 EEs will be deemed to be an ALE if the controlled group as a whole has 50 or more</a:t>
            </a:r>
            <a:r>
              <a:rPr lang="en-US" sz="1400" dirty="0">
                <a:solidFill>
                  <a:srgbClr val="00B046"/>
                </a:solidFill>
                <a:ea typeface="ＭＳ Ｐゴシック" pitchFamily="34" charset="-128"/>
              </a:rPr>
              <a:t> </a:t>
            </a:r>
            <a:r>
              <a:rPr lang="en-US" sz="1400" dirty="0">
                <a:solidFill>
                  <a:srgbClr val="FF00FF"/>
                </a:solidFill>
                <a:ea typeface="ＭＳ Ｐゴシック" pitchFamily="34" charset="-128"/>
              </a:rPr>
              <a:t>FTEs/</a:t>
            </a:r>
            <a:r>
              <a:rPr lang="en-US" sz="1400" dirty="0">
                <a:solidFill>
                  <a:schemeClr val="bg2">
                    <a:lumMod val="50000"/>
                  </a:schemeClr>
                </a:solidFill>
                <a:ea typeface="ＭＳ Ｐゴシック" pitchFamily="34" charset="-128"/>
              </a:rPr>
              <a:t>FTEEs</a:t>
            </a:r>
            <a:r>
              <a:rPr lang="en-US" sz="1400" dirty="0">
                <a:solidFill>
                  <a:srgbClr val="00B046"/>
                </a:solidFill>
                <a:ea typeface="ＭＳ Ｐゴシック" pitchFamily="34" charset="-128"/>
              </a:rPr>
              <a:t>.</a:t>
            </a:r>
            <a:r>
              <a:rPr lang="en-US" sz="1400" dirty="0">
                <a:ea typeface="ＭＳ Ｐゴシック" pitchFamily="34" charset="-128"/>
              </a:rPr>
              <a:t> </a:t>
            </a:r>
            <a:r>
              <a:rPr lang="en-US" sz="1400" dirty="0">
                <a:solidFill>
                  <a:schemeClr val="tx1"/>
                </a:solidFill>
                <a:ea typeface="ＭＳ Ｐゴシック" pitchFamily="34" charset="-128"/>
              </a:rPr>
              <a:t>With respect to any pay or play penalties, each member of the controlled group will be held liable only for the coverage it provides (or fails to provide) its own EEs.  30 EE (80 EE for 2015) reduction under no-offer penalty (§4980H(a)) is allocated among control group on the basis of</a:t>
            </a:r>
            <a:r>
              <a:rPr lang="en-US" sz="1400" dirty="0">
                <a:ea typeface="ＭＳ Ｐゴシック" pitchFamily="34" charset="-128"/>
              </a:rPr>
              <a:t> </a:t>
            </a:r>
            <a:r>
              <a:rPr lang="en-US" sz="1400" dirty="0">
                <a:solidFill>
                  <a:srgbClr val="FF00FF"/>
                </a:solidFill>
                <a:ea typeface="ＭＳ Ｐゴシック" pitchFamily="34" charset="-128"/>
              </a:rPr>
              <a:t>FTE</a:t>
            </a:r>
            <a:r>
              <a:rPr lang="ja-JP" altLang="en-US" sz="1400" dirty="0">
                <a:solidFill>
                  <a:schemeClr val="tx1"/>
                </a:solidFill>
                <a:ea typeface="ＭＳ Ｐゴシック" pitchFamily="34" charset="-128"/>
              </a:rPr>
              <a:t>’</a:t>
            </a:r>
            <a:r>
              <a:rPr lang="en-US" altLang="ja-JP" sz="1400" dirty="0">
                <a:solidFill>
                  <a:schemeClr val="tx1"/>
                </a:solidFill>
                <a:ea typeface="ＭＳ Ｐゴシック" pitchFamily="34" charset="-128"/>
              </a:rPr>
              <a:t>s employed by each company.</a:t>
            </a:r>
          </a:p>
          <a:p>
            <a:pPr eaLnBrk="1" hangingPunct="1">
              <a:lnSpc>
                <a:spcPct val="90000"/>
              </a:lnSpc>
            </a:pPr>
            <a:r>
              <a:rPr lang="en-US" sz="1400" b="1" dirty="0">
                <a:solidFill>
                  <a:srgbClr val="00B046"/>
                </a:solidFill>
                <a:ea typeface="ＭＳ Ｐゴシック" pitchFamily="34" charset="-128"/>
              </a:rPr>
              <a:t>Successor ERs</a:t>
            </a:r>
            <a:r>
              <a:rPr lang="en-US" sz="1400" dirty="0">
                <a:solidFill>
                  <a:srgbClr val="00B046"/>
                </a:solidFill>
                <a:ea typeface="ＭＳ Ｐゴシック" pitchFamily="34" charset="-128"/>
              </a:rPr>
              <a:t> </a:t>
            </a:r>
            <a:r>
              <a:rPr lang="en-US" sz="1400" dirty="0">
                <a:ea typeface="ＭＳ Ｐゴシック" pitchFamily="34" charset="-128"/>
              </a:rPr>
              <a:t>- </a:t>
            </a:r>
            <a:r>
              <a:rPr lang="en-US" sz="1400" dirty="0">
                <a:solidFill>
                  <a:schemeClr val="tx1"/>
                </a:solidFill>
                <a:ea typeface="ＭＳ Ｐゴシック" pitchFamily="34" charset="-128"/>
              </a:rPr>
              <a:t>Companies must include the EEs of companies they acquired during the prior year to the extent they are successor ERs under the rules used for employment taxes and may have successor liabilities for any penalty incurred by the predecessor ER.</a:t>
            </a:r>
          </a:p>
          <a:p>
            <a:pPr eaLnBrk="1" hangingPunct="1">
              <a:lnSpc>
                <a:spcPct val="90000"/>
              </a:lnSpc>
            </a:pPr>
            <a:r>
              <a:rPr lang="en-US" sz="1400" b="1" dirty="0">
                <a:solidFill>
                  <a:srgbClr val="00B046"/>
                </a:solidFill>
                <a:ea typeface="ＭＳ Ｐゴシック" pitchFamily="34" charset="-128"/>
              </a:rPr>
              <a:t>New ERs </a:t>
            </a:r>
            <a:r>
              <a:rPr lang="en-US" sz="1400" b="1" dirty="0">
                <a:ea typeface="ＭＳ Ｐゴシック" pitchFamily="34" charset="-128"/>
              </a:rPr>
              <a:t>-</a:t>
            </a:r>
            <a:r>
              <a:rPr lang="en-US" sz="1400" dirty="0">
                <a:ea typeface="ＭＳ Ｐゴシック" pitchFamily="34" charset="-128"/>
              </a:rPr>
              <a:t> </a:t>
            </a:r>
            <a:r>
              <a:rPr lang="en-US" sz="1400" dirty="0">
                <a:solidFill>
                  <a:schemeClr val="tx1"/>
                </a:solidFill>
                <a:ea typeface="ＭＳ Ｐゴシック" pitchFamily="34" charset="-128"/>
              </a:rPr>
              <a:t>ERs that were not in existence for all of the prior calendar year are still subject to these rules if it is</a:t>
            </a:r>
            <a:r>
              <a:rPr lang="en-US" sz="1400" dirty="0">
                <a:ea typeface="ＭＳ Ｐゴシック" pitchFamily="34" charset="-128"/>
              </a:rPr>
              <a:t> </a:t>
            </a:r>
            <a:r>
              <a:rPr lang="en-US" sz="1400" dirty="0">
                <a:solidFill>
                  <a:srgbClr val="00B046"/>
                </a:solidFill>
                <a:ea typeface="ＭＳ Ｐゴシック" pitchFamily="34" charset="-128"/>
              </a:rPr>
              <a:t>reasonably expected that they will employ an average of at least 50 </a:t>
            </a:r>
            <a:r>
              <a:rPr lang="en-US" sz="1400" dirty="0">
                <a:solidFill>
                  <a:srgbClr val="FF00FF"/>
                </a:solidFill>
                <a:ea typeface="ＭＳ Ｐゴシック" pitchFamily="34" charset="-128"/>
              </a:rPr>
              <a:t>FTEs</a:t>
            </a:r>
            <a:r>
              <a:rPr lang="en-US" sz="1400" dirty="0">
                <a:solidFill>
                  <a:srgbClr val="00B046"/>
                </a:solidFill>
                <a:ea typeface="ＭＳ Ｐゴシック" pitchFamily="34" charset="-128"/>
              </a:rPr>
              <a:t> during the current calendar year</a:t>
            </a:r>
            <a:r>
              <a:rPr lang="en-US" sz="1400" dirty="0">
                <a:ea typeface="ＭＳ Ｐゴシック" pitchFamily="34" charset="-128"/>
              </a:rPr>
              <a:t>.</a:t>
            </a:r>
          </a:p>
          <a:p>
            <a:pPr eaLnBrk="1" hangingPunct="1">
              <a:lnSpc>
                <a:spcPct val="90000"/>
              </a:lnSpc>
            </a:pPr>
            <a:r>
              <a:rPr lang="en-US" sz="1400" b="1" dirty="0">
                <a:solidFill>
                  <a:srgbClr val="00B046"/>
                </a:solidFill>
                <a:latin typeface="Tahoma" pitchFamily="34" charset="0"/>
                <a:ea typeface="ＭＳ Ｐゴシック" pitchFamily="34" charset="-128"/>
                <a:cs typeface="Arial" charset="0"/>
              </a:rPr>
              <a:t>Transition relief for 1</a:t>
            </a:r>
            <a:r>
              <a:rPr lang="en-US" sz="1400" b="1" baseline="30000" dirty="0">
                <a:solidFill>
                  <a:srgbClr val="00B046"/>
                </a:solidFill>
                <a:latin typeface="Tahoma" pitchFamily="34" charset="0"/>
                <a:ea typeface="ＭＳ Ｐゴシック" pitchFamily="34" charset="-128"/>
                <a:cs typeface="Arial" charset="0"/>
              </a:rPr>
              <a:t>st</a:t>
            </a:r>
            <a:r>
              <a:rPr lang="en-US" sz="1400" b="1" dirty="0">
                <a:solidFill>
                  <a:srgbClr val="00B046"/>
                </a:solidFill>
                <a:latin typeface="Tahoma" pitchFamily="34" charset="0"/>
                <a:ea typeface="ＭＳ Ｐゴシック" pitchFamily="34" charset="-128"/>
                <a:cs typeface="Arial" charset="0"/>
              </a:rPr>
              <a:t> time ALEs.  </a:t>
            </a:r>
            <a:r>
              <a:rPr lang="en-US" sz="1400" dirty="0">
                <a:solidFill>
                  <a:schemeClr val="tx1"/>
                </a:solidFill>
                <a:latin typeface="Tahoma" pitchFamily="34" charset="0"/>
                <a:ea typeface="ＭＳ Ｐゴシック" pitchFamily="34" charset="-128"/>
                <a:cs typeface="Arial" charset="0"/>
              </a:rPr>
              <a:t>ERs that qualify as ALEs for the 1</a:t>
            </a:r>
            <a:r>
              <a:rPr lang="en-US" sz="1400" baseline="30000" dirty="0">
                <a:solidFill>
                  <a:schemeClr val="tx1"/>
                </a:solidFill>
                <a:latin typeface="Tahoma" pitchFamily="34" charset="0"/>
                <a:ea typeface="ＭＳ Ｐゴシック" pitchFamily="34" charset="-128"/>
                <a:cs typeface="Arial" charset="0"/>
              </a:rPr>
              <a:t>st</a:t>
            </a:r>
            <a:r>
              <a:rPr lang="en-US" sz="1400" dirty="0">
                <a:solidFill>
                  <a:schemeClr val="tx1"/>
                </a:solidFill>
                <a:latin typeface="Tahoma" pitchFamily="34" charset="0"/>
                <a:ea typeface="ＭＳ Ｐゴシック" pitchFamily="34" charset="-128"/>
                <a:cs typeface="Arial" charset="0"/>
              </a:rPr>
              <a:t> time have until April 1 of the 1</a:t>
            </a:r>
            <a:r>
              <a:rPr lang="en-US" sz="1400" baseline="30000" dirty="0">
                <a:solidFill>
                  <a:schemeClr val="tx1"/>
                </a:solidFill>
                <a:latin typeface="Tahoma" pitchFamily="34" charset="0"/>
                <a:ea typeface="ＭＳ Ｐゴシック" pitchFamily="34" charset="-128"/>
                <a:cs typeface="Arial" charset="0"/>
              </a:rPr>
              <a:t>st</a:t>
            </a:r>
            <a:r>
              <a:rPr lang="en-US" sz="1400" dirty="0">
                <a:solidFill>
                  <a:schemeClr val="tx1"/>
                </a:solidFill>
                <a:latin typeface="Tahoma" pitchFamily="34" charset="0"/>
                <a:ea typeface="ＭＳ Ｐゴシック" pitchFamily="34" charset="-128"/>
                <a:cs typeface="Arial" charset="0"/>
              </a:rPr>
              <a:t> ALE year to offer coverage to a</a:t>
            </a:r>
            <a:r>
              <a:rPr lang="en-US" sz="1400" dirty="0">
                <a:solidFill>
                  <a:srgbClr val="00B046"/>
                </a:solidFill>
                <a:latin typeface="Tahoma" pitchFamily="34" charset="0"/>
                <a:ea typeface="ＭＳ Ｐゴシック" pitchFamily="34" charset="-128"/>
                <a:cs typeface="Arial" charset="0"/>
              </a:rPr>
              <a:t> </a:t>
            </a:r>
            <a:r>
              <a:rPr lang="en-US" sz="1400" dirty="0">
                <a:solidFill>
                  <a:srgbClr val="FF00FF"/>
                </a:solidFill>
                <a:latin typeface="Tahoma" pitchFamily="34" charset="0"/>
                <a:ea typeface="ＭＳ Ｐゴシック" pitchFamily="34" charset="-128"/>
                <a:cs typeface="Arial" charset="0"/>
              </a:rPr>
              <a:t>FTE</a:t>
            </a:r>
            <a:r>
              <a:rPr lang="en-US" sz="1400" dirty="0">
                <a:solidFill>
                  <a:srgbClr val="00B046"/>
                </a:solidFill>
                <a:latin typeface="Tahoma" pitchFamily="34" charset="0"/>
                <a:ea typeface="ＭＳ Ｐゴシック" pitchFamily="34" charset="-128"/>
                <a:cs typeface="Arial" charset="0"/>
              </a:rPr>
              <a:t> </a:t>
            </a:r>
            <a:r>
              <a:rPr lang="en-US" sz="1400" dirty="0">
                <a:solidFill>
                  <a:schemeClr val="tx1"/>
                </a:solidFill>
                <a:latin typeface="Tahoma" pitchFamily="34" charset="0"/>
                <a:ea typeface="ＭＳ Ｐゴシック" pitchFamily="34" charset="-128"/>
                <a:cs typeface="Arial" charset="0"/>
              </a:rPr>
              <a:t>who was not offered coverage in the prior year.</a:t>
            </a:r>
            <a:endParaRPr lang="en-US" sz="1400" b="1" dirty="0">
              <a:solidFill>
                <a:schemeClr val="tx1"/>
              </a:solidFill>
              <a:latin typeface="Tahoma" pitchFamily="34" charset="0"/>
              <a:ea typeface="ＭＳ Ｐゴシック" pitchFamily="34" charset="-128"/>
              <a:cs typeface="Arial" charset="0"/>
            </a:endParaRPr>
          </a:p>
        </p:txBody>
      </p:sp>
      <p:sp>
        <p:nvSpPr>
          <p:cNvPr id="187399" name="Rectangle 7"/>
          <p:cNvSpPr>
            <a:spLocks noChangeArrowheads="1"/>
          </p:cNvSpPr>
          <p:nvPr/>
        </p:nvSpPr>
        <p:spPr bwMode="auto">
          <a:xfrm>
            <a:off x="0" y="76200"/>
            <a:ext cx="9144000" cy="838200"/>
          </a:xfrm>
          <a:prstGeom prst="rect">
            <a:avLst/>
          </a:prstGeom>
          <a:noFill/>
          <a:ln>
            <a:noFill/>
          </a:ln>
          <a:effectLst/>
        </p:spPr>
        <p:txBody>
          <a:bodyPr anchor="ctr"/>
          <a:lstStyle/>
          <a:p>
            <a:pPr algn="ctr">
              <a:defRPr/>
            </a:pPr>
            <a:r>
              <a:rPr lang="en-US" sz="2800" dirty="0">
                <a:solidFill>
                  <a:schemeClr val="bg1"/>
                </a:solidFill>
                <a:ea typeface="ＭＳ Ｐゴシック" charset="0"/>
                <a:cs typeface="ＭＳ Ｐゴシック" charset="0"/>
              </a:rPr>
              <a:t>ER </a:t>
            </a:r>
            <a:r>
              <a:rPr lang="ja-JP" altLang="en-US" sz="2800" dirty="0">
                <a:solidFill>
                  <a:schemeClr val="bg1"/>
                </a:solidFill>
                <a:ea typeface="ＭＳ Ｐゴシック" charset="0"/>
                <a:cs typeface="ＭＳ Ｐゴシック" charset="0"/>
              </a:rPr>
              <a:t>“</a:t>
            </a:r>
            <a:r>
              <a:rPr lang="en-US" altLang="ja-JP" sz="2800" dirty="0">
                <a:solidFill>
                  <a:schemeClr val="bg1"/>
                </a:solidFill>
                <a:ea typeface="ＭＳ Ｐゴシック" charset="0"/>
                <a:cs typeface="ＭＳ Ｐゴシック" charset="0"/>
              </a:rPr>
              <a:t>Pay or Play” Penalty Tax (cont</a:t>
            </a:r>
            <a:r>
              <a:rPr lang="ja-JP" altLang="en-US" sz="2800" dirty="0">
                <a:solidFill>
                  <a:schemeClr val="bg1"/>
                </a:solidFill>
                <a:ea typeface="ＭＳ Ｐゴシック" charset="0"/>
                <a:cs typeface="ＭＳ Ｐゴシック" charset="0"/>
              </a:rPr>
              <a:t>’</a:t>
            </a:r>
            <a:r>
              <a:rPr lang="en-US" altLang="ja-JP" sz="2800" dirty="0">
                <a:solidFill>
                  <a:schemeClr val="bg1"/>
                </a:solidFill>
                <a:ea typeface="ＭＳ Ｐゴシック" charset="0"/>
                <a:cs typeface="ＭＳ Ｐゴシック" charset="0"/>
              </a:rPr>
              <a:t>d)</a:t>
            </a:r>
            <a:endParaRPr lang="en-US" sz="2800" b="1" i="1" u="sng" dirty="0">
              <a:solidFill>
                <a:srgbClr val="00FFFF"/>
              </a:solidFill>
              <a:effectLst>
                <a:outerShdw blurRad="38100" dist="38100" dir="2700000" algn="tl">
                  <a:srgbClr val="000000"/>
                </a:outerShdw>
              </a:effectLst>
              <a:ea typeface="ＭＳ Ｐゴシック"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C3AFFA85-EB9B-4130-8CCC-31461A73132D}" type="slidenum">
              <a:rPr lang="en-US"/>
              <a:pPr>
                <a:defRPr/>
              </a:pPr>
              <a:t>77</a:t>
            </a:fld>
            <a:endParaRPr lang="en-US" dirty="0"/>
          </a:p>
        </p:txBody>
      </p:sp>
      <p:sp>
        <p:nvSpPr>
          <p:cNvPr id="84994" name="Rectangle 2"/>
          <p:cNvSpPr>
            <a:spLocks noGrp="1" noChangeArrowheads="1"/>
          </p:cNvSpPr>
          <p:nvPr>
            <p:ph idx="4294967295"/>
          </p:nvPr>
        </p:nvSpPr>
        <p:spPr>
          <a:xfrm>
            <a:off x="342900" y="1524000"/>
            <a:ext cx="8458200" cy="5029200"/>
          </a:xfrm>
        </p:spPr>
        <p:txBody>
          <a:bodyPr/>
          <a:lstStyle/>
          <a:p>
            <a:pPr eaLnBrk="1" hangingPunct="1">
              <a:lnSpc>
                <a:spcPct val="90000"/>
              </a:lnSpc>
            </a:pPr>
            <a:r>
              <a:rPr lang="en-US" sz="1700" b="1" dirty="0">
                <a:solidFill>
                  <a:srgbClr val="00B046"/>
                </a:solidFill>
                <a:ea typeface="ＭＳ Ｐゴシック" pitchFamily="34" charset="-128"/>
              </a:rPr>
              <a:t>Counting hours of service general rule</a:t>
            </a:r>
            <a:r>
              <a:rPr lang="en-US" sz="1700" dirty="0">
                <a:solidFill>
                  <a:srgbClr val="00B046"/>
                </a:solidFill>
                <a:ea typeface="ＭＳ Ｐゴシック" pitchFamily="34" charset="-128"/>
              </a:rPr>
              <a:t> - </a:t>
            </a:r>
            <a:r>
              <a:rPr lang="en-US" sz="1700" dirty="0">
                <a:solidFill>
                  <a:schemeClr val="tx1"/>
                </a:solidFill>
                <a:ea typeface="ＭＳ Ｐゴシック" pitchFamily="34" charset="-128"/>
              </a:rPr>
              <a:t>The hours to be counted are </a:t>
            </a:r>
            <a:r>
              <a:rPr lang="ja-JP" altLang="en-US" sz="1700" dirty="0">
                <a:solidFill>
                  <a:schemeClr val="tx1"/>
                </a:solidFill>
                <a:ea typeface="ＭＳ Ｐゴシック" pitchFamily="34" charset="-128"/>
              </a:rPr>
              <a:t>“</a:t>
            </a:r>
            <a:r>
              <a:rPr lang="en-US" altLang="ja-JP" sz="1700" i="1" dirty="0">
                <a:solidFill>
                  <a:schemeClr val="tx1"/>
                </a:solidFill>
                <a:ea typeface="ＭＳ Ｐゴシック" pitchFamily="34" charset="-128"/>
              </a:rPr>
              <a:t>hours of service</a:t>
            </a:r>
            <a:r>
              <a:rPr lang="en-US" altLang="ja-JP" sz="1700" dirty="0">
                <a:solidFill>
                  <a:schemeClr val="tx1"/>
                </a:solidFill>
                <a:ea typeface="ＭＳ Ｐゴシック" pitchFamily="34" charset="-128"/>
              </a:rPr>
              <a:t>,</a:t>
            </a:r>
            <a:r>
              <a:rPr lang="ja-JP" altLang="en-US" sz="1700" dirty="0">
                <a:solidFill>
                  <a:schemeClr val="tx1"/>
                </a:solidFill>
                <a:ea typeface="ＭＳ Ｐゴシック" pitchFamily="34" charset="-128"/>
              </a:rPr>
              <a:t>”</a:t>
            </a:r>
            <a:r>
              <a:rPr lang="en-US" altLang="ja-JP" sz="1700" dirty="0">
                <a:solidFill>
                  <a:schemeClr val="tx1"/>
                </a:solidFill>
                <a:ea typeface="ＭＳ Ｐゴシック" pitchFamily="34" charset="-128"/>
              </a:rPr>
              <a:t> not </a:t>
            </a:r>
            <a:r>
              <a:rPr lang="ja-JP" altLang="en-US" sz="1700" dirty="0">
                <a:solidFill>
                  <a:schemeClr val="tx1"/>
                </a:solidFill>
                <a:ea typeface="ＭＳ Ｐゴシック" pitchFamily="34" charset="-128"/>
              </a:rPr>
              <a:t>“</a:t>
            </a:r>
            <a:r>
              <a:rPr lang="en-US" altLang="ja-JP" sz="1700" i="1" dirty="0">
                <a:solidFill>
                  <a:schemeClr val="tx1"/>
                </a:solidFill>
                <a:ea typeface="ＭＳ Ｐゴシック" pitchFamily="34" charset="-128"/>
              </a:rPr>
              <a:t>hours worked</a:t>
            </a:r>
            <a:r>
              <a:rPr lang="en-US" altLang="ja-JP" sz="1700" dirty="0">
                <a:solidFill>
                  <a:schemeClr val="tx1"/>
                </a:solidFill>
                <a:ea typeface="ＭＳ Ｐゴシック" pitchFamily="34" charset="-128"/>
              </a:rPr>
              <a:t>.</a:t>
            </a:r>
            <a:r>
              <a:rPr lang="ja-JP" altLang="en-US" sz="1700" dirty="0">
                <a:solidFill>
                  <a:schemeClr val="tx1"/>
                </a:solidFill>
                <a:ea typeface="ＭＳ Ｐゴシック" pitchFamily="34" charset="-128"/>
              </a:rPr>
              <a:t>”</a:t>
            </a:r>
            <a:r>
              <a:rPr lang="en-US" altLang="ja-JP" sz="1700" dirty="0">
                <a:solidFill>
                  <a:schemeClr val="tx1"/>
                </a:solidFill>
                <a:ea typeface="ＭＳ Ｐゴシック" pitchFamily="34" charset="-128"/>
              </a:rPr>
              <a:t> Hours of service include all hours for which the EE is paid or is entitled to payment for duties performed, and hours for which the EE is entitled to payment where no duties are performed such as for vacations, holidays, illness, incapacity (including disability), layoff, jury duty, military duty or a leave of absence. There is no limit on the number of hours that may be credited for paid leave:</a:t>
            </a:r>
          </a:p>
          <a:p>
            <a:pPr lvl="1" eaLnBrk="1" hangingPunct="1">
              <a:lnSpc>
                <a:spcPct val="90000"/>
              </a:lnSpc>
            </a:pPr>
            <a:r>
              <a:rPr lang="en-US" sz="1700" dirty="0">
                <a:solidFill>
                  <a:srgbClr val="00B046"/>
                </a:solidFill>
                <a:ea typeface="ＭＳ Ｐゴシック" pitchFamily="34" charset="-128"/>
              </a:rPr>
              <a:t>Counting hours of service for hourly EEs - </a:t>
            </a:r>
            <a:r>
              <a:rPr lang="en-US" sz="1700" dirty="0">
                <a:solidFill>
                  <a:schemeClr val="tx1"/>
                </a:solidFill>
                <a:ea typeface="ＭＳ Ｐゴシック" pitchFamily="34" charset="-128"/>
              </a:rPr>
              <a:t>Hours of service for hourly EEs must be determined by counting the actual hours recorded by the company;</a:t>
            </a:r>
          </a:p>
          <a:p>
            <a:pPr lvl="1" eaLnBrk="1" hangingPunct="1">
              <a:lnSpc>
                <a:spcPct val="90000"/>
              </a:lnSpc>
            </a:pPr>
            <a:r>
              <a:rPr lang="en-US" sz="1700" dirty="0">
                <a:solidFill>
                  <a:srgbClr val="00B046"/>
                </a:solidFill>
                <a:ea typeface="ＭＳ Ｐゴシック" pitchFamily="34" charset="-128"/>
              </a:rPr>
              <a:t>Counting hours of service for non-hourly (salaried) EEs - </a:t>
            </a:r>
            <a:r>
              <a:rPr lang="en-US" sz="1700" dirty="0">
                <a:solidFill>
                  <a:schemeClr val="tx1"/>
                </a:solidFill>
                <a:ea typeface="ＭＳ Ｐゴシック" pitchFamily="34" charset="-128"/>
              </a:rPr>
              <a:t>Hours of service for non-hourly workers can by calculated by: (</a:t>
            </a:r>
            <a:r>
              <a:rPr lang="en-US" sz="1700" dirty="0" err="1">
                <a:solidFill>
                  <a:schemeClr val="tx1"/>
                </a:solidFill>
                <a:ea typeface="ＭＳ Ｐゴシック" pitchFamily="34" charset="-128"/>
              </a:rPr>
              <a:t>i</a:t>
            </a:r>
            <a:r>
              <a:rPr lang="en-US" sz="1700" dirty="0">
                <a:solidFill>
                  <a:schemeClr val="tx1"/>
                </a:solidFill>
                <a:ea typeface="ＭＳ Ｐゴシック" pitchFamily="34" charset="-128"/>
              </a:rPr>
              <a:t>) counting actual hours from company records; (ii) using a days-worked equivalency based on 8 hours for each day with an hour of service; or (iii) using a weeks-worked equivalency based on crediting 40 hours for each week with an hour of service. The equivalency options cannot be used, however, if the result would be to substantially understate the EE</a:t>
            </a:r>
            <a:r>
              <a:rPr lang="ja-JP" altLang="en-US" sz="1700" dirty="0">
                <a:solidFill>
                  <a:schemeClr val="tx1"/>
                </a:solidFill>
                <a:ea typeface="ＭＳ Ｐゴシック" pitchFamily="34" charset="-128"/>
              </a:rPr>
              <a:t>’</a:t>
            </a:r>
            <a:r>
              <a:rPr lang="en-US" altLang="ja-JP" sz="1700" dirty="0">
                <a:solidFill>
                  <a:schemeClr val="tx1"/>
                </a:solidFill>
                <a:ea typeface="ＭＳ Ｐゴシック" pitchFamily="34" charset="-128"/>
              </a:rPr>
              <a:t>s hours of service to deny him or her treatment as a</a:t>
            </a:r>
            <a:r>
              <a:rPr lang="en-US" altLang="ja-JP" sz="1700" dirty="0">
                <a:ea typeface="ＭＳ Ｐゴシック" pitchFamily="34" charset="-128"/>
              </a:rPr>
              <a:t> </a:t>
            </a:r>
            <a:r>
              <a:rPr lang="en-US" altLang="ja-JP" sz="1700" dirty="0">
                <a:solidFill>
                  <a:srgbClr val="FF00FF"/>
                </a:solidFill>
                <a:ea typeface="ＭＳ Ｐゴシック" pitchFamily="34" charset="-128"/>
              </a:rPr>
              <a:t>FTE</a:t>
            </a:r>
            <a:r>
              <a:rPr lang="en-US" altLang="ja-JP" sz="1700" dirty="0">
                <a:ea typeface="ＭＳ Ｐゴシック" pitchFamily="34" charset="-128"/>
              </a:rPr>
              <a:t>. </a:t>
            </a:r>
            <a:r>
              <a:rPr lang="en-US" altLang="ja-JP" sz="1700" dirty="0">
                <a:solidFill>
                  <a:schemeClr val="tx1"/>
                </a:solidFill>
                <a:ea typeface="ＭＳ Ｐゴシック" pitchFamily="34" charset="-128"/>
              </a:rPr>
              <a:t>The same method need not be used for all non-hourly EEs so long as the distinguishing classifications used are reasonable and consistently applied. An ER may, however, change the method for calculating non-hourly EEs</a:t>
            </a:r>
            <a:r>
              <a:rPr lang="ja-JP" altLang="en-US" sz="1700" dirty="0">
                <a:solidFill>
                  <a:schemeClr val="tx1"/>
                </a:solidFill>
                <a:ea typeface="ＭＳ Ｐゴシック" pitchFamily="34" charset="-128"/>
              </a:rPr>
              <a:t>’</a:t>
            </a:r>
            <a:r>
              <a:rPr lang="en-US" altLang="ja-JP" sz="1700" dirty="0">
                <a:solidFill>
                  <a:schemeClr val="tx1"/>
                </a:solidFill>
                <a:ea typeface="ＭＳ Ｐゴシック" pitchFamily="34" charset="-128"/>
              </a:rPr>
              <a:t> hours of service for each calendar year.</a:t>
            </a:r>
            <a:endParaRPr lang="en-US" sz="1700" dirty="0">
              <a:solidFill>
                <a:schemeClr val="tx1"/>
              </a:solidFill>
              <a:ea typeface="ＭＳ Ｐゴシック" pitchFamily="34" charset="-128"/>
            </a:endParaRPr>
          </a:p>
        </p:txBody>
      </p:sp>
      <p:sp>
        <p:nvSpPr>
          <p:cNvPr id="188422" name="Rectangle 6"/>
          <p:cNvSpPr>
            <a:spLocks noChangeArrowheads="1"/>
          </p:cNvSpPr>
          <p:nvPr/>
        </p:nvSpPr>
        <p:spPr bwMode="auto">
          <a:xfrm>
            <a:off x="0" y="0"/>
            <a:ext cx="9144000" cy="838200"/>
          </a:xfrm>
          <a:prstGeom prst="rect">
            <a:avLst/>
          </a:prstGeom>
          <a:noFill/>
          <a:ln>
            <a:noFill/>
          </a:ln>
          <a:effectLst/>
        </p:spPr>
        <p:txBody>
          <a:bodyPr anchor="ctr"/>
          <a:lstStyle/>
          <a:p>
            <a:pPr algn="ctr">
              <a:defRPr/>
            </a:pPr>
            <a:r>
              <a:rPr lang="en-US" sz="2800" dirty="0">
                <a:solidFill>
                  <a:schemeClr val="bg1"/>
                </a:solidFill>
                <a:ea typeface="ＭＳ Ｐゴシック" charset="0"/>
                <a:cs typeface="ＭＳ Ｐゴシック" charset="0"/>
              </a:rPr>
              <a:t>ER </a:t>
            </a:r>
            <a:r>
              <a:rPr lang="ja-JP" altLang="en-US" sz="2800" dirty="0">
                <a:solidFill>
                  <a:schemeClr val="bg1"/>
                </a:solidFill>
                <a:ea typeface="ＭＳ Ｐゴシック" charset="0"/>
                <a:cs typeface="ＭＳ Ｐゴシック" charset="0"/>
              </a:rPr>
              <a:t>“</a:t>
            </a:r>
            <a:r>
              <a:rPr lang="en-US" altLang="ja-JP" sz="2800" dirty="0">
                <a:solidFill>
                  <a:schemeClr val="bg1"/>
                </a:solidFill>
                <a:ea typeface="ＭＳ Ｐゴシック" charset="0"/>
                <a:cs typeface="ＭＳ Ｐゴシック" charset="0"/>
              </a:rPr>
              <a:t>Pay or Play” Penalty Tax (cont</a:t>
            </a:r>
            <a:r>
              <a:rPr lang="ja-JP" altLang="en-US" sz="2800" dirty="0">
                <a:solidFill>
                  <a:schemeClr val="bg1"/>
                </a:solidFill>
                <a:ea typeface="ＭＳ Ｐゴシック" charset="0"/>
                <a:cs typeface="ＭＳ Ｐゴシック" charset="0"/>
              </a:rPr>
              <a:t>’</a:t>
            </a:r>
            <a:r>
              <a:rPr lang="en-US" altLang="ja-JP" sz="2800" dirty="0">
                <a:solidFill>
                  <a:schemeClr val="bg1"/>
                </a:solidFill>
                <a:ea typeface="ＭＳ Ｐゴシック" charset="0"/>
                <a:cs typeface="ＭＳ Ｐゴシック" charset="0"/>
              </a:rPr>
              <a:t>d)</a:t>
            </a:r>
            <a:endParaRPr lang="en-US" sz="2800" b="1" i="1" u="sng" dirty="0">
              <a:solidFill>
                <a:srgbClr val="00FFFF"/>
              </a:solidFill>
              <a:effectLst>
                <a:outerShdw blurRad="38100" dist="38100" dir="2700000" algn="tl">
                  <a:srgbClr val="000000"/>
                </a:outerShdw>
              </a:effectLst>
              <a:ea typeface="ＭＳ Ｐゴシック"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type="title"/>
          </p:nvPr>
        </p:nvSpPr>
        <p:spPr>
          <a:xfrm>
            <a:off x="457200" y="381000"/>
            <a:ext cx="3962400" cy="6019800"/>
          </a:xfrm>
        </p:spPr>
        <p:txBody>
          <a:bodyPr/>
          <a:lstStyle/>
          <a:p>
            <a:pPr eaLnBrk="1" hangingPunct="1"/>
            <a:r>
              <a:rPr lang="en-US" sz="3600">
                <a:ea typeface="ＭＳ Ｐゴシック" pitchFamily="34" charset="-128"/>
              </a:rPr>
              <a:t>ER </a:t>
            </a:r>
            <a:r>
              <a:rPr lang="ja-JP" altLang="en-US" sz="3600">
                <a:ea typeface="ＭＳ Ｐゴシック" pitchFamily="34" charset="-128"/>
              </a:rPr>
              <a:t>“</a:t>
            </a:r>
            <a:r>
              <a:rPr lang="en-US" altLang="ja-JP" sz="3600">
                <a:ea typeface="ＭＳ Ｐゴシック" pitchFamily="34" charset="-128"/>
              </a:rPr>
              <a:t>Pay or Play” Penalty Tax </a:t>
            </a:r>
            <a:r>
              <a:rPr lang="en-US" altLang="ja-JP" sz="3200">
                <a:ea typeface="ＭＳ Ｐゴシック" pitchFamily="34" charset="-128"/>
              </a:rPr>
              <a:t>(cont</a:t>
            </a:r>
            <a:r>
              <a:rPr lang="ja-JP" altLang="en-US" sz="3200">
                <a:ea typeface="ＭＳ Ｐゴシック" pitchFamily="34" charset="-128"/>
              </a:rPr>
              <a:t>’</a:t>
            </a:r>
            <a:r>
              <a:rPr lang="en-US" altLang="ja-JP" sz="3200">
                <a:ea typeface="ＭＳ Ｐゴシック" pitchFamily="34" charset="-128"/>
              </a:rPr>
              <a:t>d)</a:t>
            </a:r>
            <a:endParaRPr lang="en-US" sz="3200">
              <a:ea typeface="ＭＳ Ｐゴシック" pitchFamily="34" charset="-128"/>
            </a:endParaRPr>
          </a:p>
        </p:txBody>
      </p:sp>
      <p:sp>
        <p:nvSpPr>
          <p:cNvPr id="86017" name="Rectangle 2"/>
          <p:cNvSpPr>
            <a:spLocks noGrp="1" noChangeArrowheads="1"/>
          </p:cNvSpPr>
          <p:nvPr>
            <p:ph idx="1"/>
          </p:nvPr>
        </p:nvSpPr>
        <p:spPr>
          <a:xfrm>
            <a:off x="4419600" y="228600"/>
            <a:ext cx="4343400" cy="6280150"/>
          </a:xfrm>
        </p:spPr>
        <p:txBody>
          <a:bodyPr>
            <a:normAutofit lnSpcReduction="10000"/>
          </a:bodyPr>
          <a:lstStyle/>
          <a:p>
            <a:pPr lvl="1" eaLnBrk="1" hangingPunct="1">
              <a:lnSpc>
                <a:spcPct val="90000"/>
              </a:lnSpc>
            </a:pPr>
            <a:r>
              <a:rPr lang="en-US" sz="1600" b="1" dirty="0">
                <a:solidFill>
                  <a:srgbClr val="00B046"/>
                </a:solidFill>
                <a:ea typeface="ＭＳ Ｐゴシック" pitchFamily="34" charset="-128"/>
              </a:rPr>
              <a:t>Counting hours of service in special employment situations</a:t>
            </a:r>
            <a:r>
              <a:rPr lang="en-US" sz="1600" dirty="0">
                <a:solidFill>
                  <a:srgbClr val="00B046"/>
                </a:solidFill>
                <a:ea typeface="ＭＳ Ｐゴシック" pitchFamily="34" charset="-128"/>
              </a:rPr>
              <a:t>- </a:t>
            </a:r>
            <a:r>
              <a:rPr lang="en-US" sz="1600" dirty="0">
                <a:solidFill>
                  <a:schemeClr val="tx1"/>
                </a:solidFill>
                <a:ea typeface="ＭＳ Ｐゴシック" pitchFamily="34" charset="-128"/>
              </a:rPr>
              <a:t>For EEs on commission, adjunct faculty,</a:t>
            </a:r>
            <a:r>
              <a:rPr lang="en-US" sz="1600" dirty="0">
                <a:solidFill>
                  <a:schemeClr val="folHlink"/>
                </a:solidFill>
                <a:ea typeface="ＭＳ Ｐゴシック" pitchFamily="34" charset="-128"/>
              </a:rPr>
              <a:t>*</a:t>
            </a:r>
            <a:r>
              <a:rPr lang="en-US" sz="1600" dirty="0">
                <a:solidFill>
                  <a:schemeClr val="tx1"/>
                </a:solidFill>
                <a:ea typeface="ＭＳ Ｐゴシック" pitchFamily="34" charset="-128"/>
              </a:rPr>
              <a:t> transportation EEs, and similar special employment situations, ERs must use a reasonable method of crediting hours of service consistent with the purpose of the statute, pending further guidance. Any method that counts only some, but not all of an EE</a:t>
            </a:r>
            <a:r>
              <a:rPr lang="ja-JP" altLang="en-US" sz="1600" dirty="0">
                <a:solidFill>
                  <a:schemeClr val="tx1"/>
                </a:solidFill>
                <a:ea typeface="ＭＳ Ｐゴシック" pitchFamily="34" charset="-128"/>
              </a:rPr>
              <a:t>’</a:t>
            </a:r>
            <a:r>
              <a:rPr lang="en-US" sz="1600" dirty="0">
                <a:solidFill>
                  <a:schemeClr val="tx1"/>
                </a:solidFill>
                <a:ea typeface="ＭＳ Ｐゴシック" pitchFamily="34" charset="-128"/>
              </a:rPr>
              <a:t>s hours, or that would classify an obviously</a:t>
            </a:r>
            <a:r>
              <a:rPr lang="en-US" sz="1600" dirty="0">
                <a:ea typeface="ＭＳ Ｐゴシック" pitchFamily="34" charset="-128"/>
              </a:rPr>
              <a:t> </a:t>
            </a:r>
            <a:r>
              <a:rPr lang="en-US" sz="1600" dirty="0">
                <a:solidFill>
                  <a:srgbClr val="FF00FF"/>
                </a:solidFill>
                <a:ea typeface="ＭＳ Ｐゴシック" pitchFamily="34" charset="-128"/>
              </a:rPr>
              <a:t>FTE</a:t>
            </a:r>
            <a:r>
              <a:rPr lang="en-US" sz="1600" dirty="0">
                <a:ea typeface="ＭＳ Ｐゴシック" pitchFamily="34" charset="-128"/>
              </a:rPr>
              <a:t> </a:t>
            </a:r>
            <a:r>
              <a:rPr lang="en-US" sz="1600" dirty="0">
                <a:solidFill>
                  <a:schemeClr val="tx1"/>
                </a:solidFill>
                <a:ea typeface="ＭＳ Ｐゴシック" pitchFamily="34" charset="-128"/>
              </a:rPr>
              <a:t>as part-time, would not be considered reasonable.</a:t>
            </a:r>
          </a:p>
          <a:p>
            <a:pPr lvl="1" eaLnBrk="1" hangingPunct="1">
              <a:lnSpc>
                <a:spcPct val="90000"/>
              </a:lnSpc>
            </a:pPr>
            <a:r>
              <a:rPr lang="en-US" sz="1600" b="1" dirty="0">
                <a:solidFill>
                  <a:srgbClr val="00B046"/>
                </a:solidFill>
                <a:ea typeface="ＭＳ Ｐゴシック" pitchFamily="34" charset="-128"/>
              </a:rPr>
              <a:t>General anti-abuse rule</a:t>
            </a:r>
            <a:r>
              <a:rPr lang="en-US" sz="1600" dirty="0">
                <a:solidFill>
                  <a:srgbClr val="00B046"/>
                </a:solidFill>
                <a:ea typeface="ＭＳ Ｐゴシック" pitchFamily="34" charset="-128"/>
              </a:rPr>
              <a:t> - </a:t>
            </a:r>
            <a:r>
              <a:rPr lang="en-US" sz="1600" dirty="0">
                <a:solidFill>
                  <a:schemeClr val="tx1"/>
                </a:solidFill>
                <a:ea typeface="ＭＳ Ｐゴシック" pitchFamily="34" charset="-128"/>
              </a:rPr>
              <a:t>The proposed </a:t>
            </a:r>
            <a:r>
              <a:rPr lang="en-US" sz="1600" dirty="0" err="1">
                <a:solidFill>
                  <a:schemeClr val="tx1"/>
                </a:solidFill>
                <a:ea typeface="ＭＳ Ｐゴシック" pitchFamily="34" charset="-128"/>
              </a:rPr>
              <a:t>regs</a:t>
            </a:r>
            <a:r>
              <a:rPr lang="en-US" sz="1600" dirty="0">
                <a:solidFill>
                  <a:schemeClr val="tx1"/>
                </a:solidFill>
                <a:ea typeface="ＭＳ Ｐゴシック" pitchFamily="34" charset="-128"/>
              </a:rPr>
              <a:t> provide that any credited hours of service will be disregarded if done to circumvent these play-or-pay rules, or if the underlying service was requested or required of the EE for that same reason.</a:t>
            </a:r>
          </a:p>
          <a:p>
            <a:pPr eaLnBrk="1" hangingPunct="1">
              <a:lnSpc>
                <a:spcPct val="90000"/>
              </a:lnSpc>
              <a:buFont typeface="Wingdings" pitchFamily="2" charset="2"/>
              <a:buNone/>
            </a:pPr>
            <a:r>
              <a:rPr lang="en-US" sz="1600" dirty="0">
                <a:solidFill>
                  <a:srgbClr val="589DEE"/>
                </a:solidFill>
                <a:ea typeface="ＭＳ Ｐゴシック" pitchFamily="34" charset="-128"/>
              </a:rPr>
              <a:t>*	Colleges seeking a reasonable rule may credit adjunct faculty with 2 ¼ hours of service/per week for each credit hour of teaching or classroom time (e.g., 3 hour class  x  2.25 = 6.75 hours of service per week.</a:t>
            </a:r>
          </a:p>
        </p:txBody>
      </p:sp>
      <p:sp>
        <p:nvSpPr>
          <p:cNvPr id="4" name="Slide Number Placeholder 5"/>
          <p:cNvSpPr>
            <a:spLocks noGrp="1"/>
          </p:cNvSpPr>
          <p:nvPr>
            <p:ph type="sldNum" sz="quarter" idx="12"/>
          </p:nvPr>
        </p:nvSpPr>
        <p:spPr/>
        <p:txBody>
          <a:bodyPr/>
          <a:lstStyle/>
          <a:p>
            <a:pPr>
              <a:defRPr/>
            </a:pPr>
            <a:fld id="{47915F01-D6F3-4EED-9D4D-94D5C97B75A4}" type="slidenum">
              <a:rPr lang="en-US"/>
              <a:pPr>
                <a:defRPr/>
              </a:pPr>
              <a:t>78</a:t>
            </a:fld>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idx="1"/>
          </p:nvPr>
        </p:nvSpPr>
        <p:spPr>
          <a:xfrm>
            <a:off x="762000" y="3276600"/>
            <a:ext cx="7772400" cy="2895600"/>
          </a:xfrm>
        </p:spPr>
        <p:txBody>
          <a:bodyPr/>
          <a:lstStyle/>
          <a:p>
            <a:pPr eaLnBrk="1" hangingPunct="1">
              <a:lnSpc>
                <a:spcPct val="90000"/>
              </a:lnSpc>
              <a:spcBef>
                <a:spcPct val="30000"/>
              </a:spcBef>
            </a:pPr>
            <a:r>
              <a:rPr lang="en-US" sz="1800" b="1" dirty="0">
                <a:solidFill>
                  <a:srgbClr val="00B046"/>
                </a:solidFill>
                <a:ea typeface="ＭＳ Ｐゴシック" pitchFamily="34" charset="-128"/>
              </a:rPr>
              <a:t>Temporary staffing agencies/PEO anti-abuse rule</a:t>
            </a:r>
            <a:r>
              <a:rPr lang="en-US" sz="1800" dirty="0">
                <a:solidFill>
                  <a:srgbClr val="00B046"/>
                </a:solidFill>
                <a:ea typeface="ＭＳ Ｐゴシック" pitchFamily="34" charset="-128"/>
              </a:rPr>
              <a:t> -  </a:t>
            </a:r>
            <a:r>
              <a:rPr lang="en-US" sz="1800" dirty="0">
                <a:solidFill>
                  <a:schemeClr val="tx1"/>
                </a:solidFill>
                <a:ea typeface="ＭＳ Ｐゴシック" pitchFamily="34" charset="-128"/>
              </a:rPr>
              <a:t>An offer of coverage to an EE performing services for an ER client (where staffing firm is not the </a:t>
            </a:r>
            <a:r>
              <a:rPr lang="ja-JP" altLang="en-US" sz="1800" dirty="0">
                <a:solidFill>
                  <a:schemeClr val="tx1"/>
                </a:solidFill>
                <a:ea typeface="ＭＳ Ｐゴシック" pitchFamily="34" charset="-128"/>
              </a:rPr>
              <a:t>“</a:t>
            </a:r>
            <a:r>
              <a:rPr lang="en-US" altLang="ja-JP" sz="1800" dirty="0">
                <a:solidFill>
                  <a:schemeClr val="tx1"/>
                </a:solidFill>
                <a:ea typeface="ＭＳ Ｐゴシック" pitchFamily="34" charset="-128"/>
              </a:rPr>
              <a:t>common law</a:t>
            </a:r>
            <a:r>
              <a:rPr lang="ja-JP" altLang="en-US" sz="1800" dirty="0">
                <a:solidFill>
                  <a:schemeClr val="tx1"/>
                </a:solidFill>
                <a:ea typeface="ＭＳ Ｐゴシック" pitchFamily="34" charset="-128"/>
              </a:rPr>
              <a:t>”</a:t>
            </a:r>
            <a:r>
              <a:rPr lang="en-US" altLang="ja-JP" sz="1800" dirty="0">
                <a:solidFill>
                  <a:schemeClr val="tx1"/>
                </a:solidFill>
                <a:ea typeface="ＭＳ Ｐゴシック" pitchFamily="34" charset="-128"/>
              </a:rPr>
              <a:t> ER) on behalf of the ER client under a plan established or maintained by the staffing firm, </a:t>
            </a:r>
            <a:r>
              <a:rPr lang="en-US" altLang="ja-JP" sz="1800" dirty="0">
                <a:solidFill>
                  <a:srgbClr val="00B046"/>
                </a:solidFill>
                <a:ea typeface="ＭＳ Ｐゴシック" pitchFamily="34" charset="-128"/>
              </a:rPr>
              <a:t>is treated as an offer of coverage by the client ER</a:t>
            </a:r>
            <a:r>
              <a:rPr lang="en-US" altLang="ja-JP" sz="1800" dirty="0">
                <a:solidFill>
                  <a:schemeClr val="tx1"/>
                </a:solidFill>
                <a:ea typeface="ＭＳ Ｐゴシック" pitchFamily="34" charset="-128"/>
              </a:rPr>
              <a:t> for purposes of IRC § 4980H pay or play penalties, provided the fee the ER client would otherwise pay to the staffing firm for such EE is </a:t>
            </a:r>
            <a:r>
              <a:rPr lang="en-US" altLang="ja-JP" sz="1800" dirty="0">
                <a:solidFill>
                  <a:srgbClr val="00B046"/>
                </a:solidFill>
                <a:ea typeface="ＭＳ Ｐゴシック" pitchFamily="34" charset="-128"/>
              </a:rPr>
              <a:t>higher</a:t>
            </a:r>
            <a:r>
              <a:rPr lang="en-US" altLang="ja-JP" sz="1800" dirty="0">
                <a:solidFill>
                  <a:schemeClr val="tx1"/>
                </a:solidFill>
                <a:ea typeface="ＭＳ Ｐゴシック" pitchFamily="34" charset="-128"/>
              </a:rPr>
              <a:t> if such EE enrolls in the staffing firm</a:t>
            </a:r>
            <a:r>
              <a:rPr lang="ja-JP" altLang="en-US" sz="1800" dirty="0">
                <a:solidFill>
                  <a:schemeClr val="tx1"/>
                </a:solidFill>
                <a:ea typeface="ＭＳ Ｐゴシック" pitchFamily="34" charset="-128"/>
              </a:rPr>
              <a:t>’</a:t>
            </a:r>
            <a:r>
              <a:rPr lang="en-US" altLang="ja-JP" sz="1800" dirty="0">
                <a:solidFill>
                  <a:schemeClr val="tx1"/>
                </a:solidFill>
                <a:ea typeface="ＭＳ Ｐゴシック" pitchFamily="34" charset="-128"/>
              </a:rPr>
              <a:t>s health coverage.</a:t>
            </a:r>
            <a:endParaRPr lang="en-US" sz="1800" dirty="0">
              <a:solidFill>
                <a:schemeClr val="tx1"/>
              </a:solidFill>
              <a:ea typeface="ＭＳ Ｐゴシック" pitchFamily="34" charset="-128"/>
            </a:endParaRPr>
          </a:p>
        </p:txBody>
      </p:sp>
      <p:sp>
        <p:nvSpPr>
          <p:cNvPr id="5" name="Slide Number Placeholder 5"/>
          <p:cNvSpPr>
            <a:spLocks noGrp="1"/>
          </p:cNvSpPr>
          <p:nvPr>
            <p:ph type="sldNum" sz="quarter" idx="12"/>
          </p:nvPr>
        </p:nvSpPr>
        <p:spPr/>
        <p:txBody>
          <a:bodyPr/>
          <a:lstStyle/>
          <a:p>
            <a:pPr>
              <a:defRPr/>
            </a:pPr>
            <a:fld id="{21231BC5-A6CB-45E1-9372-158E2CFDF8C7}" type="slidenum">
              <a:rPr lang="en-US"/>
              <a:pPr>
                <a:defRPr/>
              </a:pPr>
              <a:t>79</a:t>
            </a:fld>
            <a:endParaRPr lang="en-US" dirty="0"/>
          </a:p>
        </p:txBody>
      </p:sp>
      <p:sp>
        <p:nvSpPr>
          <p:cNvPr id="190471" name="Rectangle 7"/>
          <p:cNvSpPr>
            <a:spLocks noChangeArrowheads="1"/>
          </p:cNvSpPr>
          <p:nvPr/>
        </p:nvSpPr>
        <p:spPr bwMode="auto">
          <a:xfrm>
            <a:off x="0" y="533400"/>
            <a:ext cx="9144000" cy="838200"/>
          </a:xfrm>
          <a:prstGeom prst="rect">
            <a:avLst/>
          </a:prstGeom>
          <a:noFill/>
          <a:ln>
            <a:noFill/>
          </a:ln>
          <a:effectLst/>
        </p:spPr>
        <p:txBody>
          <a:bodyPr anchor="ctr"/>
          <a:lstStyle/>
          <a:p>
            <a:pPr algn="ctr">
              <a:defRPr/>
            </a:pPr>
            <a:r>
              <a:rPr lang="en-US" sz="4000" dirty="0">
                <a:solidFill>
                  <a:schemeClr val="bg1"/>
                </a:solidFill>
                <a:ea typeface="ＭＳ Ｐゴシック" charset="0"/>
                <a:cs typeface="ＭＳ Ｐゴシック" charset="0"/>
              </a:rPr>
              <a:t>ER </a:t>
            </a:r>
            <a:r>
              <a:rPr lang="ja-JP" altLang="en-US" sz="4000" dirty="0">
                <a:solidFill>
                  <a:schemeClr val="bg1"/>
                </a:solidFill>
                <a:ea typeface="ＭＳ Ｐゴシック" charset="0"/>
                <a:cs typeface="ＭＳ Ｐゴシック" charset="0"/>
              </a:rPr>
              <a:t>“</a:t>
            </a:r>
            <a:r>
              <a:rPr lang="en-US" altLang="ja-JP" sz="4000" dirty="0">
                <a:solidFill>
                  <a:schemeClr val="bg1"/>
                </a:solidFill>
                <a:ea typeface="ＭＳ Ｐゴシック" charset="0"/>
                <a:cs typeface="ＭＳ Ｐゴシック" charset="0"/>
              </a:rPr>
              <a:t>Pay or Play” Penalty Tax </a:t>
            </a:r>
            <a:r>
              <a:rPr lang="en-US" altLang="ja-JP" sz="3200" dirty="0">
                <a:solidFill>
                  <a:schemeClr val="bg1"/>
                </a:solidFill>
                <a:ea typeface="ＭＳ Ｐゴシック" charset="0"/>
                <a:cs typeface="ＭＳ Ｐゴシック" charset="0"/>
              </a:rPr>
              <a:t>(cont</a:t>
            </a:r>
            <a:r>
              <a:rPr lang="ja-JP" altLang="en-US" sz="3200" dirty="0">
                <a:solidFill>
                  <a:schemeClr val="bg1"/>
                </a:solidFill>
                <a:ea typeface="ＭＳ Ｐゴシック" charset="0"/>
                <a:cs typeface="ＭＳ Ｐゴシック" charset="0"/>
              </a:rPr>
              <a:t>’</a:t>
            </a:r>
            <a:r>
              <a:rPr lang="en-US" altLang="ja-JP" sz="3200" dirty="0">
                <a:solidFill>
                  <a:schemeClr val="bg1"/>
                </a:solidFill>
                <a:ea typeface="ＭＳ Ｐゴシック" charset="0"/>
                <a:cs typeface="ＭＳ Ｐゴシック" charset="0"/>
              </a:rPr>
              <a:t>d)</a:t>
            </a:r>
            <a:br>
              <a:rPr lang="en-US" sz="2800" b="1" i="1" u="sng" dirty="0">
                <a:solidFill>
                  <a:schemeClr val="bg1"/>
                </a:solidFill>
                <a:effectLst>
                  <a:outerShdw blurRad="38100" dist="38100" dir="2700000" algn="tl">
                    <a:srgbClr val="000000"/>
                  </a:outerShdw>
                </a:effectLst>
                <a:ea typeface="ＭＳ Ｐゴシック" charset="0"/>
              </a:rPr>
            </a:br>
            <a:endParaRPr lang="en-US" sz="2000" b="1" i="1" u="sng" dirty="0">
              <a:solidFill>
                <a:srgbClr val="00FFFF"/>
              </a:solidFill>
              <a:effectLst>
                <a:outerShdw blurRad="38100" dist="38100" dir="2700000" algn="tl">
                  <a:srgbClr val="000000"/>
                </a:outerShdw>
              </a:effectLst>
              <a:ea typeface="ＭＳ Ｐゴシック"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3815143C-7D00-4621-A758-ED3BCF23884B}" type="slidenum">
              <a:rPr lang="en-US"/>
              <a:pPr>
                <a:defRPr/>
              </a:pPr>
              <a:t>8</a:t>
            </a:fld>
            <a:endParaRPr lang="en-US" dirty="0"/>
          </a:p>
        </p:txBody>
      </p:sp>
      <p:sp>
        <p:nvSpPr>
          <p:cNvPr id="26626" name="Rectangle 3"/>
          <p:cNvSpPr>
            <a:spLocks noGrp="1" noChangeArrowheads="1"/>
          </p:cNvSpPr>
          <p:nvPr>
            <p:ph idx="4294967295"/>
          </p:nvPr>
        </p:nvSpPr>
        <p:spPr>
          <a:xfrm>
            <a:off x="381000" y="1371600"/>
            <a:ext cx="8382000" cy="5029200"/>
          </a:xfrm>
        </p:spPr>
        <p:txBody>
          <a:bodyPr/>
          <a:lstStyle/>
          <a:p>
            <a:pPr eaLnBrk="1" hangingPunct="1"/>
            <a:r>
              <a:rPr lang="en-US" sz="1700" dirty="0">
                <a:solidFill>
                  <a:schemeClr val="tx1"/>
                </a:solidFill>
                <a:ea typeface="ＭＳ Ｐゴシック" pitchFamily="34" charset="-128"/>
              </a:rPr>
              <a:t>Additional </a:t>
            </a:r>
            <a:r>
              <a:rPr lang="en-US" sz="1700" b="1" dirty="0">
                <a:solidFill>
                  <a:srgbClr val="00B046"/>
                </a:solidFill>
                <a:ea typeface="ＭＳ Ｐゴシック" pitchFamily="34" charset="-128"/>
              </a:rPr>
              <a:t>consumer protection requirements</a:t>
            </a:r>
            <a:r>
              <a:rPr lang="en-US" sz="1700" dirty="0">
                <a:solidFill>
                  <a:srgbClr val="00B046"/>
                </a:solidFill>
                <a:ea typeface="ＭＳ Ｐゴシック" pitchFamily="34" charset="-128"/>
              </a:rPr>
              <a:t> </a:t>
            </a:r>
            <a:r>
              <a:rPr lang="en-US" sz="1700" dirty="0">
                <a:solidFill>
                  <a:schemeClr val="tx1"/>
                </a:solidFill>
                <a:ea typeface="ＭＳ Ｐゴシック" pitchFamily="34" charset="-128"/>
              </a:rPr>
              <a:t>apply to insurers, including:</a:t>
            </a:r>
          </a:p>
          <a:p>
            <a:pPr lvl="1" eaLnBrk="1" hangingPunct="1"/>
            <a:r>
              <a:rPr lang="en-US" sz="1700" dirty="0">
                <a:solidFill>
                  <a:schemeClr val="tx1"/>
                </a:solidFill>
                <a:ea typeface="ＭＳ Ｐゴシック" pitchFamily="34" charset="-128"/>
              </a:rPr>
              <a:t>Guaranteed availability and renewability of coverage;</a:t>
            </a:r>
          </a:p>
          <a:p>
            <a:pPr lvl="1" eaLnBrk="1" hangingPunct="1"/>
            <a:r>
              <a:rPr lang="en-US" sz="1700" dirty="0">
                <a:solidFill>
                  <a:schemeClr val="tx1"/>
                </a:solidFill>
                <a:ea typeface="ＭＳ Ｐゴシック" pitchFamily="34" charset="-128"/>
              </a:rPr>
              <a:t>Review and disclosure of rate increases; and</a:t>
            </a:r>
          </a:p>
          <a:p>
            <a:pPr lvl="1" eaLnBrk="1" hangingPunct="1"/>
            <a:r>
              <a:rPr lang="en-US" sz="1700" dirty="0">
                <a:solidFill>
                  <a:schemeClr val="tx1"/>
                </a:solidFill>
                <a:ea typeface="ＭＳ Ｐゴシック" pitchFamily="34" charset="-128"/>
              </a:rPr>
              <a:t>Medical Loss Ratio (</a:t>
            </a:r>
            <a:r>
              <a:rPr lang="ja-JP" altLang="en-US" sz="1700" dirty="0">
                <a:solidFill>
                  <a:schemeClr val="tx1"/>
                </a:solidFill>
                <a:ea typeface="ＭＳ Ｐゴシック" pitchFamily="34" charset="-128"/>
              </a:rPr>
              <a:t>“</a:t>
            </a:r>
            <a:r>
              <a:rPr lang="en-US" altLang="ja-JP" sz="1700" dirty="0">
                <a:solidFill>
                  <a:schemeClr val="tx1"/>
                </a:solidFill>
                <a:ea typeface="ＭＳ Ｐゴシック" pitchFamily="34" charset="-128"/>
              </a:rPr>
              <a:t>MLR</a:t>
            </a:r>
            <a:r>
              <a:rPr lang="ja-JP" altLang="en-US" sz="1700" dirty="0">
                <a:solidFill>
                  <a:schemeClr val="tx1"/>
                </a:solidFill>
                <a:ea typeface="ＭＳ Ｐゴシック" pitchFamily="34" charset="-128"/>
              </a:rPr>
              <a:t>”</a:t>
            </a:r>
            <a:r>
              <a:rPr lang="en-US" altLang="ja-JP" sz="1700" dirty="0">
                <a:solidFill>
                  <a:schemeClr val="tx1"/>
                </a:solidFill>
                <a:ea typeface="ＭＳ Ｐゴシック" pitchFamily="34" charset="-128"/>
              </a:rPr>
              <a:t>) standards.</a:t>
            </a:r>
          </a:p>
          <a:p>
            <a:pPr eaLnBrk="1" hangingPunct="1"/>
            <a:r>
              <a:rPr lang="en-US" sz="1700" dirty="0">
                <a:solidFill>
                  <a:schemeClr val="tx1"/>
                </a:solidFill>
                <a:ea typeface="ＭＳ Ｐゴシック" pitchFamily="34" charset="-128"/>
              </a:rPr>
              <a:t>New</a:t>
            </a:r>
            <a:r>
              <a:rPr lang="en-US" sz="1700" dirty="0">
                <a:ea typeface="ＭＳ Ｐゴシック" pitchFamily="34" charset="-128"/>
              </a:rPr>
              <a:t> </a:t>
            </a:r>
            <a:r>
              <a:rPr lang="en-US" sz="1700" b="1" dirty="0">
                <a:solidFill>
                  <a:srgbClr val="00B046"/>
                </a:solidFill>
                <a:ea typeface="ＭＳ Ｐゴシック" pitchFamily="34" charset="-128"/>
              </a:rPr>
              <a:t>administrative and other requirements</a:t>
            </a:r>
            <a:r>
              <a:rPr lang="en-US" sz="1700" dirty="0">
                <a:solidFill>
                  <a:srgbClr val="00B046"/>
                </a:solidFill>
                <a:ea typeface="ＭＳ Ｐゴシック" pitchFamily="34" charset="-128"/>
              </a:rPr>
              <a:t> </a:t>
            </a:r>
            <a:r>
              <a:rPr lang="en-US" sz="1700" dirty="0">
                <a:solidFill>
                  <a:schemeClr val="tx1"/>
                </a:solidFill>
                <a:ea typeface="ＭＳ Ｐゴシック" pitchFamily="34" charset="-128"/>
              </a:rPr>
              <a:t>for GHPs were added, including:</a:t>
            </a:r>
          </a:p>
          <a:p>
            <a:pPr lvl="1" eaLnBrk="1" hangingPunct="1"/>
            <a:r>
              <a:rPr lang="en-US" sz="1700" dirty="0">
                <a:solidFill>
                  <a:schemeClr val="tx1"/>
                </a:solidFill>
                <a:ea typeface="ＭＳ Ｐゴシック" pitchFamily="34" charset="-128"/>
              </a:rPr>
              <a:t>Summary of Benefits and Coverage (</a:t>
            </a:r>
            <a:r>
              <a:rPr lang="ja-JP" altLang="en-US" sz="1700" dirty="0">
                <a:solidFill>
                  <a:schemeClr val="tx1"/>
                </a:solidFill>
                <a:ea typeface="ＭＳ Ｐゴシック" pitchFamily="34" charset="-128"/>
              </a:rPr>
              <a:t>“</a:t>
            </a:r>
            <a:r>
              <a:rPr lang="en-US" altLang="ja-JP" sz="1700" dirty="0">
                <a:solidFill>
                  <a:schemeClr val="tx1"/>
                </a:solidFill>
                <a:ea typeface="ＭＳ Ｐゴシック" pitchFamily="34" charset="-128"/>
              </a:rPr>
              <a:t>SBCs</a:t>
            </a:r>
            <a:r>
              <a:rPr lang="ja-JP" altLang="en-US" sz="1700" dirty="0">
                <a:solidFill>
                  <a:schemeClr val="tx1"/>
                </a:solidFill>
                <a:ea typeface="ＭＳ Ｐゴシック" pitchFamily="34" charset="-128"/>
              </a:rPr>
              <a:t>”</a:t>
            </a:r>
            <a:r>
              <a:rPr lang="en-US" altLang="ja-JP" sz="1700" dirty="0">
                <a:solidFill>
                  <a:schemeClr val="tx1"/>
                </a:solidFill>
                <a:ea typeface="ＭＳ Ｐゴシック" pitchFamily="34" charset="-128"/>
              </a:rPr>
              <a:t>);</a:t>
            </a:r>
          </a:p>
          <a:p>
            <a:pPr lvl="1" eaLnBrk="1" hangingPunct="1"/>
            <a:r>
              <a:rPr lang="en-US" sz="1700" dirty="0">
                <a:solidFill>
                  <a:schemeClr val="tx1"/>
                </a:solidFill>
                <a:ea typeface="ＭＳ Ｐゴシック" pitchFamily="34" charset="-128"/>
              </a:rPr>
              <a:t>Enhanced claims and appeal standards;</a:t>
            </a:r>
          </a:p>
          <a:p>
            <a:pPr lvl="1" eaLnBrk="1" hangingPunct="1"/>
            <a:r>
              <a:rPr lang="en-US" sz="1700" dirty="0">
                <a:solidFill>
                  <a:schemeClr val="tx1"/>
                </a:solidFill>
                <a:ea typeface="ＭＳ Ｐゴシック" pitchFamily="34" charset="-128"/>
              </a:rPr>
              <a:t>W-2 reporting of the value of coverage; and</a:t>
            </a:r>
          </a:p>
          <a:p>
            <a:pPr lvl="1" eaLnBrk="1" hangingPunct="1"/>
            <a:r>
              <a:rPr lang="en-US" sz="1700" dirty="0">
                <a:solidFill>
                  <a:schemeClr val="tx1"/>
                </a:solidFill>
                <a:ea typeface="ＭＳ Ｐゴシック" pitchFamily="34" charset="-128"/>
              </a:rPr>
              <a:t>Automatic enrollment for large ERs (200+ EEs)</a:t>
            </a:r>
            <a:r>
              <a:rPr lang="en-US" sz="1700" b="1" dirty="0">
                <a:solidFill>
                  <a:schemeClr val="tx1"/>
                </a:solidFill>
                <a:ea typeface="ＭＳ Ｐゴシック" pitchFamily="34" charset="-128"/>
              </a:rPr>
              <a:t>-repealed 11/2/15.</a:t>
            </a:r>
          </a:p>
          <a:p>
            <a:pPr eaLnBrk="1" hangingPunct="1"/>
            <a:r>
              <a:rPr lang="en-US" sz="1700" dirty="0">
                <a:solidFill>
                  <a:schemeClr val="tx1"/>
                </a:solidFill>
                <a:ea typeface="ＭＳ Ｐゴシック" pitchFamily="34" charset="-128"/>
              </a:rPr>
              <a:t>New</a:t>
            </a:r>
            <a:r>
              <a:rPr lang="en-US" sz="1700" dirty="0">
                <a:ea typeface="ＭＳ Ｐゴシック" pitchFamily="34" charset="-128"/>
              </a:rPr>
              <a:t> </a:t>
            </a:r>
            <a:r>
              <a:rPr lang="en-US" sz="1700" b="1" dirty="0">
                <a:solidFill>
                  <a:srgbClr val="00B046"/>
                </a:solidFill>
                <a:ea typeface="ＭＳ Ｐゴシック" pitchFamily="34" charset="-128"/>
              </a:rPr>
              <a:t>fees</a:t>
            </a:r>
            <a:r>
              <a:rPr lang="en-US" sz="1700" dirty="0">
                <a:ea typeface="ＭＳ Ｐゴシック" pitchFamily="34" charset="-128"/>
              </a:rPr>
              <a:t> </a:t>
            </a:r>
            <a:r>
              <a:rPr lang="en-US" sz="1700" dirty="0">
                <a:solidFill>
                  <a:schemeClr val="tx1"/>
                </a:solidFill>
                <a:ea typeface="ＭＳ Ｐゴシック" pitchFamily="34" charset="-128"/>
              </a:rPr>
              <a:t>and payments applied to </a:t>
            </a:r>
            <a:r>
              <a:rPr lang="ja-JP" altLang="en-US" sz="1700" dirty="0">
                <a:solidFill>
                  <a:schemeClr val="tx1"/>
                </a:solidFill>
                <a:ea typeface="ＭＳ Ｐゴシック" pitchFamily="34" charset="-128"/>
              </a:rPr>
              <a:t>“</a:t>
            </a:r>
            <a:r>
              <a:rPr lang="en-US" altLang="ja-JP" sz="1700" dirty="0">
                <a:solidFill>
                  <a:schemeClr val="tx1"/>
                </a:solidFill>
                <a:ea typeface="ＭＳ Ｐゴシック" pitchFamily="34" charset="-128"/>
              </a:rPr>
              <a:t>GHPs</a:t>
            </a:r>
            <a:r>
              <a:rPr lang="ja-JP" altLang="en-US" sz="1700" dirty="0">
                <a:solidFill>
                  <a:schemeClr val="tx1"/>
                </a:solidFill>
                <a:ea typeface="ＭＳ Ｐゴシック" pitchFamily="34" charset="-128"/>
              </a:rPr>
              <a:t>”</a:t>
            </a:r>
            <a:r>
              <a:rPr lang="en-US" altLang="ja-JP" sz="1700" dirty="0">
                <a:solidFill>
                  <a:schemeClr val="tx1"/>
                </a:solidFill>
                <a:ea typeface="ＭＳ Ｐゴシック" pitchFamily="34" charset="-128"/>
              </a:rPr>
              <a:t> on a temporary basis: PCOR fees (were to end 2019, but </a:t>
            </a:r>
            <a:r>
              <a:rPr lang="en-US" altLang="ja-JP" sz="1700">
                <a:solidFill>
                  <a:schemeClr val="tx1"/>
                </a:solidFill>
                <a:ea typeface="ＭＳ Ｐゴシック" pitchFamily="34" charset="-128"/>
              </a:rPr>
              <a:t>extended thru </a:t>
            </a:r>
            <a:r>
              <a:rPr lang="en-US" altLang="ja-JP" sz="1700" dirty="0">
                <a:solidFill>
                  <a:schemeClr val="tx1"/>
                </a:solidFill>
                <a:ea typeface="ＭＳ Ｐゴシック" pitchFamily="34" charset="-128"/>
              </a:rPr>
              <a:t>2029) and reinsurance contributions (ended 2016).</a:t>
            </a:r>
          </a:p>
          <a:p>
            <a:pPr eaLnBrk="1" hangingPunct="1"/>
            <a:r>
              <a:rPr lang="en-US" sz="1700" dirty="0">
                <a:solidFill>
                  <a:schemeClr val="tx1"/>
                </a:solidFill>
                <a:ea typeface="ＭＳ Ｐゴシック" pitchFamily="34" charset="-128"/>
              </a:rPr>
              <a:t>Other provisions are effective even later, including the so-called</a:t>
            </a:r>
            <a:r>
              <a:rPr lang="en-US" sz="1700" dirty="0">
                <a:ea typeface="ＭＳ Ｐゴシック" pitchFamily="34" charset="-128"/>
              </a:rPr>
              <a:t> </a:t>
            </a:r>
            <a:r>
              <a:rPr lang="ja-JP" altLang="en-US" sz="1700" b="1" dirty="0">
                <a:solidFill>
                  <a:srgbClr val="00B046"/>
                </a:solidFill>
                <a:ea typeface="ＭＳ Ｐゴシック" pitchFamily="34" charset="-128"/>
              </a:rPr>
              <a:t>“</a:t>
            </a:r>
            <a:r>
              <a:rPr lang="en-US" altLang="ja-JP" sz="1700" b="1" i="1" dirty="0">
                <a:solidFill>
                  <a:srgbClr val="00B046"/>
                </a:solidFill>
                <a:ea typeface="ＭＳ Ｐゴシック" pitchFamily="34" charset="-128"/>
              </a:rPr>
              <a:t>Cadillac tax</a:t>
            </a:r>
            <a:r>
              <a:rPr lang="en-US" altLang="ja-JP" sz="1700" b="1" dirty="0">
                <a:solidFill>
                  <a:srgbClr val="00B046"/>
                </a:solidFill>
                <a:ea typeface="ＭＳ Ｐゴシック" pitchFamily="34" charset="-128"/>
              </a:rPr>
              <a:t>,</a:t>
            </a:r>
            <a:r>
              <a:rPr lang="ja-JP" altLang="en-US" sz="1700" b="1" dirty="0">
                <a:solidFill>
                  <a:srgbClr val="00B046"/>
                </a:solidFill>
                <a:ea typeface="ＭＳ Ｐゴシック" pitchFamily="34" charset="-128"/>
              </a:rPr>
              <a:t>”</a:t>
            </a:r>
            <a:r>
              <a:rPr lang="en-US" altLang="ja-JP" sz="1700" b="1" dirty="0">
                <a:solidFill>
                  <a:srgbClr val="00B046"/>
                </a:solidFill>
                <a:ea typeface="ＭＳ Ｐゴシック" pitchFamily="34" charset="-128"/>
              </a:rPr>
              <a:t> </a:t>
            </a:r>
            <a:r>
              <a:rPr lang="en-US" altLang="ja-JP" sz="1700" dirty="0">
                <a:solidFill>
                  <a:schemeClr val="tx1"/>
                </a:solidFill>
                <a:ea typeface="ＭＳ Ｐゴシック" pitchFamily="34" charset="-128"/>
              </a:rPr>
              <a:t>that was to go into effect in 2018- </a:t>
            </a:r>
            <a:r>
              <a:rPr lang="en-US" altLang="ja-JP" sz="1700" b="1" dirty="0">
                <a:solidFill>
                  <a:schemeClr val="tx1"/>
                </a:solidFill>
                <a:ea typeface="ＭＳ Ｐゴシック" pitchFamily="34" charset="-128"/>
              </a:rPr>
              <a:t>delayed until 2022, and now fully repealed as of 12/20/19.</a:t>
            </a:r>
            <a:endParaRPr lang="en-US" sz="1700" dirty="0">
              <a:solidFill>
                <a:schemeClr val="tx1"/>
              </a:solidFill>
              <a:ea typeface="ＭＳ Ｐゴシック" pitchFamily="34" charset="-128"/>
            </a:endParaRPr>
          </a:p>
        </p:txBody>
      </p:sp>
      <p:sp>
        <p:nvSpPr>
          <p:cNvPr id="26627" name="Rectangle 2"/>
          <p:cNvSpPr>
            <a:spLocks noGrp="1" noChangeArrowheads="1"/>
          </p:cNvSpPr>
          <p:nvPr>
            <p:ph type="title" idx="4294967295"/>
          </p:nvPr>
        </p:nvSpPr>
        <p:spPr>
          <a:xfrm>
            <a:off x="0" y="-228600"/>
            <a:ext cx="9144000" cy="1295400"/>
          </a:xfrm>
        </p:spPr>
        <p:txBody>
          <a:bodyPr/>
          <a:lstStyle/>
          <a:p>
            <a:pPr eaLnBrk="1" hangingPunct="1"/>
            <a:r>
              <a:rPr lang="en-US" sz="3200">
                <a:ea typeface="ＭＳ Ｐゴシック" pitchFamily="34" charset="-128"/>
              </a:rPr>
              <a:t>When is Health Care Reform Effective?</a:t>
            </a:r>
            <a:r>
              <a:rPr lang="en-US">
                <a:ea typeface="ＭＳ Ｐゴシック" pitchFamily="34" charset="-128"/>
              </a:rPr>
              <a:t> </a:t>
            </a:r>
            <a:br>
              <a:rPr lang="en-US">
                <a:ea typeface="ＭＳ Ｐゴシック" pitchFamily="34" charset="-128"/>
              </a:rPr>
            </a:br>
            <a:r>
              <a:rPr lang="en-US" sz="2400">
                <a:ea typeface="ＭＳ Ｐゴシック" pitchFamily="34" charset="-128"/>
              </a:rPr>
              <a:t>(cont</a:t>
            </a:r>
            <a:r>
              <a:rPr lang="ja-JP" altLang="en-US" sz="2400">
                <a:ea typeface="ＭＳ Ｐゴシック" pitchFamily="34" charset="-128"/>
              </a:rPr>
              <a:t>’</a:t>
            </a:r>
            <a:r>
              <a:rPr lang="en-US" altLang="ja-JP" sz="2400">
                <a:ea typeface="ＭＳ Ｐゴシック" pitchFamily="34" charset="-128"/>
              </a:rPr>
              <a:t>d)</a:t>
            </a:r>
            <a:endParaRPr lang="en-US" sz="2400">
              <a:ea typeface="ＭＳ Ｐゴシック" pitchFamily="34" charset="-128"/>
            </a:endParaRPr>
          </a:p>
        </p:txBody>
      </p:sp>
      <p:pic>
        <p:nvPicPr>
          <p:cNvPr id="6" name="Picture 5" descr="MC900440035[1]"/>
          <p:cNvPicPr>
            <a:picLocks noChangeAspect="1" noChangeArrowheads="1"/>
          </p:cNvPicPr>
          <p:nvPr/>
        </p:nvPicPr>
        <p:blipFill>
          <a:blip r:embed="rId2"/>
          <a:srcRect/>
          <a:stretch>
            <a:fillRect/>
          </a:stretch>
        </p:blipFill>
        <p:spPr bwMode="auto">
          <a:xfrm rot="875521">
            <a:off x="195391" y="4944165"/>
            <a:ext cx="588118" cy="416584"/>
          </a:xfrm>
          <a:prstGeom prst="rect">
            <a:avLst/>
          </a:prstGeom>
          <a:noFill/>
          <a:ln w="9525">
            <a:noFill/>
            <a:miter lim="800000"/>
            <a:headEnd/>
            <a:tailEnd/>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8A1F245F-67E6-420B-ABDD-870BAB2A4A96}" type="slidenum">
              <a:rPr lang="en-US"/>
              <a:pPr>
                <a:defRPr/>
              </a:pPr>
              <a:t>80</a:t>
            </a:fld>
            <a:endParaRPr lang="en-US" dirty="0"/>
          </a:p>
        </p:txBody>
      </p:sp>
      <p:sp>
        <p:nvSpPr>
          <p:cNvPr id="89090" name="Rectangle 2"/>
          <p:cNvSpPr>
            <a:spLocks noGrp="1" noChangeArrowheads="1"/>
          </p:cNvSpPr>
          <p:nvPr>
            <p:ph idx="4294967295"/>
          </p:nvPr>
        </p:nvSpPr>
        <p:spPr>
          <a:xfrm>
            <a:off x="381000" y="1600200"/>
            <a:ext cx="8153400" cy="4953000"/>
          </a:xfrm>
        </p:spPr>
        <p:txBody>
          <a:bodyPr/>
          <a:lstStyle/>
          <a:p>
            <a:pPr eaLnBrk="1" hangingPunct="1">
              <a:lnSpc>
                <a:spcPct val="90000"/>
              </a:lnSpc>
            </a:pPr>
            <a:r>
              <a:rPr lang="en-US" sz="1700" b="1" dirty="0">
                <a:solidFill>
                  <a:srgbClr val="00B046"/>
                </a:solidFill>
                <a:ea typeface="ＭＳ Ｐゴシック" pitchFamily="34" charset="-128"/>
              </a:rPr>
              <a:t>What ERs are subject to a Pay or Play Penalty Tax?</a:t>
            </a:r>
          </a:p>
          <a:p>
            <a:pPr lvl="1" eaLnBrk="1" hangingPunct="1">
              <a:lnSpc>
                <a:spcPct val="90000"/>
              </a:lnSpc>
            </a:pPr>
            <a:r>
              <a:rPr lang="en-US" sz="1700" dirty="0">
                <a:solidFill>
                  <a:schemeClr val="tx1"/>
                </a:solidFill>
                <a:ea typeface="ＭＳ Ｐゴシック" pitchFamily="34" charset="-128"/>
              </a:rPr>
              <a:t>Applies to</a:t>
            </a:r>
            <a:r>
              <a:rPr lang="en-US" sz="1700" dirty="0">
                <a:ea typeface="ＭＳ Ｐゴシック" pitchFamily="34" charset="-128"/>
              </a:rPr>
              <a:t> </a:t>
            </a:r>
            <a:r>
              <a:rPr lang="ja-JP" altLang="en-US" sz="1700" dirty="0">
                <a:solidFill>
                  <a:srgbClr val="00B046"/>
                </a:solidFill>
                <a:ea typeface="ＭＳ Ｐゴシック" pitchFamily="34" charset="-128"/>
              </a:rPr>
              <a:t>“</a:t>
            </a:r>
            <a:r>
              <a:rPr lang="en-US" sz="1700" i="1" dirty="0">
                <a:solidFill>
                  <a:srgbClr val="00B046"/>
                </a:solidFill>
                <a:ea typeface="ＭＳ Ｐゴシック" pitchFamily="34" charset="-128"/>
              </a:rPr>
              <a:t>applicable large ERs</a:t>
            </a:r>
            <a:r>
              <a:rPr lang="en-US" sz="1700" dirty="0">
                <a:solidFill>
                  <a:srgbClr val="00B046"/>
                </a:solidFill>
                <a:ea typeface="ＭＳ Ｐゴシック" pitchFamily="34" charset="-128"/>
              </a:rPr>
              <a:t>.</a:t>
            </a:r>
            <a:r>
              <a:rPr lang="ja-JP" altLang="en-US" sz="1700" dirty="0">
                <a:solidFill>
                  <a:srgbClr val="00B046"/>
                </a:solidFill>
                <a:ea typeface="ＭＳ Ｐゴシック" pitchFamily="34" charset="-128"/>
              </a:rPr>
              <a:t>”</a:t>
            </a:r>
            <a:endParaRPr lang="en-US" sz="1700" dirty="0">
              <a:solidFill>
                <a:srgbClr val="00B046"/>
              </a:solidFill>
              <a:ea typeface="ＭＳ Ｐゴシック" pitchFamily="34" charset="-128"/>
            </a:endParaRPr>
          </a:p>
          <a:p>
            <a:pPr lvl="1" eaLnBrk="1" hangingPunct="1">
              <a:lnSpc>
                <a:spcPct val="90000"/>
              </a:lnSpc>
            </a:pPr>
            <a:r>
              <a:rPr lang="ja-JP" altLang="en-US" sz="1700" dirty="0">
                <a:solidFill>
                  <a:schemeClr val="tx1"/>
                </a:solidFill>
                <a:ea typeface="ＭＳ Ｐゴシック" pitchFamily="34" charset="-128"/>
              </a:rPr>
              <a:t>“</a:t>
            </a:r>
            <a:r>
              <a:rPr lang="en-US" sz="1700" i="1" dirty="0">
                <a:solidFill>
                  <a:schemeClr val="tx1"/>
                </a:solidFill>
                <a:ea typeface="ＭＳ Ｐゴシック" pitchFamily="34" charset="-128"/>
              </a:rPr>
              <a:t>ALE</a:t>
            </a:r>
            <a:r>
              <a:rPr lang="ja-JP" altLang="en-US" sz="1700" dirty="0">
                <a:solidFill>
                  <a:schemeClr val="tx1"/>
                </a:solidFill>
                <a:ea typeface="ＭＳ Ｐゴシック" pitchFamily="34" charset="-128"/>
              </a:rPr>
              <a:t>”</a:t>
            </a:r>
            <a:r>
              <a:rPr lang="en-US" sz="1700" dirty="0">
                <a:solidFill>
                  <a:schemeClr val="tx1"/>
                </a:solidFill>
                <a:ea typeface="ＭＳ Ｐゴシック" pitchFamily="34" charset="-128"/>
              </a:rPr>
              <a:t> for a calendar year is an ER who employed on average of</a:t>
            </a:r>
            <a:r>
              <a:rPr lang="en-US" sz="1700" dirty="0">
                <a:ea typeface="ＭＳ Ｐゴシック" pitchFamily="34" charset="-128"/>
              </a:rPr>
              <a:t> </a:t>
            </a:r>
            <a:r>
              <a:rPr lang="en-US" sz="1700" dirty="0">
                <a:solidFill>
                  <a:srgbClr val="00B046"/>
                </a:solidFill>
                <a:ea typeface="ＭＳ Ｐゴシック" pitchFamily="34" charset="-128"/>
              </a:rPr>
              <a:t>at least 50 </a:t>
            </a:r>
            <a:r>
              <a:rPr lang="en-US" sz="1700" dirty="0">
                <a:solidFill>
                  <a:srgbClr val="FF00FF"/>
                </a:solidFill>
                <a:ea typeface="ＭＳ Ｐゴシック" pitchFamily="34" charset="-128"/>
              </a:rPr>
              <a:t>FTEs</a:t>
            </a:r>
            <a:r>
              <a:rPr lang="en-US" sz="1700" dirty="0">
                <a:solidFill>
                  <a:schemeClr val="hlink"/>
                </a:solidFill>
                <a:ea typeface="ＭＳ Ｐゴシック" pitchFamily="34" charset="-128"/>
              </a:rPr>
              <a:t> </a:t>
            </a:r>
            <a:r>
              <a:rPr lang="en-US" sz="1700" dirty="0">
                <a:solidFill>
                  <a:srgbClr val="00B046"/>
                </a:solidFill>
                <a:ea typeface="ＭＳ Ｐゴシック" pitchFamily="34" charset="-128"/>
              </a:rPr>
              <a:t>and/or </a:t>
            </a:r>
            <a:r>
              <a:rPr lang="en-US" sz="1700" dirty="0">
                <a:solidFill>
                  <a:srgbClr val="1466C5"/>
                </a:solidFill>
                <a:ea typeface="ＭＳ Ｐゴシック" pitchFamily="34" charset="-128"/>
              </a:rPr>
              <a:t>FTEEs</a:t>
            </a:r>
            <a:r>
              <a:rPr lang="en-US" sz="1700" dirty="0">
                <a:solidFill>
                  <a:schemeClr val="hlink"/>
                </a:solidFill>
                <a:ea typeface="ＭＳ Ｐゴシック" pitchFamily="34" charset="-128"/>
              </a:rPr>
              <a:t> </a:t>
            </a:r>
            <a:r>
              <a:rPr lang="en-US" sz="1700" dirty="0">
                <a:solidFill>
                  <a:schemeClr val="tx1"/>
                </a:solidFill>
                <a:ea typeface="ＭＳ Ｐゴシック" pitchFamily="34" charset="-128"/>
              </a:rPr>
              <a:t>on business days during the preceding calendar year, but excluding EEs who work outside the U.S.</a:t>
            </a:r>
          </a:p>
          <a:p>
            <a:pPr lvl="1" eaLnBrk="1" hangingPunct="1">
              <a:lnSpc>
                <a:spcPct val="90000"/>
              </a:lnSpc>
            </a:pPr>
            <a:r>
              <a:rPr lang="en-US" sz="1700" dirty="0">
                <a:solidFill>
                  <a:schemeClr val="tx1"/>
                </a:solidFill>
                <a:ea typeface="ＭＳ Ｐゴシック" pitchFamily="34" charset="-128"/>
              </a:rPr>
              <a:t>This determination is made</a:t>
            </a:r>
            <a:r>
              <a:rPr lang="en-US" sz="1700" dirty="0">
                <a:ea typeface="ＭＳ Ｐゴシック" pitchFamily="34" charset="-128"/>
              </a:rPr>
              <a:t> </a:t>
            </a:r>
            <a:r>
              <a:rPr lang="en-US" sz="1700" dirty="0">
                <a:solidFill>
                  <a:srgbClr val="00B046"/>
                </a:solidFill>
                <a:ea typeface="ＭＳ Ｐゴシック" pitchFamily="34" charset="-128"/>
              </a:rPr>
              <a:t>retrospectively</a:t>
            </a:r>
            <a:r>
              <a:rPr lang="en-US" sz="1700" dirty="0">
                <a:ea typeface="ＭＳ Ｐゴシック" pitchFamily="34" charset="-128"/>
              </a:rPr>
              <a:t> </a:t>
            </a:r>
            <a:r>
              <a:rPr lang="en-US" sz="1700" dirty="0">
                <a:solidFill>
                  <a:schemeClr val="tx1"/>
                </a:solidFill>
                <a:ea typeface="ＭＳ Ｐゴシック" pitchFamily="34" charset="-128"/>
              </a:rPr>
              <a:t>(e.g., ERs must count EEs for all </a:t>
            </a:r>
            <a:r>
              <a:rPr lang="en-US" sz="1700" u="sng" dirty="0">
                <a:solidFill>
                  <a:schemeClr val="tx1"/>
                </a:solidFill>
                <a:ea typeface="ＭＳ Ｐゴシック" pitchFamily="34" charset="-128"/>
              </a:rPr>
              <a:t>12 months in 2020 to determine ALE status for 2021</a:t>
            </a:r>
            <a:r>
              <a:rPr lang="en-US" sz="1700" dirty="0">
                <a:solidFill>
                  <a:schemeClr val="tx1"/>
                </a:solidFill>
                <a:ea typeface="ＭＳ Ｐゴシック" pitchFamily="34" charset="-128"/>
              </a:rPr>
              <a:t>).</a:t>
            </a:r>
            <a:r>
              <a:rPr lang="en-US" sz="1700" b="1" dirty="0">
                <a:solidFill>
                  <a:srgbClr val="1466C5"/>
                </a:solidFill>
                <a:ea typeface="ＭＳ Ｐゴシック" pitchFamily="34" charset="-128"/>
              </a:rPr>
              <a:t>*</a:t>
            </a:r>
          </a:p>
          <a:p>
            <a:pPr marL="349250" lvl="1" indent="0" eaLnBrk="1" hangingPunct="1">
              <a:lnSpc>
                <a:spcPct val="90000"/>
              </a:lnSpc>
              <a:buNone/>
            </a:pPr>
            <a:r>
              <a:rPr lang="en-US" sz="1400" b="1" dirty="0">
                <a:solidFill>
                  <a:srgbClr val="1466C5"/>
                </a:solidFill>
                <a:ea typeface="ＭＳ Ｐゴシック" pitchFamily="34" charset="-128"/>
              </a:rPr>
              <a:t>*</a:t>
            </a:r>
            <a:r>
              <a:rPr lang="en-US" sz="1400" dirty="0">
                <a:solidFill>
                  <a:srgbClr val="1466C5"/>
                </a:solidFill>
                <a:ea typeface="ＭＳ Ｐゴシック" pitchFamily="34" charset="-128"/>
              </a:rPr>
              <a:t>Beginning in 2016 ER must use all 12 months in the previous CY to determine ALE status in the current year.</a:t>
            </a:r>
          </a:p>
          <a:p>
            <a:pPr eaLnBrk="1" hangingPunct="1">
              <a:lnSpc>
                <a:spcPct val="90000"/>
              </a:lnSpc>
            </a:pPr>
            <a:r>
              <a:rPr lang="en-US" sz="1700" b="1" dirty="0">
                <a:solidFill>
                  <a:srgbClr val="00B046"/>
                </a:solidFill>
                <a:ea typeface="ＭＳ Ｐゴシック" pitchFamily="34" charset="-128"/>
              </a:rPr>
              <a:t>Exemption for Seasonal EEs.</a:t>
            </a:r>
          </a:p>
          <a:p>
            <a:pPr eaLnBrk="1" hangingPunct="1">
              <a:lnSpc>
                <a:spcPct val="90000"/>
              </a:lnSpc>
              <a:spcBef>
                <a:spcPts val="600"/>
              </a:spcBef>
              <a:buFont typeface="Wingdings" pitchFamily="2" charset="2"/>
              <a:buNone/>
            </a:pPr>
            <a:r>
              <a:rPr lang="en-US" sz="1700" dirty="0">
                <a:solidFill>
                  <a:schemeClr val="hlink"/>
                </a:solidFill>
                <a:ea typeface="ＭＳ Ｐゴシック" pitchFamily="34" charset="-128"/>
              </a:rPr>
              <a:t>	 </a:t>
            </a:r>
            <a:r>
              <a:rPr lang="en-US" sz="1700" dirty="0">
                <a:solidFill>
                  <a:schemeClr val="tx1"/>
                </a:solidFill>
                <a:ea typeface="ＭＳ Ｐゴシック" pitchFamily="34" charset="-128"/>
              </a:rPr>
              <a:t>An ER employing seasonal workers may be exempt, if:</a:t>
            </a:r>
          </a:p>
          <a:p>
            <a:pPr lvl="1" eaLnBrk="1" hangingPunct="1">
              <a:lnSpc>
                <a:spcPct val="90000"/>
              </a:lnSpc>
            </a:pPr>
            <a:r>
              <a:rPr lang="en-US" sz="1700" dirty="0">
                <a:solidFill>
                  <a:schemeClr val="tx1"/>
                </a:solidFill>
                <a:ea typeface="ＭＳ Ｐゴシック" pitchFamily="34" charset="-128"/>
              </a:rPr>
              <a:t>the ER</a:t>
            </a:r>
            <a:r>
              <a:rPr lang="ja-JP" altLang="en-US" sz="1700" dirty="0">
                <a:solidFill>
                  <a:schemeClr val="tx1"/>
                </a:solidFill>
                <a:ea typeface="ＭＳ Ｐゴシック" pitchFamily="34" charset="-128"/>
              </a:rPr>
              <a:t>’</a:t>
            </a:r>
            <a:r>
              <a:rPr lang="en-US" sz="1700" dirty="0">
                <a:solidFill>
                  <a:schemeClr val="tx1"/>
                </a:solidFill>
                <a:ea typeface="ＭＳ Ｐゴシック" pitchFamily="34" charset="-128"/>
              </a:rPr>
              <a:t>s workforce</a:t>
            </a:r>
            <a:r>
              <a:rPr lang="en-US" sz="1700" dirty="0">
                <a:ea typeface="ＭＳ Ｐゴシック" pitchFamily="34" charset="-128"/>
              </a:rPr>
              <a:t> </a:t>
            </a:r>
            <a:r>
              <a:rPr lang="en-US" sz="1700" dirty="0">
                <a:solidFill>
                  <a:srgbClr val="00B046"/>
                </a:solidFill>
                <a:ea typeface="ＭＳ Ｐゴシック" pitchFamily="34" charset="-128"/>
              </a:rPr>
              <a:t>only exceeds the 50 EE threshold for 120 days (or &lt;)</a:t>
            </a:r>
            <a:r>
              <a:rPr lang="en-US" sz="1700" dirty="0">
                <a:solidFill>
                  <a:schemeClr val="tx1"/>
                </a:solidFill>
                <a:ea typeface="ＭＳ Ｐゴシック" pitchFamily="34" charset="-128"/>
              </a:rPr>
              <a:t> (does not have to be consecutive) during the previous calendar year; and</a:t>
            </a:r>
          </a:p>
          <a:p>
            <a:pPr lvl="1" eaLnBrk="1" hangingPunct="1">
              <a:lnSpc>
                <a:spcPct val="90000"/>
              </a:lnSpc>
            </a:pPr>
            <a:r>
              <a:rPr lang="en-US" sz="1700" dirty="0">
                <a:solidFill>
                  <a:schemeClr val="tx1"/>
                </a:solidFill>
                <a:ea typeface="ＭＳ Ｐゴシック" pitchFamily="34" charset="-128"/>
              </a:rPr>
              <a:t>the EEs</a:t>
            </a:r>
            <a:r>
              <a:rPr lang="en-US" sz="1700" dirty="0">
                <a:ea typeface="ＭＳ Ｐゴシック" pitchFamily="34" charset="-128"/>
              </a:rPr>
              <a:t> </a:t>
            </a:r>
            <a:r>
              <a:rPr lang="en-US" sz="1700" dirty="0">
                <a:solidFill>
                  <a:schemeClr val="tx1"/>
                </a:solidFill>
                <a:ea typeface="ＭＳ Ｐゴシック" pitchFamily="34" charset="-128"/>
              </a:rPr>
              <a:t>in excess of 50 who were employed during that 120-day (or &lt;) period</a:t>
            </a:r>
            <a:r>
              <a:rPr lang="en-US" sz="1700" dirty="0">
                <a:solidFill>
                  <a:srgbClr val="00B046"/>
                </a:solidFill>
                <a:ea typeface="ＭＳ Ｐゴシック" pitchFamily="34" charset="-128"/>
              </a:rPr>
              <a:t> were seasonal workers.</a:t>
            </a:r>
          </a:p>
          <a:p>
            <a:pPr eaLnBrk="1" hangingPunct="1">
              <a:lnSpc>
                <a:spcPct val="90000"/>
              </a:lnSpc>
              <a:spcBef>
                <a:spcPts val="1200"/>
              </a:spcBef>
              <a:buFont typeface="Wingdings" pitchFamily="2" charset="2"/>
              <a:buNone/>
            </a:pPr>
            <a:r>
              <a:rPr lang="en-US" sz="1400" dirty="0">
                <a:solidFill>
                  <a:srgbClr val="589DEE"/>
                </a:solidFill>
                <a:ea typeface="ＭＳ Ｐゴシック" pitchFamily="34" charset="-128"/>
              </a:rPr>
              <a:t>.</a:t>
            </a:r>
          </a:p>
        </p:txBody>
      </p:sp>
      <p:sp>
        <p:nvSpPr>
          <p:cNvPr id="192519" name="Rectangle 7"/>
          <p:cNvSpPr>
            <a:spLocks noChangeArrowheads="1"/>
          </p:cNvSpPr>
          <p:nvPr/>
        </p:nvSpPr>
        <p:spPr bwMode="auto">
          <a:xfrm>
            <a:off x="0" y="152400"/>
            <a:ext cx="9144000" cy="685800"/>
          </a:xfrm>
          <a:prstGeom prst="rect">
            <a:avLst/>
          </a:prstGeom>
          <a:noFill/>
          <a:ln>
            <a:noFill/>
          </a:ln>
          <a:effectLst/>
        </p:spPr>
        <p:txBody>
          <a:bodyPr anchor="ctr"/>
          <a:lstStyle/>
          <a:p>
            <a:pPr algn="ctr">
              <a:defRPr/>
            </a:pPr>
            <a:r>
              <a:rPr lang="en-US" sz="2800" dirty="0">
                <a:solidFill>
                  <a:schemeClr val="bg1"/>
                </a:solidFill>
                <a:ea typeface="ＭＳ Ｐゴシック" charset="0"/>
                <a:cs typeface="ＭＳ Ｐゴシック" charset="0"/>
              </a:rPr>
              <a:t>ER </a:t>
            </a:r>
            <a:r>
              <a:rPr lang="ja-JP" altLang="en-US" sz="2800" dirty="0">
                <a:solidFill>
                  <a:schemeClr val="bg1"/>
                </a:solidFill>
                <a:ea typeface="ＭＳ Ｐゴシック" charset="0"/>
                <a:cs typeface="ＭＳ Ｐゴシック" charset="0"/>
              </a:rPr>
              <a:t>“</a:t>
            </a:r>
            <a:r>
              <a:rPr lang="en-US" altLang="ja-JP" sz="2800" dirty="0">
                <a:solidFill>
                  <a:schemeClr val="bg1"/>
                </a:solidFill>
                <a:ea typeface="ＭＳ Ｐゴシック" charset="0"/>
                <a:cs typeface="ＭＳ Ｐゴシック" charset="0"/>
              </a:rPr>
              <a:t>Pay or Play” Penalty Tax (cont</a:t>
            </a:r>
            <a:r>
              <a:rPr lang="ja-JP" altLang="en-US" sz="2800" dirty="0">
                <a:solidFill>
                  <a:schemeClr val="bg1"/>
                </a:solidFill>
                <a:ea typeface="ＭＳ Ｐゴシック" charset="0"/>
                <a:cs typeface="ＭＳ Ｐゴシック" charset="0"/>
              </a:rPr>
              <a:t>’</a:t>
            </a:r>
            <a:r>
              <a:rPr lang="en-US" altLang="ja-JP" sz="2800" dirty="0">
                <a:solidFill>
                  <a:schemeClr val="bg1"/>
                </a:solidFill>
                <a:ea typeface="ＭＳ Ｐゴシック" charset="0"/>
                <a:cs typeface="ＭＳ Ｐゴシック" charset="0"/>
              </a:rPr>
              <a:t>d)</a:t>
            </a:r>
            <a:endParaRPr lang="en-US" sz="2800" b="1" i="1" u="sng" dirty="0">
              <a:solidFill>
                <a:srgbClr val="00FFFF"/>
              </a:solidFill>
              <a:effectLst>
                <a:outerShdw blurRad="38100" dist="38100" dir="2700000" algn="tl">
                  <a:srgbClr val="000000"/>
                </a:outerShdw>
              </a:effectLst>
              <a:ea typeface="ＭＳ Ｐゴシック" charset="0"/>
            </a:endParaRPr>
          </a:p>
        </p:txBody>
      </p:sp>
      <p:pic>
        <p:nvPicPr>
          <p:cNvPr id="6" name="Picture 2"/>
          <p:cNvPicPr>
            <a:picLocks noChangeAspect="1" noChangeArrowheads="1"/>
          </p:cNvPicPr>
          <p:nvPr/>
        </p:nvPicPr>
        <p:blipFill>
          <a:blip r:embed="rId2"/>
          <a:srcRect r="11630"/>
          <a:stretch>
            <a:fillRect/>
          </a:stretch>
        </p:blipFill>
        <p:spPr bwMode="auto">
          <a:xfrm rot="-1162556">
            <a:off x="7518400" y="925513"/>
            <a:ext cx="676275" cy="881062"/>
          </a:xfrm>
          <a:prstGeom prst="rect">
            <a:avLst/>
          </a:prstGeom>
          <a:noFill/>
          <a:ln w="9525">
            <a:noFill/>
            <a:miter lim="800000"/>
            <a:headEnd/>
            <a:tailEnd/>
          </a:ln>
        </p:spPr>
      </p:pic>
      <p:pic>
        <p:nvPicPr>
          <p:cNvPr id="7" name="Picture 6" descr="MC900440035[1]"/>
          <p:cNvPicPr>
            <a:picLocks noChangeAspect="1" noChangeArrowheads="1"/>
          </p:cNvPicPr>
          <p:nvPr/>
        </p:nvPicPr>
        <p:blipFill>
          <a:blip r:embed="rId3"/>
          <a:srcRect/>
          <a:stretch>
            <a:fillRect/>
          </a:stretch>
        </p:blipFill>
        <p:spPr bwMode="auto">
          <a:xfrm rot="875521">
            <a:off x="8282282" y="2673352"/>
            <a:ext cx="720706" cy="510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E49404FE-636D-499E-B460-855E0A141B73}" type="slidenum">
              <a:rPr lang="en-US"/>
              <a:pPr>
                <a:defRPr/>
              </a:pPr>
              <a:t>81</a:t>
            </a:fld>
            <a:endParaRPr lang="en-US" dirty="0"/>
          </a:p>
        </p:txBody>
      </p:sp>
      <p:sp>
        <p:nvSpPr>
          <p:cNvPr id="90114" name="Rectangle 2"/>
          <p:cNvSpPr>
            <a:spLocks noGrp="1" noChangeArrowheads="1"/>
          </p:cNvSpPr>
          <p:nvPr>
            <p:ph idx="4294967295"/>
          </p:nvPr>
        </p:nvSpPr>
        <p:spPr>
          <a:xfrm>
            <a:off x="381000" y="1447800"/>
            <a:ext cx="8382000" cy="4267200"/>
          </a:xfrm>
        </p:spPr>
        <p:txBody>
          <a:bodyPr/>
          <a:lstStyle/>
          <a:p>
            <a:pPr marL="457200" indent="-457200" eaLnBrk="1" hangingPunct="1">
              <a:lnSpc>
                <a:spcPct val="90000"/>
              </a:lnSpc>
              <a:spcBef>
                <a:spcPct val="10000"/>
              </a:spcBef>
            </a:pPr>
            <a:r>
              <a:rPr lang="en-US" sz="1600" b="1" dirty="0">
                <a:solidFill>
                  <a:srgbClr val="00B046"/>
                </a:solidFill>
                <a:ea typeface="ＭＳ Ｐゴシック" pitchFamily="34" charset="-128"/>
              </a:rPr>
              <a:t>Steps to determine applicable large ER status:</a:t>
            </a:r>
          </a:p>
          <a:p>
            <a:pPr marL="914400" lvl="1" indent="-457200" eaLnBrk="1" hangingPunct="1">
              <a:lnSpc>
                <a:spcPct val="90000"/>
              </a:lnSpc>
              <a:buFont typeface="Arial" charset="0"/>
              <a:buAutoNum type="arabicPeriod"/>
            </a:pPr>
            <a:r>
              <a:rPr lang="en-US" sz="1600" dirty="0">
                <a:solidFill>
                  <a:schemeClr val="tx1"/>
                </a:solidFill>
                <a:ea typeface="ＭＳ Ｐゴシック" pitchFamily="34" charset="-128"/>
              </a:rPr>
              <a:t>Calculate the number of</a:t>
            </a:r>
            <a:r>
              <a:rPr lang="en-US" sz="1600" dirty="0">
                <a:ea typeface="ＭＳ Ｐゴシック" pitchFamily="34" charset="-128"/>
              </a:rPr>
              <a:t> </a:t>
            </a:r>
            <a:r>
              <a:rPr lang="en-US" sz="1600" dirty="0">
                <a:solidFill>
                  <a:srgbClr val="FF00FF"/>
                </a:solidFill>
                <a:ea typeface="ＭＳ Ｐゴシック" pitchFamily="34" charset="-128"/>
              </a:rPr>
              <a:t>FTEs</a:t>
            </a:r>
            <a:r>
              <a:rPr lang="en-US" sz="1600" dirty="0">
                <a:ea typeface="ＭＳ Ｐゴシック" pitchFamily="34" charset="-128"/>
              </a:rPr>
              <a:t> </a:t>
            </a:r>
            <a:r>
              <a:rPr lang="en-US" sz="1600" dirty="0">
                <a:solidFill>
                  <a:schemeClr val="tx1"/>
                </a:solidFill>
                <a:ea typeface="ＭＳ Ｐゴシック" pitchFamily="34" charset="-128"/>
              </a:rPr>
              <a:t>(including seasonal) for each calendar month during the preceding calendar year (those who average</a:t>
            </a:r>
            <a:r>
              <a:rPr lang="en-US" sz="1600" dirty="0">
                <a:ea typeface="ＭＳ Ｐゴシック" pitchFamily="34" charset="-128"/>
              </a:rPr>
              <a:t> </a:t>
            </a:r>
            <a:r>
              <a:rPr lang="en-US" sz="1600" dirty="0">
                <a:solidFill>
                  <a:srgbClr val="00B046"/>
                </a:solidFill>
                <a:ea typeface="ＭＳ Ｐゴシック" pitchFamily="34" charset="-128"/>
              </a:rPr>
              <a:t>30 or more hours of service per week </a:t>
            </a:r>
            <a:r>
              <a:rPr lang="en-US" sz="1600" dirty="0">
                <a:solidFill>
                  <a:schemeClr val="tx1"/>
                </a:solidFill>
                <a:ea typeface="ＭＳ Ｐゴシック" pitchFamily="34" charset="-128"/>
              </a:rPr>
              <a:t>during </a:t>
            </a:r>
            <a:r>
              <a:rPr lang="en-US" sz="1600">
                <a:solidFill>
                  <a:schemeClr val="tx1"/>
                </a:solidFill>
                <a:ea typeface="ＭＳ Ｐゴシック" pitchFamily="34" charset="-128"/>
              </a:rPr>
              <a:t>the month– use </a:t>
            </a:r>
            <a:r>
              <a:rPr lang="en-US" sz="1600" dirty="0">
                <a:solidFill>
                  <a:schemeClr val="tx1"/>
                </a:solidFill>
                <a:ea typeface="ＭＳ Ｐゴシック" pitchFamily="34" charset="-128"/>
              </a:rPr>
              <a:t>130 hours of service per month as an equivalency);</a:t>
            </a:r>
          </a:p>
          <a:p>
            <a:pPr marL="914400" lvl="1" indent="-457200" eaLnBrk="1" hangingPunct="1">
              <a:lnSpc>
                <a:spcPct val="90000"/>
              </a:lnSpc>
              <a:buFont typeface="Courier New" pitchFamily="49" charset="0"/>
              <a:buAutoNum type="arabicPeriod" startAt="2"/>
            </a:pPr>
            <a:r>
              <a:rPr lang="en-US" sz="1600" dirty="0">
                <a:solidFill>
                  <a:schemeClr val="tx1"/>
                </a:solidFill>
                <a:ea typeface="ＭＳ Ｐゴシック" pitchFamily="34" charset="-128"/>
              </a:rPr>
              <a:t>Calculate the number of</a:t>
            </a:r>
            <a:r>
              <a:rPr lang="en-US" sz="1600" dirty="0">
                <a:ea typeface="ＭＳ Ｐゴシック" pitchFamily="34" charset="-128"/>
              </a:rPr>
              <a:t> </a:t>
            </a:r>
            <a:r>
              <a:rPr lang="en-US" sz="1600" dirty="0">
                <a:solidFill>
                  <a:srgbClr val="1466C5"/>
                </a:solidFill>
                <a:ea typeface="ＭＳ Ｐゴシック" pitchFamily="34" charset="-128"/>
              </a:rPr>
              <a:t>FTEEs</a:t>
            </a:r>
            <a:r>
              <a:rPr lang="en-US" sz="1600" dirty="0">
                <a:ea typeface="ＭＳ Ｐゴシック" pitchFamily="34" charset="-128"/>
              </a:rPr>
              <a:t> </a:t>
            </a:r>
            <a:r>
              <a:rPr lang="en-US" sz="1600" dirty="0">
                <a:solidFill>
                  <a:schemeClr val="tx1"/>
                </a:solidFill>
                <a:ea typeface="ＭＳ Ｐゴシック" pitchFamily="34" charset="-128"/>
              </a:rPr>
              <a:t>(including seasonal) for each calendar month in the preceding calendar year</a:t>
            </a:r>
            <a:r>
              <a:rPr lang="en-US" sz="1600" dirty="0">
                <a:ea typeface="ＭＳ Ｐゴシック" pitchFamily="34" charset="-128"/>
              </a:rPr>
              <a:t> </a:t>
            </a:r>
            <a:r>
              <a:rPr lang="en-US" sz="1600" dirty="0">
                <a:solidFill>
                  <a:srgbClr val="00B046"/>
                </a:solidFill>
                <a:ea typeface="ＭＳ Ｐゴシック" pitchFamily="34" charset="-128"/>
              </a:rPr>
              <a:t>by totaling the hours of service for all </a:t>
            </a:r>
            <a:r>
              <a:rPr lang="en-US" sz="1600" u="sng" dirty="0">
                <a:solidFill>
                  <a:srgbClr val="00B046"/>
                </a:solidFill>
                <a:ea typeface="ＭＳ Ｐゴシック" pitchFamily="34" charset="-128"/>
              </a:rPr>
              <a:t>non-</a:t>
            </a:r>
            <a:r>
              <a:rPr lang="en-US" sz="1600" u="sng" dirty="0">
                <a:solidFill>
                  <a:srgbClr val="FF00FF"/>
                </a:solidFill>
                <a:ea typeface="ＭＳ Ｐゴシック" pitchFamily="34" charset="-128"/>
              </a:rPr>
              <a:t>FTEs</a:t>
            </a:r>
            <a:r>
              <a:rPr lang="en-US" sz="1600" dirty="0">
                <a:ea typeface="ＭＳ Ｐゴシック" pitchFamily="34" charset="-128"/>
              </a:rPr>
              <a:t> </a:t>
            </a:r>
            <a:r>
              <a:rPr lang="en-US" sz="1600" dirty="0">
                <a:solidFill>
                  <a:schemeClr val="tx1"/>
                </a:solidFill>
                <a:ea typeface="ＭＳ Ｐゴシック" pitchFamily="34" charset="-128"/>
              </a:rPr>
              <a:t>for the month (capped at</a:t>
            </a:r>
            <a:r>
              <a:rPr lang="en-US" sz="1600" dirty="0">
                <a:ea typeface="ＭＳ Ｐゴシック" pitchFamily="34" charset="-128"/>
              </a:rPr>
              <a:t> </a:t>
            </a:r>
            <a:r>
              <a:rPr lang="en-US" sz="1600" u="sng" dirty="0">
                <a:solidFill>
                  <a:srgbClr val="00B046"/>
                </a:solidFill>
                <a:ea typeface="ＭＳ Ｐゴシック" pitchFamily="34" charset="-128"/>
              </a:rPr>
              <a:t>120 hours of service</a:t>
            </a:r>
            <a:r>
              <a:rPr lang="en-US" sz="1600" dirty="0">
                <a:solidFill>
                  <a:srgbClr val="00B046"/>
                </a:solidFill>
                <a:ea typeface="ＭＳ Ｐゴシック" pitchFamily="34" charset="-128"/>
              </a:rPr>
              <a:t> </a:t>
            </a:r>
            <a:r>
              <a:rPr lang="en-US" sz="1600" dirty="0">
                <a:solidFill>
                  <a:schemeClr val="tx1"/>
                </a:solidFill>
                <a:ea typeface="ＭＳ Ｐゴシック" pitchFamily="34" charset="-128"/>
              </a:rPr>
              <a:t>for any one EE) and</a:t>
            </a:r>
            <a:r>
              <a:rPr lang="en-US" sz="1600" dirty="0">
                <a:solidFill>
                  <a:srgbClr val="00B046"/>
                </a:solidFill>
                <a:ea typeface="ＭＳ Ｐゴシック" pitchFamily="34" charset="-128"/>
              </a:rPr>
              <a:t> </a:t>
            </a:r>
            <a:r>
              <a:rPr lang="en-US" sz="1600" u="sng" dirty="0">
                <a:solidFill>
                  <a:srgbClr val="00B046"/>
                </a:solidFill>
                <a:ea typeface="ＭＳ Ｐゴシック" pitchFamily="34" charset="-128"/>
              </a:rPr>
              <a:t>dividing by 120</a:t>
            </a:r>
            <a:r>
              <a:rPr lang="en-US" sz="1600" dirty="0">
                <a:solidFill>
                  <a:srgbClr val="00B046"/>
                </a:solidFill>
                <a:ea typeface="ＭＳ Ｐゴシック" pitchFamily="34" charset="-128"/>
              </a:rPr>
              <a:t> </a:t>
            </a:r>
            <a:r>
              <a:rPr lang="en-US" sz="1600" dirty="0">
                <a:solidFill>
                  <a:schemeClr val="tx1"/>
                </a:solidFill>
                <a:ea typeface="ＭＳ Ｐゴシック" pitchFamily="34" charset="-128"/>
              </a:rPr>
              <a:t>(include fractions);</a:t>
            </a:r>
          </a:p>
          <a:p>
            <a:pPr marL="914400" lvl="1" indent="-457200" eaLnBrk="1" hangingPunct="1">
              <a:lnSpc>
                <a:spcPct val="90000"/>
              </a:lnSpc>
              <a:buFont typeface="Courier New" pitchFamily="49" charset="0"/>
              <a:buAutoNum type="arabicPeriod" startAt="2"/>
            </a:pPr>
            <a:r>
              <a:rPr lang="en-US" sz="1600" dirty="0">
                <a:solidFill>
                  <a:srgbClr val="00B046"/>
                </a:solidFill>
                <a:ea typeface="ＭＳ Ｐゴシック" pitchFamily="34" charset="-128"/>
              </a:rPr>
              <a:t>Total the number of </a:t>
            </a:r>
            <a:r>
              <a:rPr lang="en-US" sz="1600" dirty="0">
                <a:solidFill>
                  <a:srgbClr val="FF00FF"/>
                </a:solidFill>
                <a:ea typeface="ＭＳ Ｐゴシック" pitchFamily="34" charset="-128"/>
              </a:rPr>
              <a:t>FTEs</a:t>
            </a:r>
            <a:r>
              <a:rPr lang="en-US" sz="1600" dirty="0">
                <a:solidFill>
                  <a:schemeClr val="hlink"/>
                </a:solidFill>
                <a:ea typeface="ＭＳ Ｐゴシック" pitchFamily="34" charset="-128"/>
              </a:rPr>
              <a:t> </a:t>
            </a:r>
            <a:r>
              <a:rPr lang="en-US" sz="1600" dirty="0">
                <a:solidFill>
                  <a:srgbClr val="00B046"/>
                </a:solidFill>
                <a:ea typeface="ＭＳ Ｐゴシック" pitchFamily="34" charset="-128"/>
              </a:rPr>
              <a:t>and</a:t>
            </a:r>
            <a:r>
              <a:rPr lang="en-US" sz="1600" dirty="0">
                <a:solidFill>
                  <a:schemeClr val="hlink"/>
                </a:solidFill>
                <a:ea typeface="ＭＳ Ｐゴシック" pitchFamily="34" charset="-128"/>
              </a:rPr>
              <a:t> </a:t>
            </a:r>
            <a:r>
              <a:rPr lang="en-US" sz="1600" dirty="0">
                <a:solidFill>
                  <a:srgbClr val="1466C5"/>
                </a:solidFill>
                <a:ea typeface="ＭＳ Ｐゴシック" pitchFamily="34" charset="-128"/>
              </a:rPr>
              <a:t>FTEEs</a:t>
            </a:r>
            <a:r>
              <a:rPr lang="en-US" sz="1600" dirty="0">
                <a:ea typeface="ＭＳ Ｐゴシック" pitchFamily="34" charset="-128"/>
              </a:rPr>
              <a:t> </a:t>
            </a:r>
            <a:r>
              <a:rPr lang="en-US" sz="1600" dirty="0">
                <a:solidFill>
                  <a:schemeClr val="tx1"/>
                </a:solidFill>
                <a:ea typeface="ＭＳ Ｐゴシック" pitchFamily="34" charset="-128"/>
              </a:rPr>
              <a:t>calculated in steps 1 and 2 for </a:t>
            </a:r>
            <a:r>
              <a:rPr lang="en-US" sz="1600" u="sng" dirty="0">
                <a:solidFill>
                  <a:schemeClr val="tx1"/>
                </a:solidFill>
                <a:ea typeface="ＭＳ Ｐゴシック" pitchFamily="34" charset="-128"/>
              </a:rPr>
              <a:t>each</a:t>
            </a:r>
            <a:r>
              <a:rPr lang="en-US" sz="1600" dirty="0">
                <a:solidFill>
                  <a:schemeClr val="tx1"/>
                </a:solidFill>
                <a:ea typeface="ＭＳ Ｐゴシック" pitchFamily="34" charset="-128"/>
              </a:rPr>
              <a:t> of the 12 months in the previous calendar year (include fractions);</a:t>
            </a:r>
          </a:p>
          <a:p>
            <a:pPr marL="914400" lvl="1" indent="-457200" eaLnBrk="1" hangingPunct="1">
              <a:lnSpc>
                <a:spcPct val="90000"/>
              </a:lnSpc>
              <a:buFont typeface="Courier New" pitchFamily="49" charset="0"/>
              <a:buAutoNum type="arabicPeriod" startAt="4"/>
            </a:pPr>
            <a:r>
              <a:rPr lang="en-US" sz="1600" dirty="0">
                <a:solidFill>
                  <a:srgbClr val="00B046"/>
                </a:solidFill>
                <a:ea typeface="ＭＳ Ｐゴシック" pitchFamily="34" charset="-128"/>
              </a:rPr>
              <a:t>Add the monthly totals and then divide by 12 </a:t>
            </a:r>
            <a:r>
              <a:rPr lang="en-US" sz="1600" dirty="0">
                <a:solidFill>
                  <a:schemeClr val="tx1"/>
                </a:solidFill>
                <a:ea typeface="ＭＳ Ｐゴシック" pitchFamily="34" charset="-128"/>
              </a:rPr>
              <a:t>(rounded down).  If the total is</a:t>
            </a:r>
            <a:r>
              <a:rPr lang="en-US" sz="1600" dirty="0">
                <a:ea typeface="ＭＳ Ｐゴシック" pitchFamily="34" charset="-128"/>
              </a:rPr>
              <a:t> </a:t>
            </a:r>
            <a:r>
              <a:rPr lang="en-US" sz="1600" dirty="0">
                <a:solidFill>
                  <a:srgbClr val="00B046"/>
                </a:solidFill>
                <a:ea typeface="ＭＳ Ｐゴシック" pitchFamily="34" charset="-128"/>
              </a:rPr>
              <a:t>50 or &gt;, </a:t>
            </a:r>
            <a:r>
              <a:rPr lang="en-US" sz="1600" dirty="0">
                <a:solidFill>
                  <a:schemeClr val="tx1"/>
                </a:solidFill>
                <a:ea typeface="ＭＳ Ｐゴシック" pitchFamily="34" charset="-128"/>
              </a:rPr>
              <a:t>the ER is an applicable large ER for the current calendar year and subject to the ER shared responsibility</a:t>
            </a:r>
            <a:r>
              <a:rPr lang="en-US" sz="1600" dirty="0">
                <a:solidFill>
                  <a:srgbClr val="00B046"/>
                </a:solidFill>
                <a:ea typeface="ＭＳ Ｐゴシック" pitchFamily="34" charset="-128"/>
              </a:rPr>
              <a:t>.</a:t>
            </a:r>
            <a:r>
              <a:rPr lang="en-US" sz="1600" dirty="0">
                <a:solidFill>
                  <a:srgbClr val="589DEE"/>
                </a:solidFill>
                <a:ea typeface="ＭＳ Ｐゴシック" pitchFamily="34" charset="-128"/>
              </a:rPr>
              <a:t>*</a:t>
            </a:r>
          </a:p>
          <a:p>
            <a:pPr marL="457200" indent="-457200" eaLnBrk="1" hangingPunct="1">
              <a:lnSpc>
                <a:spcPct val="90000"/>
              </a:lnSpc>
              <a:spcBef>
                <a:spcPts val="600"/>
              </a:spcBef>
              <a:buFontTx/>
              <a:buNone/>
            </a:pPr>
            <a:r>
              <a:rPr lang="en-US" sz="1800" b="1" dirty="0">
                <a:solidFill>
                  <a:srgbClr val="1466C5"/>
                </a:solidFill>
                <a:ea typeface="ＭＳ Ｐゴシック" pitchFamily="34" charset="-128"/>
              </a:rPr>
              <a:t>*</a:t>
            </a:r>
            <a:r>
              <a:rPr lang="en-US" sz="1400" dirty="0">
                <a:solidFill>
                  <a:srgbClr val="589DEE"/>
                </a:solidFill>
                <a:ea typeface="ＭＳ Ｐゴシック" pitchFamily="34" charset="-128"/>
              </a:rPr>
              <a:t>	</a:t>
            </a:r>
            <a:r>
              <a:rPr lang="en-US" sz="1400" dirty="0">
                <a:solidFill>
                  <a:srgbClr val="1466C5"/>
                </a:solidFill>
                <a:ea typeface="ＭＳ Ｐゴシック" pitchFamily="34" charset="-128"/>
              </a:rPr>
              <a:t>If ER exceeds the 50-EE threshold for 120 days or &lt; (4 calendar months or less, whether or not consecutive) during the preceding year, and the excess is attributable to seasonal EEs, the ER will not be considered an ALE for the current calendar year.</a:t>
            </a:r>
          </a:p>
          <a:p>
            <a:pPr marL="457200" indent="-457200" eaLnBrk="1" hangingPunct="1">
              <a:lnSpc>
                <a:spcPct val="90000"/>
              </a:lnSpc>
              <a:spcBef>
                <a:spcPts val="600"/>
              </a:spcBef>
              <a:buFontTx/>
              <a:buNone/>
            </a:pPr>
            <a:r>
              <a:rPr lang="en-US" sz="1300" dirty="0">
                <a:solidFill>
                  <a:srgbClr val="00B046"/>
                </a:solidFill>
                <a:latin typeface="Tahoma" pitchFamily="34" charset="0"/>
                <a:ea typeface="ＭＳ Ｐゴシック" pitchFamily="34" charset="-128"/>
                <a:cs typeface="Arial" charset="0"/>
              </a:rPr>
              <a:t>	Fractions (</a:t>
            </a:r>
            <a:r>
              <a:rPr lang="en-US" sz="1300" i="1" dirty="0">
                <a:solidFill>
                  <a:srgbClr val="00B046"/>
                </a:solidFill>
                <a:latin typeface="Tahoma" pitchFamily="34" charset="0"/>
                <a:ea typeface="ＭＳ Ｐゴシック" pitchFamily="34" charset="-128"/>
                <a:cs typeface="Arial" charset="0"/>
              </a:rPr>
              <a:t>e.g.,</a:t>
            </a:r>
            <a:r>
              <a:rPr lang="en-US" sz="1300" dirty="0">
                <a:solidFill>
                  <a:srgbClr val="00B046"/>
                </a:solidFill>
                <a:latin typeface="Tahoma" pitchFamily="34" charset="0"/>
                <a:ea typeface="ＭＳ Ｐゴシック" pitchFamily="34" charset="-128"/>
                <a:cs typeface="Arial" charset="0"/>
              </a:rPr>
              <a:t> .5, .9) are taken into account for monthly totals, however, after dividing by 12 all fractions are disregarded (</a:t>
            </a:r>
            <a:r>
              <a:rPr lang="en-US" sz="1300" i="1" dirty="0">
                <a:solidFill>
                  <a:srgbClr val="00B046"/>
                </a:solidFill>
                <a:latin typeface="Tahoma" pitchFamily="34" charset="0"/>
                <a:ea typeface="ＭＳ Ｐゴシック" pitchFamily="34" charset="-128"/>
                <a:cs typeface="Arial" charset="0"/>
              </a:rPr>
              <a:t>e.g., </a:t>
            </a:r>
            <a:r>
              <a:rPr lang="en-US" sz="1300" dirty="0">
                <a:solidFill>
                  <a:srgbClr val="00B046"/>
                </a:solidFill>
                <a:latin typeface="Tahoma" pitchFamily="34" charset="0"/>
                <a:ea typeface="ＭＳ Ｐゴシック" pitchFamily="34" charset="-128"/>
                <a:cs typeface="Arial" charset="0"/>
              </a:rPr>
              <a:t> annual average of 49.9 </a:t>
            </a:r>
            <a:r>
              <a:rPr lang="en-US" sz="1300" dirty="0">
                <a:solidFill>
                  <a:srgbClr val="FF00FF"/>
                </a:solidFill>
                <a:latin typeface="Tahoma" pitchFamily="34" charset="0"/>
                <a:ea typeface="ＭＳ Ｐゴシック" pitchFamily="34" charset="-128"/>
                <a:cs typeface="Arial" charset="0"/>
              </a:rPr>
              <a:t>FTEs</a:t>
            </a:r>
            <a:r>
              <a:rPr lang="en-US" sz="1300" dirty="0">
                <a:solidFill>
                  <a:srgbClr val="FF99FF"/>
                </a:solidFill>
                <a:latin typeface="Tahoma" pitchFamily="34" charset="0"/>
                <a:ea typeface="ＭＳ Ｐゴシック" pitchFamily="34" charset="-128"/>
                <a:cs typeface="Arial" charset="0"/>
              </a:rPr>
              <a:t>/</a:t>
            </a:r>
            <a:r>
              <a:rPr lang="en-US" sz="1300" dirty="0">
                <a:solidFill>
                  <a:schemeClr val="hlink"/>
                </a:solidFill>
                <a:latin typeface="Tahoma" pitchFamily="34" charset="0"/>
                <a:ea typeface="ＭＳ Ｐゴシック" pitchFamily="34" charset="-128"/>
                <a:cs typeface="Arial" charset="0"/>
              </a:rPr>
              <a:t> </a:t>
            </a:r>
            <a:r>
              <a:rPr lang="en-US" sz="1300" dirty="0">
                <a:solidFill>
                  <a:srgbClr val="1466C5"/>
                </a:solidFill>
                <a:latin typeface="Tahoma" pitchFamily="34" charset="0"/>
                <a:ea typeface="ＭＳ Ｐゴシック" pitchFamily="34" charset="-128"/>
                <a:cs typeface="Arial" charset="0"/>
              </a:rPr>
              <a:t>FTEEs</a:t>
            </a:r>
            <a:r>
              <a:rPr lang="en-US" sz="1300" dirty="0">
                <a:solidFill>
                  <a:schemeClr val="hlink"/>
                </a:solidFill>
                <a:latin typeface="Tahoma" pitchFamily="34" charset="0"/>
                <a:ea typeface="ＭＳ Ｐゴシック" pitchFamily="34" charset="-128"/>
                <a:cs typeface="Arial" charset="0"/>
              </a:rPr>
              <a:t> </a:t>
            </a:r>
            <a:r>
              <a:rPr lang="en-US" sz="1300" dirty="0">
                <a:solidFill>
                  <a:srgbClr val="00B046"/>
                </a:solidFill>
                <a:latin typeface="Tahoma" pitchFamily="34" charset="0"/>
                <a:ea typeface="ＭＳ Ｐゴシック" pitchFamily="34" charset="-128"/>
                <a:cs typeface="Arial" charset="0"/>
              </a:rPr>
              <a:t>is rounded down to 49, thus ER is not ALE for the current calendar year). Optional rounding rule to nearest 1/100</a:t>
            </a:r>
            <a:r>
              <a:rPr lang="en-US" sz="1300" baseline="30000" dirty="0">
                <a:solidFill>
                  <a:srgbClr val="00B046"/>
                </a:solidFill>
                <a:latin typeface="Tahoma" pitchFamily="34" charset="0"/>
                <a:ea typeface="ＭＳ Ｐゴシック" pitchFamily="34" charset="-128"/>
                <a:cs typeface="Arial" charset="0"/>
              </a:rPr>
              <a:t>th</a:t>
            </a:r>
            <a:r>
              <a:rPr lang="en-US" sz="1300" dirty="0">
                <a:solidFill>
                  <a:srgbClr val="00B046"/>
                </a:solidFill>
                <a:latin typeface="Tahoma" pitchFamily="34" charset="0"/>
                <a:ea typeface="ＭＳ Ｐゴシック" pitchFamily="34" charset="-128"/>
                <a:cs typeface="Arial" charset="0"/>
              </a:rPr>
              <a:t> for monthly calculation (</a:t>
            </a:r>
            <a:r>
              <a:rPr lang="en-US" sz="1300" i="1" dirty="0">
                <a:solidFill>
                  <a:srgbClr val="00B046"/>
                </a:solidFill>
                <a:latin typeface="Tahoma" pitchFamily="34" charset="0"/>
                <a:ea typeface="ＭＳ Ｐゴシック" pitchFamily="34" charset="-128"/>
                <a:cs typeface="Arial" charset="0"/>
              </a:rPr>
              <a:t>e.g., </a:t>
            </a:r>
            <a:r>
              <a:rPr lang="en-US" sz="1300" dirty="0">
                <a:solidFill>
                  <a:srgbClr val="00B046"/>
                </a:solidFill>
                <a:latin typeface="Tahoma" pitchFamily="34" charset="0"/>
                <a:ea typeface="ＭＳ Ｐゴシック" pitchFamily="34" charset="-128"/>
                <a:cs typeface="Arial" charset="0"/>
              </a:rPr>
              <a:t>30.544= 30.54).</a:t>
            </a:r>
          </a:p>
          <a:p>
            <a:pPr marL="457200" indent="-457200" eaLnBrk="1" hangingPunct="1">
              <a:lnSpc>
                <a:spcPct val="80000"/>
              </a:lnSpc>
              <a:spcBef>
                <a:spcPct val="10000"/>
              </a:spcBef>
              <a:buFont typeface="Wingdings 2" pitchFamily="18" charset="2"/>
              <a:buNone/>
            </a:pPr>
            <a:endParaRPr lang="en-US" sz="1200" dirty="0">
              <a:solidFill>
                <a:srgbClr val="589DEE"/>
              </a:solidFill>
              <a:ea typeface="ＭＳ Ｐゴシック" pitchFamily="34" charset="-128"/>
            </a:endParaRPr>
          </a:p>
        </p:txBody>
      </p:sp>
      <p:sp>
        <p:nvSpPr>
          <p:cNvPr id="90115" name="Text Box 3"/>
          <p:cNvSpPr txBox="1">
            <a:spLocks noChangeArrowheads="1"/>
          </p:cNvSpPr>
          <p:nvPr/>
        </p:nvSpPr>
        <p:spPr bwMode="auto">
          <a:xfrm>
            <a:off x="304800" y="6248400"/>
            <a:ext cx="8382000" cy="366713"/>
          </a:xfrm>
          <a:prstGeom prst="rect">
            <a:avLst/>
          </a:prstGeom>
          <a:noFill/>
          <a:ln w="9525">
            <a:noFill/>
            <a:miter lim="800000"/>
            <a:headEnd/>
            <a:tailEnd/>
          </a:ln>
        </p:spPr>
        <p:txBody>
          <a:bodyPr>
            <a:spAutoFit/>
          </a:bodyPr>
          <a:lstStyle/>
          <a:p>
            <a:pPr eaLnBrk="0" hangingPunct="0">
              <a:spcBef>
                <a:spcPct val="50000"/>
              </a:spcBef>
            </a:pPr>
            <a:endParaRPr lang="en-US">
              <a:latin typeface="Tahoma" pitchFamily="34" charset="0"/>
            </a:endParaRPr>
          </a:p>
        </p:txBody>
      </p:sp>
      <p:sp>
        <p:nvSpPr>
          <p:cNvPr id="193544" name="Rectangle 8"/>
          <p:cNvSpPr>
            <a:spLocks noChangeArrowheads="1"/>
          </p:cNvSpPr>
          <p:nvPr/>
        </p:nvSpPr>
        <p:spPr bwMode="auto">
          <a:xfrm>
            <a:off x="0" y="0"/>
            <a:ext cx="9144000" cy="685800"/>
          </a:xfrm>
          <a:prstGeom prst="rect">
            <a:avLst/>
          </a:prstGeom>
          <a:noFill/>
          <a:ln>
            <a:noFill/>
          </a:ln>
          <a:effectLst/>
        </p:spPr>
        <p:txBody>
          <a:bodyPr anchor="ctr"/>
          <a:lstStyle/>
          <a:p>
            <a:pPr algn="ctr">
              <a:defRPr/>
            </a:pPr>
            <a:r>
              <a:rPr lang="en-US" sz="2800" dirty="0">
                <a:solidFill>
                  <a:schemeClr val="bg1"/>
                </a:solidFill>
                <a:ea typeface="ＭＳ Ｐゴシック" charset="0"/>
                <a:cs typeface="ＭＳ Ｐゴシック" charset="0"/>
              </a:rPr>
              <a:t>ER </a:t>
            </a:r>
            <a:r>
              <a:rPr lang="ja-JP" altLang="en-US" sz="2800" dirty="0">
                <a:solidFill>
                  <a:schemeClr val="bg1"/>
                </a:solidFill>
                <a:ea typeface="ＭＳ Ｐゴシック" charset="0"/>
                <a:cs typeface="ＭＳ Ｐゴシック" charset="0"/>
              </a:rPr>
              <a:t>“</a:t>
            </a:r>
            <a:r>
              <a:rPr lang="en-US" altLang="ja-JP" sz="2800" dirty="0">
                <a:solidFill>
                  <a:schemeClr val="bg1"/>
                </a:solidFill>
                <a:ea typeface="ＭＳ Ｐゴシック" charset="0"/>
                <a:cs typeface="ＭＳ Ｐゴシック" charset="0"/>
              </a:rPr>
              <a:t>Pay or Play” Penalty Tax (cont</a:t>
            </a:r>
            <a:r>
              <a:rPr lang="ja-JP" altLang="en-US" sz="2800" dirty="0">
                <a:solidFill>
                  <a:schemeClr val="bg1"/>
                </a:solidFill>
                <a:ea typeface="ＭＳ Ｐゴシック" charset="0"/>
                <a:cs typeface="ＭＳ Ｐゴシック" charset="0"/>
              </a:rPr>
              <a:t>’</a:t>
            </a:r>
            <a:r>
              <a:rPr lang="en-US" altLang="ja-JP" sz="2800" dirty="0">
                <a:solidFill>
                  <a:schemeClr val="bg1"/>
                </a:solidFill>
                <a:ea typeface="ＭＳ Ｐゴシック" charset="0"/>
                <a:cs typeface="ＭＳ Ｐゴシック" charset="0"/>
              </a:rPr>
              <a:t>d)</a:t>
            </a:r>
            <a:endParaRPr lang="en-US" sz="2800" b="1" i="1" u="sng" dirty="0">
              <a:solidFill>
                <a:srgbClr val="00FFFF"/>
              </a:solidFill>
              <a:effectLst>
                <a:outerShdw blurRad="38100" dist="38100" dir="2700000" algn="tl">
                  <a:srgbClr val="000000"/>
                </a:outerShdw>
              </a:effectLst>
              <a:ea typeface="ＭＳ Ｐゴシック"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84C8991C-9240-41FB-853A-71405422EE51}" type="slidenum">
              <a:rPr lang="en-US"/>
              <a:pPr>
                <a:defRPr/>
              </a:pPr>
              <a:t>82</a:t>
            </a:fld>
            <a:endParaRPr lang="en-US" dirty="0"/>
          </a:p>
        </p:txBody>
      </p:sp>
      <p:sp>
        <p:nvSpPr>
          <p:cNvPr id="91137" name="Rectangle 2"/>
          <p:cNvSpPr>
            <a:spLocks noGrp="1" noChangeArrowheads="1"/>
          </p:cNvSpPr>
          <p:nvPr>
            <p:ph idx="4294967295"/>
          </p:nvPr>
        </p:nvSpPr>
        <p:spPr>
          <a:xfrm>
            <a:off x="533400" y="1447800"/>
            <a:ext cx="8153400" cy="4908550"/>
          </a:xfrm>
        </p:spPr>
        <p:txBody>
          <a:bodyPr anchor="ctr"/>
          <a:lstStyle/>
          <a:p>
            <a:pPr marL="419100" indent="-419100" eaLnBrk="1" hangingPunct="1">
              <a:lnSpc>
                <a:spcPct val="90000"/>
              </a:lnSpc>
              <a:buFont typeface="Wingdings" pitchFamily="2" charset="2"/>
              <a:buNone/>
            </a:pPr>
            <a:r>
              <a:rPr lang="en-US" sz="1600" b="1" u="sng" dirty="0">
                <a:solidFill>
                  <a:srgbClr val="00B046"/>
                </a:solidFill>
                <a:latin typeface="Tahoma" pitchFamily="34" charset="0"/>
                <a:ea typeface="ＭＳ Ｐゴシック" pitchFamily="34" charset="-128"/>
                <a:cs typeface="Arial" charset="0"/>
              </a:rPr>
              <a:t>EXAMPLE-Calculating Number of </a:t>
            </a:r>
            <a:r>
              <a:rPr lang="en-US" sz="1600" b="1" u="sng" dirty="0">
                <a:solidFill>
                  <a:srgbClr val="FF00FF"/>
                </a:solidFill>
                <a:latin typeface="Tahoma" pitchFamily="34" charset="0"/>
                <a:ea typeface="ＭＳ Ｐゴシック" pitchFamily="34" charset="-128"/>
                <a:cs typeface="Arial" charset="0"/>
              </a:rPr>
              <a:t>FTEs</a:t>
            </a:r>
            <a:r>
              <a:rPr lang="en-US" sz="1600" b="1" u="sng" dirty="0">
                <a:solidFill>
                  <a:srgbClr val="FF99FF"/>
                </a:solidFill>
                <a:latin typeface="Tahoma" pitchFamily="34" charset="0"/>
                <a:ea typeface="ＭＳ Ｐゴシック" pitchFamily="34" charset="-128"/>
                <a:cs typeface="Arial" charset="0"/>
              </a:rPr>
              <a:t>/</a:t>
            </a:r>
            <a:r>
              <a:rPr lang="en-US" sz="1600" b="1" u="sng" dirty="0">
                <a:solidFill>
                  <a:srgbClr val="1466C5"/>
                </a:solidFill>
                <a:latin typeface="Tahoma" pitchFamily="34" charset="0"/>
                <a:ea typeface="ＭＳ Ｐゴシック" pitchFamily="34" charset="-128"/>
                <a:cs typeface="Arial" charset="0"/>
              </a:rPr>
              <a:t>FTEEs</a:t>
            </a:r>
            <a:endParaRPr lang="en-US" sz="1600" dirty="0">
              <a:solidFill>
                <a:srgbClr val="1466C5"/>
              </a:solidFill>
              <a:ea typeface="ＭＳ Ｐゴシック" pitchFamily="34" charset="-128"/>
              <a:cs typeface="Arial" charset="0"/>
            </a:endParaRPr>
          </a:p>
          <a:p>
            <a:pPr marL="0" indent="0" eaLnBrk="1" hangingPunct="1">
              <a:lnSpc>
                <a:spcPct val="90000"/>
              </a:lnSpc>
              <a:spcBef>
                <a:spcPts val="600"/>
              </a:spcBef>
              <a:buFont typeface="Wingdings" pitchFamily="2" charset="2"/>
              <a:buNone/>
            </a:pPr>
            <a:r>
              <a:rPr lang="en-US" sz="1600" dirty="0">
                <a:solidFill>
                  <a:srgbClr val="00B046"/>
                </a:solidFill>
                <a:ea typeface="ＭＳ Ｐゴシック" pitchFamily="34" charset="-128"/>
                <a:cs typeface="Arial" charset="0"/>
              </a:rPr>
              <a:t>Illustration of calculating number of </a:t>
            </a:r>
            <a:r>
              <a:rPr lang="en-US" sz="1600" dirty="0">
                <a:solidFill>
                  <a:srgbClr val="FF00FF"/>
                </a:solidFill>
                <a:ea typeface="ＭＳ Ｐゴシック" pitchFamily="34" charset="-128"/>
                <a:cs typeface="Arial" charset="0"/>
              </a:rPr>
              <a:t>FTEs</a:t>
            </a:r>
            <a:r>
              <a:rPr lang="en-US" sz="1600" dirty="0">
                <a:solidFill>
                  <a:srgbClr val="FF99FF"/>
                </a:solidFill>
                <a:ea typeface="ＭＳ Ｐゴシック" pitchFamily="34" charset="-128"/>
                <a:cs typeface="Arial" charset="0"/>
              </a:rPr>
              <a:t>/</a:t>
            </a:r>
            <a:r>
              <a:rPr lang="en-US" sz="1600" dirty="0">
                <a:solidFill>
                  <a:srgbClr val="1466C5"/>
                </a:solidFill>
                <a:ea typeface="ＭＳ Ｐゴシック" pitchFamily="34" charset="-128"/>
                <a:cs typeface="Arial" charset="0"/>
              </a:rPr>
              <a:t>FTEEs</a:t>
            </a:r>
            <a:r>
              <a:rPr lang="en-US" sz="1600" dirty="0">
                <a:solidFill>
                  <a:schemeClr val="hlink"/>
                </a:solidFill>
                <a:ea typeface="ＭＳ Ｐゴシック" pitchFamily="34" charset="-128"/>
                <a:cs typeface="Arial" charset="0"/>
              </a:rPr>
              <a:t>.</a:t>
            </a:r>
            <a:r>
              <a:rPr lang="en-US" sz="1600" dirty="0">
                <a:ea typeface="ＭＳ Ｐゴシック" pitchFamily="34" charset="-128"/>
                <a:cs typeface="Arial" charset="0"/>
              </a:rPr>
              <a:t>  </a:t>
            </a:r>
            <a:r>
              <a:rPr lang="en-US" sz="1600" dirty="0">
                <a:solidFill>
                  <a:schemeClr val="tx1"/>
                </a:solidFill>
                <a:ea typeface="ＭＳ Ｐゴシック" pitchFamily="34" charset="-128"/>
                <a:cs typeface="Arial" charset="0"/>
              </a:rPr>
              <a:t>ER A has</a:t>
            </a:r>
            <a:r>
              <a:rPr lang="en-US" sz="1600" dirty="0">
                <a:ea typeface="ＭＳ Ｐゴシック" pitchFamily="34" charset="-128"/>
                <a:cs typeface="Arial" charset="0"/>
              </a:rPr>
              <a:t> </a:t>
            </a:r>
            <a:r>
              <a:rPr lang="en-US" sz="1600" dirty="0">
                <a:solidFill>
                  <a:srgbClr val="FF00FF"/>
                </a:solidFill>
                <a:ea typeface="ＭＳ Ｐゴシック" pitchFamily="34" charset="-128"/>
                <a:cs typeface="Arial" charset="0"/>
              </a:rPr>
              <a:t>40</a:t>
            </a:r>
            <a:r>
              <a:rPr lang="en-US" sz="1600" dirty="0">
                <a:ea typeface="ＭＳ Ｐゴシック" pitchFamily="34" charset="-128"/>
                <a:cs typeface="Arial" charset="0"/>
              </a:rPr>
              <a:t> </a:t>
            </a:r>
            <a:r>
              <a:rPr lang="en-US" sz="1600" dirty="0">
                <a:solidFill>
                  <a:srgbClr val="FF00FF"/>
                </a:solidFill>
                <a:ea typeface="ＭＳ Ｐゴシック" pitchFamily="34" charset="-128"/>
                <a:cs typeface="Arial" charset="0"/>
              </a:rPr>
              <a:t>FTEs</a:t>
            </a:r>
            <a:r>
              <a:rPr lang="en-US" sz="1600" dirty="0">
                <a:ea typeface="ＭＳ Ｐゴシック" pitchFamily="34" charset="-128"/>
                <a:cs typeface="Arial" charset="0"/>
              </a:rPr>
              <a:t> </a:t>
            </a:r>
            <a:r>
              <a:rPr lang="en-US" sz="1600" dirty="0">
                <a:solidFill>
                  <a:schemeClr val="tx1"/>
                </a:solidFill>
                <a:ea typeface="ＭＳ Ｐゴシック" pitchFamily="34" charset="-128"/>
                <a:cs typeface="Arial" charset="0"/>
              </a:rPr>
              <a:t>from January thru December 2020.  ER A also has</a:t>
            </a:r>
            <a:r>
              <a:rPr lang="en-US" sz="1600" dirty="0">
                <a:ea typeface="ＭＳ Ｐゴシック" pitchFamily="34" charset="-128"/>
                <a:cs typeface="Arial" charset="0"/>
              </a:rPr>
              <a:t> </a:t>
            </a:r>
            <a:r>
              <a:rPr lang="en-US" sz="1600" u="sng" dirty="0">
                <a:solidFill>
                  <a:schemeClr val="tx1"/>
                </a:solidFill>
                <a:ea typeface="ＭＳ Ｐゴシック" pitchFamily="34" charset="-128"/>
                <a:cs typeface="Arial" charset="0"/>
              </a:rPr>
              <a:t>30 additional EEs</a:t>
            </a:r>
            <a:r>
              <a:rPr lang="en-US" sz="1600" dirty="0">
                <a:solidFill>
                  <a:schemeClr val="tx1"/>
                </a:solidFill>
                <a:ea typeface="ＭＳ Ｐゴシック" pitchFamily="34" charset="-128"/>
                <a:cs typeface="Arial" charset="0"/>
              </a:rPr>
              <a:t> who assist during the busiest time of the year, a 5-month period from May thru September.  </a:t>
            </a:r>
            <a:r>
              <a:rPr lang="en-US" sz="1600" u="sng" dirty="0">
                <a:solidFill>
                  <a:schemeClr val="tx1"/>
                </a:solidFill>
                <a:ea typeface="ＭＳ Ｐゴシック" pitchFamily="34" charset="-128"/>
                <a:cs typeface="Arial" charset="0"/>
              </a:rPr>
              <a:t>10 of the 30 EEs</a:t>
            </a:r>
            <a:r>
              <a:rPr lang="en-US" sz="1600" dirty="0">
                <a:solidFill>
                  <a:schemeClr val="tx1"/>
                </a:solidFill>
                <a:ea typeface="ＭＳ Ｐゴシック" pitchFamily="34" charset="-128"/>
                <a:cs typeface="Arial" charset="0"/>
              </a:rPr>
              <a:t> work 100 hours per month during those 5 months, while </a:t>
            </a:r>
            <a:r>
              <a:rPr lang="en-US" sz="1600" u="sng" dirty="0">
                <a:solidFill>
                  <a:schemeClr val="tx1"/>
                </a:solidFill>
                <a:ea typeface="ＭＳ Ｐゴシック" pitchFamily="34" charset="-128"/>
                <a:cs typeface="Arial" charset="0"/>
              </a:rPr>
              <a:t>20 of the 30 EEs</a:t>
            </a:r>
            <a:r>
              <a:rPr lang="en-US" sz="1600" dirty="0">
                <a:solidFill>
                  <a:schemeClr val="tx1"/>
                </a:solidFill>
                <a:ea typeface="ＭＳ Ｐゴシック" pitchFamily="34" charset="-128"/>
                <a:cs typeface="Arial" charset="0"/>
              </a:rPr>
              <a:t> work 125</a:t>
            </a:r>
            <a:r>
              <a:rPr lang="en-US" sz="1600" dirty="0">
                <a:solidFill>
                  <a:srgbClr val="00B046"/>
                </a:solidFill>
                <a:ea typeface="ＭＳ Ｐゴシック" pitchFamily="34" charset="-128"/>
                <a:cs typeface="Arial" charset="0"/>
              </a:rPr>
              <a:t> </a:t>
            </a:r>
            <a:r>
              <a:rPr lang="en-US" sz="1600" dirty="0">
                <a:solidFill>
                  <a:schemeClr val="tx1"/>
                </a:solidFill>
                <a:ea typeface="ＭＳ Ｐゴシック" pitchFamily="34" charset="-128"/>
                <a:cs typeface="Arial" charset="0"/>
              </a:rPr>
              <a:t>hours per month during those 5 months.  Q.  How many</a:t>
            </a:r>
            <a:r>
              <a:rPr lang="en-US" sz="1600" dirty="0">
                <a:ea typeface="ＭＳ Ｐゴシック" pitchFamily="34" charset="-128"/>
                <a:cs typeface="Arial" charset="0"/>
              </a:rPr>
              <a:t> </a:t>
            </a:r>
            <a:r>
              <a:rPr lang="en-US" sz="1600" dirty="0">
                <a:solidFill>
                  <a:srgbClr val="FF00FF"/>
                </a:solidFill>
                <a:ea typeface="ＭＳ Ｐゴシック" pitchFamily="34" charset="-128"/>
                <a:cs typeface="Arial" charset="0"/>
              </a:rPr>
              <a:t>FTEs</a:t>
            </a:r>
            <a:r>
              <a:rPr lang="en-US" sz="1600" dirty="0">
                <a:solidFill>
                  <a:srgbClr val="FF99FF"/>
                </a:solidFill>
                <a:ea typeface="ＭＳ Ｐゴシック" pitchFamily="34" charset="-128"/>
                <a:cs typeface="Arial" charset="0"/>
              </a:rPr>
              <a:t>/</a:t>
            </a:r>
            <a:r>
              <a:rPr lang="en-US" sz="1600" dirty="0">
                <a:solidFill>
                  <a:srgbClr val="1466C5"/>
                </a:solidFill>
                <a:ea typeface="ＭＳ Ｐゴシック" pitchFamily="34" charset="-128"/>
                <a:cs typeface="Arial" charset="0"/>
              </a:rPr>
              <a:t>FTEEs</a:t>
            </a:r>
            <a:r>
              <a:rPr lang="en-US" sz="1600" dirty="0">
                <a:ea typeface="ＭＳ Ｐゴシック" pitchFamily="34" charset="-128"/>
                <a:cs typeface="Arial" charset="0"/>
              </a:rPr>
              <a:t> </a:t>
            </a:r>
            <a:r>
              <a:rPr lang="en-US" sz="1600" dirty="0">
                <a:solidFill>
                  <a:schemeClr val="tx1"/>
                </a:solidFill>
                <a:ea typeface="ＭＳ Ｐゴシック" pitchFamily="34" charset="-128"/>
                <a:cs typeface="Arial" charset="0"/>
              </a:rPr>
              <a:t>does ER A have in 2020? Q.  Is ER A subject to the Pay or Play Tax in 2021?  ER A would calculate its</a:t>
            </a:r>
            <a:r>
              <a:rPr lang="en-US" sz="1600" dirty="0">
                <a:ea typeface="ＭＳ Ｐゴシック" pitchFamily="34" charset="-128"/>
                <a:cs typeface="Arial" charset="0"/>
              </a:rPr>
              <a:t> </a:t>
            </a:r>
            <a:r>
              <a:rPr lang="en-US" sz="1600" dirty="0">
                <a:solidFill>
                  <a:srgbClr val="FF00FF"/>
                </a:solidFill>
                <a:ea typeface="ＭＳ Ｐゴシック" pitchFamily="34" charset="-128"/>
                <a:cs typeface="Arial" charset="0"/>
              </a:rPr>
              <a:t>FTEs</a:t>
            </a:r>
            <a:r>
              <a:rPr lang="en-US" sz="1600" dirty="0">
                <a:solidFill>
                  <a:srgbClr val="FF99FF"/>
                </a:solidFill>
                <a:ea typeface="ＭＳ Ｐゴシック" pitchFamily="34" charset="-128"/>
                <a:cs typeface="Arial" charset="0"/>
              </a:rPr>
              <a:t>/</a:t>
            </a:r>
            <a:r>
              <a:rPr lang="en-US" sz="1600" dirty="0">
                <a:solidFill>
                  <a:srgbClr val="1466C5"/>
                </a:solidFill>
                <a:ea typeface="ＭＳ Ｐゴシック" pitchFamily="34" charset="-128"/>
                <a:cs typeface="Arial" charset="0"/>
              </a:rPr>
              <a:t>FTEEs</a:t>
            </a:r>
            <a:r>
              <a:rPr lang="en-US" sz="1600" dirty="0">
                <a:ea typeface="ＭＳ Ｐゴシック" pitchFamily="34" charset="-128"/>
                <a:cs typeface="Arial" charset="0"/>
              </a:rPr>
              <a:t> </a:t>
            </a:r>
            <a:r>
              <a:rPr lang="en-US" sz="1600" dirty="0">
                <a:solidFill>
                  <a:schemeClr val="tx1"/>
                </a:solidFill>
                <a:ea typeface="ＭＳ Ｐゴシック" pitchFamily="34" charset="-128"/>
                <a:cs typeface="Arial" charset="0"/>
              </a:rPr>
              <a:t>as follows:</a:t>
            </a:r>
          </a:p>
          <a:p>
            <a:pPr marL="419100" indent="-419100" eaLnBrk="1" hangingPunct="1">
              <a:lnSpc>
                <a:spcPct val="90000"/>
              </a:lnSpc>
              <a:spcBef>
                <a:spcPts val="600"/>
              </a:spcBef>
              <a:buClr>
                <a:schemeClr val="folHlink"/>
              </a:buClr>
              <a:buFont typeface="Wingdings" pitchFamily="2" charset="2"/>
              <a:buAutoNum type="arabicParenR"/>
            </a:pPr>
            <a:r>
              <a:rPr lang="en-US" sz="1600" u="sng" dirty="0">
                <a:solidFill>
                  <a:srgbClr val="00B046"/>
                </a:solidFill>
                <a:ea typeface="ＭＳ Ｐゴシック" pitchFamily="34" charset="-128"/>
                <a:cs typeface="Arial" charset="0"/>
              </a:rPr>
              <a:t>Calculate the number of</a:t>
            </a:r>
            <a:r>
              <a:rPr lang="en-US" sz="1600" u="sng" dirty="0">
                <a:solidFill>
                  <a:schemeClr val="tx1"/>
                </a:solidFill>
                <a:ea typeface="ＭＳ Ｐゴシック" pitchFamily="34" charset="-128"/>
                <a:cs typeface="Arial" charset="0"/>
              </a:rPr>
              <a:t> </a:t>
            </a:r>
            <a:r>
              <a:rPr lang="en-US" sz="1600" u="sng" dirty="0">
                <a:solidFill>
                  <a:srgbClr val="FF00FF"/>
                </a:solidFill>
                <a:ea typeface="ＭＳ Ｐゴシック" pitchFamily="34" charset="-128"/>
                <a:cs typeface="Arial" charset="0"/>
              </a:rPr>
              <a:t>FTEs.</a:t>
            </a:r>
            <a:r>
              <a:rPr lang="en-US" sz="1600" dirty="0">
                <a:solidFill>
                  <a:schemeClr val="tx1"/>
                </a:solidFill>
                <a:ea typeface="ＭＳ Ｐゴシック" pitchFamily="34" charset="-128"/>
                <a:cs typeface="Arial" charset="0"/>
              </a:rPr>
              <a:t> For each of the 12 months (</a:t>
            </a:r>
            <a:r>
              <a:rPr lang="en-US" sz="1600" dirty="0">
                <a:solidFill>
                  <a:srgbClr val="FF00FF"/>
                </a:solidFill>
                <a:ea typeface="ＭＳ Ｐゴシック" pitchFamily="34" charset="-128"/>
                <a:cs typeface="Arial" charset="0"/>
              </a:rPr>
              <a:t>40 FTEs</a:t>
            </a:r>
            <a:r>
              <a:rPr lang="en-US" sz="1600" dirty="0">
                <a:solidFill>
                  <a:schemeClr val="tx1"/>
                </a:solidFill>
                <a:ea typeface="ＭＳ Ｐゴシック" pitchFamily="34" charset="-128"/>
                <a:cs typeface="Arial" charset="0"/>
              </a:rPr>
              <a:t>/month).</a:t>
            </a:r>
          </a:p>
          <a:p>
            <a:pPr marL="419100" indent="-419100">
              <a:lnSpc>
                <a:spcPct val="90000"/>
              </a:lnSpc>
              <a:spcBef>
                <a:spcPct val="45000"/>
              </a:spcBef>
              <a:buClr>
                <a:schemeClr val="folHlink"/>
              </a:buClr>
              <a:buFontTx/>
              <a:buAutoNum type="arabicParenR"/>
            </a:pPr>
            <a:r>
              <a:rPr lang="en-US" sz="1600" u="sng" dirty="0">
                <a:solidFill>
                  <a:srgbClr val="00B046"/>
                </a:solidFill>
                <a:latin typeface="Tahoma" pitchFamily="34" charset="0"/>
                <a:ea typeface="ＭＳ Ｐゴシック" pitchFamily="34" charset="-128"/>
                <a:cs typeface="Arial" charset="0"/>
              </a:rPr>
              <a:t>Calculate aggregate hours for additional EEs.</a:t>
            </a:r>
            <a:r>
              <a:rPr lang="en-US" sz="1600" dirty="0">
                <a:latin typeface="Tahoma" pitchFamily="34" charset="0"/>
                <a:ea typeface="ＭＳ Ｐゴシック" pitchFamily="34" charset="-128"/>
                <a:cs typeface="Arial" charset="0"/>
              </a:rPr>
              <a:t>  </a:t>
            </a:r>
            <a:r>
              <a:rPr lang="en-US" sz="1600" dirty="0">
                <a:solidFill>
                  <a:schemeClr val="tx1"/>
                </a:solidFill>
                <a:latin typeface="Tahoma" pitchFamily="34" charset="0"/>
                <a:ea typeface="ＭＳ Ｐゴシック" pitchFamily="34" charset="-128"/>
                <a:cs typeface="Arial" charset="0"/>
              </a:rPr>
              <a:t>The aggregate hours for each of the 5 months will equal:</a:t>
            </a:r>
            <a:r>
              <a:rPr lang="en-US" sz="1600" dirty="0">
                <a:latin typeface="Tahoma" pitchFamily="34" charset="0"/>
                <a:ea typeface="ＭＳ Ｐゴシック" pitchFamily="34" charset="-128"/>
                <a:cs typeface="Arial" charset="0"/>
              </a:rPr>
              <a:t> </a:t>
            </a:r>
            <a:r>
              <a:rPr lang="en-US" sz="1600" dirty="0">
                <a:solidFill>
                  <a:srgbClr val="00B046"/>
                </a:solidFill>
                <a:latin typeface="Tahoma" pitchFamily="34" charset="0"/>
                <a:ea typeface="ＭＳ Ｐゴシック" pitchFamily="34" charset="-128"/>
                <a:cs typeface="Arial" charset="0"/>
              </a:rPr>
              <a:t>[(10 EEs x 100) + (20 EEs x 120)] =1,000 + 2,400 = 3,400 aggregate hours per month.  </a:t>
            </a:r>
            <a:r>
              <a:rPr lang="en-US" sz="1600" dirty="0">
                <a:solidFill>
                  <a:schemeClr val="tx1"/>
                </a:solidFill>
                <a:latin typeface="Tahoma" pitchFamily="34" charset="0"/>
                <a:ea typeface="ＭＳ Ｐゴシック" pitchFamily="34" charset="-128"/>
                <a:cs typeface="Arial" charset="0"/>
              </a:rPr>
              <a:t>Note that the maximum number of hours is capped at 120, even though 20 EEs actually worked more (here, 125 hours).  The extra 5 hours (120-125) are ignored.</a:t>
            </a:r>
          </a:p>
          <a:p>
            <a:pPr marL="419100" indent="-419100">
              <a:lnSpc>
                <a:spcPct val="90000"/>
              </a:lnSpc>
              <a:spcBef>
                <a:spcPct val="45000"/>
              </a:spcBef>
              <a:buClr>
                <a:schemeClr val="folHlink"/>
              </a:buClr>
              <a:buFontTx/>
              <a:buAutoNum type="arabicParenR"/>
            </a:pPr>
            <a:r>
              <a:rPr lang="en-US" sz="1600" u="sng" dirty="0">
                <a:solidFill>
                  <a:srgbClr val="00B046"/>
                </a:solidFill>
                <a:latin typeface="Tahoma" pitchFamily="34" charset="0"/>
                <a:ea typeface="ＭＳ Ｐゴシック" pitchFamily="34" charset="-128"/>
                <a:cs typeface="Arial" charset="0"/>
              </a:rPr>
              <a:t>Divide aggregate hours for additional EEs by 120.</a:t>
            </a:r>
            <a:r>
              <a:rPr lang="en-US" sz="1600" dirty="0">
                <a:solidFill>
                  <a:srgbClr val="00B046"/>
                </a:solidFill>
                <a:latin typeface="Tahoma" pitchFamily="34" charset="0"/>
                <a:ea typeface="ＭＳ Ｐゴシック" pitchFamily="34" charset="-128"/>
                <a:cs typeface="Arial" charset="0"/>
              </a:rPr>
              <a:t>  </a:t>
            </a:r>
            <a:r>
              <a:rPr lang="en-US" sz="1600" dirty="0">
                <a:solidFill>
                  <a:schemeClr val="tx1"/>
                </a:solidFill>
                <a:latin typeface="Tahoma" pitchFamily="34" charset="0"/>
                <a:ea typeface="ＭＳ Ｐゴシック" pitchFamily="34" charset="-128"/>
                <a:cs typeface="Arial" charset="0"/>
              </a:rPr>
              <a:t>Divide the aggregate hours for additional EEs for each of the 5 months (3,400) by 120.  The result is </a:t>
            </a:r>
            <a:r>
              <a:rPr lang="en-US" sz="1600" u="sng" dirty="0">
                <a:solidFill>
                  <a:schemeClr val="tx1"/>
                </a:solidFill>
                <a:latin typeface="Tahoma" pitchFamily="34" charset="0"/>
                <a:ea typeface="ＭＳ Ｐゴシック" pitchFamily="34" charset="-128"/>
                <a:cs typeface="Arial" charset="0"/>
              </a:rPr>
              <a:t>28.33</a:t>
            </a:r>
            <a:r>
              <a:rPr lang="en-US" sz="1600" dirty="0">
                <a:solidFill>
                  <a:schemeClr val="tx1"/>
                </a:solidFill>
                <a:latin typeface="Tahoma" pitchFamily="34" charset="0"/>
                <a:ea typeface="ＭＳ Ｐゴシック" pitchFamily="34" charset="-128"/>
                <a:cs typeface="Arial" charset="0"/>
              </a:rPr>
              <a:t>, which is the</a:t>
            </a:r>
            <a:r>
              <a:rPr lang="en-US" sz="1600" dirty="0">
                <a:latin typeface="Tahoma" pitchFamily="34" charset="0"/>
                <a:ea typeface="ＭＳ Ｐゴシック" pitchFamily="34" charset="-128"/>
                <a:cs typeface="Arial" charset="0"/>
              </a:rPr>
              <a:t> </a:t>
            </a:r>
            <a:r>
              <a:rPr lang="en-US" sz="1600" dirty="0">
                <a:solidFill>
                  <a:srgbClr val="1466C5"/>
                </a:solidFill>
                <a:latin typeface="Tahoma" pitchFamily="34" charset="0"/>
                <a:ea typeface="ＭＳ Ｐゴシック" pitchFamily="34" charset="-128"/>
                <a:cs typeface="Arial" charset="0"/>
              </a:rPr>
              <a:t>FTEE</a:t>
            </a:r>
            <a:r>
              <a:rPr lang="en-US" sz="1600" dirty="0">
                <a:latin typeface="Tahoma" pitchFamily="34" charset="0"/>
                <a:ea typeface="ＭＳ Ｐゴシック" pitchFamily="34" charset="-128"/>
                <a:cs typeface="Arial" charset="0"/>
              </a:rPr>
              <a:t> </a:t>
            </a:r>
            <a:r>
              <a:rPr lang="en-US" sz="1600" dirty="0">
                <a:solidFill>
                  <a:schemeClr val="tx1"/>
                </a:solidFill>
                <a:latin typeface="Tahoma" pitchFamily="34" charset="0"/>
                <a:ea typeface="ＭＳ Ｐゴシック" pitchFamily="34" charset="-128"/>
                <a:cs typeface="Arial" charset="0"/>
              </a:rPr>
              <a:t>number for each of the 5 months.</a:t>
            </a:r>
          </a:p>
          <a:p>
            <a:pPr marL="419100" indent="-419100">
              <a:lnSpc>
                <a:spcPct val="90000"/>
              </a:lnSpc>
              <a:spcBef>
                <a:spcPct val="45000"/>
              </a:spcBef>
              <a:buClr>
                <a:schemeClr val="folHlink"/>
              </a:buClr>
              <a:buFontTx/>
              <a:buAutoNum type="arabicParenR"/>
            </a:pPr>
            <a:r>
              <a:rPr lang="en-US" sz="1600" dirty="0">
                <a:solidFill>
                  <a:srgbClr val="00B046"/>
                </a:solidFill>
                <a:latin typeface="Tahoma" pitchFamily="34" charset="0"/>
                <a:ea typeface="ＭＳ Ｐゴシック" pitchFamily="34" charset="-128"/>
                <a:cs typeface="Arial" charset="0"/>
              </a:rPr>
              <a:t> </a:t>
            </a:r>
            <a:r>
              <a:rPr lang="en-US" sz="1600" u="sng" dirty="0">
                <a:solidFill>
                  <a:srgbClr val="00B046"/>
                </a:solidFill>
                <a:latin typeface="Tahoma" pitchFamily="34" charset="0"/>
                <a:ea typeface="ＭＳ Ｐゴシック" pitchFamily="34" charset="-128"/>
                <a:cs typeface="Arial" charset="0"/>
              </a:rPr>
              <a:t>Add</a:t>
            </a:r>
            <a:r>
              <a:rPr lang="en-US" sz="1600" u="sng" dirty="0">
                <a:solidFill>
                  <a:schemeClr val="hlink"/>
                </a:solidFill>
                <a:latin typeface="Tahoma" pitchFamily="34" charset="0"/>
                <a:ea typeface="ＭＳ Ｐゴシック" pitchFamily="34" charset="-128"/>
                <a:cs typeface="Arial" charset="0"/>
              </a:rPr>
              <a:t> </a:t>
            </a:r>
            <a:r>
              <a:rPr lang="en-US" sz="1600" u="sng" dirty="0">
                <a:solidFill>
                  <a:srgbClr val="FF00FF"/>
                </a:solidFill>
                <a:latin typeface="Tahoma" pitchFamily="34" charset="0"/>
                <a:ea typeface="ＭＳ Ｐゴシック" pitchFamily="34" charset="-128"/>
                <a:cs typeface="Arial" charset="0"/>
              </a:rPr>
              <a:t>FTEs</a:t>
            </a:r>
            <a:r>
              <a:rPr lang="en-US" sz="1600" u="sng" dirty="0">
                <a:solidFill>
                  <a:srgbClr val="FF99FF"/>
                </a:solidFill>
                <a:latin typeface="Tahoma" pitchFamily="34" charset="0"/>
                <a:ea typeface="ＭＳ Ｐゴシック" pitchFamily="34" charset="-128"/>
                <a:cs typeface="Arial" charset="0"/>
              </a:rPr>
              <a:t> </a:t>
            </a:r>
            <a:r>
              <a:rPr lang="en-US" sz="1600" u="sng" dirty="0">
                <a:solidFill>
                  <a:srgbClr val="00B046"/>
                </a:solidFill>
                <a:latin typeface="Tahoma" pitchFamily="34" charset="0"/>
                <a:ea typeface="ＭＳ Ｐゴシック" pitchFamily="34" charset="-128"/>
                <a:cs typeface="Arial" charset="0"/>
              </a:rPr>
              <a:t>and</a:t>
            </a:r>
            <a:r>
              <a:rPr lang="en-US" sz="1600" u="sng" dirty="0">
                <a:solidFill>
                  <a:schemeClr val="folHlink"/>
                </a:solidFill>
                <a:latin typeface="Tahoma" pitchFamily="34" charset="0"/>
                <a:ea typeface="ＭＳ Ｐゴシック" pitchFamily="34" charset="-128"/>
                <a:cs typeface="Arial" charset="0"/>
              </a:rPr>
              <a:t> FTEEs</a:t>
            </a:r>
            <a:r>
              <a:rPr lang="en-US" sz="1600" u="sng" dirty="0">
                <a:solidFill>
                  <a:srgbClr val="FF99FF"/>
                </a:solidFill>
                <a:latin typeface="Tahoma" pitchFamily="34" charset="0"/>
                <a:ea typeface="ＭＳ Ｐゴシック" pitchFamily="34" charset="-128"/>
                <a:cs typeface="Arial" charset="0"/>
              </a:rPr>
              <a:t>.</a:t>
            </a:r>
            <a:r>
              <a:rPr lang="en-US" sz="1600" dirty="0">
                <a:latin typeface="Tahoma" pitchFamily="34" charset="0"/>
                <a:ea typeface="ＭＳ Ｐゴシック" pitchFamily="34" charset="-128"/>
                <a:cs typeface="Arial" charset="0"/>
              </a:rPr>
              <a:t> </a:t>
            </a:r>
            <a:r>
              <a:rPr lang="en-US" sz="1600" dirty="0">
                <a:solidFill>
                  <a:schemeClr val="tx1"/>
                </a:solidFill>
                <a:latin typeface="Tahoma" pitchFamily="34" charset="0"/>
                <a:ea typeface="ＭＳ Ｐゴシック" pitchFamily="34" charset="-128"/>
                <a:cs typeface="Arial" charset="0"/>
              </a:rPr>
              <a:t>Now add the</a:t>
            </a:r>
            <a:r>
              <a:rPr lang="en-US" sz="1600" dirty="0">
                <a:latin typeface="Tahoma" pitchFamily="34" charset="0"/>
                <a:ea typeface="ＭＳ Ｐゴシック" pitchFamily="34" charset="-128"/>
                <a:cs typeface="Arial" charset="0"/>
              </a:rPr>
              <a:t> </a:t>
            </a:r>
            <a:r>
              <a:rPr lang="en-US" sz="1600" dirty="0">
                <a:solidFill>
                  <a:schemeClr val="tx1"/>
                </a:solidFill>
                <a:latin typeface="Tahoma" pitchFamily="34" charset="0"/>
                <a:ea typeface="ＭＳ Ｐゴシック" pitchFamily="34" charset="-128"/>
                <a:cs typeface="Arial" charset="0"/>
              </a:rPr>
              <a:t>number of</a:t>
            </a:r>
            <a:r>
              <a:rPr lang="en-US" sz="1600" dirty="0">
                <a:latin typeface="Tahoma" pitchFamily="34" charset="0"/>
                <a:ea typeface="ＭＳ Ｐゴシック" pitchFamily="34" charset="-128"/>
                <a:cs typeface="Arial" charset="0"/>
              </a:rPr>
              <a:t> </a:t>
            </a:r>
            <a:r>
              <a:rPr lang="en-US" sz="1600" dirty="0">
                <a:solidFill>
                  <a:srgbClr val="1466C5"/>
                </a:solidFill>
                <a:latin typeface="Tahoma" pitchFamily="34" charset="0"/>
                <a:ea typeface="ＭＳ Ｐゴシック" pitchFamily="34" charset="-128"/>
                <a:cs typeface="Arial" charset="0"/>
              </a:rPr>
              <a:t>FTEEs</a:t>
            </a:r>
            <a:r>
              <a:rPr lang="en-US" sz="1600" dirty="0">
                <a:latin typeface="Tahoma" pitchFamily="34" charset="0"/>
                <a:ea typeface="ＭＳ Ｐゴシック" pitchFamily="34" charset="-128"/>
                <a:cs typeface="Arial" charset="0"/>
              </a:rPr>
              <a:t> </a:t>
            </a:r>
            <a:r>
              <a:rPr lang="en-US" sz="1600" dirty="0">
                <a:solidFill>
                  <a:schemeClr val="tx1"/>
                </a:solidFill>
                <a:latin typeface="Tahoma" pitchFamily="34" charset="0"/>
                <a:ea typeface="ＭＳ Ｐゴシック" pitchFamily="34" charset="-128"/>
                <a:cs typeface="Arial" charset="0"/>
              </a:rPr>
              <a:t>(</a:t>
            </a:r>
            <a:r>
              <a:rPr lang="en-US" sz="1600" u="sng" dirty="0">
                <a:solidFill>
                  <a:schemeClr val="tx1"/>
                </a:solidFill>
                <a:latin typeface="Tahoma" pitchFamily="34" charset="0"/>
                <a:ea typeface="ＭＳ Ｐゴシック" pitchFamily="34" charset="-128"/>
                <a:cs typeface="Arial" charset="0"/>
              </a:rPr>
              <a:t>28.33</a:t>
            </a:r>
            <a:r>
              <a:rPr lang="en-US" sz="1600" dirty="0">
                <a:solidFill>
                  <a:schemeClr val="tx1"/>
                </a:solidFill>
                <a:latin typeface="Tahoma" pitchFamily="34" charset="0"/>
                <a:ea typeface="ＭＳ Ｐゴシック" pitchFamily="34" charset="-128"/>
                <a:cs typeface="Arial" charset="0"/>
              </a:rPr>
              <a:t>) and the number of</a:t>
            </a:r>
            <a:r>
              <a:rPr lang="en-US" sz="1600" dirty="0">
                <a:latin typeface="Tahoma" pitchFamily="34" charset="0"/>
                <a:ea typeface="ＭＳ Ｐゴシック" pitchFamily="34" charset="-128"/>
                <a:cs typeface="Arial" charset="0"/>
              </a:rPr>
              <a:t> </a:t>
            </a:r>
            <a:r>
              <a:rPr lang="en-US" sz="1600" dirty="0">
                <a:solidFill>
                  <a:srgbClr val="FF00FF"/>
                </a:solidFill>
                <a:latin typeface="Tahoma" pitchFamily="34" charset="0"/>
                <a:ea typeface="ＭＳ Ｐゴシック" pitchFamily="34" charset="-128"/>
                <a:cs typeface="Arial" charset="0"/>
              </a:rPr>
              <a:t>FTEs </a:t>
            </a:r>
            <a:r>
              <a:rPr lang="en-US" sz="1600" dirty="0">
                <a:solidFill>
                  <a:schemeClr val="tx1"/>
                </a:solidFill>
                <a:latin typeface="Tahoma" pitchFamily="34" charset="0"/>
                <a:ea typeface="ＭＳ Ｐゴシック" pitchFamily="34" charset="-128"/>
                <a:cs typeface="Arial" charset="0"/>
              </a:rPr>
              <a:t>(</a:t>
            </a:r>
            <a:r>
              <a:rPr lang="en-US" sz="1600" u="sng" dirty="0">
                <a:solidFill>
                  <a:schemeClr val="tx1"/>
                </a:solidFill>
                <a:latin typeface="Tahoma" pitchFamily="34" charset="0"/>
                <a:ea typeface="ＭＳ Ｐゴシック" pitchFamily="34" charset="-128"/>
                <a:cs typeface="Arial" charset="0"/>
              </a:rPr>
              <a:t>40</a:t>
            </a:r>
            <a:r>
              <a:rPr lang="en-US" sz="1600" dirty="0">
                <a:solidFill>
                  <a:schemeClr val="tx1"/>
                </a:solidFill>
                <a:latin typeface="Tahoma" pitchFamily="34" charset="0"/>
                <a:ea typeface="ＭＳ Ｐゴシック" pitchFamily="34" charset="-128"/>
                <a:cs typeface="Arial" charset="0"/>
              </a:rPr>
              <a:t>)</a:t>
            </a:r>
            <a:r>
              <a:rPr lang="en-US" sz="1600" dirty="0">
                <a:latin typeface="Tahoma" pitchFamily="34" charset="0"/>
                <a:ea typeface="ＭＳ Ｐゴシック" pitchFamily="34" charset="-128"/>
                <a:cs typeface="Arial" charset="0"/>
              </a:rPr>
              <a:t> </a:t>
            </a:r>
            <a:r>
              <a:rPr lang="en-US" sz="1600" dirty="0">
                <a:solidFill>
                  <a:schemeClr val="tx1"/>
                </a:solidFill>
                <a:latin typeface="Tahoma" pitchFamily="34" charset="0"/>
                <a:ea typeface="ＭＳ Ｐゴシック" pitchFamily="34" charset="-128"/>
                <a:cs typeface="Arial" charset="0"/>
              </a:rPr>
              <a:t>for each of the 5 months.  For May thru September, ER A has </a:t>
            </a:r>
            <a:r>
              <a:rPr lang="en-US" sz="1600" u="sng" dirty="0">
                <a:solidFill>
                  <a:schemeClr val="tx1"/>
                </a:solidFill>
                <a:latin typeface="Tahoma" pitchFamily="34" charset="0"/>
                <a:ea typeface="ＭＳ Ｐゴシック" pitchFamily="34" charset="-128"/>
                <a:cs typeface="Arial" charset="0"/>
              </a:rPr>
              <a:t>68.33 EEs</a:t>
            </a:r>
            <a:r>
              <a:rPr lang="en-US" sz="1600" dirty="0">
                <a:solidFill>
                  <a:schemeClr val="tx1"/>
                </a:solidFill>
                <a:latin typeface="Tahoma" pitchFamily="34" charset="0"/>
                <a:ea typeface="ＭＳ Ｐゴシック" pitchFamily="34" charset="-128"/>
                <a:cs typeface="Arial" charset="0"/>
              </a:rPr>
              <a:t> who are counted</a:t>
            </a:r>
            <a:r>
              <a:rPr lang="en-US" sz="1600" dirty="0">
                <a:latin typeface="Tahoma" pitchFamily="34" charset="0"/>
                <a:ea typeface="ＭＳ Ｐゴシック" pitchFamily="34" charset="-128"/>
                <a:cs typeface="Arial" charset="0"/>
              </a:rPr>
              <a:t> (</a:t>
            </a:r>
            <a:r>
              <a:rPr lang="en-US" sz="1600" dirty="0">
                <a:solidFill>
                  <a:srgbClr val="FF00FF"/>
                </a:solidFill>
                <a:latin typeface="Tahoma" pitchFamily="34" charset="0"/>
                <a:ea typeface="ＭＳ Ｐゴシック" pitchFamily="34" charset="-128"/>
                <a:cs typeface="Arial" charset="0"/>
              </a:rPr>
              <a:t>FTEs</a:t>
            </a:r>
            <a:r>
              <a:rPr lang="en-US" sz="1600" dirty="0">
                <a:latin typeface="Tahoma" pitchFamily="34" charset="0"/>
                <a:ea typeface="ＭＳ Ｐゴシック" pitchFamily="34" charset="-128"/>
                <a:cs typeface="Arial" charset="0"/>
              </a:rPr>
              <a:t> </a:t>
            </a:r>
            <a:r>
              <a:rPr lang="en-US" sz="1600" dirty="0">
                <a:solidFill>
                  <a:schemeClr val="tx1"/>
                </a:solidFill>
                <a:latin typeface="Tahoma" pitchFamily="34" charset="0"/>
                <a:ea typeface="ＭＳ Ｐゴシック" pitchFamily="34" charset="-128"/>
                <a:cs typeface="Arial" charset="0"/>
              </a:rPr>
              <a:t>plus</a:t>
            </a:r>
            <a:r>
              <a:rPr lang="en-US" sz="1600" dirty="0">
                <a:latin typeface="Tahoma" pitchFamily="34" charset="0"/>
                <a:ea typeface="ＭＳ Ｐゴシック" pitchFamily="34" charset="-128"/>
                <a:cs typeface="Arial" charset="0"/>
              </a:rPr>
              <a:t> </a:t>
            </a:r>
            <a:r>
              <a:rPr lang="en-US" sz="1600" dirty="0">
                <a:solidFill>
                  <a:srgbClr val="1466C5"/>
                </a:solidFill>
                <a:latin typeface="Tahoma" pitchFamily="34" charset="0"/>
                <a:ea typeface="ＭＳ Ｐゴシック" pitchFamily="34" charset="-128"/>
                <a:cs typeface="Arial" charset="0"/>
              </a:rPr>
              <a:t>FTEEs</a:t>
            </a:r>
            <a:r>
              <a:rPr lang="en-US" sz="1600" dirty="0">
                <a:latin typeface="Tahoma" pitchFamily="34" charset="0"/>
                <a:ea typeface="ＭＳ Ｐゴシック" pitchFamily="34" charset="-128"/>
                <a:cs typeface="Arial" charset="0"/>
              </a:rPr>
              <a:t>).</a:t>
            </a:r>
            <a:endParaRPr lang="en-US" sz="1600" u="sng" dirty="0">
              <a:latin typeface="Tahoma" pitchFamily="34" charset="0"/>
              <a:ea typeface="ＭＳ Ｐゴシック" pitchFamily="34" charset="-128"/>
              <a:cs typeface="Arial" charset="0"/>
            </a:endParaRPr>
          </a:p>
        </p:txBody>
      </p:sp>
      <p:sp>
        <p:nvSpPr>
          <p:cNvPr id="91139" name="Rectangle 3"/>
          <p:cNvSpPr>
            <a:spLocks noGrp="1" noChangeArrowheads="1"/>
          </p:cNvSpPr>
          <p:nvPr>
            <p:ph type="title" idx="4294967295"/>
          </p:nvPr>
        </p:nvSpPr>
        <p:spPr>
          <a:xfrm>
            <a:off x="1295400" y="0"/>
            <a:ext cx="7848600" cy="685800"/>
          </a:xfrm>
        </p:spPr>
        <p:txBody>
          <a:bodyPr/>
          <a:lstStyle/>
          <a:p>
            <a:pPr eaLnBrk="1" hangingPunct="1"/>
            <a:r>
              <a:rPr lang="en-US" sz="2800">
                <a:ea typeface="ＭＳ Ｐゴシック" pitchFamily="34" charset="-128"/>
                <a:cs typeface="Arial" charset="0"/>
              </a:rPr>
              <a:t>ER </a:t>
            </a:r>
            <a:r>
              <a:rPr lang="ja-JP" altLang="en-US" sz="2800">
                <a:ea typeface="ＭＳ Ｐゴシック" pitchFamily="34" charset="-128"/>
                <a:cs typeface="Arial" charset="0"/>
              </a:rPr>
              <a:t>“</a:t>
            </a:r>
            <a:r>
              <a:rPr lang="en-US" altLang="ja-JP" sz="2800">
                <a:ea typeface="ＭＳ Ｐゴシック" pitchFamily="34" charset="-128"/>
                <a:cs typeface="Arial" charset="0"/>
              </a:rPr>
              <a:t>Pay or Play” Penalty Tax (cont</a:t>
            </a:r>
            <a:r>
              <a:rPr lang="ja-JP" altLang="en-US" sz="2800">
                <a:ea typeface="ＭＳ Ｐゴシック" pitchFamily="34" charset="-128"/>
                <a:cs typeface="Arial" charset="0"/>
              </a:rPr>
              <a:t>’</a:t>
            </a:r>
            <a:r>
              <a:rPr lang="en-US" altLang="ja-JP" sz="2800">
                <a:ea typeface="ＭＳ Ｐゴシック" pitchFamily="34" charset="-128"/>
                <a:cs typeface="Arial" charset="0"/>
              </a:rPr>
              <a:t>d)</a:t>
            </a:r>
            <a:endParaRPr lang="en-US" sz="2800">
              <a:ea typeface="ＭＳ Ｐゴシック" pitchFamily="34" charset="-128"/>
              <a:cs typeface="Arial" charset="0"/>
            </a:endParaRPr>
          </a:p>
        </p:txBody>
      </p:sp>
      <p:pic>
        <p:nvPicPr>
          <p:cNvPr id="5" name="Picture 4" descr="MC900440035[1]"/>
          <p:cNvPicPr>
            <a:picLocks noChangeAspect="1" noChangeArrowheads="1"/>
          </p:cNvPicPr>
          <p:nvPr/>
        </p:nvPicPr>
        <p:blipFill>
          <a:blip r:embed="rId2"/>
          <a:srcRect/>
          <a:stretch>
            <a:fillRect/>
          </a:stretch>
        </p:blipFill>
        <p:spPr bwMode="auto">
          <a:xfrm rot="927958">
            <a:off x="8417859" y="1447800"/>
            <a:ext cx="537882" cy="381000"/>
          </a:xfrm>
          <a:prstGeom prst="rect">
            <a:avLst/>
          </a:prstGeom>
          <a:noFill/>
          <a:ln w="9525">
            <a:noFill/>
            <a:miter lim="800000"/>
            <a:headEnd/>
            <a:tailEnd/>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ext Box 54"/>
          <p:cNvSpPr txBox="1">
            <a:spLocks noChangeArrowheads="1"/>
          </p:cNvSpPr>
          <p:nvPr/>
        </p:nvSpPr>
        <p:spPr bwMode="auto">
          <a:xfrm>
            <a:off x="457200" y="1524000"/>
            <a:ext cx="8382000" cy="4601260"/>
          </a:xfrm>
          <a:prstGeom prst="rect">
            <a:avLst/>
          </a:prstGeom>
          <a:noFill/>
          <a:ln w="9525">
            <a:noFill/>
            <a:miter lim="800000"/>
            <a:headEnd/>
            <a:tailEnd/>
          </a:ln>
        </p:spPr>
        <p:txBody>
          <a:bodyPr>
            <a:spAutoFit/>
          </a:bodyPr>
          <a:lstStyle/>
          <a:p>
            <a:pPr eaLnBrk="0" hangingPunct="0">
              <a:spcBef>
                <a:spcPct val="50000"/>
              </a:spcBef>
              <a:buClr>
                <a:srgbClr val="589DEE"/>
              </a:buClr>
            </a:pPr>
            <a:r>
              <a:rPr lang="en-US" sz="1500" b="1" u="sng" dirty="0">
                <a:solidFill>
                  <a:srgbClr val="00B046"/>
                </a:solidFill>
                <a:latin typeface="Tahoma" pitchFamily="34" charset="0"/>
              </a:rPr>
              <a:t>EXAMPLE-Calculating Number of </a:t>
            </a:r>
            <a:r>
              <a:rPr lang="en-US" sz="1500" b="1" u="sng" dirty="0">
                <a:solidFill>
                  <a:srgbClr val="FF00FF"/>
                </a:solidFill>
                <a:latin typeface="Tahoma" pitchFamily="34" charset="0"/>
              </a:rPr>
              <a:t>FTEs</a:t>
            </a:r>
            <a:r>
              <a:rPr lang="en-US" sz="1500" b="1" u="sng" dirty="0">
                <a:solidFill>
                  <a:schemeClr val="hlink"/>
                </a:solidFill>
                <a:latin typeface="Tahoma" pitchFamily="34" charset="0"/>
              </a:rPr>
              <a:t>/</a:t>
            </a:r>
            <a:r>
              <a:rPr lang="en-US" sz="1500" b="1" u="sng" dirty="0">
                <a:solidFill>
                  <a:srgbClr val="1466C5"/>
                </a:solidFill>
                <a:latin typeface="Tahoma" pitchFamily="34" charset="0"/>
              </a:rPr>
              <a:t>FTEEs</a:t>
            </a:r>
            <a:r>
              <a:rPr lang="en-US" sz="1500" b="1" u="sng" dirty="0">
                <a:solidFill>
                  <a:schemeClr val="hlink"/>
                </a:solidFill>
                <a:latin typeface="Tahoma" pitchFamily="34" charset="0"/>
              </a:rPr>
              <a:t> </a:t>
            </a:r>
            <a:r>
              <a:rPr lang="en-US" sz="1500" b="1" u="sng" dirty="0">
                <a:solidFill>
                  <a:srgbClr val="00B046"/>
                </a:solidFill>
                <a:latin typeface="Tahoma" pitchFamily="34" charset="0"/>
              </a:rPr>
              <a:t>(</a:t>
            </a:r>
            <a:r>
              <a:rPr lang="en-US" sz="1500" b="1" u="sng" dirty="0" err="1">
                <a:solidFill>
                  <a:srgbClr val="00B046"/>
                </a:solidFill>
                <a:latin typeface="Tahoma" pitchFamily="34" charset="0"/>
              </a:rPr>
              <a:t>cont</a:t>
            </a:r>
            <a:r>
              <a:rPr lang="ja-JP" altLang="en-US" sz="1500" b="1" u="sng" dirty="0">
                <a:solidFill>
                  <a:srgbClr val="00B046"/>
                </a:solidFill>
              </a:rPr>
              <a:t>’</a:t>
            </a:r>
            <a:r>
              <a:rPr lang="en-US" sz="1500" b="1" u="sng" dirty="0">
                <a:solidFill>
                  <a:srgbClr val="00B046"/>
                </a:solidFill>
                <a:latin typeface="Tahoma" pitchFamily="34" charset="0"/>
              </a:rPr>
              <a:t>d)</a:t>
            </a:r>
          </a:p>
          <a:p>
            <a:pPr eaLnBrk="0" hangingPunct="0">
              <a:spcBef>
                <a:spcPct val="50000"/>
              </a:spcBef>
              <a:buClr>
                <a:srgbClr val="589DEE"/>
              </a:buClr>
              <a:buFont typeface="Arial" charset="0"/>
              <a:buNone/>
            </a:pPr>
            <a:r>
              <a:rPr lang="en-US" sz="1500" dirty="0">
                <a:solidFill>
                  <a:schemeClr val="folHlink"/>
                </a:solidFill>
                <a:latin typeface="Tahoma" pitchFamily="34" charset="0"/>
              </a:rPr>
              <a:t>5)</a:t>
            </a:r>
            <a:r>
              <a:rPr lang="en-US" sz="1500" dirty="0">
                <a:solidFill>
                  <a:srgbClr val="00B046"/>
                </a:solidFill>
                <a:latin typeface="Tahoma" pitchFamily="34" charset="0"/>
              </a:rPr>
              <a:t>  </a:t>
            </a:r>
            <a:r>
              <a:rPr lang="en-US" sz="1500" u="sng" dirty="0">
                <a:solidFill>
                  <a:srgbClr val="00B046"/>
                </a:solidFill>
                <a:latin typeface="Tahoma" pitchFamily="34" charset="0"/>
              </a:rPr>
              <a:t>Each Month.</a:t>
            </a:r>
            <a:r>
              <a:rPr lang="en-US" sz="1500" dirty="0">
                <a:solidFill>
                  <a:srgbClr val="00B046"/>
                </a:solidFill>
                <a:latin typeface="Tahoma" pitchFamily="34" charset="0"/>
              </a:rPr>
              <a:t> </a:t>
            </a:r>
            <a:r>
              <a:rPr lang="en-US" sz="1500" dirty="0">
                <a:solidFill>
                  <a:srgbClr val="595959"/>
                </a:solidFill>
                <a:latin typeface="Tahoma" pitchFamily="34" charset="0"/>
              </a:rPr>
              <a:t>Now add up the numbers for each month.</a:t>
            </a:r>
            <a:endParaRPr lang="en-US" sz="1500" u="sng" dirty="0">
              <a:solidFill>
                <a:srgbClr val="595959"/>
              </a:solidFill>
              <a:latin typeface="Tahoma" pitchFamily="34" charset="0"/>
            </a:endParaRPr>
          </a:p>
          <a:p>
            <a:pPr eaLnBrk="0" hangingPunct="0">
              <a:spcBef>
                <a:spcPct val="50000"/>
              </a:spcBef>
              <a:buClr>
                <a:srgbClr val="589DEE"/>
              </a:buClr>
              <a:buFontTx/>
              <a:buChar char="•"/>
            </a:pPr>
            <a:endParaRPr lang="en-US" sz="1500" u="sng" dirty="0">
              <a:solidFill>
                <a:srgbClr val="00B046"/>
              </a:solidFill>
              <a:latin typeface="Tahoma" pitchFamily="34" charset="0"/>
            </a:endParaRPr>
          </a:p>
          <a:p>
            <a:pPr eaLnBrk="0" hangingPunct="0">
              <a:spcBef>
                <a:spcPct val="50000"/>
              </a:spcBef>
              <a:buClr>
                <a:srgbClr val="589DEE"/>
              </a:buClr>
              <a:buFontTx/>
              <a:buChar char="•"/>
            </a:pPr>
            <a:endParaRPr lang="en-US" sz="1500" u="sng" dirty="0">
              <a:solidFill>
                <a:srgbClr val="00B046"/>
              </a:solidFill>
              <a:latin typeface="Tahoma" pitchFamily="34" charset="0"/>
            </a:endParaRPr>
          </a:p>
          <a:p>
            <a:pPr eaLnBrk="0" hangingPunct="0">
              <a:spcBef>
                <a:spcPct val="50000"/>
              </a:spcBef>
              <a:buClr>
                <a:srgbClr val="589DEE"/>
              </a:buClr>
              <a:buFontTx/>
              <a:buChar char="•"/>
            </a:pPr>
            <a:endParaRPr lang="en-US" sz="1500" u="sng" dirty="0">
              <a:solidFill>
                <a:srgbClr val="00B046"/>
              </a:solidFill>
              <a:latin typeface="Tahoma" pitchFamily="34" charset="0"/>
            </a:endParaRPr>
          </a:p>
          <a:p>
            <a:pPr eaLnBrk="0" hangingPunct="0">
              <a:spcBef>
                <a:spcPct val="50000"/>
              </a:spcBef>
              <a:buClr>
                <a:srgbClr val="589DEE"/>
              </a:buClr>
              <a:buFontTx/>
              <a:buChar char="•"/>
            </a:pPr>
            <a:endParaRPr lang="en-US" sz="1500" u="sng" dirty="0">
              <a:solidFill>
                <a:srgbClr val="00B046"/>
              </a:solidFill>
              <a:latin typeface="Tahoma" pitchFamily="34" charset="0"/>
            </a:endParaRPr>
          </a:p>
          <a:p>
            <a:pPr eaLnBrk="0" hangingPunct="0">
              <a:spcBef>
                <a:spcPct val="50000"/>
              </a:spcBef>
              <a:buClr>
                <a:srgbClr val="589DEE"/>
              </a:buClr>
              <a:buFontTx/>
              <a:buChar char="•"/>
            </a:pPr>
            <a:endParaRPr lang="en-US" sz="1500" u="sng" dirty="0">
              <a:solidFill>
                <a:srgbClr val="00B046"/>
              </a:solidFill>
              <a:latin typeface="Tahoma" pitchFamily="34" charset="0"/>
            </a:endParaRPr>
          </a:p>
          <a:p>
            <a:pPr eaLnBrk="0" hangingPunct="0">
              <a:spcBef>
                <a:spcPct val="50000"/>
              </a:spcBef>
              <a:buClr>
                <a:srgbClr val="589DEE"/>
              </a:buClr>
              <a:buFontTx/>
              <a:buChar char="•"/>
            </a:pPr>
            <a:endParaRPr lang="en-US" sz="1500" u="sng" dirty="0">
              <a:solidFill>
                <a:srgbClr val="00B046"/>
              </a:solidFill>
              <a:latin typeface="Tahoma" pitchFamily="34" charset="0"/>
            </a:endParaRPr>
          </a:p>
          <a:p>
            <a:pPr eaLnBrk="0" hangingPunct="0">
              <a:spcBef>
                <a:spcPct val="50000"/>
              </a:spcBef>
              <a:buClr>
                <a:srgbClr val="589DEE"/>
              </a:buClr>
              <a:buFontTx/>
              <a:buChar char="•"/>
            </a:pPr>
            <a:endParaRPr lang="en-US" sz="1500" u="sng" dirty="0">
              <a:solidFill>
                <a:srgbClr val="00B046"/>
              </a:solidFill>
              <a:latin typeface="Tahoma" pitchFamily="34" charset="0"/>
            </a:endParaRPr>
          </a:p>
          <a:p>
            <a:pPr eaLnBrk="0" hangingPunct="0">
              <a:spcBef>
                <a:spcPct val="50000"/>
              </a:spcBef>
              <a:buClr>
                <a:srgbClr val="589DEE"/>
              </a:buClr>
              <a:buFontTx/>
              <a:buChar char="•"/>
            </a:pPr>
            <a:endParaRPr lang="en-US" sz="1500" u="sng" dirty="0">
              <a:solidFill>
                <a:srgbClr val="00B046"/>
              </a:solidFill>
              <a:latin typeface="Tahoma" pitchFamily="34" charset="0"/>
            </a:endParaRPr>
          </a:p>
          <a:p>
            <a:pPr eaLnBrk="0" hangingPunct="0">
              <a:spcBef>
                <a:spcPct val="50000"/>
              </a:spcBef>
              <a:buClr>
                <a:srgbClr val="589DEE"/>
              </a:buClr>
            </a:pPr>
            <a:r>
              <a:rPr lang="en-US" sz="1500" dirty="0">
                <a:solidFill>
                  <a:schemeClr val="folHlink"/>
                </a:solidFill>
                <a:latin typeface="Tahoma" pitchFamily="34" charset="0"/>
              </a:rPr>
              <a:t>6)</a:t>
            </a:r>
            <a:r>
              <a:rPr lang="en-US" sz="1500" dirty="0">
                <a:solidFill>
                  <a:srgbClr val="00B046"/>
                </a:solidFill>
                <a:latin typeface="Tahoma" pitchFamily="34" charset="0"/>
              </a:rPr>
              <a:t>  </a:t>
            </a:r>
            <a:r>
              <a:rPr lang="en-US" sz="1500" u="sng" dirty="0">
                <a:solidFill>
                  <a:srgbClr val="00B046"/>
                </a:solidFill>
                <a:latin typeface="Tahoma" pitchFamily="34" charset="0"/>
              </a:rPr>
              <a:t>Divide by 12.</a:t>
            </a:r>
            <a:r>
              <a:rPr lang="en-US" sz="1500" dirty="0">
                <a:solidFill>
                  <a:srgbClr val="00B046"/>
                </a:solidFill>
                <a:latin typeface="Tahoma" pitchFamily="34" charset="0"/>
              </a:rPr>
              <a:t> </a:t>
            </a:r>
            <a:r>
              <a:rPr lang="en-US" sz="1500" dirty="0">
                <a:latin typeface="Tahoma" pitchFamily="34" charset="0"/>
              </a:rPr>
              <a:t>Now divide the yearly total by 12.</a:t>
            </a:r>
            <a:r>
              <a:rPr lang="en-US" sz="1500" dirty="0">
                <a:solidFill>
                  <a:srgbClr val="595959"/>
                </a:solidFill>
                <a:latin typeface="Tahoma" pitchFamily="34" charset="0"/>
              </a:rPr>
              <a:t>  </a:t>
            </a:r>
            <a:r>
              <a:rPr lang="en-US" sz="1500" dirty="0">
                <a:solidFill>
                  <a:srgbClr val="00B046"/>
                </a:solidFill>
                <a:latin typeface="Tahoma" pitchFamily="34" charset="0"/>
              </a:rPr>
              <a:t>621.65/12 = 51.80</a:t>
            </a:r>
            <a:r>
              <a:rPr lang="en-US" sz="1500" dirty="0">
                <a:solidFill>
                  <a:srgbClr val="595959"/>
                </a:solidFill>
                <a:latin typeface="Tahoma" pitchFamily="34" charset="0"/>
              </a:rPr>
              <a:t>, </a:t>
            </a:r>
            <a:r>
              <a:rPr lang="en-US" sz="1500" dirty="0">
                <a:latin typeface="Tahoma" pitchFamily="34" charset="0"/>
              </a:rPr>
              <a:t>rounded down</a:t>
            </a:r>
            <a:r>
              <a:rPr lang="en-US" sz="1500" dirty="0">
                <a:solidFill>
                  <a:srgbClr val="595959"/>
                </a:solidFill>
                <a:latin typeface="Tahoma" pitchFamily="34" charset="0"/>
              </a:rPr>
              <a:t> </a:t>
            </a:r>
            <a:r>
              <a:rPr lang="en-US" sz="1500" dirty="0">
                <a:latin typeface="Tahoma" pitchFamily="34" charset="0"/>
              </a:rPr>
              <a:t>to </a:t>
            </a:r>
            <a:r>
              <a:rPr lang="en-US" sz="1500" dirty="0">
                <a:solidFill>
                  <a:srgbClr val="00B046"/>
                </a:solidFill>
                <a:latin typeface="Tahoma" pitchFamily="34" charset="0"/>
              </a:rPr>
              <a:t>51</a:t>
            </a:r>
            <a:r>
              <a:rPr lang="en-US" sz="1500" dirty="0">
                <a:solidFill>
                  <a:srgbClr val="595959"/>
                </a:solidFill>
                <a:latin typeface="Tahoma" pitchFamily="34" charset="0"/>
              </a:rPr>
              <a:t>. </a:t>
            </a:r>
            <a:r>
              <a:rPr lang="en-US" sz="1500" dirty="0">
                <a:latin typeface="Tahoma" pitchFamily="34" charset="0"/>
              </a:rPr>
              <a:t>ER A is subject to the Pay or Play tax because it has at least</a:t>
            </a:r>
            <a:r>
              <a:rPr lang="en-US" sz="1500" dirty="0">
                <a:solidFill>
                  <a:srgbClr val="595959"/>
                </a:solidFill>
                <a:latin typeface="Tahoma" pitchFamily="34" charset="0"/>
              </a:rPr>
              <a:t> </a:t>
            </a:r>
            <a:r>
              <a:rPr lang="en-US" sz="1500" u="sng" dirty="0">
                <a:latin typeface="Tahoma" pitchFamily="34" charset="0"/>
              </a:rPr>
              <a:t>50</a:t>
            </a:r>
            <a:r>
              <a:rPr lang="en-US" sz="1500" dirty="0">
                <a:solidFill>
                  <a:srgbClr val="595959"/>
                </a:solidFill>
                <a:latin typeface="Tahoma" pitchFamily="34" charset="0"/>
              </a:rPr>
              <a:t> </a:t>
            </a:r>
            <a:r>
              <a:rPr lang="en-US" sz="1500" dirty="0">
                <a:solidFill>
                  <a:srgbClr val="FF00FF"/>
                </a:solidFill>
                <a:latin typeface="Tahoma" pitchFamily="34" charset="0"/>
              </a:rPr>
              <a:t>FTEs</a:t>
            </a:r>
            <a:r>
              <a:rPr lang="en-US" sz="1500" dirty="0">
                <a:solidFill>
                  <a:srgbClr val="595959"/>
                </a:solidFill>
                <a:latin typeface="Tahoma" pitchFamily="34" charset="0"/>
              </a:rPr>
              <a:t>/</a:t>
            </a:r>
            <a:r>
              <a:rPr lang="en-US" sz="1500" dirty="0">
                <a:solidFill>
                  <a:srgbClr val="1466C5"/>
                </a:solidFill>
                <a:latin typeface="Tahoma" pitchFamily="34" charset="0"/>
              </a:rPr>
              <a:t>FTEEs</a:t>
            </a:r>
            <a:r>
              <a:rPr lang="en-US" sz="1500" dirty="0">
                <a:solidFill>
                  <a:srgbClr val="595959"/>
                </a:solidFill>
                <a:latin typeface="Tahoma" pitchFamily="34" charset="0"/>
              </a:rPr>
              <a:t>.</a:t>
            </a:r>
          </a:p>
          <a:p>
            <a:pPr eaLnBrk="0" hangingPunct="0">
              <a:spcBef>
                <a:spcPct val="50000"/>
              </a:spcBef>
            </a:pPr>
            <a:r>
              <a:rPr lang="en-US" sz="1600" dirty="0">
                <a:solidFill>
                  <a:srgbClr val="589DEE"/>
                </a:solidFill>
                <a:latin typeface="Tahoma" pitchFamily="34" charset="0"/>
              </a:rPr>
              <a:t> </a:t>
            </a:r>
            <a:r>
              <a:rPr lang="en-US" sz="1400" dirty="0">
                <a:solidFill>
                  <a:srgbClr val="589DEE"/>
                </a:solidFill>
                <a:latin typeface="Tahoma" pitchFamily="34" charset="0"/>
              </a:rPr>
              <a:t> * Seasonal EE exception N/A as were employed &gt; 120 days.  If employed 120 days or &gt;, ER A  would not have been subject to Pay or Play tax.</a:t>
            </a:r>
            <a:r>
              <a:rPr lang="en-US" sz="1400" u="sng" dirty="0">
                <a:solidFill>
                  <a:srgbClr val="589DEE"/>
                </a:solidFill>
                <a:latin typeface="Tahoma" pitchFamily="34" charset="0"/>
              </a:rPr>
              <a:t>  </a:t>
            </a:r>
          </a:p>
        </p:txBody>
      </p:sp>
      <p:sp>
        <p:nvSpPr>
          <p:cNvPr id="58" name="Slide Number Placeholder 5"/>
          <p:cNvSpPr>
            <a:spLocks noGrp="1"/>
          </p:cNvSpPr>
          <p:nvPr>
            <p:ph type="sldNum" sz="quarter" idx="12"/>
          </p:nvPr>
        </p:nvSpPr>
        <p:spPr/>
        <p:txBody>
          <a:bodyPr/>
          <a:lstStyle/>
          <a:p>
            <a:pPr>
              <a:defRPr/>
            </a:pPr>
            <a:fld id="{D2D9043E-F6A0-4484-81C7-444679ED1170}" type="slidenum">
              <a:rPr lang="en-US"/>
              <a:pPr>
                <a:defRPr/>
              </a:pPr>
              <a:t>83</a:t>
            </a:fld>
            <a:endParaRPr lang="en-US" dirty="0"/>
          </a:p>
        </p:txBody>
      </p:sp>
      <p:graphicFrame>
        <p:nvGraphicFramePr>
          <p:cNvPr id="92216" name="Group 56"/>
          <p:cNvGraphicFramePr>
            <a:graphicFrameLocks noGrp="1"/>
          </p:cNvGraphicFramePr>
          <p:nvPr>
            <p:extLst>
              <p:ext uri="{D42A27DB-BD31-4B8C-83A1-F6EECF244321}">
                <p14:modId xmlns:p14="http://schemas.microsoft.com/office/powerpoint/2010/main" val="1681413540"/>
              </p:ext>
            </p:extLst>
          </p:nvPr>
        </p:nvGraphicFramePr>
        <p:xfrm>
          <a:off x="838200" y="2335195"/>
          <a:ext cx="6477000" cy="2187609"/>
        </p:xfrm>
        <a:graphic>
          <a:graphicData uri="http://schemas.openxmlformats.org/drawingml/2006/table">
            <a:tbl>
              <a:tblPr/>
              <a:tblGrid>
                <a:gridCol w="16002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tblGrid>
              <a:tr h="493713">
                <a:tc>
                  <a:txBody>
                    <a:bodyPr/>
                    <a:lstStyle/>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200" b="1" i="0" u="none" strike="noStrike" cap="none" normalizeH="0" baseline="0" dirty="0">
                          <a:ln>
                            <a:noFill/>
                          </a:ln>
                          <a:solidFill>
                            <a:schemeClr val="hlink"/>
                          </a:solidFill>
                          <a:effectLst/>
                          <a:latin typeface="Tahoma" pitchFamily="34" charset="0"/>
                          <a:ea typeface="ＭＳ Ｐゴシック" pitchFamily="34" charset="-128"/>
                        </a:rPr>
                        <a:t>Month</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200" b="1" i="0" u="none" strike="noStrike" cap="none" normalizeH="0" baseline="0">
                          <a:ln>
                            <a:noFill/>
                          </a:ln>
                          <a:solidFill>
                            <a:srgbClr val="FF00FF"/>
                          </a:solidFill>
                          <a:effectLst/>
                          <a:latin typeface="Tahoma" pitchFamily="34" charset="0"/>
                          <a:ea typeface="ＭＳ Ｐゴシック" pitchFamily="34" charset="-128"/>
                        </a:rPr>
                        <a:t>FTEs</a:t>
                      </a:r>
                      <a:r>
                        <a:rPr kumimoji="0" lang="en-US" sz="1200" b="1" i="0" u="none" strike="noStrike" cap="none" normalizeH="0" baseline="0">
                          <a:ln>
                            <a:noFill/>
                          </a:ln>
                          <a:solidFill>
                            <a:schemeClr val="hlink"/>
                          </a:solidFill>
                          <a:effectLst/>
                          <a:latin typeface="Tahoma" pitchFamily="34" charset="0"/>
                          <a:ea typeface="ＭＳ Ｐゴシック" pitchFamily="34" charset="-128"/>
                        </a:rPr>
                        <a:t> + </a:t>
                      </a:r>
                      <a:r>
                        <a:rPr kumimoji="0" lang="en-US" sz="1200" b="1" i="0" u="none" strike="noStrike" cap="none" normalizeH="0" baseline="0">
                          <a:ln>
                            <a:noFill/>
                          </a:ln>
                          <a:solidFill>
                            <a:srgbClr val="1466C5"/>
                          </a:solidFill>
                          <a:effectLst/>
                          <a:latin typeface="Tahoma" pitchFamily="34" charset="0"/>
                          <a:ea typeface="ＭＳ Ｐゴシック" pitchFamily="34" charset="-128"/>
                        </a:rPr>
                        <a:t>FTEEs</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200" b="1" i="0" u="none" strike="noStrike" cap="none" normalizeH="0" baseline="0">
                          <a:ln>
                            <a:noFill/>
                          </a:ln>
                          <a:solidFill>
                            <a:schemeClr val="hlink"/>
                          </a:solidFill>
                          <a:effectLst/>
                          <a:latin typeface="Tahoma" pitchFamily="34" charset="0"/>
                          <a:ea typeface="ＭＳ Ｐゴシック" pitchFamily="34" charset="-128"/>
                        </a:rPr>
                        <a:t>Month</a:t>
                      </a:r>
                    </a:p>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endParaRPr kumimoji="0" lang="en-US" sz="1200" b="1" i="0" u="none" strike="noStrike" cap="none" normalizeH="0" baseline="0">
                        <a:ln>
                          <a:noFill/>
                        </a:ln>
                        <a:solidFill>
                          <a:schemeClr val="hlink"/>
                        </a:solidFill>
                        <a:effectLst/>
                        <a:latin typeface="Tahoma" pitchFamily="34" charset="0"/>
                        <a:ea typeface="ＭＳ Ｐゴシック" pitchFamily="34" charset="-128"/>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200" b="1" i="0" u="none" strike="noStrike" cap="none" normalizeH="0" baseline="0">
                          <a:ln>
                            <a:noFill/>
                          </a:ln>
                          <a:solidFill>
                            <a:srgbClr val="FF00FF"/>
                          </a:solidFill>
                          <a:effectLst/>
                          <a:latin typeface="Tahoma" pitchFamily="34" charset="0"/>
                          <a:ea typeface="ＭＳ Ｐゴシック" pitchFamily="34" charset="-128"/>
                        </a:rPr>
                        <a:t>FTEs</a:t>
                      </a:r>
                      <a:r>
                        <a:rPr kumimoji="0" lang="en-US" sz="1200" b="1" i="0" u="none" strike="noStrike" cap="none" normalizeH="0" baseline="0">
                          <a:ln>
                            <a:noFill/>
                          </a:ln>
                          <a:solidFill>
                            <a:schemeClr val="hlink"/>
                          </a:solidFill>
                          <a:effectLst/>
                          <a:latin typeface="Tahoma" pitchFamily="34" charset="0"/>
                          <a:ea typeface="ＭＳ Ｐゴシック" pitchFamily="34" charset="-128"/>
                        </a:rPr>
                        <a:t> + </a:t>
                      </a:r>
                      <a:r>
                        <a:rPr kumimoji="0" lang="en-US" sz="1200" b="1" i="0" u="none" strike="noStrike" cap="none" normalizeH="0" baseline="0">
                          <a:ln>
                            <a:noFill/>
                          </a:ln>
                          <a:solidFill>
                            <a:srgbClr val="1466C5"/>
                          </a:solidFill>
                          <a:effectLst/>
                          <a:latin typeface="Tahoma" pitchFamily="34" charset="0"/>
                          <a:ea typeface="ＭＳ Ｐゴシック" pitchFamily="34" charset="-128"/>
                        </a:rPr>
                        <a:t>FTEEs</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638">
                <a:tc>
                  <a:txBody>
                    <a:bodyPr/>
                    <a:lstStyle/>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200" b="0" i="0" u="none" strike="noStrike" cap="none" normalizeH="0" baseline="0">
                          <a:ln>
                            <a:noFill/>
                          </a:ln>
                          <a:solidFill>
                            <a:schemeClr val="tx1"/>
                          </a:solidFill>
                          <a:effectLst/>
                          <a:latin typeface="Tahoma" pitchFamily="34" charset="0"/>
                          <a:ea typeface="ＭＳ Ｐゴシック" pitchFamily="34" charset="-128"/>
                        </a:rPr>
                        <a:t>January</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200" b="0" i="0" u="none" strike="noStrike" cap="none" normalizeH="0" baseline="0">
                          <a:ln>
                            <a:noFill/>
                          </a:ln>
                          <a:solidFill>
                            <a:srgbClr val="FF00FF"/>
                          </a:solidFill>
                          <a:effectLst/>
                          <a:latin typeface="Tahoma" pitchFamily="34" charset="0"/>
                          <a:ea typeface="ＭＳ Ｐゴシック" pitchFamily="34" charset="-128"/>
                        </a:rPr>
                        <a:t>40</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200" b="0" i="0" u="none" strike="noStrike" cap="none" normalizeH="0" baseline="0">
                          <a:ln>
                            <a:noFill/>
                          </a:ln>
                          <a:solidFill>
                            <a:schemeClr val="tx1"/>
                          </a:solidFill>
                          <a:effectLst/>
                          <a:latin typeface="Tahoma" pitchFamily="34" charset="0"/>
                          <a:ea typeface="ＭＳ Ｐゴシック" pitchFamily="34" charset="-128"/>
                        </a:rPr>
                        <a:t>July</a:t>
                      </a:r>
                      <a:r>
                        <a:rPr kumimoji="0" lang="en-US" sz="1200" b="0" i="0" u="none" strike="noStrike" cap="none" normalizeH="0" baseline="0">
                          <a:ln>
                            <a:noFill/>
                          </a:ln>
                          <a:solidFill>
                            <a:srgbClr val="589DEE"/>
                          </a:solidFill>
                          <a:effectLst/>
                          <a:latin typeface="Tahoma" pitchFamily="34" charset="0"/>
                          <a:ea typeface="ＭＳ Ｐゴシック" pitchFamily="34" charset="-128"/>
                        </a:rPr>
                        <a:t>*</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200" b="0" i="0" u="none" strike="noStrike" cap="none" normalizeH="0" baseline="0" dirty="0">
                          <a:ln>
                            <a:noFill/>
                          </a:ln>
                          <a:solidFill>
                            <a:srgbClr val="FF00FF"/>
                          </a:solidFill>
                          <a:effectLst/>
                          <a:latin typeface="Tahoma" pitchFamily="34" charset="0"/>
                          <a:ea typeface="ＭＳ Ｐゴシック" pitchFamily="34" charset="-128"/>
                        </a:rPr>
                        <a:t>40</a:t>
                      </a:r>
                      <a:r>
                        <a:rPr kumimoji="0" lang="en-US" sz="1200" b="0" i="0" u="none" strike="noStrike" cap="none" normalizeH="0" baseline="0" dirty="0">
                          <a:ln>
                            <a:noFill/>
                          </a:ln>
                          <a:solidFill>
                            <a:schemeClr val="tx1"/>
                          </a:solidFill>
                          <a:effectLst/>
                          <a:latin typeface="Tahoma" pitchFamily="34" charset="0"/>
                          <a:ea typeface="ＭＳ Ｐゴシック" pitchFamily="34" charset="-128"/>
                        </a:rPr>
                        <a:t>+</a:t>
                      </a:r>
                      <a:r>
                        <a:rPr kumimoji="0" lang="en-US" sz="1200" b="0" i="0" u="none" strike="noStrike" cap="none" normalizeH="0" baseline="0" dirty="0">
                          <a:ln>
                            <a:noFill/>
                          </a:ln>
                          <a:solidFill>
                            <a:srgbClr val="1466C5"/>
                          </a:solidFill>
                          <a:effectLst/>
                          <a:latin typeface="Tahoma" pitchFamily="34" charset="0"/>
                          <a:ea typeface="ＭＳ Ｐゴシック" pitchFamily="34" charset="-128"/>
                        </a:rPr>
                        <a:t>28.33</a:t>
                      </a:r>
                      <a:r>
                        <a:rPr kumimoji="0" lang="en-US" sz="1200" b="0" i="0" u="none" strike="noStrike" cap="none" normalizeH="0" baseline="0" dirty="0">
                          <a:ln>
                            <a:noFill/>
                          </a:ln>
                          <a:solidFill>
                            <a:schemeClr val="tx1"/>
                          </a:solidFill>
                          <a:effectLst/>
                          <a:latin typeface="Tahoma" pitchFamily="34" charset="0"/>
                          <a:ea typeface="ＭＳ Ｐゴシック" pitchFamily="34" charset="-128"/>
                        </a:rPr>
                        <a:t>=68.33</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0675">
                <a:tc>
                  <a:txBody>
                    <a:bodyPr/>
                    <a:lstStyle/>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200" b="0" i="0" u="none" strike="noStrike" cap="none" normalizeH="0" baseline="0">
                          <a:ln>
                            <a:noFill/>
                          </a:ln>
                          <a:solidFill>
                            <a:schemeClr val="tx1"/>
                          </a:solidFill>
                          <a:effectLst/>
                          <a:latin typeface="Tahoma" pitchFamily="34" charset="0"/>
                          <a:ea typeface="ＭＳ Ｐゴシック" pitchFamily="34" charset="-128"/>
                        </a:rPr>
                        <a:t>February</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200" b="0" i="0" u="none" strike="noStrike" cap="none" normalizeH="0" baseline="0">
                          <a:ln>
                            <a:noFill/>
                          </a:ln>
                          <a:solidFill>
                            <a:srgbClr val="FF00FF"/>
                          </a:solidFill>
                          <a:effectLst/>
                          <a:latin typeface="Tahoma" pitchFamily="34" charset="0"/>
                          <a:ea typeface="ＭＳ Ｐゴシック" pitchFamily="34" charset="-128"/>
                        </a:rPr>
                        <a:t>40</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200" b="0" i="0" u="none" strike="noStrike" cap="none" normalizeH="0" baseline="0">
                          <a:ln>
                            <a:noFill/>
                          </a:ln>
                          <a:solidFill>
                            <a:schemeClr val="tx1"/>
                          </a:solidFill>
                          <a:effectLst/>
                          <a:latin typeface="Tahoma" pitchFamily="34" charset="0"/>
                          <a:ea typeface="ＭＳ Ｐゴシック" pitchFamily="34" charset="-128"/>
                        </a:rPr>
                        <a:t>August</a:t>
                      </a:r>
                      <a:r>
                        <a:rPr kumimoji="0" lang="en-US" sz="1200" b="0" i="0" u="none" strike="noStrike" cap="none" normalizeH="0" baseline="0">
                          <a:ln>
                            <a:noFill/>
                          </a:ln>
                          <a:solidFill>
                            <a:srgbClr val="589DEE"/>
                          </a:solidFill>
                          <a:effectLst/>
                          <a:latin typeface="Tahoma" pitchFamily="34" charset="0"/>
                          <a:ea typeface="ＭＳ Ｐゴシック" pitchFamily="34" charset="-128"/>
                        </a:rPr>
                        <a:t>*</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200" b="0" i="0" u="none" strike="noStrike" cap="none" normalizeH="0" baseline="0">
                          <a:ln>
                            <a:noFill/>
                          </a:ln>
                          <a:solidFill>
                            <a:srgbClr val="FF00FF"/>
                          </a:solidFill>
                          <a:effectLst/>
                          <a:latin typeface="Tahoma" pitchFamily="34" charset="0"/>
                          <a:ea typeface="ＭＳ Ｐゴシック" pitchFamily="34" charset="-128"/>
                        </a:rPr>
                        <a:t>40</a:t>
                      </a:r>
                      <a:r>
                        <a:rPr kumimoji="0" lang="en-US" sz="1200" b="0" i="0" u="none" strike="noStrike" cap="none" normalizeH="0" baseline="0">
                          <a:ln>
                            <a:noFill/>
                          </a:ln>
                          <a:solidFill>
                            <a:schemeClr val="tx1"/>
                          </a:solidFill>
                          <a:effectLst/>
                          <a:latin typeface="Tahoma" pitchFamily="34" charset="0"/>
                          <a:ea typeface="ＭＳ Ｐゴシック" pitchFamily="34" charset="-128"/>
                        </a:rPr>
                        <a:t>+</a:t>
                      </a:r>
                      <a:r>
                        <a:rPr kumimoji="0" lang="en-US" sz="1200" b="0" i="0" u="none" strike="noStrike" cap="none" normalizeH="0" baseline="0">
                          <a:ln>
                            <a:noFill/>
                          </a:ln>
                          <a:solidFill>
                            <a:srgbClr val="1466C5"/>
                          </a:solidFill>
                          <a:effectLst/>
                          <a:latin typeface="Tahoma" pitchFamily="34" charset="0"/>
                          <a:ea typeface="ＭＳ Ｐゴシック" pitchFamily="34" charset="-128"/>
                        </a:rPr>
                        <a:t>28.33</a:t>
                      </a:r>
                      <a:r>
                        <a:rPr kumimoji="0" lang="en-US" sz="1200" b="0" i="0" u="none" strike="noStrike" cap="none" normalizeH="0" baseline="0">
                          <a:ln>
                            <a:noFill/>
                          </a:ln>
                          <a:solidFill>
                            <a:schemeClr val="tx1"/>
                          </a:solidFill>
                          <a:effectLst/>
                          <a:latin typeface="Tahoma" pitchFamily="34" charset="0"/>
                          <a:ea typeface="ＭＳ Ｐゴシック" pitchFamily="34" charset="-128"/>
                        </a:rPr>
                        <a:t>=68.33</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638">
                <a:tc>
                  <a:txBody>
                    <a:bodyPr/>
                    <a:lstStyle/>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200" b="0" i="0" u="none" strike="noStrike" cap="none" normalizeH="0" baseline="0">
                          <a:ln>
                            <a:noFill/>
                          </a:ln>
                          <a:solidFill>
                            <a:schemeClr val="tx1"/>
                          </a:solidFill>
                          <a:effectLst/>
                          <a:latin typeface="Tahoma" pitchFamily="34" charset="0"/>
                          <a:ea typeface="ＭＳ Ｐゴシック" pitchFamily="34" charset="-128"/>
                        </a:rPr>
                        <a:t>March</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200" b="0" i="0" u="none" strike="noStrike" cap="none" normalizeH="0" baseline="0">
                          <a:ln>
                            <a:noFill/>
                          </a:ln>
                          <a:solidFill>
                            <a:srgbClr val="FF00FF"/>
                          </a:solidFill>
                          <a:effectLst/>
                          <a:latin typeface="Tahoma" pitchFamily="34" charset="0"/>
                          <a:ea typeface="ＭＳ Ｐゴシック" pitchFamily="34" charset="-128"/>
                        </a:rPr>
                        <a:t>40</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200" b="0" i="0" u="none" strike="noStrike" cap="none" normalizeH="0" baseline="0">
                          <a:ln>
                            <a:noFill/>
                          </a:ln>
                          <a:solidFill>
                            <a:schemeClr val="tx1"/>
                          </a:solidFill>
                          <a:effectLst/>
                          <a:latin typeface="Tahoma" pitchFamily="34" charset="0"/>
                          <a:ea typeface="ＭＳ Ｐゴシック" pitchFamily="34" charset="-128"/>
                        </a:rPr>
                        <a:t>September</a:t>
                      </a:r>
                      <a:r>
                        <a:rPr kumimoji="0" lang="en-US" sz="1200" b="0" i="0" u="none" strike="noStrike" cap="none" normalizeH="0" baseline="0">
                          <a:ln>
                            <a:noFill/>
                          </a:ln>
                          <a:solidFill>
                            <a:srgbClr val="589DEE"/>
                          </a:solidFill>
                          <a:effectLst/>
                          <a:latin typeface="Tahoma" pitchFamily="34" charset="0"/>
                          <a:ea typeface="ＭＳ Ｐゴシック" pitchFamily="34" charset="-128"/>
                        </a:rPr>
                        <a:t>*</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200" b="0" i="0" u="none" strike="noStrike" cap="none" normalizeH="0" baseline="0">
                          <a:ln>
                            <a:noFill/>
                          </a:ln>
                          <a:solidFill>
                            <a:srgbClr val="FF00FF"/>
                          </a:solidFill>
                          <a:effectLst/>
                          <a:latin typeface="Tahoma" pitchFamily="34" charset="0"/>
                          <a:ea typeface="ＭＳ Ｐゴシック" pitchFamily="34" charset="-128"/>
                        </a:rPr>
                        <a:t>40</a:t>
                      </a:r>
                      <a:r>
                        <a:rPr kumimoji="0" lang="en-US" sz="1200" b="0" i="0" u="none" strike="noStrike" cap="none" normalizeH="0" baseline="0">
                          <a:ln>
                            <a:noFill/>
                          </a:ln>
                          <a:solidFill>
                            <a:schemeClr val="tx1"/>
                          </a:solidFill>
                          <a:effectLst/>
                          <a:latin typeface="Tahoma" pitchFamily="34" charset="0"/>
                          <a:ea typeface="ＭＳ Ｐゴシック" pitchFamily="34" charset="-128"/>
                        </a:rPr>
                        <a:t>+</a:t>
                      </a:r>
                      <a:r>
                        <a:rPr kumimoji="0" lang="en-US" sz="1200" b="0" i="0" u="none" strike="noStrike" cap="none" normalizeH="0" baseline="0">
                          <a:ln>
                            <a:noFill/>
                          </a:ln>
                          <a:solidFill>
                            <a:srgbClr val="1466C5"/>
                          </a:solidFill>
                          <a:effectLst/>
                          <a:latin typeface="Tahoma" pitchFamily="34" charset="0"/>
                          <a:ea typeface="ＭＳ Ｐゴシック" pitchFamily="34" charset="-128"/>
                        </a:rPr>
                        <a:t>28.33</a:t>
                      </a:r>
                      <a:r>
                        <a:rPr kumimoji="0" lang="en-US" sz="1200" b="0" i="0" u="none" strike="noStrike" cap="none" normalizeH="0" baseline="0">
                          <a:ln>
                            <a:noFill/>
                          </a:ln>
                          <a:solidFill>
                            <a:schemeClr val="tx1"/>
                          </a:solidFill>
                          <a:effectLst/>
                          <a:latin typeface="Tahoma" pitchFamily="34" charset="0"/>
                          <a:ea typeface="ＭＳ Ｐゴシック" pitchFamily="34" charset="-128"/>
                        </a:rPr>
                        <a:t>=68.33</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638">
                <a:tc>
                  <a:txBody>
                    <a:bodyPr/>
                    <a:lstStyle/>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200" b="0" i="0" u="none" strike="noStrike" cap="none" normalizeH="0" baseline="0">
                          <a:ln>
                            <a:noFill/>
                          </a:ln>
                          <a:solidFill>
                            <a:schemeClr val="tx1"/>
                          </a:solidFill>
                          <a:effectLst/>
                          <a:latin typeface="Tahoma" pitchFamily="34" charset="0"/>
                          <a:ea typeface="ＭＳ Ｐゴシック" pitchFamily="34" charset="-128"/>
                        </a:rPr>
                        <a:t>April</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200" b="0" i="0" u="none" strike="noStrike" cap="none" normalizeH="0" baseline="0">
                          <a:ln>
                            <a:noFill/>
                          </a:ln>
                          <a:solidFill>
                            <a:srgbClr val="FF00FF"/>
                          </a:solidFill>
                          <a:effectLst/>
                          <a:latin typeface="Tahoma" pitchFamily="34" charset="0"/>
                          <a:ea typeface="ＭＳ Ｐゴシック" pitchFamily="34" charset="-128"/>
                        </a:rPr>
                        <a:t>40</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200" b="0" i="0" u="none" strike="noStrike" cap="none" normalizeH="0" baseline="0">
                          <a:ln>
                            <a:noFill/>
                          </a:ln>
                          <a:solidFill>
                            <a:schemeClr val="tx1"/>
                          </a:solidFill>
                          <a:effectLst/>
                          <a:latin typeface="Tahoma" pitchFamily="34" charset="0"/>
                          <a:ea typeface="ＭＳ Ｐゴシック" pitchFamily="34" charset="-128"/>
                        </a:rPr>
                        <a:t>October</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200" b="0" i="0" u="none" strike="noStrike" cap="none" normalizeH="0" baseline="0">
                          <a:ln>
                            <a:noFill/>
                          </a:ln>
                          <a:solidFill>
                            <a:srgbClr val="FF00FF"/>
                          </a:solidFill>
                          <a:effectLst/>
                          <a:latin typeface="Tahoma" pitchFamily="34" charset="0"/>
                          <a:ea typeface="ＭＳ Ｐゴシック" pitchFamily="34" charset="-128"/>
                        </a:rPr>
                        <a:t>40</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4638">
                <a:tc>
                  <a:txBody>
                    <a:bodyPr/>
                    <a:lstStyle/>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200" b="0" i="0" u="none" strike="noStrike" cap="none" normalizeH="0" baseline="0">
                          <a:ln>
                            <a:noFill/>
                          </a:ln>
                          <a:solidFill>
                            <a:schemeClr val="tx1"/>
                          </a:solidFill>
                          <a:effectLst/>
                          <a:latin typeface="Tahoma" pitchFamily="34" charset="0"/>
                          <a:ea typeface="ＭＳ Ｐゴシック" pitchFamily="34" charset="-128"/>
                        </a:rPr>
                        <a:t>May</a:t>
                      </a:r>
                      <a:r>
                        <a:rPr kumimoji="0" lang="en-US" sz="1200" b="0" i="0" u="none" strike="noStrike" cap="none" normalizeH="0" baseline="0">
                          <a:ln>
                            <a:noFill/>
                          </a:ln>
                          <a:solidFill>
                            <a:srgbClr val="589DEE"/>
                          </a:solidFill>
                          <a:effectLst/>
                          <a:latin typeface="Tahoma" pitchFamily="34" charset="0"/>
                          <a:ea typeface="ＭＳ Ｐゴシック" pitchFamily="34" charset="-128"/>
                        </a:rPr>
                        <a:t>*</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200" b="0" i="0" u="none" strike="noStrike" cap="none" normalizeH="0" baseline="0">
                          <a:ln>
                            <a:noFill/>
                          </a:ln>
                          <a:solidFill>
                            <a:srgbClr val="FF00FF"/>
                          </a:solidFill>
                          <a:effectLst/>
                          <a:latin typeface="Tahoma" pitchFamily="34" charset="0"/>
                          <a:ea typeface="ＭＳ Ｐゴシック" pitchFamily="34" charset="-128"/>
                        </a:rPr>
                        <a:t>40</a:t>
                      </a:r>
                      <a:r>
                        <a:rPr kumimoji="0" lang="en-US" sz="1200" b="0" i="0" u="none" strike="noStrike" cap="none" normalizeH="0" baseline="0">
                          <a:ln>
                            <a:noFill/>
                          </a:ln>
                          <a:solidFill>
                            <a:schemeClr val="tx1"/>
                          </a:solidFill>
                          <a:effectLst/>
                          <a:latin typeface="Tahoma" pitchFamily="34" charset="0"/>
                          <a:ea typeface="ＭＳ Ｐゴシック" pitchFamily="34" charset="-128"/>
                        </a:rPr>
                        <a:t>+</a:t>
                      </a:r>
                      <a:r>
                        <a:rPr kumimoji="0" lang="en-US" sz="1200" b="0" i="0" u="none" strike="noStrike" cap="none" normalizeH="0" baseline="0">
                          <a:ln>
                            <a:noFill/>
                          </a:ln>
                          <a:solidFill>
                            <a:srgbClr val="1466C5"/>
                          </a:solidFill>
                          <a:effectLst/>
                          <a:latin typeface="Tahoma" pitchFamily="34" charset="0"/>
                          <a:ea typeface="ＭＳ Ｐゴシック" pitchFamily="34" charset="-128"/>
                        </a:rPr>
                        <a:t>28.33</a:t>
                      </a:r>
                      <a:r>
                        <a:rPr kumimoji="0" lang="en-US" sz="1200" b="0" i="0" u="none" strike="noStrike" cap="none" normalizeH="0" baseline="0">
                          <a:ln>
                            <a:noFill/>
                          </a:ln>
                          <a:solidFill>
                            <a:schemeClr val="tx1"/>
                          </a:solidFill>
                          <a:effectLst/>
                          <a:latin typeface="Tahoma" pitchFamily="34" charset="0"/>
                          <a:ea typeface="ＭＳ Ｐゴシック" pitchFamily="34" charset="-128"/>
                        </a:rPr>
                        <a:t>=68.33</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200" b="0" i="0" u="none" strike="noStrike" cap="none" normalizeH="0" baseline="0">
                          <a:ln>
                            <a:noFill/>
                          </a:ln>
                          <a:solidFill>
                            <a:schemeClr val="tx1"/>
                          </a:solidFill>
                          <a:effectLst/>
                          <a:latin typeface="Tahoma" pitchFamily="34" charset="0"/>
                          <a:ea typeface="ＭＳ Ｐゴシック" pitchFamily="34" charset="-128"/>
                        </a:rPr>
                        <a:t>November</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200" b="0" i="0" u="none" strike="noStrike" cap="none" normalizeH="0" baseline="0">
                          <a:ln>
                            <a:noFill/>
                          </a:ln>
                          <a:solidFill>
                            <a:srgbClr val="FF00FF"/>
                          </a:solidFill>
                          <a:effectLst/>
                          <a:latin typeface="Tahoma" pitchFamily="34" charset="0"/>
                          <a:ea typeface="ＭＳ Ｐゴシック" pitchFamily="34" charset="-128"/>
                        </a:rPr>
                        <a:t>40</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4638">
                <a:tc>
                  <a:txBody>
                    <a:bodyPr/>
                    <a:lstStyle/>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200" b="0" i="0" u="none" strike="noStrike" cap="none" normalizeH="0" baseline="0">
                          <a:ln>
                            <a:noFill/>
                          </a:ln>
                          <a:solidFill>
                            <a:schemeClr val="tx1"/>
                          </a:solidFill>
                          <a:effectLst/>
                          <a:latin typeface="Tahoma" pitchFamily="34" charset="0"/>
                          <a:ea typeface="ＭＳ Ｐゴシック" pitchFamily="34" charset="-128"/>
                        </a:rPr>
                        <a:t>June</a:t>
                      </a:r>
                      <a:r>
                        <a:rPr kumimoji="0" lang="en-US" sz="1200" b="0" i="0" u="none" strike="noStrike" cap="none" normalizeH="0" baseline="0">
                          <a:ln>
                            <a:noFill/>
                          </a:ln>
                          <a:solidFill>
                            <a:srgbClr val="589DEE"/>
                          </a:solidFill>
                          <a:effectLst/>
                          <a:latin typeface="Tahoma" pitchFamily="34" charset="0"/>
                          <a:ea typeface="ＭＳ Ｐゴシック" pitchFamily="34" charset="-128"/>
                        </a:rPr>
                        <a:t>*</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200" b="0" i="0" u="none" strike="noStrike" cap="none" normalizeH="0" baseline="0">
                          <a:ln>
                            <a:noFill/>
                          </a:ln>
                          <a:solidFill>
                            <a:srgbClr val="FF00FF"/>
                          </a:solidFill>
                          <a:effectLst/>
                          <a:latin typeface="Tahoma" pitchFamily="34" charset="0"/>
                          <a:ea typeface="ＭＳ Ｐゴシック" pitchFamily="34" charset="-128"/>
                        </a:rPr>
                        <a:t>40</a:t>
                      </a:r>
                      <a:r>
                        <a:rPr kumimoji="0" lang="en-US" sz="1200" b="0" i="0" u="none" strike="noStrike" cap="none" normalizeH="0" baseline="0">
                          <a:ln>
                            <a:noFill/>
                          </a:ln>
                          <a:solidFill>
                            <a:schemeClr val="tx1"/>
                          </a:solidFill>
                          <a:effectLst/>
                          <a:latin typeface="Tahoma" pitchFamily="34" charset="0"/>
                          <a:ea typeface="ＭＳ Ｐゴシック" pitchFamily="34" charset="-128"/>
                        </a:rPr>
                        <a:t>+</a:t>
                      </a:r>
                      <a:r>
                        <a:rPr kumimoji="0" lang="en-US" sz="1200" b="0" i="0" u="none" strike="noStrike" cap="none" normalizeH="0" baseline="0">
                          <a:ln>
                            <a:noFill/>
                          </a:ln>
                          <a:solidFill>
                            <a:srgbClr val="1466C5"/>
                          </a:solidFill>
                          <a:effectLst/>
                          <a:latin typeface="Tahoma" pitchFamily="34" charset="0"/>
                          <a:ea typeface="ＭＳ Ｐゴシック" pitchFamily="34" charset="-128"/>
                        </a:rPr>
                        <a:t>28.33</a:t>
                      </a:r>
                      <a:r>
                        <a:rPr kumimoji="0" lang="en-US" sz="1200" b="0" i="0" u="none" strike="noStrike" cap="none" normalizeH="0" baseline="0">
                          <a:ln>
                            <a:noFill/>
                          </a:ln>
                          <a:solidFill>
                            <a:schemeClr val="tx1"/>
                          </a:solidFill>
                          <a:effectLst/>
                          <a:latin typeface="Tahoma" pitchFamily="34" charset="0"/>
                          <a:ea typeface="ＭＳ Ｐゴシック" pitchFamily="34" charset="-128"/>
                        </a:rPr>
                        <a:t>=68.33</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200" b="0" i="0" u="none" strike="noStrike" cap="none" normalizeH="0" baseline="0">
                          <a:ln>
                            <a:noFill/>
                          </a:ln>
                          <a:solidFill>
                            <a:schemeClr val="tx1"/>
                          </a:solidFill>
                          <a:effectLst/>
                          <a:latin typeface="Tahoma" pitchFamily="34" charset="0"/>
                          <a:ea typeface="ＭＳ Ｐゴシック" pitchFamily="34" charset="-128"/>
                        </a:rPr>
                        <a:t>December</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Tx/>
                        <a:buFont typeface="Wingdings" pitchFamily="2" charset="2"/>
                        <a:buNone/>
                        <a:tabLst/>
                      </a:pPr>
                      <a:r>
                        <a:rPr kumimoji="0" lang="en-US" sz="1200" b="0" i="0" u="none" strike="noStrike" cap="none" normalizeH="0" baseline="0" dirty="0">
                          <a:ln>
                            <a:noFill/>
                          </a:ln>
                          <a:solidFill>
                            <a:srgbClr val="FF00FF"/>
                          </a:solidFill>
                          <a:effectLst/>
                          <a:latin typeface="Tahoma" pitchFamily="34" charset="0"/>
                          <a:ea typeface="ＭＳ Ｐゴシック" pitchFamily="34" charset="-128"/>
                        </a:rPr>
                        <a:t>40</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195630" name="Group 46"/>
          <p:cNvGraphicFramePr>
            <a:graphicFrameLocks noGrp="1"/>
          </p:cNvGraphicFramePr>
          <p:nvPr>
            <p:extLst>
              <p:ext uri="{D42A27DB-BD31-4B8C-83A1-F6EECF244321}">
                <p14:modId xmlns:p14="http://schemas.microsoft.com/office/powerpoint/2010/main" val="3521963267"/>
              </p:ext>
            </p:extLst>
          </p:nvPr>
        </p:nvGraphicFramePr>
        <p:xfrm>
          <a:off x="838200" y="4586412"/>
          <a:ext cx="6477000" cy="334963"/>
        </p:xfrm>
        <a:graphic>
          <a:graphicData uri="http://schemas.openxmlformats.org/drawingml/2006/table">
            <a:tbl>
              <a:tblPr/>
              <a:tblGrid>
                <a:gridCol w="1600200">
                  <a:extLst>
                    <a:ext uri="{9D8B030D-6E8A-4147-A177-3AD203B41FA5}">
                      <a16:colId xmlns:a16="http://schemas.microsoft.com/office/drawing/2014/main" val="20000"/>
                    </a:ext>
                  </a:extLst>
                </a:gridCol>
                <a:gridCol w="4876800">
                  <a:extLst>
                    <a:ext uri="{9D8B030D-6E8A-4147-A177-3AD203B41FA5}">
                      <a16:colId xmlns:a16="http://schemas.microsoft.com/office/drawing/2014/main" val="20001"/>
                    </a:ext>
                  </a:extLst>
                </a:gridCol>
              </a:tblGrid>
              <a:tr h="334963">
                <a:tc>
                  <a:txBody>
                    <a:bodyPr/>
                    <a:lstStyle/>
                    <a:p>
                      <a:pPr marL="0" marR="0" lvl="0" indent="0" algn="l" defTabSz="914400" rtl="0" eaLnBrk="1" fontAlgn="base" latinLnBrk="0" hangingPunct="1">
                        <a:lnSpc>
                          <a:spcPct val="100000"/>
                        </a:lnSpc>
                        <a:spcBef>
                          <a:spcPct val="20000"/>
                        </a:spcBef>
                        <a:spcAft>
                          <a:spcPct val="0"/>
                        </a:spcAft>
                        <a:buClr>
                          <a:srgbClr val="FF6600"/>
                        </a:buClr>
                        <a:buSzTx/>
                        <a:buFont typeface="Wingdings" charset="0"/>
                        <a:buNone/>
                        <a:tabLst/>
                      </a:pPr>
                      <a:r>
                        <a:rPr kumimoji="0" lang="en-US" sz="1200" b="1" i="0" u="none" strike="noStrike" cap="none" normalizeH="0" baseline="0" dirty="0">
                          <a:ln>
                            <a:noFill/>
                          </a:ln>
                          <a:solidFill>
                            <a:schemeClr val="hlink"/>
                          </a:solidFill>
                          <a:effectLst/>
                          <a:latin typeface="Tahoma" charset="0"/>
                          <a:ea typeface="ＭＳ Ｐゴシック" charset="0"/>
                          <a:cs typeface="Arial" charset="0"/>
                        </a:rPr>
                        <a:t>Total for Year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6600"/>
                        </a:buClr>
                        <a:buSzTx/>
                        <a:buFont typeface="Wingdings" charset="0"/>
                        <a:buNone/>
                        <a:tabLst/>
                      </a:pPr>
                      <a:r>
                        <a:rPr kumimoji="0" lang="en-US" sz="1200" b="1" i="0" u="none" strike="noStrike" cap="none" normalizeH="0" baseline="0" dirty="0">
                          <a:ln>
                            <a:noFill/>
                          </a:ln>
                          <a:solidFill>
                            <a:schemeClr val="hlink"/>
                          </a:solidFill>
                          <a:effectLst/>
                          <a:latin typeface="Tahoma" charset="0"/>
                          <a:ea typeface="ＭＳ Ｐゴシック" charset="0"/>
                          <a:cs typeface="Arial" charset="0"/>
                        </a:rPr>
                        <a:t>621.65</a:t>
                      </a:r>
                      <a:endParaRPr kumimoji="0" lang="en-US" sz="1200" b="0" i="0" u="none" strike="noStrike" cap="none" normalizeH="0" baseline="0" dirty="0">
                        <a:ln>
                          <a:noFill/>
                        </a:ln>
                        <a:solidFill>
                          <a:schemeClr val="tx1"/>
                        </a:solidFill>
                        <a:effectLst/>
                        <a:latin typeface="Tahoma"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95642" name="Rectangle 58"/>
          <p:cNvSpPr>
            <a:spLocks noChangeArrowheads="1"/>
          </p:cNvSpPr>
          <p:nvPr/>
        </p:nvSpPr>
        <p:spPr bwMode="auto">
          <a:xfrm>
            <a:off x="0" y="0"/>
            <a:ext cx="9144000" cy="533400"/>
          </a:xfrm>
          <a:prstGeom prst="rect">
            <a:avLst/>
          </a:prstGeom>
          <a:noFill/>
          <a:ln>
            <a:noFill/>
          </a:ln>
          <a:effectLst/>
        </p:spPr>
        <p:txBody>
          <a:bodyPr anchor="ctr"/>
          <a:lstStyle/>
          <a:p>
            <a:pPr algn="ctr">
              <a:defRPr/>
            </a:pPr>
            <a:r>
              <a:rPr lang="en-US" sz="2800" dirty="0">
                <a:solidFill>
                  <a:schemeClr val="bg1"/>
                </a:solidFill>
                <a:ea typeface="ＭＳ Ｐゴシック" charset="0"/>
                <a:cs typeface="ＭＳ Ｐゴシック" charset="0"/>
              </a:rPr>
              <a:t>ER </a:t>
            </a:r>
            <a:r>
              <a:rPr lang="ja-JP" altLang="en-US" sz="2800" dirty="0">
                <a:solidFill>
                  <a:schemeClr val="bg1"/>
                </a:solidFill>
                <a:ea typeface="ＭＳ Ｐゴシック" charset="0"/>
                <a:cs typeface="ＭＳ Ｐゴシック" charset="0"/>
              </a:rPr>
              <a:t>“</a:t>
            </a:r>
            <a:r>
              <a:rPr lang="en-US" altLang="ja-JP" sz="2800" dirty="0">
                <a:solidFill>
                  <a:schemeClr val="bg1"/>
                </a:solidFill>
                <a:ea typeface="ＭＳ Ｐゴシック" charset="0"/>
                <a:cs typeface="ＭＳ Ｐゴシック" charset="0"/>
              </a:rPr>
              <a:t>Pay or Play” Penalty Tax (cont</a:t>
            </a:r>
            <a:r>
              <a:rPr lang="ja-JP" altLang="en-US" sz="2800" dirty="0">
                <a:solidFill>
                  <a:schemeClr val="bg1"/>
                </a:solidFill>
                <a:ea typeface="ＭＳ Ｐゴシック" charset="0"/>
                <a:cs typeface="ＭＳ Ｐゴシック" charset="0"/>
              </a:rPr>
              <a:t>’</a:t>
            </a:r>
            <a:r>
              <a:rPr lang="en-US" altLang="ja-JP" sz="2800" dirty="0">
                <a:solidFill>
                  <a:schemeClr val="bg1"/>
                </a:solidFill>
                <a:ea typeface="ＭＳ Ｐゴシック" charset="0"/>
                <a:cs typeface="ＭＳ Ｐゴシック" charset="0"/>
              </a:rPr>
              <a:t>d)</a:t>
            </a:r>
            <a:endParaRPr lang="en-US" sz="2800" b="1" i="1" u="sng" dirty="0">
              <a:solidFill>
                <a:srgbClr val="00FFFF"/>
              </a:solidFill>
              <a:effectLst>
                <a:outerShdw blurRad="38100" dist="38100" dir="2700000" algn="tl">
                  <a:srgbClr val="000000"/>
                </a:outerShdw>
              </a:effectLst>
              <a:ea typeface="ＭＳ Ｐゴシック"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ED1E5608-D2A8-40F6-A444-3089CDD0D049}" type="slidenum">
              <a:rPr lang="en-US"/>
              <a:pPr>
                <a:defRPr/>
              </a:pPr>
              <a:t>84</a:t>
            </a:fld>
            <a:endParaRPr lang="en-US" dirty="0"/>
          </a:p>
        </p:txBody>
      </p:sp>
      <p:sp>
        <p:nvSpPr>
          <p:cNvPr id="93186" name="Rectangle 2"/>
          <p:cNvSpPr>
            <a:spLocks noGrp="1" noChangeArrowheads="1"/>
          </p:cNvSpPr>
          <p:nvPr>
            <p:ph idx="4294967295"/>
          </p:nvPr>
        </p:nvSpPr>
        <p:spPr>
          <a:xfrm>
            <a:off x="533400" y="1447800"/>
            <a:ext cx="8077200" cy="5105400"/>
          </a:xfrm>
        </p:spPr>
        <p:txBody>
          <a:bodyPr/>
          <a:lstStyle/>
          <a:p>
            <a:pPr eaLnBrk="1" hangingPunct="1">
              <a:lnSpc>
                <a:spcPct val="90000"/>
              </a:lnSpc>
              <a:spcBef>
                <a:spcPct val="0"/>
              </a:spcBef>
            </a:pPr>
            <a:r>
              <a:rPr lang="en-US" sz="1600" dirty="0">
                <a:solidFill>
                  <a:srgbClr val="00B046"/>
                </a:solidFill>
                <a:ea typeface="ＭＳ Ｐゴシック" pitchFamily="34" charset="-128"/>
              </a:rPr>
              <a:t>IRC § 4980H(a)</a:t>
            </a:r>
            <a:r>
              <a:rPr lang="en-US" sz="1600" dirty="0">
                <a:solidFill>
                  <a:schemeClr val="tx1"/>
                </a:solidFill>
                <a:ea typeface="ＭＳ Ｐゴシック" pitchFamily="34" charset="-128"/>
              </a:rPr>
              <a:t> pay or play penalty tax on ALEs</a:t>
            </a:r>
            <a:r>
              <a:rPr lang="en-US" sz="1600" dirty="0">
                <a:solidFill>
                  <a:schemeClr val="accent2"/>
                </a:solidFill>
                <a:ea typeface="ＭＳ Ｐゴシック" pitchFamily="34" charset="-128"/>
              </a:rPr>
              <a:t> </a:t>
            </a:r>
            <a:r>
              <a:rPr lang="en-US" sz="1600" dirty="0">
                <a:solidFill>
                  <a:schemeClr val="tx1"/>
                </a:solidFill>
                <a:ea typeface="ＭＳ Ｐゴシック" pitchFamily="34" charset="-128"/>
              </a:rPr>
              <a:t>when coverage </a:t>
            </a:r>
            <a:r>
              <a:rPr lang="en-US" sz="1600" u="sng" dirty="0">
                <a:solidFill>
                  <a:schemeClr val="tx1"/>
                </a:solidFill>
                <a:ea typeface="ＭＳ Ｐゴシック" pitchFamily="34" charset="-128"/>
              </a:rPr>
              <a:t>not</a:t>
            </a:r>
            <a:r>
              <a:rPr lang="en-US" sz="1600" dirty="0">
                <a:solidFill>
                  <a:schemeClr val="tx1"/>
                </a:solidFill>
                <a:ea typeface="ＭＳ Ｐゴシック" pitchFamily="34" charset="-128"/>
              </a:rPr>
              <a:t> </a:t>
            </a:r>
            <a:r>
              <a:rPr lang="en-US" sz="1600" u="sng" dirty="0">
                <a:solidFill>
                  <a:schemeClr val="tx1"/>
                </a:solidFill>
                <a:ea typeface="ＭＳ Ｐゴシック" pitchFamily="34" charset="-128"/>
              </a:rPr>
              <a:t>offered to enough FTEs:</a:t>
            </a:r>
            <a:endParaRPr lang="en-US" sz="1600" dirty="0">
              <a:solidFill>
                <a:schemeClr val="tx1"/>
              </a:solidFill>
              <a:ea typeface="ＭＳ Ｐゴシック" pitchFamily="34" charset="-128"/>
            </a:endParaRPr>
          </a:p>
          <a:p>
            <a:pPr lvl="1" eaLnBrk="1" hangingPunct="1">
              <a:lnSpc>
                <a:spcPct val="90000"/>
              </a:lnSpc>
            </a:pPr>
            <a:r>
              <a:rPr lang="en-US" sz="1600" dirty="0">
                <a:solidFill>
                  <a:schemeClr val="tx1"/>
                </a:solidFill>
                <a:ea typeface="ＭＳ Ｐゴシック" pitchFamily="34" charset="-128"/>
              </a:rPr>
              <a:t>Beginning 2015, an ALE will pay a penalty tax (</a:t>
            </a:r>
            <a:r>
              <a:rPr lang="en-US" sz="1600" i="1" dirty="0">
                <a:solidFill>
                  <a:schemeClr val="tx1"/>
                </a:solidFill>
                <a:ea typeface="ＭＳ Ｐゴシック" pitchFamily="34" charset="-128"/>
              </a:rPr>
              <a:t>i.e.,</a:t>
            </a:r>
            <a:r>
              <a:rPr lang="en-US" sz="1600" dirty="0">
                <a:solidFill>
                  <a:schemeClr val="tx1"/>
                </a:solidFill>
                <a:ea typeface="ＭＳ Ｐゴシック" pitchFamily="34" charset="-128"/>
              </a:rPr>
              <a:t> make assessable payment)</a:t>
            </a:r>
            <a:r>
              <a:rPr lang="en-US" sz="1600" dirty="0">
                <a:ea typeface="ＭＳ Ｐゴシック" pitchFamily="34" charset="-128"/>
              </a:rPr>
              <a:t> </a:t>
            </a:r>
            <a:r>
              <a:rPr lang="en-US" sz="1600" dirty="0">
                <a:solidFill>
                  <a:srgbClr val="00B046"/>
                </a:solidFill>
                <a:ea typeface="ＭＳ Ｐゴシック" pitchFamily="34" charset="-128"/>
              </a:rPr>
              <a:t>for any month </a:t>
            </a:r>
            <a:r>
              <a:rPr lang="en-US" sz="1600" dirty="0">
                <a:solidFill>
                  <a:schemeClr val="tx1"/>
                </a:solidFill>
                <a:ea typeface="ＭＳ Ｐゴシック" pitchFamily="34" charset="-128"/>
              </a:rPr>
              <a:t>that:</a:t>
            </a:r>
          </a:p>
          <a:p>
            <a:pPr lvl="2" eaLnBrk="1" hangingPunct="1">
              <a:lnSpc>
                <a:spcPct val="90000"/>
              </a:lnSpc>
            </a:pPr>
            <a:r>
              <a:rPr lang="en-US" sz="1600" dirty="0">
                <a:solidFill>
                  <a:schemeClr val="tx1"/>
                </a:solidFill>
                <a:ea typeface="ＭＳ Ｐゴシック" pitchFamily="34" charset="-128"/>
              </a:rPr>
              <a:t>ER fails to offer at least 95%</a:t>
            </a:r>
            <a:r>
              <a:rPr lang="en-US" sz="1600" dirty="0">
                <a:solidFill>
                  <a:schemeClr val="folHlink"/>
                </a:solidFill>
                <a:ea typeface="ＭＳ Ｐゴシック" pitchFamily="34" charset="-128"/>
              </a:rPr>
              <a:t>*</a:t>
            </a:r>
            <a:r>
              <a:rPr lang="en-US" sz="1600" dirty="0">
                <a:solidFill>
                  <a:schemeClr val="tx1"/>
                </a:solidFill>
                <a:ea typeface="ＭＳ Ｐゴシック" pitchFamily="34" charset="-128"/>
              </a:rPr>
              <a:t> of its</a:t>
            </a:r>
            <a:r>
              <a:rPr lang="en-US" sz="1600" dirty="0">
                <a:ea typeface="ＭＳ Ｐゴシック" pitchFamily="34" charset="-128"/>
              </a:rPr>
              <a:t> </a:t>
            </a:r>
            <a:r>
              <a:rPr lang="en-US" sz="1600" dirty="0">
                <a:solidFill>
                  <a:srgbClr val="FF00FF"/>
                </a:solidFill>
                <a:ea typeface="ＭＳ Ｐゴシック" pitchFamily="34" charset="-128"/>
              </a:rPr>
              <a:t>FTEs</a:t>
            </a:r>
            <a:r>
              <a:rPr lang="en-US" sz="1600" dirty="0">
                <a:solidFill>
                  <a:schemeClr val="hlink"/>
                </a:solidFill>
                <a:ea typeface="ＭＳ Ｐゴシック" pitchFamily="34" charset="-128"/>
              </a:rPr>
              <a:t> </a:t>
            </a:r>
            <a:r>
              <a:rPr lang="en-US" sz="1600" dirty="0">
                <a:solidFill>
                  <a:srgbClr val="00B046"/>
                </a:solidFill>
                <a:ea typeface="ＭＳ Ｐゴシック" pitchFamily="34" charset="-128"/>
              </a:rPr>
              <a:t>(and their dependents) </a:t>
            </a:r>
            <a:r>
              <a:rPr lang="en-US" sz="1600" dirty="0">
                <a:solidFill>
                  <a:schemeClr val="tx1"/>
                </a:solidFill>
                <a:ea typeface="ＭＳ Ｐゴシック" pitchFamily="34" charset="-128"/>
              </a:rPr>
              <a:t>opportunity to enroll in </a:t>
            </a:r>
            <a:r>
              <a:rPr lang="ja-JP" altLang="en-US" sz="1600" dirty="0">
                <a:solidFill>
                  <a:schemeClr val="tx1"/>
                </a:solidFill>
                <a:ea typeface="ＭＳ Ｐゴシック" pitchFamily="34" charset="-128"/>
              </a:rPr>
              <a:t>“</a:t>
            </a:r>
            <a:r>
              <a:rPr lang="en-US" altLang="ja-JP" sz="1600" i="1" dirty="0">
                <a:solidFill>
                  <a:schemeClr val="tx1"/>
                </a:solidFill>
                <a:ea typeface="ＭＳ Ｐゴシック" pitchFamily="34" charset="-128"/>
              </a:rPr>
              <a:t>MEC</a:t>
            </a:r>
            <a:r>
              <a:rPr lang="ja-JP" altLang="en-US" sz="1600" dirty="0">
                <a:solidFill>
                  <a:schemeClr val="tx1"/>
                </a:solidFill>
                <a:ea typeface="ＭＳ Ｐゴシック" pitchFamily="34" charset="-128"/>
              </a:rPr>
              <a:t>”</a:t>
            </a:r>
            <a:r>
              <a:rPr lang="en-US" altLang="ja-JP" sz="1600" dirty="0">
                <a:solidFill>
                  <a:schemeClr val="tx1"/>
                </a:solidFill>
                <a:ea typeface="ＭＳ Ｐゴシック" pitchFamily="34" charset="-128"/>
              </a:rPr>
              <a:t> under an</a:t>
            </a:r>
            <a:r>
              <a:rPr lang="en-US" altLang="ja-JP" sz="1600" dirty="0">
                <a:ea typeface="ＭＳ Ｐゴシック" pitchFamily="34" charset="-128"/>
              </a:rPr>
              <a:t> </a:t>
            </a:r>
            <a:r>
              <a:rPr lang="ja-JP" altLang="en-US" sz="1600" dirty="0">
                <a:solidFill>
                  <a:schemeClr val="tx1"/>
                </a:solidFill>
                <a:ea typeface="ＭＳ Ｐゴシック" pitchFamily="34" charset="-128"/>
              </a:rPr>
              <a:t>“</a:t>
            </a:r>
            <a:r>
              <a:rPr lang="en-US" altLang="ja-JP" sz="1600" i="1" dirty="0">
                <a:solidFill>
                  <a:schemeClr val="tx1"/>
                </a:solidFill>
                <a:ea typeface="ＭＳ Ｐゴシック" pitchFamily="34" charset="-128"/>
              </a:rPr>
              <a:t>ER-sponsored</a:t>
            </a:r>
            <a:r>
              <a:rPr lang="ja-JP" altLang="en-US" sz="1600" dirty="0">
                <a:solidFill>
                  <a:schemeClr val="tx1"/>
                </a:solidFill>
                <a:ea typeface="ＭＳ Ｐゴシック" pitchFamily="34" charset="-128"/>
              </a:rPr>
              <a:t>”</a:t>
            </a:r>
            <a:r>
              <a:rPr lang="en-US" altLang="ja-JP" sz="1600" dirty="0">
                <a:solidFill>
                  <a:schemeClr val="tx1"/>
                </a:solidFill>
                <a:ea typeface="ＭＳ Ｐゴシック" pitchFamily="34" charset="-128"/>
              </a:rPr>
              <a:t> plan for that month; </a:t>
            </a:r>
            <a:endParaRPr lang="en-US" altLang="ja-JP" sz="1600" u="sng" dirty="0">
              <a:solidFill>
                <a:schemeClr val="tx1"/>
              </a:solidFill>
              <a:ea typeface="ＭＳ Ｐゴシック" pitchFamily="34" charset="-128"/>
            </a:endParaRPr>
          </a:p>
          <a:p>
            <a:pPr lvl="2" eaLnBrk="1" hangingPunct="1">
              <a:lnSpc>
                <a:spcPct val="90000"/>
              </a:lnSpc>
            </a:pPr>
            <a:r>
              <a:rPr lang="en-US" sz="1600" dirty="0">
                <a:solidFill>
                  <a:schemeClr val="tx1"/>
                </a:solidFill>
                <a:ea typeface="ＭＳ Ｐゴシック" pitchFamily="34" charset="-128"/>
              </a:rPr>
              <a:t>At least</a:t>
            </a:r>
            <a:r>
              <a:rPr lang="en-US" sz="1600" dirty="0">
                <a:ea typeface="ＭＳ Ｐゴシック" pitchFamily="34" charset="-128"/>
              </a:rPr>
              <a:t> </a:t>
            </a:r>
            <a:r>
              <a:rPr lang="en-US" sz="1600" dirty="0">
                <a:solidFill>
                  <a:srgbClr val="00B046"/>
                </a:solidFill>
                <a:ea typeface="ＭＳ Ｐゴシック" pitchFamily="34" charset="-128"/>
              </a:rPr>
              <a:t>1</a:t>
            </a:r>
            <a:r>
              <a:rPr lang="en-US" sz="1600" dirty="0">
                <a:solidFill>
                  <a:schemeClr val="hlink"/>
                </a:solidFill>
                <a:ea typeface="ＭＳ Ｐゴシック" pitchFamily="34" charset="-128"/>
              </a:rPr>
              <a:t> </a:t>
            </a:r>
            <a:r>
              <a:rPr lang="en-US" sz="1600" dirty="0">
                <a:solidFill>
                  <a:srgbClr val="FF00FF"/>
                </a:solidFill>
                <a:ea typeface="ＭＳ Ｐゴシック" pitchFamily="34" charset="-128"/>
              </a:rPr>
              <a:t>FTE</a:t>
            </a:r>
            <a:r>
              <a:rPr lang="en-US" sz="1600" dirty="0">
                <a:ea typeface="ＭＳ Ｐゴシック" pitchFamily="34" charset="-128"/>
              </a:rPr>
              <a:t> </a:t>
            </a:r>
            <a:r>
              <a:rPr lang="en-US" sz="1600" dirty="0">
                <a:solidFill>
                  <a:schemeClr val="tx1"/>
                </a:solidFill>
                <a:ea typeface="ＭＳ Ｐゴシック" pitchFamily="34" charset="-128"/>
              </a:rPr>
              <a:t>has been certified to ER by an Exchange as having</a:t>
            </a:r>
            <a:r>
              <a:rPr lang="en-US" sz="1600" dirty="0">
                <a:ea typeface="ＭＳ Ｐゴシック" pitchFamily="34" charset="-128"/>
              </a:rPr>
              <a:t> </a:t>
            </a:r>
            <a:r>
              <a:rPr lang="en-US" sz="1600" dirty="0">
                <a:solidFill>
                  <a:srgbClr val="00B046"/>
                </a:solidFill>
                <a:ea typeface="ＭＳ Ｐゴシック" pitchFamily="34" charset="-128"/>
              </a:rPr>
              <a:t>enrolled in the Exchange </a:t>
            </a:r>
            <a:r>
              <a:rPr lang="en-US" sz="1600" dirty="0">
                <a:solidFill>
                  <a:schemeClr val="tx1"/>
                </a:solidFill>
                <a:ea typeface="ＭＳ Ｐゴシック" pitchFamily="34" charset="-128"/>
              </a:rPr>
              <a:t>for that month in a qualified health</a:t>
            </a:r>
            <a:r>
              <a:rPr lang="en-US" sz="1600" dirty="0">
                <a:ea typeface="ＭＳ Ｐゴシック" pitchFamily="34" charset="-128"/>
              </a:rPr>
              <a:t> </a:t>
            </a:r>
            <a:r>
              <a:rPr lang="en-US" sz="1600" dirty="0">
                <a:solidFill>
                  <a:schemeClr val="tx1"/>
                </a:solidFill>
                <a:ea typeface="ＭＳ Ｐゴシック" pitchFamily="34" charset="-128"/>
              </a:rPr>
              <a:t>plan (QHP) for which a federal</a:t>
            </a:r>
            <a:r>
              <a:rPr lang="en-US" sz="1600" dirty="0">
                <a:ea typeface="ＭＳ Ｐゴシック" pitchFamily="34" charset="-128"/>
              </a:rPr>
              <a:t> </a:t>
            </a:r>
            <a:r>
              <a:rPr lang="en-US" sz="1600" dirty="0">
                <a:solidFill>
                  <a:srgbClr val="00B046"/>
                </a:solidFill>
                <a:ea typeface="ＭＳ Ｐゴシック" pitchFamily="34" charset="-128"/>
              </a:rPr>
              <a:t>premium tax credit </a:t>
            </a:r>
            <a:r>
              <a:rPr lang="en-US" sz="1600" dirty="0">
                <a:solidFill>
                  <a:schemeClr val="tx1"/>
                </a:solidFill>
                <a:ea typeface="ＭＳ Ｐゴシック" pitchFamily="34" charset="-128"/>
              </a:rPr>
              <a:t>or cost-sharing reduction is allowed or paid.</a:t>
            </a:r>
            <a:endParaRPr lang="en-US" sz="1600" u="sng" dirty="0">
              <a:solidFill>
                <a:schemeClr val="tx1"/>
              </a:solidFill>
              <a:ea typeface="ＭＳ Ｐゴシック" pitchFamily="34" charset="-128"/>
            </a:endParaRPr>
          </a:p>
          <a:p>
            <a:pPr marL="685800" lvl="2" indent="0" eaLnBrk="1" hangingPunct="1">
              <a:lnSpc>
                <a:spcPct val="90000"/>
              </a:lnSpc>
              <a:buNone/>
            </a:pPr>
            <a:r>
              <a:rPr lang="en-US" sz="1600" dirty="0">
                <a:solidFill>
                  <a:schemeClr val="tx1"/>
                </a:solidFill>
                <a:ea typeface="ＭＳ Ｐゴシック" pitchFamily="34" charset="-128"/>
              </a:rPr>
              <a:t>ER will not be treated as having made an</a:t>
            </a:r>
            <a:r>
              <a:rPr lang="en-US" sz="1600" dirty="0">
                <a:ea typeface="ＭＳ Ｐゴシック" pitchFamily="34" charset="-128"/>
              </a:rPr>
              <a:t> </a:t>
            </a:r>
            <a:r>
              <a:rPr lang="en-US" sz="1600" dirty="0">
                <a:solidFill>
                  <a:srgbClr val="00B046"/>
                </a:solidFill>
                <a:ea typeface="ＭＳ Ｐゴシック" pitchFamily="34" charset="-128"/>
              </a:rPr>
              <a:t>offer of coverage to a </a:t>
            </a:r>
            <a:r>
              <a:rPr lang="en-US" sz="1600" dirty="0">
                <a:solidFill>
                  <a:srgbClr val="FF00FF"/>
                </a:solidFill>
                <a:ea typeface="ＭＳ Ｐゴシック" pitchFamily="34" charset="-128"/>
              </a:rPr>
              <a:t>FTE</a:t>
            </a:r>
            <a:r>
              <a:rPr lang="en-US" sz="1600" dirty="0">
                <a:solidFill>
                  <a:schemeClr val="hlink"/>
                </a:solidFill>
                <a:ea typeface="ＭＳ Ｐゴシック" pitchFamily="34" charset="-128"/>
              </a:rPr>
              <a:t> </a:t>
            </a:r>
            <a:r>
              <a:rPr lang="en-US" sz="1600" dirty="0">
                <a:solidFill>
                  <a:srgbClr val="00B046"/>
                </a:solidFill>
                <a:ea typeface="ＭＳ Ｐゴシック" pitchFamily="34" charset="-128"/>
              </a:rPr>
              <a:t>for a PY </a:t>
            </a:r>
            <a:r>
              <a:rPr lang="en-US" sz="1600" dirty="0">
                <a:solidFill>
                  <a:schemeClr val="tx1"/>
                </a:solidFill>
                <a:ea typeface="ＭＳ Ｐゴシック" pitchFamily="34" charset="-128"/>
              </a:rPr>
              <a:t>if EE does not have effective opportunity to elect to enroll (or decline to enroll if not MV coverage) in coverage no less than once a year (e.g., must have annual open enrollment).</a:t>
            </a:r>
          </a:p>
          <a:p>
            <a:pPr lvl="2" eaLnBrk="1" hangingPunct="1">
              <a:lnSpc>
                <a:spcPct val="90000"/>
              </a:lnSpc>
              <a:spcBef>
                <a:spcPct val="0"/>
              </a:spcBef>
              <a:buFont typeface="Wingdings" pitchFamily="2" charset="2"/>
              <a:buNone/>
            </a:pPr>
            <a:endParaRPr lang="en-US" sz="1600" dirty="0">
              <a:solidFill>
                <a:schemeClr val="tx1"/>
              </a:solidFill>
              <a:ea typeface="ＭＳ Ｐゴシック" pitchFamily="34" charset="-128"/>
            </a:endParaRPr>
          </a:p>
          <a:p>
            <a:pPr marL="568325" indent="-163513" eaLnBrk="1" hangingPunct="1">
              <a:lnSpc>
                <a:spcPct val="90000"/>
              </a:lnSpc>
              <a:spcBef>
                <a:spcPct val="0"/>
              </a:spcBef>
              <a:buFontTx/>
              <a:buNone/>
            </a:pPr>
            <a:r>
              <a:rPr lang="en-US" sz="1600" dirty="0">
                <a:solidFill>
                  <a:srgbClr val="589DEE"/>
                </a:solidFill>
                <a:ea typeface="ＭＳ Ｐゴシック" pitchFamily="34" charset="-128"/>
              </a:rPr>
              <a:t>*</a:t>
            </a:r>
            <a:r>
              <a:rPr lang="en-US" sz="1600" b="1" dirty="0">
                <a:solidFill>
                  <a:srgbClr val="589DEE"/>
                </a:solidFill>
                <a:ea typeface="ＭＳ Ｐゴシック" pitchFamily="34" charset="-128"/>
              </a:rPr>
              <a:t> 2015 transition relief for certain ALEs-</a:t>
            </a:r>
            <a:r>
              <a:rPr lang="en-US" sz="1600" dirty="0">
                <a:solidFill>
                  <a:srgbClr val="589DEE"/>
                </a:solidFill>
                <a:ea typeface="ＭＳ Ｐゴシック" pitchFamily="34" charset="-128"/>
              </a:rPr>
              <a:t> ER must offer coverage to at least </a:t>
            </a:r>
            <a:r>
              <a:rPr lang="en-US" sz="1600" u="sng" dirty="0">
                <a:solidFill>
                  <a:srgbClr val="589DEE"/>
                </a:solidFill>
                <a:ea typeface="ＭＳ Ｐゴシック" pitchFamily="34" charset="-128"/>
              </a:rPr>
              <a:t>70%</a:t>
            </a:r>
            <a:r>
              <a:rPr lang="en-US" sz="1600" dirty="0">
                <a:solidFill>
                  <a:srgbClr val="589DEE"/>
                </a:solidFill>
                <a:ea typeface="ＭＳ Ｐゴシック" pitchFamily="34" charset="-128"/>
              </a:rPr>
              <a:t> of its </a:t>
            </a:r>
            <a:r>
              <a:rPr lang="en-US" sz="1600" dirty="0">
                <a:solidFill>
                  <a:srgbClr val="FF00FF"/>
                </a:solidFill>
                <a:ea typeface="ＭＳ Ｐゴシック" pitchFamily="34" charset="-128"/>
              </a:rPr>
              <a:t>FTEs</a:t>
            </a:r>
            <a:r>
              <a:rPr lang="en-US" sz="1600" dirty="0">
                <a:solidFill>
                  <a:srgbClr val="589DEE"/>
                </a:solidFill>
                <a:ea typeface="ＭＳ Ｐゴシック" pitchFamily="34" charset="-128"/>
              </a:rPr>
              <a:t> (and their dependents) did not carry forward to 2016. 	</a:t>
            </a:r>
          </a:p>
          <a:p>
            <a:pPr eaLnBrk="1" hangingPunct="1">
              <a:lnSpc>
                <a:spcPct val="90000"/>
              </a:lnSpc>
              <a:spcBef>
                <a:spcPct val="0"/>
              </a:spcBef>
              <a:buFontTx/>
              <a:buNone/>
            </a:pPr>
            <a:endParaRPr lang="en-US" sz="1600" dirty="0">
              <a:solidFill>
                <a:srgbClr val="589DEE"/>
              </a:solidFill>
              <a:ea typeface="ＭＳ Ｐゴシック" pitchFamily="34" charset="-128"/>
            </a:endParaRPr>
          </a:p>
          <a:p>
            <a:pPr eaLnBrk="1" hangingPunct="1">
              <a:lnSpc>
                <a:spcPct val="90000"/>
              </a:lnSpc>
              <a:spcBef>
                <a:spcPts val="600"/>
              </a:spcBef>
              <a:buClr>
                <a:schemeClr val="tx1"/>
              </a:buClr>
              <a:buFont typeface="Wingdings" pitchFamily="2" charset="2"/>
              <a:buNone/>
            </a:pPr>
            <a:r>
              <a:rPr lang="en-US" sz="1600" b="1" i="1" dirty="0">
                <a:solidFill>
                  <a:srgbClr val="FF6600"/>
                </a:solidFill>
                <a:latin typeface="Tahoma" pitchFamily="34" charset="0"/>
                <a:ea typeface="ＭＳ Ｐゴシック" pitchFamily="34" charset="-128"/>
                <a:cs typeface="Arial" charset="0"/>
              </a:rPr>
              <a:t>	Tip: </a:t>
            </a:r>
            <a:r>
              <a:rPr lang="en-US" sz="1600" dirty="0">
                <a:solidFill>
                  <a:srgbClr val="00B046"/>
                </a:solidFill>
                <a:latin typeface="Tahoma" pitchFamily="34" charset="0"/>
                <a:ea typeface="ＭＳ Ｐゴシック" pitchFamily="34" charset="-128"/>
                <a:cs typeface="Arial" charset="0"/>
              </a:rPr>
              <a:t>Most ER-provided group health coverages will meet the very broad definition of </a:t>
            </a:r>
            <a:r>
              <a:rPr lang="ja-JP" altLang="en-US" sz="1600" dirty="0">
                <a:solidFill>
                  <a:srgbClr val="00B046"/>
                </a:solidFill>
                <a:ea typeface="ＭＳ Ｐゴシック" pitchFamily="34" charset="-128"/>
                <a:cs typeface="Arial" charset="0"/>
              </a:rPr>
              <a:t>“</a:t>
            </a:r>
            <a:r>
              <a:rPr lang="en-US" sz="1600" dirty="0">
                <a:solidFill>
                  <a:srgbClr val="00B046"/>
                </a:solidFill>
                <a:latin typeface="Tahoma" pitchFamily="34" charset="0"/>
                <a:ea typeface="ＭＳ Ｐゴシック" pitchFamily="34" charset="-128"/>
                <a:cs typeface="Arial" charset="0"/>
              </a:rPr>
              <a:t>minimum essential coverage.</a:t>
            </a:r>
            <a:r>
              <a:rPr lang="ja-JP" altLang="en-US" sz="1600" dirty="0">
                <a:solidFill>
                  <a:srgbClr val="00B046"/>
                </a:solidFill>
                <a:ea typeface="ＭＳ Ｐゴシック" pitchFamily="34" charset="-128"/>
                <a:cs typeface="Arial" charset="0"/>
              </a:rPr>
              <a:t>”</a:t>
            </a:r>
            <a:r>
              <a:rPr lang="en-US" sz="1600" dirty="0">
                <a:solidFill>
                  <a:srgbClr val="00B046"/>
                </a:solidFill>
                <a:latin typeface="Tahoma" pitchFamily="34" charset="0"/>
                <a:ea typeface="ＭＳ Ｐゴシック" pitchFamily="34" charset="-128"/>
                <a:cs typeface="Arial" charset="0"/>
              </a:rPr>
              <a:t>  Compare </a:t>
            </a:r>
            <a:r>
              <a:rPr lang="ja-JP" altLang="en-US" sz="1600" dirty="0">
                <a:solidFill>
                  <a:srgbClr val="00B046"/>
                </a:solidFill>
                <a:ea typeface="ＭＳ Ｐゴシック" pitchFamily="34" charset="-128"/>
                <a:cs typeface="Arial" charset="0"/>
              </a:rPr>
              <a:t>“</a:t>
            </a:r>
            <a:r>
              <a:rPr lang="en-US" sz="1600" dirty="0">
                <a:solidFill>
                  <a:srgbClr val="00B046"/>
                </a:solidFill>
                <a:latin typeface="Tahoma" pitchFamily="34" charset="0"/>
                <a:ea typeface="ＭＳ Ｐゴシック" pitchFamily="34" charset="-128"/>
                <a:cs typeface="Arial" charset="0"/>
              </a:rPr>
              <a:t>essential health benefits</a:t>
            </a:r>
            <a:r>
              <a:rPr lang="ja-JP" altLang="en-US" sz="1600" dirty="0">
                <a:solidFill>
                  <a:srgbClr val="00B046"/>
                </a:solidFill>
                <a:ea typeface="ＭＳ Ｐゴシック" pitchFamily="34" charset="-128"/>
                <a:cs typeface="Arial" charset="0"/>
              </a:rPr>
              <a:t>”</a:t>
            </a:r>
            <a:r>
              <a:rPr lang="en-US" sz="1600" dirty="0">
                <a:solidFill>
                  <a:srgbClr val="00B046"/>
                </a:solidFill>
                <a:latin typeface="Tahoma" pitchFamily="34" charset="0"/>
                <a:ea typeface="ＭＳ Ｐゴシック" pitchFamily="34" charset="-128"/>
                <a:cs typeface="Arial" charset="0"/>
              </a:rPr>
              <a:t> which is the term used by health care reform to describe the benefits the QHPs are required to cover.</a:t>
            </a:r>
          </a:p>
        </p:txBody>
      </p:sp>
      <p:sp>
        <p:nvSpPr>
          <p:cNvPr id="6" name="Rectangle 58"/>
          <p:cNvSpPr>
            <a:spLocks noChangeArrowheads="1"/>
          </p:cNvSpPr>
          <p:nvPr/>
        </p:nvSpPr>
        <p:spPr bwMode="auto">
          <a:xfrm>
            <a:off x="0" y="152400"/>
            <a:ext cx="9144000" cy="533400"/>
          </a:xfrm>
          <a:prstGeom prst="rect">
            <a:avLst/>
          </a:prstGeom>
          <a:noFill/>
          <a:ln>
            <a:noFill/>
          </a:ln>
          <a:effectLst/>
        </p:spPr>
        <p:txBody>
          <a:bodyPr anchor="ctr"/>
          <a:lstStyle/>
          <a:p>
            <a:pPr algn="ctr">
              <a:defRPr/>
            </a:pPr>
            <a:r>
              <a:rPr lang="en-US" sz="2800" dirty="0">
                <a:solidFill>
                  <a:schemeClr val="bg1"/>
                </a:solidFill>
                <a:ea typeface="ＭＳ Ｐゴシック" charset="0"/>
                <a:cs typeface="ＭＳ Ｐゴシック" charset="0"/>
              </a:rPr>
              <a:t>ER </a:t>
            </a:r>
            <a:r>
              <a:rPr lang="ja-JP" altLang="en-US" sz="2800" dirty="0">
                <a:solidFill>
                  <a:schemeClr val="bg1"/>
                </a:solidFill>
                <a:ea typeface="ＭＳ Ｐゴシック" charset="0"/>
                <a:cs typeface="ＭＳ Ｐゴシック" charset="0"/>
              </a:rPr>
              <a:t>“</a:t>
            </a:r>
            <a:r>
              <a:rPr lang="en-US" altLang="ja-JP" sz="2800" dirty="0">
                <a:solidFill>
                  <a:schemeClr val="bg1"/>
                </a:solidFill>
                <a:ea typeface="ＭＳ Ｐゴシック" charset="0"/>
                <a:cs typeface="ＭＳ Ｐゴシック" charset="0"/>
              </a:rPr>
              <a:t>Pay or Play” Penalty Tax (cont</a:t>
            </a:r>
            <a:r>
              <a:rPr lang="ja-JP" altLang="en-US" sz="2800" dirty="0">
                <a:solidFill>
                  <a:schemeClr val="bg1"/>
                </a:solidFill>
                <a:ea typeface="ＭＳ Ｐゴシック" charset="0"/>
                <a:cs typeface="ＭＳ Ｐゴシック" charset="0"/>
              </a:rPr>
              <a:t>’</a:t>
            </a:r>
            <a:r>
              <a:rPr lang="en-US" altLang="ja-JP" sz="2800" dirty="0">
                <a:solidFill>
                  <a:schemeClr val="bg1"/>
                </a:solidFill>
                <a:ea typeface="ＭＳ Ｐゴシック" charset="0"/>
                <a:cs typeface="ＭＳ Ｐゴシック" charset="0"/>
              </a:rPr>
              <a:t>d)</a:t>
            </a:r>
            <a:endParaRPr lang="en-US" sz="2800" b="1" i="1" u="sng" dirty="0">
              <a:solidFill>
                <a:srgbClr val="00FFFF"/>
              </a:solidFill>
              <a:effectLst>
                <a:outerShdw blurRad="38100" dist="38100" dir="2700000" algn="tl">
                  <a:srgbClr val="000000"/>
                </a:outerShdw>
              </a:effectLst>
              <a:ea typeface="ＭＳ Ｐゴシック"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idx="1"/>
          </p:nvPr>
        </p:nvSpPr>
        <p:spPr>
          <a:xfrm>
            <a:off x="381000" y="2286000"/>
            <a:ext cx="8382000" cy="3810000"/>
          </a:xfrm>
        </p:spPr>
        <p:txBody>
          <a:bodyPr/>
          <a:lstStyle/>
          <a:p>
            <a:pPr eaLnBrk="1" hangingPunct="1">
              <a:lnSpc>
                <a:spcPct val="90000"/>
              </a:lnSpc>
            </a:pPr>
            <a:r>
              <a:rPr lang="en-US" sz="1800" dirty="0">
                <a:solidFill>
                  <a:srgbClr val="00B046"/>
                </a:solidFill>
                <a:ea typeface="ＭＳ Ｐゴシック" pitchFamily="34" charset="-128"/>
              </a:rPr>
              <a:t>Amount of § 4980H(a) </a:t>
            </a:r>
            <a:r>
              <a:rPr lang="en-US" sz="1800" dirty="0">
                <a:solidFill>
                  <a:schemeClr val="tx1"/>
                </a:solidFill>
                <a:ea typeface="ＭＳ Ｐゴシック" pitchFamily="34" charset="-128"/>
              </a:rPr>
              <a:t>Penalty Tax on large ER when </a:t>
            </a:r>
            <a:r>
              <a:rPr lang="en-US" sz="1800" u="sng" dirty="0">
                <a:solidFill>
                  <a:schemeClr val="tx1"/>
                </a:solidFill>
                <a:ea typeface="ＭＳ Ｐゴシック" pitchFamily="34" charset="-128"/>
              </a:rPr>
              <a:t>NOT</a:t>
            </a:r>
            <a:r>
              <a:rPr lang="en-US" sz="1800" dirty="0">
                <a:solidFill>
                  <a:schemeClr val="tx1"/>
                </a:solidFill>
                <a:ea typeface="ＭＳ Ｐゴシック" pitchFamily="34" charset="-128"/>
              </a:rPr>
              <a:t> offering coverage to enough FTEs</a:t>
            </a:r>
            <a:r>
              <a:rPr lang="en-US" sz="1800" dirty="0">
                <a:solidFill>
                  <a:srgbClr val="00B046"/>
                </a:solidFill>
                <a:ea typeface="ＭＳ Ｐゴシック" pitchFamily="34" charset="-128"/>
              </a:rPr>
              <a:t> </a:t>
            </a:r>
            <a:r>
              <a:rPr lang="en-US" sz="1800" dirty="0">
                <a:ea typeface="ＭＳ Ｐゴシック" pitchFamily="34" charset="-128"/>
              </a:rPr>
              <a:t>is </a:t>
            </a:r>
            <a:r>
              <a:rPr lang="en-US" sz="1800" dirty="0">
                <a:solidFill>
                  <a:schemeClr val="tx1"/>
                </a:solidFill>
                <a:ea typeface="ＭＳ Ｐゴシック" pitchFamily="34" charset="-128"/>
              </a:rPr>
              <a:t>equal to the </a:t>
            </a:r>
            <a:r>
              <a:rPr lang="ja-JP" altLang="en-US" sz="1800" dirty="0">
                <a:solidFill>
                  <a:schemeClr val="tx1"/>
                </a:solidFill>
                <a:ea typeface="ＭＳ Ｐゴシック" pitchFamily="34" charset="-128"/>
              </a:rPr>
              <a:t>“</a:t>
            </a:r>
            <a:r>
              <a:rPr lang="en-US" altLang="ja-JP" sz="1800" dirty="0">
                <a:solidFill>
                  <a:schemeClr val="tx1"/>
                </a:solidFill>
                <a:ea typeface="ＭＳ Ｐゴシック" pitchFamily="34" charset="-128"/>
              </a:rPr>
              <a:t>applicable payment amount</a:t>
            </a:r>
            <a:r>
              <a:rPr lang="ja-JP" altLang="en-US" sz="1800" dirty="0">
                <a:solidFill>
                  <a:schemeClr val="tx1"/>
                </a:solidFill>
                <a:ea typeface="ＭＳ Ｐゴシック" pitchFamily="34" charset="-128"/>
              </a:rPr>
              <a:t>” </a:t>
            </a:r>
            <a:r>
              <a:rPr lang="en-US" altLang="ja-JP" sz="1800" dirty="0">
                <a:solidFill>
                  <a:schemeClr val="tx1"/>
                </a:solidFill>
                <a:ea typeface="ＭＳ Ｐゴシック" pitchFamily="34" charset="-128"/>
              </a:rPr>
              <a:t>(as indexed) </a:t>
            </a:r>
            <a:r>
              <a:rPr lang="en-US" altLang="ja-JP" sz="1800" dirty="0" err="1">
                <a:solidFill>
                  <a:schemeClr val="tx1"/>
                </a:solidFill>
                <a:ea typeface="ＭＳ Ｐゴシック" pitchFamily="34" charset="-128"/>
              </a:rPr>
              <a:t>Xs</a:t>
            </a:r>
            <a:r>
              <a:rPr lang="en-US" altLang="ja-JP" sz="1800" dirty="0">
                <a:solidFill>
                  <a:schemeClr val="tx1"/>
                </a:solidFill>
                <a:ea typeface="ＭＳ Ｐゴシック" pitchFamily="34" charset="-128"/>
              </a:rPr>
              <a:t> the total # of</a:t>
            </a:r>
            <a:r>
              <a:rPr lang="en-US" altLang="ja-JP" sz="1800" dirty="0">
                <a:ea typeface="ＭＳ Ｐゴシック" pitchFamily="34" charset="-128"/>
              </a:rPr>
              <a:t> </a:t>
            </a:r>
            <a:r>
              <a:rPr lang="en-US" altLang="ja-JP" sz="1800" dirty="0">
                <a:solidFill>
                  <a:srgbClr val="FF00FF"/>
                </a:solidFill>
                <a:ea typeface="ＭＳ Ｐゴシック" pitchFamily="34" charset="-128"/>
              </a:rPr>
              <a:t>FTEs</a:t>
            </a:r>
            <a:r>
              <a:rPr lang="en-US" altLang="ja-JP" sz="1800" dirty="0">
                <a:ea typeface="ＭＳ Ｐゴシック" pitchFamily="34" charset="-128"/>
              </a:rPr>
              <a:t> </a:t>
            </a:r>
            <a:r>
              <a:rPr lang="en-US" altLang="ja-JP" sz="1800" dirty="0">
                <a:solidFill>
                  <a:schemeClr val="tx1"/>
                </a:solidFill>
                <a:ea typeface="ＭＳ Ｐゴシック" pitchFamily="34" charset="-128"/>
              </a:rPr>
              <a:t>employed by the ER</a:t>
            </a:r>
            <a:r>
              <a:rPr lang="en-US" altLang="ja-JP" sz="1800" dirty="0">
                <a:ea typeface="ＭＳ Ｐゴシック" pitchFamily="34" charset="-128"/>
              </a:rPr>
              <a:t> (</a:t>
            </a:r>
            <a:r>
              <a:rPr lang="en-US" altLang="ja-JP" sz="1800" dirty="0">
                <a:solidFill>
                  <a:srgbClr val="00B046"/>
                </a:solidFill>
                <a:ea typeface="ＭＳ Ｐゴシック" pitchFamily="34" charset="-128"/>
              </a:rPr>
              <a:t>less a 30</a:t>
            </a:r>
            <a:r>
              <a:rPr lang="en-US" altLang="ja-JP" sz="1800" b="1" dirty="0">
                <a:solidFill>
                  <a:srgbClr val="589DEE"/>
                </a:solidFill>
                <a:ea typeface="ＭＳ Ｐゴシック" pitchFamily="34" charset="-128"/>
              </a:rPr>
              <a:t>*</a:t>
            </a:r>
            <a:r>
              <a:rPr lang="en-US" altLang="ja-JP" sz="1800" dirty="0">
                <a:solidFill>
                  <a:schemeClr val="hlink"/>
                </a:solidFill>
                <a:ea typeface="ＭＳ Ｐゴシック" pitchFamily="34" charset="-128"/>
              </a:rPr>
              <a:t> </a:t>
            </a:r>
            <a:r>
              <a:rPr lang="en-US" altLang="ja-JP" sz="1800" dirty="0">
                <a:solidFill>
                  <a:srgbClr val="FF00FF"/>
                </a:solidFill>
                <a:ea typeface="ＭＳ Ｐゴシック" pitchFamily="34" charset="-128"/>
              </a:rPr>
              <a:t>FTE</a:t>
            </a:r>
            <a:r>
              <a:rPr lang="en-US" altLang="ja-JP" sz="1800" dirty="0">
                <a:solidFill>
                  <a:schemeClr val="hlink"/>
                </a:solidFill>
                <a:ea typeface="ＭＳ Ｐゴシック" pitchFamily="34" charset="-128"/>
              </a:rPr>
              <a:t> </a:t>
            </a:r>
            <a:r>
              <a:rPr lang="en-US" altLang="ja-JP" sz="1800" dirty="0">
                <a:solidFill>
                  <a:srgbClr val="00B046"/>
                </a:solidFill>
                <a:ea typeface="ＭＳ Ｐゴシック" pitchFamily="34" charset="-128"/>
              </a:rPr>
              <a:t>reduction</a:t>
            </a:r>
            <a:r>
              <a:rPr lang="en-US" altLang="ja-JP" sz="1800" dirty="0">
                <a:ea typeface="ＭＳ Ｐゴシック" pitchFamily="34" charset="-128"/>
              </a:rPr>
              <a:t>) </a:t>
            </a:r>
            <a:r>
              <a:rPr lang="en-US" altLang="ja-JP" sz="1800" dirty="0">
                <a:solidFill>
                  <a:schemeClr val="tx1"/>
                </a:solidFill>
                <a:ea typeface="ＭＳ Ｐゴシック" pitchFamily="34" charset="-128"/>
              </a:rPr>
              <a:t>during the month:</a:t>
            </a:r>
          </a:p>
          <a:p>
            <a:pPr lvl="1" eaLnBrk="1" hangingPunct="1">
              <a:lnSpc>
                <a:spcPct val="90000"/>
              </a:lnSpc>
            </a:pPr>
            <a:r>
              <a:rPr lang="en-US" sz="1800" dirty="0">
                <a:solidFill>
                  <a:schemeClr val="tx1"/>
                </a:solidFill>
                <a:ea typeface="ＭＳ Ｐゴシック" pitchFamily="34" charset="-128"/>
              </a:rPr>
              <a:t>The</a:t>
            </a:r>
            <a:r>
              <a:rPr lang="en-US" sz="1800" dirty="0">
                <a:ea typeface="ＭＳ Ｐゴシック" pitchFamily="34" charset="-128"/>
              </a:rPr>
              <a:t> </a:t>
            </a:r>
            <a:r>
              <a:rPr lang="en-US" sz="1800" dirty="0">
                <a:solidFill>
                  <a:schemeClr val="tx1"/>
                </a:solidFill>
                <a:ea typeface="ＭＳ Ｐゴシック" pitchFamily="34" charset="-128"/>
              </a:rPr>
              <a:t>applicable payment amount for 2014 was $166.67/month (1/12 of</a:t>
            </a:r>
            <a:r>
              <a:rPr lang="en-US" sz="1800" dirty="0">
                <a:ea typeface="ＭＳ Ｐゴシック" pitchFamily="34" charset="-128"/>
              </a:rPr>
              <a:t> </a:t>
            </a:r>
            <a:r>
              <a:rPr lang="en-US" sz="1800" dirty="0">
                <a:solidFill>
                  <a:schemeClr val="tx1"/>
                </a:solidFill>
                <a:ea typeface="ＭＳ Ｐゴシック" pitchFamily="34" charset="-128"/>
              </a:rPr>
              <a:t>$2,000); for 2016-$180/month (1/12 of $2,160); for 2017-$188.33/month (1/12 of $2,260); for 2018-$193.33/month (1/12 of $2,320); for 2019-$208.33/month (1/12 of $2,500);</a:t>
            </a:r>
            <a:r>
              <a:rPr lang="en-US" sz="1800" dirty="0">
                <a:solidFill>
                  <a:srgbClr val="00B046"/>
                </a:solidFill>
                <a:ea typeface="ＭＳ Ｐゴシック" pitchFamily="34" charset="-128"/>
              </a:rPr>
              <a:t> </a:t>
            </a:r>
            <a:r>
              <a:rPr lang="en-US" sz="1800" dirty="0">
                <a:solidFill>
                  <a:schemeClr val="tx1"/>
                </a:solidFill>
                <a:ea typeface="ＭＳ Ｐゴシック" pitchFamily="34" charset="-128"/>
              </a:rPr>
              <a:t>for 2020-$214.17/month (1/12 of $2,570); </a:t>
            </a:r>
            <a:r>
              <a:rPr lang="en-US" sz="1800" dirty="0">
                <a:solidFill>
                  <a:srgbClr val="00B050"/>
                </a:solidFill>
                <a:ea typeface="ＭＳ Ｐゴシック" pitchFamily="34" charset="-128"/>
              </a:rPr>
              <a:t>and for 2021-$225/ month (1/12 of $2,700/year)</a:t>
            </a:r>
            <a:r>
              <a:rPr lang="en-US" sz="1800" dirty="0">
                <a:solidFill>
                  <a:srgbClr val="00B046"/>
                </a:solidFill>
                <a:ea typeface="ＭＳ Ｐゴシック" pitchFamily="34" charset="-128"/>
              </a:rPr>
              <a:t>.</a:t>
            </a:r>
            <a:r>
              <a:rPr lang="en-US" sz="1800" dirty="0">
                <a:solidFill>
                  <a:schemeClr val="tx1"/>
                </a:solidFill>
                <a:ea typeface="ＭＳ Ｐゴシック" pitchFamily="34" charset="-128"/>
              </a:rPr>
              <a:t> </a:t>
            </a:r>
          </a:p>
          <a:p>
            <a:pPr lvl="1" eaLnBrk="1" hangingPunct="1">
              <a:lnSpc>
                <a:spcPct val="90000"/>
              </a:lnSpc>
            </a:pPr>
            <a:r>
              <a:rPr lang="en-US" sz="1800" dirty="0">
                <a:solidFill>
                  <a:srgbClr val="00B046"/>
                </a:solidFill>
                <a:ea typeface="ＭＳ Ｐゴシック" pitchFamily="34" charset="-128"/>
              </a:rPr>
              <a:t>30</a:t>
            </a:r>
            <a:r>
              <a:rPr lang="en-US" sz="1800" dirty="0">
                <a:solidFill>
                  <a:schemeClr val="hlink"/>
                </a:solidFill>
                <a:ea typeface="ＭＳ Ｐゴシック" pitchFamily="34" charset="-128"/>
              </a:rPr>
              <a:t> </a:t>
            </a:r>
            <a:r>
              <a:rPr lang="en-US" sz="1800" dirty="0">
                <a:solidFill>
                  <a:srgbClr val="FF00FF"/>
                </a:solidFill>
                <a:ea typeface="ＭＳ Ｐゴシック" pitchFamily="34" charset="-128"/>
              </a:rPr>
              <a:t>FTE</a:t>
            </a:r>
            <a:r>
              <a:rPr lang="en-US" sz="1800" dirty="0">
                <a:solidFill>
                  <a:schemeClr val="hlink"/>
                </a:solidFill>
                <a:ea typeface="ＭＳ Ｐゴシック" pitchFamily="34" charset="-128"/>
              </a:rPr>
              <a:t> </a:t>
            </a:r>
            <a:r>
              <a:rPr lang="en-US" sz="1800" dirty="0">
                <a:solidFill>
                  <a:srgbClr val="00B046"/>
                </a:solidFill>
                <a:ea typeface="ＭＳ Ｐゴシック" pitchFamily="34" charset="-128"/>
              </a:rPr>
              <a:t>Reduction.</a:t>
            </a:r>
            <a:r>
              <a:rPr lang="en-US" sz="1800" b="1" dirty="0">
                <a:solidFill>
                  <a:srgbClr val="00B046"/>
                </a:solidFill>
                <a:ea typeface="ＭＳ Ｐゴシック" pitchFamily="34" charset="-128"/>
              </a:rPr>
              <a:t>*</a:t>
            </a:r>
            <a:r>
              <a:rPr lang="en-US" sz="1800" b="1" dirty="0">
                <a:solidFill>
                  <a:srgbClr val="589DEE"/>
                </a:solidFill>
                <a:ea typeface="ＭＳ Ｐゴシック" pitchFamily="34" charset="-128"/>
              </a:rPr>
              <a:t>*</a:t>
            </a:r>
            <a:r>
              <a:rPr lang="en-US" sz="1800" dirty="0">
                <a:ea typeface="ＭＳ Ｐゴシック" pitchFamily="34" charset="-128"/>
              </a:rPr>
              <a:t> </a:t>
            </a:r>
            <a:r>
              <a:rPr lang="en-US" sz="1800" dirty="0">
                <a:solidFill>
                  <a:schemeClr val="tx1"/>
                </a:solidFill>
                <a:ea typeface="ＭＳ Ｐゴシック" pitchFamily="34" charset="-128"/>
              </a:rPr>
              <a:t>The #</a:t>
            </a:r>
            <a:r>
              <a:rPr lang="en-US" sz="1800" dirty="0">
                <a:ea typeface="ＭＳ Ｐゴシック" pitchFamily="34" charset="-128"/>
              </a:rPr>
              <a:t> </a:t>
            </a:r>
            <a:r>
              <a:rPr lang="en-US" sz="1800" dirty="0">
                <a:solidFill>
                  <a:schemeClr val="tx1"/>
                </a:solidFill>
                <a:ea typeface="ＭＳ Ｐゴシック" pitchFamily="34" charset="-128"/>
              </a:rPr>
              <a:t>of</a:t>
            </a:r>
            <a:r>
              <a:rPr lang="en-US" sz="1800" dirty="0">
                <a:ea typeface="ＭＳ Ｐゴシック" pitchFamily="34" charset="-128"/>
              </a:rPr>
              <a:t> </a:t>
            </a:r>
            <a:r>
              <a:rPr lang="en-US" sz="1800" dirty="0">
                <a:solidFill>
                  <a:srgbClr val="FF00FF"/>
                </a:solidFill>
                <a:ea typeface="ＭＳ Ｐゴシック" pitchFamily="34" charset="-128"/>
              </a:rPr>
              <a:t>FTEs</a:t>
            </a:r>
            <a:r>
              <a:rPr lang="en-US" sz="1800" dirty="0">
                <a:ea typeface="ＭＳ Ｐゴシック" pitchFamily="34" charset="-128"/>
              </a:rPr>
              <a:t> </a:t>
            </a:r>
            <a:r>
              <a:rPr lang="en-US" sz="1800" dirty="0">
                <a:solidFill>
                  <a:schemeClr val="tx1"/>
                </a:solidFill>
                <a:ea typeface="ＭＳ Ｐゴシック" pitchFamily="34" charset="-128"/>
              </a:rPr>
              <a:t>for any month is reduced by 30 for purposes of calculating the penalty tax for ERs when </a:t>
            </a:r>
            <a:r>
              <a:rPr lang="en-US" sz="1800" u="sng" dirty="0">
                <a:solidFill>
                  <a:schemeClr val="tx1"/>
                </a:solidFill>
                <a:ea typeface="ＭＳ Ｐゴシック" pitchFamily="34" charset="-128"/>
              </a:rPr>
              <a:t>not</a:t>
            </a:r>
            <a:r>
              <a:rPr lang="en-US" sz="1800" dirty="0">
                <a:solidFill>
                  <a:schemeClr val="tx1"/>
                </a:solidFill>
                <a:ea typeface="ＭＳ Ｐゴシック" pitchFamily="34" charset="-128"/>
              </a:rPr>
              <a:t> offering coverage to enough FTEs</a:t>
            </a:r>
            <a:r>
              <a:rPr lang="en-US" sz="1800" b="1" dirty="0">
                <a:solidFill>
                  <a:srgbClr val="00B046"/>
                </a:solidFill>
                <a:ea typeface="ＭＳ Ｐゴシック" pitchFamily="34" charset="-128"/>
              </a:rPr>
              <a:t>.</a:t>
            </a:r>
            <a:r>
              <a:rPr lang="en-US" sz="1800" b="1" dirty="0">
                <a:solidFill>
                  <a:srgbClr val="589DEE"/>
                </a:solidFill>
                <a:ea typeface="ＭＳ Ｐゴシック" pitchFamily="34" charset="-128"/>
              </a:rPr>
              <a:t>**</a:t>
            </a:r>
            <a:endParaRPr lang="en-US" sz="1800" b="1" dirty="0">
              <a:solidFill>
                <a:srgbClr val="FFFF00"/>
              </a:solidFill>
              <a:ea typeface="ＭＳ Ｐゴシック" pitchFamily="34" charset="-128"/>
            </a:endParaRPr>
          </a:p>
          <a:p>
            <a:pPr eaLnBrk="1" hangingPunct="1">
              <a:lnSpc>
                <a:spcPct val="90000"/>
              </a:lnSpc>
              <a:buFont typeface="Wingdings" pitchFamily="2" charset="2"/>
              <a:buNone/>
            </a:pPr>
            <a:r>
              <a:rPr lang="en-US" sz="1600" b="1" dirty="0">
                <a:solidFill>
                  <a:srgbClr val="0070C0"/>
                </a:solidFill>
                <a:ea typeface="ＭＳ Ｐゴシック" pitchFamily="34" charset="-128"/>
              </a:rPr>
              <a:t>*</a:t>
            </a:r>
            <a:r>
              <a:rPr lang="en-US" sz="1600" dirty="0">
                <a:solidFill>
                  <a:srgbClr val="589DEE"/>
                </a:solidFill>
                <a:ea typeface="ＭＳ Ｐゴシック" pitchFamily="34" charset="-128"/>
              </a:rPr>
              <a:t>	</a:t>
            </a:r>
            <a:r>
              <a:rPr lang="en-US" sz="1600" dirty="0">
                <a:solidFill>
                  <a:srgbClr val="0070C0"/>
                </a:solidFill>
                <a:ea typeface="ＭＳ Ｐゴシック" pitchFamily="34" charset="-128"/>
              </a:rPr>
              <a:t>Allocated to member ERs in a control group based on pro rata share of </a:t>
            </a:r>
            <a:r>
              <a:rPr lang="en-US" sz="1600" dirty="0">
                <a:solidFill>
                  <a:srgbClr val="FF00FF"/>
                </a:solidFill>
                <a:ea typeface="ＭＳ Ｐゴシック" pitchFamily="34" charset="-128"/>
              </a:rPr>
              <a:t>FTEs</a:t>
            </a:r>
            <a:r>
              <a:rPr lang="en-US" sz="1600" dirty="0">
                <a:ea typeface="ＭＳ Ｐゴシック" pitchFamily="34" charset="-128"/>
              </a:rPr>
              <a:t>.</a:t>
            </a:r>
          </a:p>
          <a:p>
            <a:pPr eaLnBrk="1" hangingPunct="1">
              <a:lnSpc>
                <a:spcPct val="90000"/>
              </a:lnSpc>
              <a:buFont typeface="Wingdings" pitchFamily="2" charset="2"/>
              <a:buNone/>
            </a:pPr>
            <a:r>
              <a:rPr lang="en-US" sz="1600" b="1" dirty="0">
                <a:solidFill>
                  <a:srgbClr val="0070C0"/>
                </a:solidFill>
                <a:ea typeface="ＭＳ Ｐゴシック" pitchFamily="34" charset="-128"/>
              </a:rPr>
              <a:t>**</a:t>
            </a:r>
            <a:r>
              <a:rPr lang="en-US" sz="1600" dirty="0">
                <a:solidFill>
                  <a:srgbClr val="0070C0"/>
                </a:solidFill>
                <a:ea typeface="ＭＳ Ｐゴシック" pitchFamily="34" charset="-128"/>
              </a:rPr>
              <a:t>	2015 transition relief f</a:t>
            </a:r>
            <a:r>
              <a:rPr lang="en-US" sz="1600" dirty="0">
                <a:solidFill>
                  <a:srgbClr val="0070C0"/>
                </a:solidFill>
                <a:latin typeface="Tahoma" pitchFamily="34" charset="0"/>
                <a:ea typeface="ＭＳ Ｐゴシック" pitchFamily="34" charset="-128"/>
                <a:cs typeface="Arial" charset="0"/>
              </a:rPr>
              <a:t>or ALEs with 100 or &gt;</a:t>
            </a:r>
            <a:r>
              <a:rPr lang="en-US" sz="1600" dirty="0">
                <a:solidFill>
                  <a:srgbClr val="589DEE"/>
                </a:solidFill>
                <a:latin typeface="Tahoma" pitchFamily="34" charset="0"/>
                <a:ea typeface="ＭＳ Ｐゴシック" pitchFamily="34" charset="-128"/>
                <a:cs typeface="Arial" charset="0"/>
              </a:rPr>
              <a:t> </a:t>
            </a:r>
            <a:r>
              <a:rPr lang="en-US" sz="1600" dirty="0">
                <a:solidFill>
                  <a:srgbClr val="FF00FF"/>
                </a:solidFill>
                <a:latin typeface="Tahoma" pitchFamily="34" charset="0"/>
                <a:ea typeface="ＭＳ Ｐゴシック" pitchFamily="34" charset="-128"/>
                <a:cs typeface="Arial" charset="0"/>
              </a:rPr>
              <a:t>FTE</a:t>
            </a:r>
            <a:r>
              <a:rPr lang="en-US" sz="1600" dirty="0">
                <a:solidFill>
                  <a:srgbClr val="589DEE"/>
                </a:solidFill>
                <a:latin typeface="Tahoma" pitchFamily="34" charset="0"/>
                <a:ea typeface="ＭＳ Ｐゴシック" pitchFamily="34" charset="-128"/>
                <a:cs typeface="Arial" charset="0"/>
              </a:rPr>
              <a:t>/</a:t>
            </a:r>
            <a:r>
              <a:rPr lang="en-US" sz="1600" dirty="0">
                <a:solidFill>
                  <a:srgbClr val="1466C5"/>
                </a:solidFill>
                <a:latin typeface="Tahoma" pitchFamily="34" charset="0"/>
                <a:ea typeface="ＭＳ Ｐゴシック" pitchFamily="34" charset="-128"/>
                <a:cs typeface="Arial" charset="0"/>
              </a:rPr>
              <a:t>FTEEs was 70% (less an 80 FTE reduction) did not carry forward to 2016. </a:t>
            </a:r>
            <a:endParaRPr lang="en-US" sz="1600" dirty="0">
              <a:solidFill>
                <a:srgbClr val="589DEE"/>
              </a:solidFill>
              <a:latin typeface="Tahoma" pitchFamily="34" charset="0"/>
              <a:ea typeface="ＭＳ Ｐゴシック" pitchFamily="34" charset="-128"/>
              <a:cs typeface="Arial" charset="0"/>
            </a:endParaRPr>
          </a:p>
        </p:txBody>
      </p:sp>
      <p:sp>
        <p:nvSpPr>
          <p:cNvPr id="6" name="Slide Number Placeholder 5"/>
          <p:cNvSpPr>
            <a:spLocks noGrp="1"/>
          </p:cNvSpPr>
          <p:nvPr>
            <p:ph type="sldNum" sz="quarter" idx="12"/>
          </p:nvPr>
        </p:nvSpPr>
        <p:spPr/>
        <p:txBody>
          <a:bodyPr/>
          <a:lstStyle/>
          <a:p>
            <a:pPr>
              <a:defRPr/>
            </a:pPr>
            <a:fld id="{F8285884-5DDE-4A88-A12E-1A2B51D4A880}" type="slidenum">
              <a:rPr lang="en-US"/>
              <a:pPr>
                <a:defRPr/>
              </a:pPr>
              <a:t>85</a:t>
            </a:fld>
            <a:endParaRPr lang="en-US" dirty="0"/>
          </a:p>
        </p:txBody>
      </p:sp>
      <p:sp>
        <p:nvSpPr>
          <p:cNvPr id="197639" name="Rectangle 7"/>
          <p:cNvSpPr>
            <a:spLocks noChangeArrowheads="1"/>
          </p:cNvSpPr>
          <p:nvPr/>
        </p:nvSpPr>
        <p:spPr bwMode="auto">
          <a:xfrm>
            <a:off x="0" y="609600"/>
            <a:ext cx="9144000" cy="838200"/>
          </a:xfrm>
          <a:prstGeom prst="rect">
            <a:avLst/>
          </a:prstGeom>
          <a:noFill/>
          <a:ln>
            <a:noFill/>
          </a:ln>
          <a:effectLst/>
        </p:spPr>
        <p:txBody>
          <a:bodyPr anchor="ctr"/>
          <a:lstStyle/>
          <a:p>
            <a:pPr algn="ctr">
              <a:defRPr/>
            </a:pPr>
            <a:r>
              <a:rPr lang="en-US" sz="4000" dirty="0">
                <a:solidFill>
                  <a:schemeClr val="bg1"/>
                </a:solidFill>
                <a:ea typeface="ＭＳ Ｐゴシック" charset="0"/>
                <a:cs typeface="ＭＳ Ｐゴシック" charset="0"/>
              </a:rPr>
              <a:t>ER </a:t>
            </a:r>
            <a:r>
              <a:rPr lang="ja-JP" altLang="en-US" sz="4000" dirty="0">
                <a:solidFill>
                  <a:schemeClr val="bg1"/>
                </a:solidFill>
                <a:ea typeface="ＭＳ Ｐゴシック" charset="0"/>
                <a:cs typeface="ＭＳ Ｐゴシック" charset="0"/>
              </a:rPr>
              <a:t>“</a:t>
            </a:r>
            <a:r>
              <a:rPr lang="en-US" altLang="ja-JP" sz="4000" dirty="0">
                <a:solidFill>
                  <a:schemeClr val="bg1"/>
                </a:solidFill>
                <a:ea typeface="ＭＳ Ｐゴシック" charset="0"/>
                <a:cs typeface="ＭＳ Ｐゴシック" charset="0"/>
              </a:rPr>
              <a:t>Pay or Play” Penalty Tax </a:t>
            </a:r>
            <a:r>
              <a:rPr lang="en-US" altLang="ja-JP" sz="3200" dirty="0">
                <a:solidFill>
                  <a:schemeClr val="bg1"/>
                </a:solidFill>
                <a:ea typeface="ＭＳ Ｐゴシック" charset="0"/>
                <a:cs typeface="ＭＳ Ｐゴシック" charset="0"/>
              </a:rPr>
              <a:t>(cont</a:t>
            </a:r>
            <a:r>
              <a:rPr lang="ja-JP" altLang="en-US" sz="3200" dirty="0">
                <a:solidFill>
                  <a:schemeClr val="bg1"/>
                </a:solidFill>
                <a:ea typeface="ＭＳ Ｐゴシック" charset="0"/>
                <a:cs typeface="ＭＳ Ｐゴシック" charset="0"/>
              </a:rPr>
              <a:t>’</a:t>
            </a:r>
            <a:r>
              <a:rPr lang="en-US" altLang="ja-JP" sz="3200" dirty="0">
                <a:solidFill>
                  <a:schemeClr val="bg1"/>
                </a:solidFill>
                <a:ea typeface="ＭＳ Ｐゴシック" charset="0"/>
                <a:cs typeface="ＭＳ Ｐゴシック" charset="0"/>
              </a:rPr>
              <a:t>d)</a:t>
            </a:r>
            <a:br>
              <a:rPr lang="en-US" sz="3200" b="1" i="1" u="sng" dirty="0">
                <a:solidFill>
                  <a:schemeClr val="bg1"/>
                </a:solidFill>
                <a:effectLst>
                  <a:outerShdw blurRad="38100" dist="38100" dir="2700000" algn="tl">
                    <a:srgbClr val="000000"/>
                  </a:outerShdw>
                </a:effectLst>
                <a:ea typeface="ＭＳ Ｐゴシック" charset="0"/>
              </a:rPr>
            </a:br>
            <a:endParaRPr lang="en-US" sz="3200" b="1" i="1" u="sng" dirty="0">
              <a:solidFill>
                <a:srgbClr val="00FFFF"/>
              </a:solidFill>
              <a:effectLst>
                <a:outerShdw blurRad="38100" dist="38100" dir="2700000" algn="tl">
                  <a:srgbClr val="000000"/>
                </a:outerShdw>
              </a:effectLst>
              <a:ea typeface="ＭＳ Ｐゴシック" charset="0"/>
            </a:endParaRPr>
          </a:p>
        </p:txBody>
      </p:sp>
      <p:pic>
        <p:nvPicPr>
          <p:cNvPr id="5" name="Picture 4" descr="MC900440035[1]"/>
          <p:cNvPicPr>
            <a:picLocks noChangeAspect="1" noChangeArrowheads="1"/>
          </p:cNvPicPr>
          <p:nvPr/>
        </p:nvPicPr>
        <p:blipFill>
          <a:blip r:embed="rId2"/>
          <a:srcRect/>
          <a:stretch>
            <a:fillRect/>
          </a:stretch>
        </p:blipFill>
        <p:spPr bwMode="auto">
          <a:xfrm>
            <a:off x="8305800" y="3581400"/>
            <a:ext cx="609600" cy="431800"/>
          </a:xfrm>
          <a:prstGeom prst="rect">
            <a:avLst/>
          </a:prstGeom>
          <a:noFill/>
          <a:ln w="9525">
            <a:noFill/>
            <a:miter lim="800000"/>
            <a:headEnd/>
            <a:tailEnd/>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3"/>
          <p:cNvSpPr>
            <a:spLocks noGrp="1" noChangeArrowheads="1"/>
          </p:cNvSpPr>
          <p:nvPr>
            <p:ph type="title"/>
          </p:nvPr>
        </p:nvSpPr>
        <p:spPr>
          <a:xfrm>
            <a:off x="457200" y="381000"/>
            <a:ext cx="3962400" cy="6019800"/>
          </a:xfrm>
        </p:spPr>
        <p:txBody>
          <a:bodyPr/>
          <a:lstStyle/>
          <a:p>
            <a:pPr eaLnBrk="1" hangingPunct="1"/>
            <a:r>
              <a:rPr lang="en-US" sz="3600">
                <a:ea typeface="ＭＳ Ｐゴシック" pitchFamily="34" charset="-128"/>
              </a:rPr>
              <a:t>ER </a:t>
            </a:r>
            <a:r>
              <a:rPr lang="ja-JP" altLang="en-US" sz="3600">
                <a:ea typeface="ＭＳ Ｐゴシック" pitchFamily="34" charset="-128"/>
              </a:rPr>
              <a:t>“</a:t>
            </a:r>
            <a:r>
              <a:rPr lang="en-US" altLang="ja-JP" sz="3600">
                <a:ea typeface="ＭＳ Ｐゴシック" pitchFamily="34" charset="-128"/>
              </a:rPr>
              <a:t>Pay or Play” Penalty Tax </a:t>
            </a:r>
            <a:r>
              <a:rPr lang="en-US" altLang="ja-JP" sz="3200">
                <a:ea typeface="ＭＳ Ｐゴシック" pitchFamily="34" charset="-128"/>
              </a:rPr>
              <a:t>(cont</a:t>
            </a:r>
            <a:r>
              <a:rPr lang="ja-JP" altLang="en-US" sz="3200">
                <a:ea typeface="ＭＳ Ｐゴシック" pitchFamily="34" charset="-128"/>
              </a:rPr>
              <a:t>’</a:t>
            </a:r>
            <a:r>
              <a:rPr lang="en-US" altLang="ja-JP" sz="3200">
                <a:ea typeface="ＭＳ Ｐゴシック" pitchFamily="34" charset="-128"/>
              </a:rPr>
              <a:t>d)</a:t>
            </a:r>
            <a:endParaRPr lang="en-US" sz="3200">
              <a:ea typeface="ＭＳ Ｐゴシック" pitchFamily="34" charset="-128"/>
            </a:endParaRPr>
          </a:p>
        </p:txBody>
      </p:sp>
      <p:sp>
        <p:nvSpPr>
          <p:cNvPr id="95233" name="Rectangle 2"/>
          <p:cNvSpPr>
            <a:spLocks noGrp="1" noChangeArrowheads="1"/>
          </p:cNvSpPr>
          <p:nvPr>
            <p:ph idx="1"/>
          </p:nvPr>
        </p:nvSpPr>
        <p:spPr>
          <a:xfrm>
            <a:off x="4724400" y="304800"/>
            <a:ext cx="4267200" cy="6280150"/>
          </a:xfrm>
        </p:spPr>
        <p:txBody>
          <a:bodyPr/>
          <a:lstStyle/>
          <a:p>
            <a:pPr marL="0" indent="0" eaLnBrk="1" hangingPunct="1">
              <a:lnSpc>
                <a:spcPct val="90000"/>
              </a:lnSpc>
              <a:buFont typeface="Wingdings" pitchFamily="2" charset="2"/>
              <a:buNone/>
            </a:pPr>
            <a:r>
              <a:rPr lang="en-US" sz="2000" b="1" u="sng" dirty="0">
                <a:solidFill>
                  <a:srgbClr val="00B046"/>
                </a:solidFill>
                <a:ea typeface="ＭＳ Ｐゴシック" pitchFamily="34" charset="-128"/>
              </a:rPr>
              <a:t>Example</a:t>
            </a:r>
            <a:r>
              <a:rPr lang="en-US" sz="2000" u="sng" dirty="0">
                <a:solidFill>
                  <a:srgbClr val="00B046"/>
                </a:solidFill>
                <a:ea typeface="ＭＳ Ｐゴシック" pitchFamily="34" charset="-128"/>
              </a:rPr>
              <a:t>:</a:t>
            </a:r>
            <a:r>
              <a:rPr lang="en-US" sz="2000" dirty="0">
                <a:solidFill>
                  <a:srgbClr val="00B046"/>
                </a:solidFill>
                <a:ea typeface="ＭＳ Ｐゴシック" pitchFamily="34" charset="-128"/>
              </a:rPr>
              <a:t> Calculation of §4980H(a) Play or Pay Penalty for 2021.</a:t>
            </a:r>
            <a:r>
              <a:rPr lang="en-US" sz="2000" dirty="0">
                <a:solidFill>
                  <a:schemeClr val="tx1"/>
                </a:solidFill>
                <a:ea typeface="ＭＳ Ｐゴシック" pitchFamily="34" charset="-128"/>
              </a:rPr>
              <a:t>  ER does </a:t>
            </a:r>
            <a:r>
              <a:rPr lang="en-US" sz="2000" u="sng" dirty="0">
                <a:solidFill>
                  <a:schemeClr val="tx1"/>
                </a:solidFill>
                <a:ea typeface="ＭＳ Ｐゴシック" pitchFamily="34" charset="-128"/>
              </a:rPr>
              <a:t>not offer</a:t>
            </a:r>
            <a:r>
              <a:rPr lang="en-US" sz="2000" dirty="0">
                <a:solidFill>
                  <a:schemeClr val="tx1"/>
                </a:solidFill>
                <a:ea typeface="ＭＳ Ｐゴシック" pitchFamily="34" charset="-128"/>
              </a:rPr>
              <a:t> health coverage and has 51</a:t>
            </a:r>
            <a:r>
              <a:rPr lang="en-US" sz="2000" dirty="0">
                <a:solidFill>
                  <a:srgbClr val="00B046"/>
                </a:solidFill>
                <a:ea typeface="ＭＳ Ｐゴシック" pitchFamily="34" charset="-128"/>
              </a:rPr>
              <a:t> </a:t>
            </a:r>
            <a:r>
              <a:rPr lang="en-US" sz="2000" dirty="0">
                <a:solidFill>
                  <a:srgbClr val="FF00FF"/>
                </a:solidFill>
                <a:ea typeface="ＭＳ Ｐゴシック" pitchFamily="34" charset="-128"/>
              </a:rPr>
              <a:t>FTEs</a:t>
            </a:r>
            <a:r>
              <a:rPr lang="en-US" sz="2000" dirty="0">
                <a:solidFill>
                  <a:schemeClr val="hlink"/>
                </a:solidFill>
                <a:ea typeface="ＭＳ Ｐゴシック" pitchFamily="34" charset="-128"/>
              </a:rPr>
              <a:t> </a:t>
            </a:r>
            <a:r>
              <a:rPr lang="en-US" sz="2000" dirty="0">
                <a:solidFill>
                  <a:schemeClr val="tx1"/>
                </a:solidFill>
                <a:ea typeface="ＭＳ Ｐゴシック" pitchFamily="34" charset="-128"/>
              </a:rPr>
              <a:t>and 50</a:t>
            </a:r>
            <a:r>
              <a:rPr lang="en-US" sz="2000" dirty="0">
                <a:solidFill>
                  <a:srgbClr val="00B046"/>
                </a:solidFill>
                <a:ea typeface="ＭＳ Ｐゴシック" pitchFamily="34" charset="-128"/>
              </a:rPr>
              <a:t> </a:t>
            </a:r>
            <a:r>
              <a:rPr lang="en-US" sz="2000" dirty="0">
                <a:solidFill>
                  <a:srgbClr val="1466C5"/>
                </a:solidFill>
                <a:ea typeface="ＭＳ Ｐゴシック" pitchFamily="34" charset="-128"/>
              </a:rPr>
              <a:t>FTEEs</a:t>
            </a:r>
            <a:r>
              <a:rPr lang="en-US" sz="2000" dirty="0">
                <a:solidFill>
                  <a:srgbClr val="7498FC"/>
                </a:solidFill>
                <a:ea typeface="ＭＳ Ｐゴシック" pitchFamily="34" charset="-128"/>
              </a:rPr>
              <a:t> </a:t>
            </a:r>
            <a:r>
              <a:rPr lang="en-US" sz="2000" dirty="0">
                <a:solidFill>
                  <a:schemeClr val="tx1"/>
                </a:solidFill>
                <a:ea typeface="ＭＳ Ｐゴシック" pitchFamily="34" charset="-128"/>
              </a:rPr>
              <a:t>= 101</a:t>
            </a:r>
            <a:r>
              <a:rPr lang="en-US" sz="2000" dirty="0">
                <a:solidFill>
                  <a:srgbClr val="00B046"/>
                </a:solidFill>
                <a:ea typeface="ＭＳ Ｐゴシック" pitchFamily="34" charset="-128"/>
              </a:rPr>
              <a:t> </a:t>
            </a:r>
            <a:r>
              <a:rPr lang="en-US" sz="2000" dirty="0">
                <a:solidFill>
                  <a:srgbClr val="FF00FF"/>
                </a:solidFill>
                <a:ea typeface="ＭＳ Ｐゴシック" pitchFamily="34" charset="-128"/>
              </a:rPr>
              <a:t>FTEs</a:t>
            </a:r>
            <a:r>
              <a:rPr lang="en-US" sz="2000" dirty="0">
                <a:solidFill>
                  <a:schemeClr val="hlink"/>
                </a:solidFill>
                <a:ea typeface="ＭＳ Ｐゴシック" pitchFamily="34" charset="-128"/>
              </a:rPr>
              <a:t>/</a:t>
            </a:r>
            <a:r>
              <a:rPr lang="en-US" sz="2000" dirty="0">
                <a:solidFill>
                  <a:srgbClr val="7498FC"/>
                </a:solidFill>
                <a:ea typeface="ＭＳ Ｐゴシック" pitchFamily="34" charset="-128"/>
              </a:rPr>
              <a:t>FTEEs</a:t>
            </a:r>
            <a:r>
              <a:rPr lang="en-US" sz="2000" dirty="0">
                <a:solidFill>
                  <a:schemeClr val="hlink"/>
                </a:solidFill>
                <a:ea typeface="ＭＳ Ｐゴシック" pitchFamily="34" charset="-128"/>
              </a:rPr>
              <a:t>.  </a:t>
            </a:r>
          </a:p>
          <a:p>
            <a:pPr marL="0" indent="0" eaLnBrk="1" hangingPunct="1">
              <a:lnSpc>
                <a:spcPct val="90000"/>
              </a:lnSpc>
              <a:buFont typeface="Wingdings" pitchFamily="2" charset="2"/>
              <a:buNone/>
            </a:pPr>
            <a:r>
              <a:rPr lang="en-US" sz="2000" dirty="0">
                <a:solidFill>
                  <a:schemeClr val="tx1"/>
                </a:solidFill>
                <a:ea typeface="ＭＳ Ｐゴシック" pitchFamily="34" charset="-128"/>
              </a:rPr>
              <a:t>One</a:t>
            </a:r>
            <a:r>
              <a:rPr lang="en-US" sz="2000" dirty="0">
                <a:solidFill>
                  <a:schemeClr val="hlink"/>
                </a:solidFill>
                <a:ea typeface="ＭＳ Ｐゴシック" pitchFamily="34" charset="-128"/>
              </a:rPr>
              <a:t> </a:t>
            </a:r>
            <a:r>
              <a:rPr lang="en-US" sz="2000" dirty="0">
                <a:solidFill>
                  <a:srgbClr val="FF00FF"/>
                </a:solidFill>
                <a:ea typeface="ＭＳ Ｐゴシック" pitchFamily="34" charset="-128"/>
              </a:rPr>
              <a:t>FTE</a:t>
            </a:r>
            <a:r>
              <a:rPr lang="en-US" sz="2000" dirty="0">
                <a:solidFill>
                  <a:schemeClr val="hlink"/>
                </a:solidFill>
                <a:ea typeface="ＭＳ Ｐゴシック" pitchFamily="34" charset="-128"/>
              </a:rPr>
              <a:t> </a:t>
            </a:r>
            <a:r>
              <a:rPr lang="en-US" sz="2000" dirty="0">
                <a:solidFill>
                  <a:schemeClr val="tx1"/>
                </a:solidFill>
                <a:ea typeface="ＭＳ Ｐゴシック" pitchFamily="34" charset="-128"/>
              </a:rPr>
              <a:t>enrolls in the Exchange and receives a federal tax credit for the entire year.  </a:t>
            </a:r>
          </a:p>
          <a:p>
            <a:pPr marL="0" indent="0" eaLnBrk="1" hangingPunct="1">
              <a:lnSpc>
                <a:spcPct val="90000"/>
              </a:lnSpc>
              <a:buFont typeface="Wingdings" pitchFamily="2" charset="2"/>
              <a:buNone/>
            </a:pPr>
            <a:r>
              <a:rPr lang="en-US" sz="2000" dirty="0">
                <a:solidFill>
                  <a:schemeClr val="tx1"/>
                </a:solidFill>
                <a:ea typeface="ＭＳ Ｐゴシック" pitchFamily="34" charset="-128"/>
              </a:rPr>
              <a:t>ER A owes </a:t>
            </a:r>
            <a:r>
              <a:rPr lang="en-US" sz="2000" dirty="0">
                <a:solidFill>
                  <a:srgbClr val="00B046"/>
                </a:solidFill>
                <a:ea typeface="ＭＳ Ｐゴシック" pitchFamily="34" charset="-128"/>
              </a:rPr>
              <a:t>$225/month </a:t>
            </a:r>
            <a:r>
              <a:rPr lang="en-US" sz="2000" dirty="0">
                <a:solidFill>
                  <a:schemeClr val="tx1"/>
                </a:solidFill>
                <a:ea typeface="ＭＳ Ｐゴシック" pitchFamily="34" charset="-128"/>
              </a:rPr>
              <a:t>(i.e.,</a:t>
            </a:r>
            <a:r>
              <a:rPr lang="en-US" sz="2000" i="1" dirty="0">
                <a:solidFill>
                  <a:schemeClr val="tx1"/>
                </a:solidFill>
                <a:ea typeface="ＭＳ Ｐゴシック" pitchFamily="34" charset="-128"/>
              </a:rPr>
              <a:t> </a:t>
            </a:r>
            <a:r>
              <a:rPr lang="en-US" sz="2000" dirty="0">
                <a:solidFill>
                  <a:schemeClr val="tx1"/>
                </a:solidFill>
                <a:ea typeface="ＭＳ Ｐゴシック" pitchFamily="34" charset="-128"/>
              </a:rPr>
              <a:t>1/12 of $2,700) for each</a:t>
            </a:r>
            <a:r>
              <a:rPr lang="en-US" sz="2000" dirty="0">
                <a:solidFill>
                  <a:srgbClr val="00B046"/>
                </a:solidFill>
                <a:ea typeface="ＭＳ Ｐゴシック" pitchFamily="34" charset="-128"/>
              </a:rPr>
              <a:t> </a:t>
            </a:r>
            <a:r>
              <a:rPr lang="en-US" sz="2000" dirty="0">
                <a:solidFill>
                  <a:srgbClr val="FF00FF"/>
                </a:solidFill>
                <a:ea typeface="ＭＳ Ｐゴシック" pitchFamily="34" charset="-128"/>
              </a:rPr>
              <a:t>FTE</a:t>
            </a:r>
            <a:r>
              <a:rPr lang="en-US" sz="2000" dirty="0">
                <a:solidFill>
                  <a:schemeClr val="tx1"/>
                </a:solidFill>
                <a:ea typeface="ＭＳ Ｐゴシック" pitchFamily="34" charset="-128"/>
              </a:rPr>
              <a:t>; reduced by 1st </a:t>
            </a:r>
            <a:r>
              <a:rPr lang="en-US" sz="2000" u="sng" dirty="0">
                <a:solidFill>
                  <a:schemeClr val="tx1"/>
                </a:solidFill>
                <a:ea typeface="ＭＳ Ｐゴシック" pitchFamily="34" charset="-128"/>
              </a:rPr>
              <a:t>30</a:t>
            </a:r>
            <a:r>
              <a:rPr lang="en-US" sz="2000" dirty="0">
                <a:solidFill>
                  <a:schemeClr val="hlink"/>
                </a:solidFill>
                <a:ea typeface="ＭＳ Ｐゴシック" pitchFamily="34" charset="-128"/>
              </a:rPr>
              <a:t> </a:t>
            </a:r>
            <a:r>
              <a:rPr lang="en-US" sz="2000" dirty="0">
                <a:solidFill>
                  <a:srgbClr val="FF00FF"/>
                </a:solidFill>
                <a:ea typeface="ＭＳ Ｐゴシック" pitchFamily="34" charset="-128"/>
              </a:rPr>
              <a:t>FTEs,</a:t>
            </a:r>
            <a:r>
              <a:rPr lang="en-US" sz="2000" dirty="0">
                <a:solidFill>
                  <a:schemeClr val="tx1"/>
                </a:solidFill>
                <a:ea typeface="ＭＳ Ｐゴシック" pitchFamily="34" charset="-128"/>
              </a:rPr>
              <a:t> so ER A owes a 2021 play or pay penalty tax of $4,725/month or $56,700/annually </a:t>
            </a:r>
            <a:r>
              <a:rPr lang="en-US" sz="2000" b="1" dirty="0">
                <a:solidFill>
                  <a:schemeClr val="tx1"/>
                </a:solidFill>
                <a:ea typeface="ＭＳ Ｐゴシック" pitchFamily="34" charset="-128"/>
              </a:rPr>
              <a:t>(51</a:t>
            </a:r>
            <a:r>
              <a:rPr lang="en-US" sz="2000" b="1" dirty="0">
                <a:solidFill>
                  <a:srgbClr val="00B046"/>
                </a:solidFill>
                <a:ea typeface="ＭＳ Ｐゴシック" pitchFamily="34" charset="-128"/>
              </a:rPr>
              <a:t> </a:t>
            </a:r>
            <a:r>
              <a:rPr lang="en-US" sz="2000" b="1" dirty="0">
                <a:solidFill>
                  <a:srgbClr val="FF00FF"/>
                </a:solidFill>
                <a:ea typeface="ＭＳ Ｐゴシック" pitchFamily="34" charset="-128"/>
              </a:rPr>
              <a:t>FTEs</a:t>
            </a:r>
            <a:r>
              <a:rPr lang="en-US" sz="2000" b="1" dirty="0">
                <a:solidFill>
                  <a:srgbClr val="00B046"/>
                </a:solidFill>
                <a:ea typeface="ＭＳ Ｐゴシック" pitchFamily="34" charset="-128"/>
              </a:rPr>
              <a:t> </a:t>
            </a:r>
            <a:r>
              <a:rPr lang="en-US" sz="2000" b="1" dirty="0">
                <a:solidFill>
                  <a:schemeClr val="tx1"/>
                </a:solidFill>
                <a:ea typeface="ＭＳ Ｐゴシック" pitchFamily="34" charset="-128"/>
              </a:rPr>
              <a:t>– 30</a:t>
            </a:r>
            <a:r>
              <a:rPr lang="en-US" sz="2000" b="1" dirty="0">
                <a:solidFill>
                  <a:srgbClr val="00B046"/>
                </a:solidFill>
                <a:ea typeface="ＭＳ Ｐゴシック" pitchFamily="34" charset="-128"/>
              </a:rPr>
              <a:t> </a:t>
            </a:r>
            <a:r>
              <a:rPr lang="en-US" sz="2000" b="1" dirty="0">
                <a:solidFill>
                  <a:srgbClr val="FF00FF"/>
                </a:solidFill>
                <a:ea typeface="ＭＳ Ｐゴシック" pitchFamily="34" charset="-128"/>
              </a:rPr>
              <a:t>FTEs</a:t>
            </a:r>
            <a:r>
              <a:rPr lang="en-US" sz="2000" b="1" dirty="0">
                <a:solidFill>
                  <a:schemeClr val="hlink"/>
                </a:solidFill>
                <a:ea typeface="ＭＳ Ｐゴシック" pitchFamily="34" charset="-128"/>
              </a:rPr>
              <a:t> </a:t>
            </a:r>
            <a:r>
              <a:rPr lang="en-US" sz="2000" b="1" dirty="0">
                <a:solidFill>
                  <a:schemeClr val="tx1"/>
                </a:solidFill>
                <a:ea typeface="ＭＳ Ｐゴシック" pitchFamily="34" charset="-128"/>
              </a:rPr>
              <a:t>= 21</a:t>
            </a:r>
            <a:r>
              <a:rPr lang="en-US" sz="2000" b="1" dirty="0">
                <a:solidFill>
                  <a:srgbClr val="00B046"/>
                </a:solidFill>
                <a:ea typeface="ＭＳ Ｐゴシック" pitchFamily="34" charset="-128"/>
              </a:rPr>
              <a:t> </a:t>
            </a:r>
            <a:r>
              <a:rPr lang="en-US" sz="2000" b="1" dirty="0">
                <a:solidFill>
                  <a:srgbClr val="FF00FF"/>
                </a:solidFill>
                <a:ea typeface="ＭＳ Ｐゴシック" pitchFamily="34" charset="-128"/>
              </a:rPr>
              <a:t>FTEs</a:t>
            </a:r>
            <a:r>
              <a:rPr lang="en-US" sz="2000" b="1" dirty="0">
                <a:solidFill>
                  <a:schemeClr val="hlink"/>
                </a:solidFill>
                <a:ea typeface="ＭＳ Ｐゴシック" pitchFamily="34" charset="-128"/>
              </a:rPr>
              <a:t> </a:t>
            </a:r>
            <a:r>
              <a:rPr lang="en-US" sz="2000" b="1" dirty="0">
                <a:solidFill>
                  <a:schemeClr val="tx1"/>
                </a:solidFill>
                <a:ea typeface="ＭＳ Ｐゴシック" pitchFamily="34" charset="-128"/>
              </a:rPr>
              <a:t>X $225 = $4,725/month X 12 = $56,700/annually).</a:t>
            </a:r>
            <a:endParaRPr lang="en-US" sz="2000" b="1" dirty="0">
              <a:solidFill>
                <a:srgbClr val="589DEE"/>
              </a:solidFill>
              <a:latin typeface="Tahoma" pitchFamily="34" charset="0"/>
              <a:ea typeface="ＭＳ Ｐゴシック" pitchFamily="34" charset="-128"/>
              <a:cs typeface="Arial" charset="0"/>
            </a:endParaRPr>
          </a:p>
        </p:txBody>
      </p:sp>
      <p:sp>
        <p:nvSpPr>
          <p:cNvPr id="6" name="Slide Number Placeholder 5"/>
          <p:cNvSpPr>
            <a:spLocks noGrp="1"/>
          </p:cNvSpPr>
          <p:nvPr>
            <p:ph type="sldNum" sz="quarter" idx="12"/>
          </p:nvPr>
        </p:nvSpPr>
        <p:spPr/>
        <p:txBody>
          <a:bodyPr/>
          <a:lstStyle/>
          <a:p>
            <a:pPr>
              <a:defRPr/>
            </a:pPr>
            <a:fld id="{058B3F16-269A-44E2-84B2-462F40E6E6F8}" type="slidenum">
              <a:rPr lang="en-US"/>
              <a:pPr>
                <a:defRPr/>
              </a:pPr>
              <a:t>86</a:t>
            </a:fld>
            <a:endParaRPr lang="en-US" dirty="0"/>
          </a:p>
        </p:txBody>
      </p:sp>
      <p:pic>
        <p:nvPicPr>
          <p:cNvPr id="5" name="Picture 4" descr="MC900440035[1]"/>
          <p:cNvPicPr>
            <a:picLocks noChangeAspect="1" noChangeArrowheads="1"/>
          </p:cNvPicPr>
          <p:nvPr/>
        </p:nvPicPr>
        <p:blipFill>
          <a:blip r:embed="rId2"/>
          <a:srcRect/>
          <a:stretch>
            <a:fillRect/>
          </a:stretch>
        </p:blipFill>
        <p:spPr bwMode="auto">
          <a:xfrm>
            <a:off x="8001000" y="609600"/>
            <a:ext cx="533400" cy="377825"/>
          </a:xfrm>
          <a:prstGeom prst="rect">
            <a:avLst/>
          </a:prstGeom>
          <a:noFill/>
          <a:ln w="9525">
            <a:noFill/>
            <a:miter lim="800000"/>
            <a:headEnd/>
            <a:tailEnd/>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lstStyle/>
          <a:p>
            <a:pPr>
              <a:defRPr/>
            </a:pPr>
            <a:r>
              <a:rPr lang="en-US" sz="4000" dirty="0"/>
              <a:t>ER </a:t>
            </a:r>
            <a:r>
              <a:rPr lang="ja-JP" altLang="en-US" sz="4000" dirty="0"/>
              <a:t>“</a:t>
            </a:r>
            <a:r>
              <a:rPr lang="en-US" altLang="ja-JP" sz="4000" dirty="0"/>
              <a:t>Pay or Play” Penalty Tax </a:t>
            </a:r>
            <a:r>
              <a:rPr lang="en-US" altLang="ja-JP" sz="3200" dirty="0"/>
              <a:t>(cont</a:t>
            </a:r>
            <a:r>
              <a:rPr lang="ja-JP" altLang="en-US" sz="3200" dirty="0"/>
              <a:t>’</a:t>
            </a:r>
            <a:r>
              <a:rPr lang="en-US" altLang="ja-JP" sz="3200" dirty="0"/>
              <a:t>d)</a:t>
            </a:r>
            <a:br>
              <a:rPr lang="en-US" sz="3200" b="1" i="1" u="sng" dirty="0">
                <a:solidFill>
                  <a:srgbClr val="00FFFF"/>
                </a:solidFill>
                <a:effectLst>
                  <a:outerShdw blurRad="38100" dist="38100" dir="2700000" algn="tl">
                    <a:srgbClr val="000000"/>
                  </a:outerShdw>
                </a:effectLst>
                <a:cs typeface="Arial" charset="0"/>
              </a:rPr>
            </a:br>
            <a:endParaRPr lang="en-US" sz="3200" dirty="0"/>
          </a:p>
        </p:txBody>
      </p:sp>
      <p:sp>
        <p:nvSpPr>
          <p:cNvPr id="96258" name="Rectangle 2"/>
          <p:cNvSpPr>
            <a:spLocks noGrp="1" noChangeArrowheads="1"/>
          </p:cNvSpPr>
          <p:nvPr>
            <p:ph idx="1"/>
          </p:nvPr>
        </p:nvSpPr>
        <p:spPr/>
        <p:txBody>
          <a:bodyPr/>
          <a:lstStyle/>
          <a:p>
            <a:pPr eaLnBrk="1" hangingPunct="1">
              <a:lnSpc>
                <a:spcPct val="90000"/>
              </a:lnSpc>
            </a:pPr>
            <a:r>
              <a:rPr lang="en-US" sz="1800" dirty="0">
                <a:solidFill>
                  <a:srgbClr val="00B046"/>
                </a:solidFill>
                <a:ea typeface="ＭＳ Ｐゴシック" pitchFamily="34" charset="-128"/>
              </a:rPr>
              <a:t>IRC § 4980H(b)</a:t>
            </a:r>
            <a:r>
              <a:rPr lang="en-US" sz="1800" dirty="0">
                <a:solidFill>
                  <a:schemeClr val="tx1"/>
                </a:solidFill>
                <a:ea typeface="ＭＳ Ｐゴシック" pitchFamily="34" charset="-128"/>
              </a:rPr>
              <a:t> pay or play penalty tax on large ERs </a:t>
            </a:r>
            <a:r>
              <a:rPr lang="en-US" sz="1800" u="sng" dirty="0">
                <a:solidFill>
                  <a:schemeClr val="tx1"/>
                </a:solidFill>
                <a:ea typeface="ＭＳ Ｐゴシック" pitchFamily="34" charset="-128"/>
              </a:rPr>
              <a:t>who</a:t>
            </a:r>
            <a:r>
              <a:rPr lang="en-US" sz="1800" dirty="0">
                <a:solidFill>
                  <a:schemeClr val="tx1"/>
                </a:solidFill>
                <a:ea typeface="ＭＳ Ｐゴシック" pitchFamily="34" charset="-128"/>
              </a:rPr>
              <a:t> </a:t>
            </a:r>
            <a:r>
              <a:rPr lang="en-US" sz="1800" u="sng" dirty="0">
                <a:solidFill>
                  <a:schemeClr val="tx1"/>
                </a:solidFill>
                <a:ea typeface="ＭＳ Ｐゴシック" pitchFamily="34" charset="-128"/>
              </a:rPr>
              <a:t>offer</a:t>
            </a:r>
            <a:r>
              <a:rPr lang="en-US" sz="1800" dirty="0">
                <a:solidFill>
                  <a:schemeClr val="tx1"/>
                </a:solidFill>
                <a:ea typeface="ＭＳ Ｐゴシック" pitchFamily="34" charset="-128"/>
              </a:rPr>
              <a:t> </a:t>
            </a:r>
            <a:r>
              <a:rPr lang="en-US" sz="1800" u="sng" dirty="0">
                <a:solidFill>
                  <a:schemeClr val="tx1"/>
                </a:solidFill>
                <a:ea typeface="ＭＳ Ｐゴシック" pitchFamily="34" charset="-128"/>
              </a:rPr>
              <a:t>coverage</a:t>
            </a:r>
            <a:r>
              <a:rPr lang="en-US" sz="1800" dirty="0">
                <a:solidFill>
                  <a:schemeClr val="tx1"/>
                </a:solidFill>
                <a:ea typeface="ＭＳ Ｐゴシック" pitchFamily="34" charset="-128"/>
              </a:rPr>
              <a:t> that does not meet the</a:t>
            </a:r>
            <a:r>
              <a:rPr lang="en-US" sz="1800" dirty="0">
                <a:solidFill>
                  <a:schemeClr val="accent2"/>
                </a:solidFill>
                <a:ea typeface="ＭＳ Ｐゴシック" pitchFamily="34" charset="-128"/>
              </a:rPr>
              <a:t> </a:t>
            </a:r>
            <a:r>
              <a:rPr lang="ja-JP" altLang="en-US" sz="1800" dirty="0">
                <a:solidFill>
                  <a:srgbClr val="00B046"/>
                </a:solidFill>
                <a:ea typeface="ＭＳ Ｐゴシック" pitchFamily="34" charset="-128"/>
              </a:rPr>
              <a:t>“</a:t>
            </a:r>
            <a:r>
              <a:rPr lang="en-US" altLang="ja-JP" sz="1800" i="1" dirty="0">
                <a:solidFill>
                  <a:srgbClr val="00B046"/>
                </a:solidFill>
                <a:ea typeface="ＭＳ Ｐゴシック" pitchFamily="34" charset="-128"/>
              </a:rPr>
              <a:t>affordability</a:t>
            </a:r>
            <a:r>
              <a:rPr lang="ja-JP" altLang="en-US" sz="1800" dirty="0">
                <a:solidFill>
                  <a:srgbClr val="00B046"/>
                </a:solidFill>
                <a:ea typeface="ＭＳ Ｐゴシック" pitchFamily="34" charset="-128"/>
              </a:rPr>
              <a:t>”</a:t>
            </a:r>
            <a:r>
              <a:rPr lang="en-US" altLang="ja-JP" sz="1800" dirty="0">
                <a:solidFill>
                  <a:schemeClr val="accent2"/>
                </a:solidFill>
                <a:ea typeface="ＭＳ Ｐゴシック" pitchFamily="34" charset="-128"/>
              </a:rPr>
              <a:t> </a:t>
            </a:r>
            <a:r>
              <a:rPr lang="en-US" altLang="ja-JP" sz="1800" u="sng" dirty="0">
                <a:ea typeface="ＭＳ Ｐゴシック" pitchFamily="34" charset="-128"/>
              </a:rPr>
              <a:t>or</a:t>
            </a:r>
            <a:r>
              <a:rPr lang="en-US" altLang="ja-JP" sz="1800" dirty="0">
                <a:solidFill>
                  <a:schemeClr val="accent2"/>
                </a:solidFill>
                <a:ea typeface="ＭＳ Ｐゴシック" pitchFamily="34" charset="-128"/>
              </a:rPr>
              <a:t> </a:t>
            </a:r>
            <a:r>
              <a:rPr lang="ja-JP" altLang="en-US" sz="1800" dirty="0">
                <a:solidFill>
                  <a:srgbClr val="00B046"/>
                </a:solidFill>
                <a:ea typeface="ＭＳ Ｐゴシック" pitchFamily="34" charset="-128"/>
              </a:rPr>
              <a:t>“</a:t>
            </a:r>
            <a:r>
              <a:rPr lang="en-US" altLang="ja-JP" sz="1800" i="1" dirty="0">
                <a:solidFill>
                  <a:srgbClr val="00B046"/>
                </a:solidFill>
                <a:ea typeface="ＭＳ Ｐゴシック" pitchFamily="34" charset="-128"/>
              </a:rPr>
              <a:t>MV</a:t>
            </a:r>
            <a:r>
              <a:rPr lang="ja-JP" altLang="en-US" sz="1800" dirty="0">
                <a:solidFill>
                  <a:srgbClr val="00B046"/>
                </a:solidFill>
                <a:ea typeface="ＭＳ Ｐゴシック" pitchFamily="34" charset="-128"/>
              </a:rPr>
              <a:t>”</a:t>
            </a:r>
            <a:r>
              <a:rPr lang="en-US" altLang="ja-JP" sz="1800" dirty="0">
                <a:solidFill>
                  <a:schemeClr val="accent2"/>
                </a:solidFill>
                <a:ea typeface="ＭＳ Ｐゴシック" pitchFamily="34" charset="-128"/>
              </a:rPr>
              <a:t> </a:t>
            </a:r>
            <a:r>
              <a:rPr lang="en-US" altLang="ja-JP" sz="1800" dirty="0">
                <a:ea typeface="ＭＳ Ｐゴシック" pitchFamily="34" charset="-128"/>
              </a:rPr>
              <a:t>standards:</a:t>
            </a:r>
          </a:p>
          <a:p>
            <a:pPr lvl="1" eaLnBrk="1" hangingPunct="1">
              <a:lnSpc>
                <a:spcPct val="90000"/>
              </a:lnSpc>
            </a:pPr>
            <a:r>
              <a:rPr lang="en-US" sz="1800" dirty="0">
                <a:solidFill>
                  <a:schemeClr val="tx1"/>
                </a:solidFill>
                <a:ea typeface="ＭＳ Ｐゴシック" pitchFamily="34" charset="-128"/>
              </a:rPr>
              <a:t>Beginning 2015, an </a:t>
            </a:r>
            <a:r>
              <a:rPr lang="ja-JP" altLang="en-US" sz="1800" dirty="0">
                <a:solidFill>
                  <a:schemeClr val="tx1"/>
                </a:solidFill>
                <a:ea typeface="ＭＳ Ｐゴシック" pitchFamily="34" charset="-128"/>
              </a:rPr>
              <a:t>“</a:t>
            </a:r>
            <a:r>
              <a:rPr lang="en-US" altLang="ja-JP" sz="1800" i="1" dirty="0">
                <a:solidFill>
                  <a:schemeClr val="tx1"/>
                </a:solidFill>
                <a:ea typeface="ＭＳ Ｐゴシック" pitchFamily="34" charset="-128"/>
              </a:rPr>
              <a:t>ALE</a:t>
            </a:r>
            <a:r>
              <a:rPr lang="ja-JP" altLang="en-US" sz="1800" dirty="0">
                <a:solidFill>
                  <a:schemeClr val="tx1"/>
                </a:solidFill>
                <a:ea typeface="ＭＳ Ｐゴシック" pitchFamily="34" charset="-128"/>
              </a:rPr>
              <a:t>”</a:t>
            </a:r>
            <a:r>
              <a:rPr lang="en-US" altLang="ja-JP" sz="1800" dirty="0">
                <a:solidFill>
                  <a:schemeClr val="tx1"/>
                </a:solidFill>
                <a:ea typeface="ＭＳ Ｐゴシック" pitchFamily="34" charset="-128"/>
              </a:rPr>
              <a:t> will pay penalty tax (</a:t>
            </a:r>
            <a:r>
              <a:rPr lang="en-US" altLang="ja-JP" sz="1800" i="1" dirty="0">
                <a:solidFill>
                  <a:schemeClr val="tx1"/>
                </a:solidFill>
                <a:ea typeface="ＭＳ Ｐゴシック" pitchFamily="34" charset="-128"/>
              </a:rPr>
              <a:t>i.e.,</a:t>
            </a:r>
            <a:r>
              <a:rPr lang="en-US" altLang="ja-JP" sz="1800" dirty="0">
                <a:solidFill>
                  <a:schemeClr val="tx1"/>
                </a:solidFill>
                <a:ea typeface="ＭＳ Ｐゴシック" pitchFamily="34" charset="-128"/>
              </a:rPr>
              <a:t> make accessible payment) for any month that:</a:t>
            </a:r>
          </a:p>
          <a:p>
            <a:pPr lvl="2" eaLnBrk="1" hangingPunct="1">
              <a:lnSpc>
                <a:spcPct val="90000"/>
              </a:lnSpc>
            </a:pPr>
            <a:r>
              <a:rPr lang="en-US" dirty="0">
                <a:solidFill>
                  <a:schemeClr val="tx1"/>
                </a:solidFill>
                <a:ea typeface="ＭＳ Ｐゴシック" pitchFamily="34" charset="-128"/>
              </a:rPr>
              <a:t>ER offers to its</a:t>
            </a:r>
            <a:r>
              <a:rPr lang="en-US" dirty="0">
                <a:ea typeface="ＭＳ Ｐゴシック" pitchFamily="34" charset="-128"/>
              </a:rPr>
              <a:t> </a:t>
            </a:r>
            <a:r>
              <a:rPr lang="en-US" dirty="0">
                <a:solidFill>
                  <a:srgbClr val="FF00FF"/>
                </a:solidFill>
                <a:ea typeface="ＭＳ Ｐゴシック" pitchFamily="34" charset="-128"/>
              </a:rPr>
              <a:t>FTEs</a:t>
            </a:r>
            <a:r>
              <a:rPr lang="en-US" dirty="0">
                <a:solidFill>
                  <a:schemeClr val="hlink"/>
                </a:solidFill>
                <a:ea typeface="ＭＳ Ｐゴシック" pitchFamily="34" charset="-128"/>
              </a:rPr>
              <a:t> </a:t>
            </a:r>
            <a:r>
              <a:rPr lang="en-US" dirty="0">
                <a:solidFill>
                  <a:schemeClr val="tx1"/>
                </a:solidFill>
                <a:ea typeface="ＭＳ Ｐゴシック" pitchFamily="34" charset="-128"/>
              </a:rPr>
              <a:t>(and their dependents) the opportunity to enroll in </a:t>
            </a:r>
            <a:r>
              <a:rPr lang="ja-JP" altLang="en-US" dirty="0">
                <a:solidFill>
                  <a:schemeClr val="tx1"/>
                </a:solidFill>
                <a:ea typeface="ＭＳ Ｐゴシック" pitchFamily="34" charset="-128"/>
              </a:rPr>
              <a:t>“</a:t>
            </a:r>
            <a:r>
              <a:rPr lang="en-US" altLang="ja-JP" dirty="0">
                <a:solidFill>
                  <a:schemeClr val="tx1"/>
                </a:solidFill>
                <a:ea typeface="ＭＳ Ｐゴシック" pitchFamily="34" charset="-128"/>
              </a:rPr>
              <a:t>MEC</a:t>
            </a:r>
            <a:r>
              <a:rPr lang="ja-JP" altLang="en-US" dirty="0">
                <a:solidFill>
                  <a:schemeClr val="tx1"/>
                </a:solidFill>
                <a:ea typeface="ＭＳ Ｐゴシック" pitchFamily="34" charset="-128"/>
              </a:rPr>
              <a:t>”</a:t>
            </a:r>
            <a:r>
              <a:rPr lang="en-US" altLang="ja-JP" dirty="0">
                <a:solidFill>
                  <a:schemeClr val="tx1"/>
                </a:solidFill>
                <a:ea typeface="ＭＳ Ｐゴシック" pitchFamily="34" charset="-128"/>
              </a:rPr>
              <a:t> under an eligible ER-sponsored plan for that month; </a:t>
            </a:r>
            <a:r>
              <a:rPr lang="en-US" altLang="ja-JP" u="sng" dirty="0">
                <a:solidFill>
                  <a:schemeClr val="tx1"/>
                </a:solidFill>
                <a:ea typeface="ＭＳ Ｐゴシック" pitchFamily="34" charset="-128"/>
              </a:rPr>
              <a:t>but</a:t>
            </a:r>
          </a:p>
          <a:p>
            <a:pPr lvl="2" eaLnBrk="1" hangingPunct="1">
              <a:lnSpc>
                <a:spcPct val="90000"/>
              </a:lnSpc>
            </a:pPr>
            <a:r>
              <a:rPr lang="en-US" dirty="0">
                <a:solidFill>
                  <a:schemeClr val="tx1"/>
                </a:solidFill>
                <a:ea typeface="ＭＳ Ｐゴシック" pitchFamily="34" charset="-128"/>
              </a:rPr>
              <a:t>At least</a:t>
            </a:r>
            <a:r>
              <a:rPr lang="en-US" dirty="0">
                <a:ea typeface="ＭＳ Ｐゴシック" pitchFamily="34" charset="-128"/>
              </a:rPr>
              <a:t> </a:t>
            </a:r>
            <a:r>
              <a:rPr lang="en-US" dirty="0">
                <a:solidFill>
                  <a:srgbClr val="00B046"/>
                </a:solidFill>
                <a:ea typeface="ＭＳ Ｐゴシック" pitchFamily="34" charset="-128"/>
              </a:rPr>
              <a:t>1</a:t>
            </a:r>
            <a:r>
              <a:rPr lang="en-US" dirty="0">
                <a:solidFill>
                  <a:schemeClr val="hlink"/>
                </a:solidFill>
                <a:ea typeface="ＭＳ Ｐゴシック" pitchFamily="34" charset="-128"/>
              </a:rPr>
              <a:t> </a:t>
            </a:r>
            <a:r>
              <a:rPr lang="en-US" dirty="0">
                <a:solidFill>
                  <a:srgbClr val="FF00FF"/>
                </a:solidFill>
                <a:ea typeface="ＭＳ Ｐゴシック" pitchFamily="34" charset="-128"/>
              </a:rPr>
              <a:t>FTE</a:t>
            </a:r>
            <a:r>
              <a:rPr lang="en-US" dirty="0">
                <a:ea typeface="ＭＳ Ｐゴシック" pitchFamily="34" charset="-128"/>
              </a:rPr>
              <a:t> </a:t>
            </a:r>
            <a:r>
              <a:rPr lang="en-US" dirty="0">
                <a:solidFill>
                  <a:schemeClr val="tx1"/>
                </a:solidFill>
                <a:ea typeface="ＭＳ Ｐゴシック" pitchFamily="34" charset="-128"/>
              </a:rPr>
              <a:t>has been certified to ER by an Exchange as having</a:t>
            </a:r>
            <a:r>
              <a:rPr lang="en-US" dirty="0">
                <a:ea typeface="ＭＳ Ｐゴシック" pitchFamily="34" charset="-128"/>
              </a:rPr>
              <a:t> </a:t>
            </a:r>
            <a:r>
              <a:rPr lang="en-US" dirty="0">
                <a:solidFill>
                  <a:srgbClr val="00B046"/>
                </a:solidFill>
                <a:ea typeface="ＭＳ Ｐゴシック" pitchFamily="34" charset="-128"/>
              </a:rPr>
              <a:t>enrolled</a:t>
            </a:r>
            <a:r>
              <a:rPr lang="en-US" dirty="0">
                <a:solidFill>
                  <a:srgbClr val="00FF00"/>
                </a:solidFill>
                <a:ea typeface="ＭＳ Ｐゴシック" pitchFamily="34" charset="-128"/>
              </a:rPr>
              <a:t> </a:t>
            </a:r>
            <a:r>
              <a:rPr lang="en-US" dirty="0">
                <a:solidFill>
                  <a:schemeClr val="tx1"/>
                </a:solidFill>
                <a:ea typeface="ＭＳ Ｐゴシック" pitchFamily="34" charset="-128"/>
              </a:rPr>
              <a:t>for that month in a QHP for which a</a:t>
            </a:r>
            <a:r>
              <a:rPr lang="en-US" dirty="0">
                <a:ea typeface="ＭＳ Ｐゴシック" pitchFamily="34" charset="-128"/>
              </a:rPr>
              <a:t> </a:t>
            </a:r>
            <a:r>
              <a:rPr lang="en-US" dirty="0">
                <a:solidFill>
                  <a:schemeClr val="tx1"/>
                </a:solidFill>
                <a:ea typeface="ＭＳ Ｐゴシック" pitchFamily="34" charset="-128"/>
              </a:rPr>
              <a:t>federal premium</a:t>
            </a:r>
            <a:r>
              <a:rPr lang="en-US" dirty="0">
                <a:ea typeface="ＭＳ Ｐゴシック" pitchFamily="34" charset="-128"/>
              </a:rPr>
              <a:t> </a:t>
            </a:r>
            <a:r>
              <a:rPr lang="en-US" dirty="0">
                <a:solidFill>
                  <a:srgbClr val="00B046"/>
                </a:solidFill>
                <a:ea typeface="ＭＳ Ｐゴシック" pitchFamily="34" charset="-128"/>
              </a:rPr>
              <a:t>tax credit </a:t>
            </a:r>
            <a:r>
              <a:rPr lang="en-US" dirty="0">
                <a:solidFill>
                  <a:schemeClr val="tx1"/>
                </a:solidFill>
                <a:ea typeface="ＭＳ Ｐゴシック" pitchFamily="34" charset="-128"/>
              </a:rPr>
              <a:t>or</a:t>
            </a:r>
            <a:r>
              <a:rPr lang="en-US" dirty="0">
                <a:solidFill>
                  <a:srgbClr val="00B046"/>
                </a:solidFill>
                <a:ea typeface="ＭＳ Ｐゴシック" pitchFamily="34" charset="-128"/>
              </a:rPr>
              <a:t> cost-sharing reduction </a:t>
            </a:r>
            <a:r>
              <a:rPr lang="en-US" dirty="0">
                <a:solidFill>
                  <a:schemeClr val="tx1"/>
                </a:solidFill>
                <a:ea typeface="ＭＳ Ｐゴシック" pitchFamily="34" charset="-128"/>
              </a:rPr>
              <a:t>is allowed or paid (generally because ER</a:t>
            </a:r>
            <a:r>
              <a:rPr lang="ja-JP" altLang="en-US" dirty="0">
                <a:solidFill>
                  <a:schemeClr val="tx1"/>
                </a:solidFill>
                <a:ea typeface="ＭＳ Ｐゴシック" pitchFamily="34" charset="-128"/>
              </a:rPr>
              <a:t>’</a:t>
            </a:r>
            <a:r>
              <a:rPr lang="en-US" altLang="ja-JP" dirty="0">
                <a:solidFill>
                  <a:schemeClr val="tx1"/>
                </a:solidFill>
                <a:ea typeface="ＭＳ Ｐゴシック" pitchFamily="34" charset="-128"/>
              </a:rPr>
              <a:t>s coverage is either </a:t>
            </a:r>
            <a:r>
              <a:rPr lang="ja-JP" altLang="en-US" dirty="0">
                <a:solidFill>
                  <a:srgbClr val="00B046"/>
                </a:solidFill>
                <a:ea typeface="ＭＳ Ｐゴシック" pitchFamily="34" charset="-128"/>
              </a:rPr>
              <a:t>“</a:t>
            </a:r>
            <a:r>
              <a:rPr lang="en-US" altLang="ja-JP" dirty="0">
                <a:solidFill>
                  <a:srgbClr val="00B046"/>
                </a:solidFill>
                <a:ea typeface="ＭＳ Ｐゴシック" pitchFamily="34" charset="-128"/>
              </a:rPr>
              <a:t>not affordable</a:t>
            </a:r>
            <a:r>
              <a:rPr lang="ja-JP" altLang="en-US" dirty="0">
                <a:solidFill>
                  <a:srgbClr val="00B046"/>
                </a:solidFill>
                <a:ea typeface="ＭＳ Ｐゴシック" pitchFamily="34" charset="-128"/>
              </a:rPr>
              <a:t>”</a:t>
            </a:r>
            <a:r>
              <a:rPr lang="en-US" altLang="ja-JP" dirty="0">
                <a:solidFill>
                  <a:schemeClr val="tx1"/>
                </a:solidFill>
                <a:ea typeface="ＭＳ Ｐゴシック" pitchFamily="34" charset="-128"/>
              </a:rPr>
              <a:t> or </a:t>
            </a:r>
            <a:r>
              <a:rPr lang="en-US" altLang="ja-JP" dirty="0">
                <a:solidFill>
                  <a:srgbClr val="00B046"/>
                </a:solidFill>
                <a:ea typeface="ＭＳ Ｐゴシック" pitchFamily="34" charset="-128"/>
              </a:rPr>
              <a:t>does not provide </a:t>
            </a:r>
            <a:r>
              <a:rPr lang="ja-JP" altLang="en-US" dirty="0">
                <a:solidFill>
                  <a:srgbClr val="00B046"/>
                </a:solidFill>
                <a:ea typeface="ＭＳ Ｐゴシック" pitchFamily="34" charset="-128"/>
              </a:rPr>
              <a:t>“</a:t>
            </a:r>
            <a:r>
              <a:rPr lang="en-US" altLang="ja-JP" dirty="0">
                <a:solidFill>
                  <a:srgbClr val="00B046"/>
                </a:solidFill>
                <a:ea typeface="ＭＳ Ｐゴシック" pitchFamily="34" charset="-128"/>
              </a:rPr>
              <a:t>MV</a:t>
            </a:r>
            <a:r>
              <a:rPr lang="ja-JP" altLang="en-US" dirty="0">
                <a:solidFill>
                  <a:srgbClr val="00B046"/>
                </a:solidFill>
                <a:ea typeface="ＭＳ Ｐゴシック" pitchFamily="34" charset="-128"/>
              </a:rPr>
              <a:t>”</a:t>
            </a:r>
            <a:r>
              <a:rPr lang="en-US" altLang="ja-JP" dirty="0">
                <a:solidFill>
                  <a:schemeClr val="tx1"/>
                </a:solidFill>
                <a:ea typeface="ＭＳ Ｐゴシック" pitchFamily="34" charset="-128"/>
              </a:rPr>
              <a:t>).</a:t>
            </a:r>
            <a:endParaRPr lang="en-US" dirty="0">
              <a:solidFill>
                <a:schemeClr val="tx1"/>
              </a:solidFill>
              <a:ea typeface="ＭＳ Ｐゴシック" pitchFamily="34" charset="-128"/>
            </a:endParaRPr>
          </a:p>
        </p:txBody>
      </p:sp>
      <p:sp>
        <p:nvSpPr>
          <p:cNvPr id="4" name="Slide Number Placeholder 5"/>
          <p:cNvSpPr>
            <a:spLocks noGrp="1"/>
          </p:cNvSpPr>
          <p:nvPr>
            <p:ph type="sldNum" sz="quarter" idx="12"/>
          </p:nvPr>
        </p:nvSpPr>
        <p:spPr/>
        <p:txBody>
          <a:bodyPr/>
          <a:lstStyle/>
          <a:p>
            <a:pPr>
              <a:defRPr/>
            </a:pPr>
            <a:fld id="{8DAC937E-44B3-480A-B729-BF7B44556EFA}" type="slidenum">
              <a:rPr lang="en-US"/>
              <a:pPr>
                <a:defRPr/>
              </a:pPr>
              <a:t>87</a:t>
            </a:fld>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type="title"/>
          </p:nvPr>
        </p:nvSpPr>
        <p:spPr>
          <a:xfrm>
            <a:off x="457200" y="381000"/>
            <a:ext cx="3962400" cy="6019800"/>
          </a:xfrm>
        </p:spPr>
        <p:txBody>
          <a:bodyPr/>
          <a:lstStyle/>
          <a:p>
            <a:pPr eaLnBrk="1" hangingPunct="1"/>
            <a:r>
              <a:rPr lang="en-US" sz="3600">
                <a:ea typeface="ＭＳ Ｐゴシック" pitchFamily="34" charset="-128"/>
              </a:rPr>
              <a:t>ER </a:t>
            </a:r>
            <a:r>
              <a:rPr lang="ja-JP" altLang="en-US" sz="3600">
                <a:ea typeface="ＭＳ Ｐゴシック" pitchFamily="34" charset="-128"/>
              </a:rPr>
              <a:t>“</a:t>
            </a:r>
            <a:r>
              <a:rPr lang="en-US" altLang="ja-JP" sz="3600">
                <a:ea typeface="ＭＳ Ｐゴシック" pitchFamily="34" charset="-128"/>
              </a:rPr>
              <a:t>Pay or Play” Penalty Tax </a:t>
            </a:r>
            <a:r>
              <a:rPr lang="en-US" altLang="ja-JP" sz="3200">
                <a:ea typeface="ＭＳ Ｐゴシック" pitchFamily="34" charset="-128"/>
              </a:rPr>
              <a:t>(cont</a:t>
            </a:r>
            <a:r>
              <a:rPr lang="ja-JP" altLang="en-US" sz="3200">
                <a:ea typeface="ＭＳ Ｐゴシック" pitchFamily="34" charset="-128"/>
              </a:rPr>
              <a:t>’</a:t>
            </a:r>
            <a:r>
              <a:rPr lang="en-US" altLang="ja-JP" sz="3200">
                <a:ea typeface="ＭＳ Ｐゴシック" pitchFamily="34" charset="-128"/>
              </a:rPr>
              <a:t>d)</a:t>
            </a:r>
            <a:endParaRPr lang="en-US" sz="3200">
              <a:ea typeface="ＭＳ Ｐゴシック" pitchFamily="34" charset="-128"/>
            </a:endParaRPr>
          </a:p>
        </p:txBody>
      </p:sp>
      <p:sp>
        <p:nvSpPr>
          <p:cNvPr id="97281" name="Rectangle 2"/>
          <p:cNvSpPr>
            <a:spLocks noGrp="1" noChangeArrowheads="1"/>
          </p:cNvSpPr>
          <p:nvPr>
            <p:ph idx="1"/>
          </p:nvPr>
        </p:nvSpPr>
        <p:spPr>
          <a:xfrm>
            <a:off x="4400739" y="-76200"/>
            <a:ext cx="4191000" cy="7086600"/>
          </a:xfrm>
        </p:spPr>
        <p:txBody>
          <a:bodyPr>
            <a:normAutofit fontScale="85000" lnSpcReduction="10000"/>
          </a:bodyPr>
          <a:lstStyle/>
          <a:p>
            <a:pPr eaLnBrk="1" hangingPunct="1">
              <a:lnSpc>
                <a:spcPts val="1800"/>
              </a:lnSpc>
            </a:pPr>
            <a:r>
              <a:rPr lang="en-US" sz="2300" dirty="0">
                <a:solidFill>
                  <a:schemeClr val="tx1"/>
                </a:solidFill>
                <a:ea typeface="ＭＳ Ｐゴシック" pitchFamily="34" charset="-128"/>
              </a:rPr>
              <a:t>Coverage under ER-sponsored plan is</a:t>
            </a:r>
            <a:r>
              <a:rPr lang="en-US" sz="2300" dirty="0">
                <a:ea typeface="ＭＳ Ｐゴシック" pitchFamily="34" charset="-128"/>
              </a:rPr>
              <a:t> deemed </a:t>
            </a:r>
            <a:r>
              <a:rPr lang="ja-JP" altLang="en-US" sz="2300" dirty="0">
                <a:solidFill>
                  <a:srgbClr val="00B046"/>
                </a:solidFill>
                <a:ea typeface="ＭＳ Ｐゴシック" pitchFamily="34" charset="-128"/>
              </a:rPr>
              <a:t>“</a:t>
            </a:r>
            <a:r>
              <a:rPr lang="en-US" sz="2300" i="1" dirty="0">
                <a:solidFill>
                  <a:srgbClr val="00B046"/>
                </a:solidFill>
                <a:ea typeface="ＭＳ Ｐゴシック" pitchFamily="34" charset="-128"/>
              </a:rPr>
              <a:t>affordable</a:t>
            </a:r>
            <a:r>
              <a:rPr lang="ja-JP" altLang="en-US" sz="2300" dirty="0">
                <a:solidFill>
                  <a:srgbClr val="00B046"/>
                </a:solidFill>
                <a:ea typeface="ＭＳ Ｐゴシック" pitchFamily="34" charset="-128"/>
              </a:rPr>
              <a:t>”</a:t>
            </a:r>
            <a:r>
              <a:rPr lang="en-US" sz="2300" dirty="0">
                <a:solidFill>
                  <a:srgbClr val="00B046"/>
                </a:solidFill>
                <a:ea typeface="ＭＳ Ｐゴシック" pitchFamily="34" charset="-128"/>
              </a:rPr>
              <a:t> </a:t>
            </a:r>
            <a:r>
              <a:rPr lang="en-US" sz="2300" dirty="0">
                <a:solidFill>
                  <a:schemeClr val="tx1"/>
                </a:solidFill>
                <a:ea typeface="ＭＳ Ｐゴシック" pitchFamily="34" charset="-128"/>
              </a:rPr>
              <a:t>for an EE</a:t>
            </a:r>
            <a:r>
              <a:rPr lang="en-US" sz="2300" dirty="0">
                <a:ea typeface="ＭＳ Ｐゴシック" pitchFamily="34" charset="-128"/>
              </a:rPr>
              <a:t> </a:t>
            </a:r>
            <a:r>
              <a:rPr lang="en-US" sz="2300" dirty="0">
                <a:solidFill>
                  <a:schemeClr val="tx1"/>
                </a:solidFill>
                <a:ea typeface="ＭＳ Ｐゴシック" pitchFamily="34" charset="-128"/>
              </a:rPr>
              <a:t>if the</a:t>
            </a:r>
            <a:r>
              <a:rPr lang="en-US" sz="2300" dirty="0">
                <a:solidFill>
                  <a:srgbClr val="00B046"/>
                </a:solidFill>
                <a:ea typeface="ＭＳ Ｐゴシック" pitchFamily="34" charset="-128"/>
              </a:rPr>
              <a:t> </a:t>
            </a:r>
            <a:r>
              <a:rPr lang="en-US" sz="2300" dirty="0">
                <a:solidFill>
                  <a:schemeClr val="tx1"/>
                </a:solidFill>
                <a:ea typeface="ＭＳ Ｐゴシック" pitchFamily="34" charset="-128"/>
              </a:rPr>
              <a:t>EE</a:t>
            </a:r>
            <a:r>
              <a:rPr lang="ja-JP" altLang="en-US" sz="2300" dirty="0">
                <a:solidFill>
                  <a:schemeClr val="tx1"/>
                </a:solidFill>
                <a:ea typeface="ＭＳ Ｐゴシック" pitchFamily="34" charset="-128"/>
              </a:rPr>
              <a:t>’</a:t>
            </a:r>
            <a:r>
              <a:rPr lang="en-US" sz="2300" dirty="0">
                <a:solidFill>
                  <a:schemeClr val="tx1"/>
                </a:solidFill>
                <a:ea typeface="ＭＳ Ｐゴシック" pitchFamily="34" charset="-128"/>
              </a:rPr>
              <a:t>s required contribution (whether by salary reduction or otherwise) </a:t>
            </a:r>
            <a:r>
              <a:rPr lang="en-US" sz="2300" dirty="0">
                <a:solidFill>
                  <a:srgbClr val="00B046"/>
                </a:solidFill>
                <a:ea typeface="ＭＳ Ｐゴシック" pitchFamily="34" charset="-128"/>
              </a:rPr>
              <a:t>does not exceed a specified percentage (as indexed) </a:t>
            </a:r>
            <a:r>
              <a:rPr lang="en-US" sz="2300" dirty="0">
                <a:solidFill>
                  <a:schemeClr val="tx1"/>
                </a:solidFill>
                <a:ea typeface="ＭＳ Ｐゴシック" pitchFamily="34" charset="-128"/>
              </a:rPr>
              <a:t>of the EE</a:t>
            </a:r>
            <a:r>
              <a:rPr lang="ja-JP" altLang="en-US" sz="2300" dirty="0">
                <a:solidFill>
                  <a:schemeClr val="tx1"/>
                </a:solidFill>
                <a:ea typeface="ＭＳ Ｐゴシック" pitchFamily="34" charset="-128"/>
              </a:rPr>
              <a:t>’</a:t>
            </a:r>
            <a:r>
              <a:rPr lang="en-US" sz="2300" dirty="0">
                <a:solidFill>
                  <a:schemeClr val="tx1"/>
                </a:solidFill>
                <a:ea typeface="ＭＳ Ｐゴシック" pitchFamily="34" charset="-128"/>
              </a:rPr>
              <a:t>s household income</a:t>
            </a:r>
            <a:r>
              <a:rPr lang="en-US" sz="2300" dirty="0">
                <a:solidFill>
                  <a:schemeClr val="folHlink"/>
                </a:solidFill>
                <a:ea typeface="ＭＳ Ｐゴシック" pitchFamily="34" charset="-128"/>
              </a:rPr>
              <a:t>*</a:t>
            </a:r>
            <a:r>
              <a:rPr lang="en-US" sz="2300" dirty="0">
                <a:solidFill>
                  <a:schemeClr val="tx1"/>
                </a:solidFill>
                <a:ea typeface="ＭＳ Ｐゴシック" pitchFamily="34" charset="-128"/>
              </a:rPr>
              <a:t> for the taxable year (9.5% for 2014; 9.56% for 2015; 9.66% for 2016; 9.69% for 2017;</a:t>
            </a:r>
            <a:r>
              <a:rPr lang="en-US" sz="2300" dirty="0">
                <a:solidFill>
                  <a:srgbClr val="00B046"/>
                </a:solidFill>
                <a:ea typeface="ＭＳ Ｐゴシック" pitchFamily="34" charset="-128"/>
              </a:rPr>
              <a:t> </a:t>
            </a:r>
            <a:r>
              <a:rPr lang="en-US" sz="2300" dirty="0">
                <a:solidFill>
                  <a:schemeClr val="tx1"/>
                </a:solidFill>
                <a:ea typeface="ＭＳ Ｐゴシック" pitchFamily="34" charset="-128"/>
              </a:rPr>
              <a:t>9.56% for 2018; 9.86% for 2019; 9.78% for 2020; </a:t>
            </a:r>
            <a:r>
              <a:rPr lang="en-US" sz="2300" dirty="0">
                <a:solidFill>
                  <a:srgbClr val="00B046"/>
                </a:solidFill>
                <a:ea typeface="ＭＳ Ｐゴシック" pitchFamily="34" charset="-128"/>
              </a:rPr>
              <a:t>and 9.83% for 2021</a:t>
            </a:r>
            <a:r>
              <a:rPr lang="en-US" sz="2300" dirty="0">
                <a:solidFill>
                  <a:schemeClr val="tx1"/>
                </a:solidFill>
                <a:ea typeface="ＭＳ Ｐゴシック" pitchFamily="34" charset="-128"/>
              </a:rPr>
              <a:t>).</a:t>
            </a:r>
          </a:p>
          <a:p>
            <a:pPr eaLnBrk="1" hangingPunct="1">
              <a:lnSpc>
                <a:spcPts val="1800"/>
              </a:lnSpc>
              <a:spcBef>
                <a:spcPts val="600"/>
              </a:spcBef>
            </a:pPr>
            <a:r>
              <a:rPr lang="en-US" sz="2300" dirty="0">
                <a:solidFill>
                  <a:schemeClr val="tx1"/>
                </a:solidFill>
                <a:ea typeface="ＭＳ Ｐゴシック" pitchFamily="34" charset="-128"/>
              </a:rPr>
              <a:t>Coverage under ER-sponsored plan provides</a:t>
            </a:r>
            <a:r>
              <a:rPr lang="en-US" sz="2300" dirty="0">
                <a:ea typeface="ＭＳ Ｐゴシック" pitchFamily="34" charset="-128"/>
              </a:rPr>
              <a:t> </a:t>
            </a:r>
            <a:r>
              <a:rPr lang="ja-JP" altLang="en-US" sz="2300" dirty="0">
                <a:solidFill>
                  <a:srgbClr val="00B046"/>
                </a:solidFill>
                <a:ea typeface="ＭＳ Ｐゴシック" pitchFamily="34" charset="-128"/>
              </a:rPr>
              <a:t>“</a:t>
            </a:r>
            <a:r>
              <a:rPr lang="en-US" sz="2300" i="1" dirty="0">
                <a:solidFill>
                  <a:srgbClr val="00B046"/>
                </a:solidFill>
                <a:ea typeface="ＭＳ Ｐゴシック" pitchFamily="34" charset="-128"/>
              </a:rPr>
              <a:t>MV</a:t>
            </a:r>
            <a:r>
              <a:rPr lang="ja-JP" altLang="en-US" sz="2300" dirty="0">
                <a:solidFill>
                  <a:srgbClr val="00B046"/>
                </a:solidFill>
                <a:ea typeface="ＭＳ Ｐゴシック" pitchFamily="34" charset="-128"/>
              </a:rPr>
              <a:t>”</a:t>
            </a:r>
            <a:r>
              <a:rPr lang="en-US" sz="2300" dirty="0">
                <a:solidFill>
                  <a:srgbClr val="00B046"/>
                </a:solidFill>
                <a:ea typeface="ＭＳ Ｐゴシック" pitchFamily="34" charset="-128"/>
              </a:rPr>
              <a:t> </a:t>
            </a:r>
            <a:r>
              <a:rPr lang="en-US" sz="2300" dirty="0">
                <a:solidFill>
                  <a:schemeClr val="tx1"/>
                </a:solidFill>
                <a:ea typeface="ＭＳ Ｐゴシック" pitchFamily="34" charset="-128"/>
              </a:rPr>
              <a:t>if the Plan’s share of the </a:t>
            </a:r>
            <a:r>
              <a:rPr lang="ja-JP" altLang="en-US" sz="2300" dirty="0">
                <a:solidFill>
                  <a:schemeClr val="tx1"/>
                </a:solidFill>
                <a:ea typeface="ＭＳ Ｐゴシック" pitchFamily="34" charset="-128"/>
              </a:rPr>
              <a:t>“</a:t>
            </a:r>
            <a:r>
              <a:rPr lang="en-US" sz="2300" dirty="0">
                <a:solidFill>
                  <a:schemeClr val="tx1"/>
                </a:solidFill>
                <a:ea typeface="ＭＳ Ｐゴシック" pitchFamily="34" charset="-128"/>
              </a:rPr>
              <a:t>total allowed costs of</a:t>
            </a:r>
            <a:r>
              <a:rPr lang="en-US" sz="2300" dirty="0">
                <a:ea typeface="ＭＳ Ｐゴシック" pitchFamily="34" charset="-128"/>
              </a:rPr>
              <a:t> </a:t>
            </a:r>
            <a:r>
              <a:rPr lang="en-US" sz="2300" dirty="0">
                <a:solidFill>
                  <a:schemeClr val="tx1"/>
                </a:solidFill>
                <a:ea typeface="ＭＳ Ｐゴシック" pitchFamily="34" charset="-128"/>
              </a:rPr>
              <a:t>benefits</a:t>
            </a:r>
            <a:r>
              <a:rPr lang="ja-JP" altLang="en-US" sz="2300" dirty="0">
                <a:solidFill>
                  <a:schemeClr val="tx1"/>
                </a:solidFill>
                <a:ea typeface="ＭＳ Ｐゴシック" pitchFamily="34" charset="-128"/>
              </a:rPr>
              <a:t>”</a:t>
            </a:r>
            <a:r>
              <a:rPr lang="en-US" sz="2300" dirty="0">
                <a:solidFill>
                  <a:schemeClr val="tx1"/>
                </a:solidFill>
                <a:ea typeface="ＭＳ Ｐゴシック" pitchFamily="34" charset="-128"/>
              </a:rPr>
              <a:t> provided under the plan</a:t>
            </a:r>
            <a:r>
              <a:rPr lang="en-US" sz="2300" dirty="0">
                <a:ea typeface="ＭＳ Ｐゴシック" pitchFamily="34" charset="-128"/>
              </a:rPr>
              <a:t> </a:t>
            </a:r>
            <a:r>
              <a:rPr lang="en-US" sz="2300" dirty="0">
                <a:solidFill>
                  <a:schemeClr val="tx1"/>
                </a:solidFill>
                <a:ea typeface="ＭＳ Ｐゴシック" pitchFamily="34" charset="-128"/>
              </a:rPr>
              <a:t>is</a:t>
            </a:r>
            <a:r>
              <a:rPr lang="en-US" sz="2300" dirty="0">
                <a:solidFill>
                  <a:srgbClr val="00B046"/>
                </a:solidFill>
                <a:ea typeface="ＭＳ Ｐゴシック" pitchFamily="34" charset="-128"/>
              </a:rPr>
              <a:t> 60% or &gt; </a:t>
            </a:r>
            <a:r>
              <a:rPr lang="en-US" sz="2300" dirty="0">
                <a:solidFill>
                  <a:schemeClr val="tx1"/>
                </a:solidFill>
                <a:ea typeface="ＭＳ Ｐゴシック" pitchFamily="34" charset="-128"/>
              </a:rPr>
              <a:t>of those costs.</a:t>
            </a:r>
          </a:p>
          <a:p>
            <a:pPr eaLnBrk="1" hangingPunct="1">
              <a:lnSpc>
                <a:spcPct val="120000"/>
              </a:lnSpc>
              <a:spcBef>
                <a:spcPts val="600"/>
              </a:spcBef>
              <a:buNone/>
            </a:pPr>
            <a:r>
              <a:rPr lang="en-US" sz="1800" dirty="0">
                <a:solidFill>
                  <a:srgbClr val="589DEE"/>
                </a:solidFill>
                <a:ea typeface="ＭＳ Ｐゴシック" pitchFamily="34" charset="-128"/>
              </a:rPr>
              <a:t>*</a:t>
            </a:r>
            <a:r>
              <a:rPr lang="en-US" sz="1400" dirty="0">
                <a:solidFill>
                  <a:srgbClr val="589DEE"/>
                </a:solidFill>
                <a:ea typeface="ＭＳ Ｐゴシック" pitchFamily="34" charset="-128"/>
              </a:rPr>
              <a:t>	</a:t>
            </a:r>
            <a:r>
              <a:rPr lang="en-US" sz="1400" b="1" dirty="0">
                <a:solidFill>
                  <a:srgbClr val="0070C0"/>
                </a:solidFill>
                <a:ea typeface="ＭＳ Ｐゴシック" pitchFamily="34" charset="-128"/>
              </a:rPr>
              <a:t>Three </a:t>
            </a:r>
            <a:r>
              <a:rPr lang="ja-JP" altLang="en-US" sz="1400" b="1" dirty="0">
                <a:solidFill>
                  <a:srgbClr val="0070C0"/>
                </a:solidFill>
                <a:ea typeface="ＭＳ Ｐゴシック" pitchFamily="34" charset="-128"/>
              </a:rPr>
              <a:t>“</a:t>
            </a:r>
            <a:r>
              <a:rPr lang="en-US" sz="1400" b="1" dirty="0">
                <a:solidFill>
                  <a:srgbClr val="0070C0"/>
                </a:solidFill>
                <a:ea typeface="ＭＳ Ｐゴシック" pitchFamily="34" charset="-128"/>
              </a:rPr>
              <a:t>affordability</a:t>
            </a:r>
            <a:r>
              <a:rPr lang="ja-JP" altLang="en-US" sz="1400" b="1" dirty="0">
                <a:solidFill>
                  <a:srgbClr val="0070C0"/>
                </a:solidFill>
                <a:ea typeface="ＭＳ Ｐゴシック" pitchFamily="34" charset="-128"/>
              </a:rPr>
              <a:t>”</a:t>
            </a:r>
            <a:r>
              <a:rPr lang="en-US" sz="1400" b="1" dirty="0">
                <a:solidFill>
                  <a:srgbClr val="0070C0"/>
                </a:solidFill>
                <a:ea typeface="ＭＳ Ｐゴシック" pitchFamily="34" charset="-128"/>
              </a:rPr>
              <a:t> safe harbors</a:t>
            </a:r>
            <a:r>
              <a:rPr lang="en-US" sz="1400" dirty="0">
                <a:solidFill>
                  <a:srgbClr val="0070C0"/>
                </a:solidFill>
                <a:ea typeface="ＭＳ Ｐゴシック" pitchFamily="34" charset="-128"/>
              </a:rPr>
              <a:t> are available </a:t>
            </a:r>
            <a:r>
              <a:rPr lang="en-US" sz="1400" dirty="0">
                <a:solidFill>
                  <a:schemeClr val="folHlink"/>
                </a:solidFill>
                <a:ea typeface="ＭＳ Ｐゴシック" pitchFamily="34" charset="-128"/>
              </a:rPr>
              <a:t>for ERs to determine whether the EE</a:t>
            </a:r>
            <a:r>
              <a:rPr lang="ja-JP" altLang="en-US" sz="1400" dirty="0">
                <a:solidFill>
                  <a:schemeClr val="folHlink"/>
                </a:solidFill>
                <a:ea typeface="ＭＳ Ｐゴシック" pitchFamily="34" charset="-128"/>
              </a:rPr>
              <a:t>’</a:t>
            </a:r>
            <a:r>
              <a:rPr lang="en-US" sz="1400" dirty="0">
                <a:solidFill>
                  <a:schemeClr val="folHlink"/>
                </a:solidFill>
                <a:ea typeface="ＭＳ Ｐゴシック" pitchFamily="34" charset="-128"/>
              </a:rPr>
              <a:t>s contribution amount is &lt; the specified percentage. Beginning in 2015, ERs may use either: (i) the 9.5% threshold as provided in the original safe harbor regs; or (ii) the new increased sa</a:t>
            </a:r>
            <a:r>
              <a:rPr lang="en-US" sz="1400" dirty="0">
                <a:solidFill>
                  <a:srgbClr val="0070C0"/>
                </a:solidFill>
                <a:ea typeface="ＭＳ Ｐゴシック" pitchFamily="34" charset="-128"/>
              </a:rPr>
              <a:t>fe </a:t>
            </a:r>
            <a:r>
              <a:rPr lang="en-US" sz="1400" dirty="0">
                <a:solidFill>
                  <a:schemeClr val="folHlink"/>
                </a:solidFill>
                <a:ea typeface="ＭＳ Ｐゴシック" pitchFamily="34" charset="-128"/>
              </a:rPr>
              <a:t>harbors (e.g., 9.56% for 2015; 9.66% for 2016</a:t>
            </a:r>
            <a:r>
              <a:rPr lang="en-US" sz="1400" dirty="0">
                <a:solidFill>
                  <a:srgbClr val="00B046"/>
                </a:solidFill>
                <a:ea typeface="ＭＳ Ｐゴシック" pitchFamily="34" charset="-128"/>
              </a:rPr>
              <a:t>; </a:t>
            </a:r>
            <a:r>
              <a:rPr lang="en-US" sz="1400" dirty="0">
                <a:solidFill>
                  <a:srgbClr val="0070C0"/>
                </a:solidFill>
                <a:ea typeface="ＭＳ Ｐゴシック" pitchFamily="34" charset="-128"/>
              </a:rPr>
              <a:t>9.69% for 2017; 9.56% for 2018; </a:t>
            </a:r>
            <a:r>
              <a:rPr lang="en-US" sz="1400" dirty="0">
                <a:solidFill>
                  <a:schemeClr val="bg2">
                    <a:lumMod val="50000"/>
                  </a:schemeClr>
                </a:solidFill>
                <a:ea typeface="ＭＳ Ｐゴシック" pitchFamily="34" charset="-128"/>
              </a:rPr>
              <a:t>9.86% for 2019</a:t>
            </a:r>
            <a:r>
              <a:rPr lang="en-US" sz="1400" dirty="0">
                <a:solidFill>
                  <a:schemeClr val="folHlink"/>
                </a:solidFill>
                <a:ea typeface="ＭＳ Ｐゴシック" pitchFamily="34" charset="-128"/>
              </a:rPr>
              <a:t>; </a:t>
            </a:r>
            <a:r>
              <a:rPr lang="en-US" sz="1400" dirty="0">
                <a:solidFill>
                  <a:srgbClr val="0070C0"/>
                </a:solidFill>
                <a:ea typeface="ＭＳ Ｐゴシック" pitchFamily="34" charset="-128"/>
              </a:rPr>
              <a:t>9.78% for 2020; </a:t>
            </a:r>
            <a:r>
              <a:rPr lang="en-US" sz="1400" dirty="0">
                <a:solidFill>
                  <a:srgbClr val="00B046"/>
                </a:solidFill>
                <a:ea typeface="ＭＳ Ｐゴシック" pitchFamily="34" charset="-128"/>
              </a:rPr>
              <a:t>and 9.83% for 2021</a:t>
            </a:r>
            <a:r>
              <a:rPr lang="en-US" sz="1400" dirty="0">
                <a:solidFill>
                  <a:schemeClr val="folHlink"/>
                </a:solidFill>
                <a:ea typeface="ＭＳ Ｐゴシック" pitchFamily="34" charset="-128"/>
              </a:rPr>
              <a:t>) until such time as IRS amends the regs (see IRS Notice 2015-87).</a:t>
            </a:r>
            <a:endParaRPr lang="en-US" sz="1400" i="1" dirty="0">
              <a:solidFill>
                <a:schemeClr val="folHlink"/>
              </a:solidFill>
              <a:ea typeface="ＭＳ Ｐゴシック" pitchFamily="34" charset="-128"/>
            </a:endParaRPr>
          </a:p>
        </p:txBody>
      </p:sp>
      <p:sp>
        <p:nvSpPr>
          <p:cNvPr id="4" name="Slide Number Placeholder 5"/>
          <p:cNvSpPr>
            <a:spLocks noGrp="1"/>
          </p:cNvSpPr>
          <p:nvPr>
            <p:ph type="sldNum" sz="quarter" idx="12"/>
          </p:nvPr>
        </p:nvSpPr>
        <p:spPr/>
        <p:txBody>
          <a:bodyPr/>
          <a:lstStyle/>
          <a:p>
            <a:pPr>
              <a:defRPr/>
            </a:pPr>
            <a:fld id="{0EDEA7E7-0C53-49B5-8D57-928E0EA6786C}" type="slidenum">
              <a:rPr lang="en-US"/>
              <a:pPr>
                <a:defRPr/>
              </a:pPr>
              <a:t>88</a:t>
            </a:fld>
            <a:endParaRPr lang="en-US" dirty="0"/>
          </a:p>
        </p:txBody>
      </p:sp>
      <p:pic>
        <p:nvPicPr>
          <p:cNvPr id="5" name="Picture 4" descr="MC900440035[1]"/>
          <p:cNvPicPr>
            <a:picLocks noChangeAspect="1" noChangeArrowheads="1"/>
          </p:cNvPicPr>
          <p:nvPr/>
        </p:nvPicPr>
        <p:blipFill>
          <a:blip r:embed="rId2"/>
          <a:srcRect/>
          <a:stretch>
            <a:fillRect/>
          </a:stretch>
        </p:blipFill>
        <p:spPr bwMode="auto">
          <a:xfrm>
            <a:off x="7467600" y="2971800"/>
            <a:ext cx="439271" cy="311150"/>
          </a:xfrm>
          <a:prstGeom prst="rect">
            <a:avLst/>
          </a:prstGeom>
          <a:noFill/>
          <a:ln w="9525">
            <a:noFill/>
            <a:miter lim="800000"/>
            <a:headEnd/>
            <a:tailEnd/>
          </a:ln>
        </p:spPr>
      </p:pic>
      <p:pic>
        <p:nvPicPr>
          <p:cNvPr id="6" name="Picture 4" descr="MC900440035[1]"/>
          <p:cNvPicPr>
            <a:picLocks noChangeAspect="1" noChangeArrowheads="1"/>
          </p:cNvPicPr>
          <p:nvPr/>
        </p:nvPicPr>
        <p:blipFill>
          <a:blip r:embed="rId2"/>
          <a:srcRect/>
          <a:stretch>
            <a:fillRect/>
          </a:stretch>
        </p:blipFill>
        <p:spPr bwMode="auto">
          <a:xfrm>
            <a:off x="8267700" y="6157912"/>
            <a:ext cx="685800" cy="485775"/>
          </a:xfrm>
          <a:prstGeom prst="rect">
            <a:avLst/>
          </a:prstGeom>
          <a:noFill/>
          <a:ln w="9525">
            <a:noFill/>
            <a:miter lim="800000"/>
            <a:headEnd/>
            <a:tailEnd/>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B233A756-306D-4A99-AEF4-7CF4591717DF}" type="slidenum">
              <a:rPr lang="en-US"/>
              <a:pPr>
                <a:defRPr/>
              </a:pPr>
              <a:t>89</a:t>
            </a:fld>
            <a:endParaRPr lang="en-US" dirty="0"/>
          </a:p>
        </p:txBody>
      </p:sp>
      <p:sp>
        <p:nvSpPr>
          <p:cNvPr id="98306" name="Rectangle 2"/>
          <p:cNvSpPr>
            <a:spLocks noGrp="1" noChangeArrowheads="1"/>
          </p:cNvSpPr>
          <p:nvPr>
            <p:ph idx="4294967295"/>
          </p:nvPr>
        </p:nvSpPr>
        <p:spPr>
          <a:xfrm>
            <a:off x="457200" y="1295400"/>
            <a:ext cx="8229600" cy="5105400"/>
          </a:xfrm>
        </p:spPr>
        <p:txBody>
          <a:bodyPr/>
          <a:lstStyle/>
          <a:p>
            <a:pPr eaLnBrk="1" hangingPunct="1"/>
            <a:r>
              <a:rPr lang="en-US" sz="1600" dirty="0">
                <a:solidFill>
                  <a:schemeClr val="tx1"/>
                </a:solidFill>
                <a:ea typeface="ＭＳ Ｐゴシック" pitchFamily="34" charset="-128"/>
              </a:rPr>
              <a:t>Affordability safe harbors available</a:t>
            </a:r>
            <a:r>
              <a:rPr lang="en-US" sz="1600" dirty="0">
                <a:ea typeface="ＭＳ Ｐゴシック" pitchFamily="34" charset="-128"/>
              </a:rPr>
              <a:t> </a:t>
            </a:r>
            <a:r>
              <a:rPr lang="en-US" sz="1600" u="sng" dirty="0">
                <a:solidFill>
                  <a:srgbClr val="00B046"/>
                </a:solidFill>
                <a:ea typeface="ＭＳ Ｐゴシック" pitchFamily="34" charset="-128"/>
              </a:rPr>
              <a:t>only</a:t>
            </a:r>
            <a:r>
              <a:rPr lang="en-US" sz="1600" dirty="0">
                <a:solidFill>
                  <a:srgbClr val="00B046"/>
                </a:solidFill>
                <a:ea typeface="ＭＳ Ｐゴシック" pitchFamily="34" charset="-128"/>
              </a:rPr>
              <a:t> if ER offers MV coverage.</a:t>
            </a:r>
          </a:p>
          <a:p>
            <a:pPr eaLnBrk="1" hangingPunct="1">
              <a:spcBef>
                <a:spcPts val="600"/>
              </a:spcBef>
            </a:pPr>
            <a:r>
              <a:rPr lang="en-US" sz="1600" dirty="0">
                <a:solidFill>
                  <a:schemeClr val="tx1"/>
                </a:solidFill>
                <a:ea typeface="ＭＳ Ｐゴシック" pitchFamily="34" charset="-128"/>
              </a:rPr>
              <a:t>Safe harbors based on</a:t>
            </a:r>
            <a:r>
              <a:rPr lang="en-US" sz="1600" dirty="0">
                <a:ea typeface="ＭＳ Ｐゴシック" pitchFamily="34" charset="-128"/>
              </a:rPr>
              <a:t> </a:t>
            </a:r>
            <a:r>
              <a:rPr lang="en-US" sz="1600" dirty="0">
                <a:solidFill>
                  <a:srgbClr val="00B046"/>
                </a:solidFill>
                <a:ea typeface="ＭＳ Ｐゴシック" pitchFamily="34" charset="-128"/>
              </a:rPr>
              <a:t>EE</a:t>
            </a:r>
            <a:r>
              <a:rPr lang="ja-JP" altLang="en-US" sz="1600" dirty="0">
                <a:solidFill>
                  <a:srgbClr val="00B046"/>
                </a:solidFill>
                <a:ea typeface="ＭＳ Ｐゴシック" pitchFamily="34" charset="-128"/>
              </a:rPr>
              <a:t>’</a:t>
            </a:r>
            <a:r>
              <a:rPr lang="en-US" sz="1600" dirty="0">
                <a:solidFill>
                  <a:srgbClr val="00B046"/>
                </a:solidFill>
                <a:ea typeface="ＭＳ Ｐゴシック" pitchFamily="34" charset="-128"/>
              </a:rPr>
              <a:t>s portion of self-only coverage </a:t>
            </a:r>
            <a:r>
              <a:rPr lang="en-US" sz="1600" dirty="0">
                <a:solidFill>
                  <a:schemeClr val="tx1"/>
                </a:solidFill>
                <a:ea typeface="ＭＳ Ｐゴシック" pitchFamily="34" charset="-128"/>
              </a:rPr>
              <a:t>premium for the</a:t>
            </a:r>
            <a:r>
              <a:rPr lang="en-US" sz="1600" dirty="0">
                <a:ea typeface="ＭＳ Ｐゴシック" pitchFamily="34" charset="-128"/>
              </a:rPr>
              <a:t> </a:t>
            </a:r>
            <a:r>
              <a:rPr lang="en-US" sz="1600" dirty="0">
                <a:solidFill>
                  <a:srgbClr val="00B046"/>
                </a:solidFill>
                <a:ea typeface="ＭＳ Ｐゴシック" pitchFamily="34" charset="-128"/>
              </a:rPr>
              <a:t>ER</a:t>
            </a:r>
            <a:r>
              <a:rPr lang="ja-JP" altLang="en-US" sz="1600" dirty="0">
                <a:solidFill>
                  <a:srgbClr val="00B046"/>
                </a:solidFill>
                <a:ea typeface="ＭＳ Ｐゴシック" pitchFamily="34" charset="-128"/>
              </a:rPr>
              <a:t>’</a:t>
            </a:r>
            <a:r>
              <a:rPr lang="en-US" sz="1600" dirty="0">
                <a:solidFill>
                  <a:srgbClr val="00B046"/>
                </a:solidFill>
                <a:ea typeface="ＭＳ Ｐゴシック" pitchFamily="34" charset="-128"/>
              </a:rPr>
              <a:t>s lowest cost coverage </a:t>
            </a:r>
            <a:r>
              <a:rPr lang="en-US" sz="1600" dirty="0">
                <a:solidFill>
                  <a:schemeClr val="tx1"/>
                </a:solidFill>
                <a:ea typeface="ＭＳ Ｐゴシック" pitchFamily="34" charset="-128"/>
              </a:rPr>
              <a:t>that provides a least</a:t>
            </a:r>
            <a:r>
              <a:rPr lang="en-US" sz="1600" dirty="0">
                <a:ea typeface="ＭＳ Ｐゴシック" pitchFamily="34" charset="-128"/>
              </a:rPr>
              <a:t> </a:t>
            </a:r>
            <a:r>
              <a:rPr lang="en-US" sz="1600" dirty="0">
                <a:solidFill>
                  <a:srgbClr val="00B046"/>
                </a:solidFill>
                <a:ea typeface="ＭＳ Ｐゴシック" pitchFamily="34" charset="-128"/>
              </a:rPr>
              <a:t>60% MV.  </a:t>
            </a:r>
            <a:r>
              <a:rPr lang="en-US" sz="1600" dirty="0">
                <a:solidFill>
                  <a:schemeClr val="tx1"/>
                </a:solidFill>
                <a:ea typeface="ＭＳ Ｐゴシック" pitchFamily="34" charset="-128"/>
              </a:rPr>
              <a:t>Dependent coverage does not have to be affordable.</a:t>
            </a:r>
          </a:p>
          <a:p>
            <a:pPr eaLnBrk="1" hangingPunct="1">
              <a:spcBef>
                <a:spcPts val="600"/>
              </a:spcBef>
              <a:buFont typeface="Wingdings" pitchFamily="2" charset="2"/>
              <a:buNone/>
            </a:pPr>
            <a:r>
              <a:rPr lang="en-US" sz="1600" b="1" i="1" dirty="0">
                <a:solidFill>
                  <a:srgbClr val="FF6600"/>
                </a:solidFill>
                <a:latin typeface="Tahoma" pitchFamily="34" charset="0"/>
                <a:ea typeface="ＭＳ Ｐゴシック" pitchFamily="34" charset="-128"/>
                <a:cs typeface="Arial" charset="0"/>
              </a:rPr>
              <a:t>	Tip:</a:t>
            </a:r>
            <a:r>
              <a:rPr lang="en-US" sz="1600" dirty="0">
                <a:solidFill>
                  <a:schemeClr val="folHlink"/>
                </a:solidFill>
                <a:latin typeface="Tahoma" pitchFamily="34" charset="0"/>
                <a:ea typeface="ＭＳ Ｐゴシック" pitchFamily="34" charset="-128"/>
                <a:cs typeface="Arial" charset="0"/>
              </a:rPr>
              <a:t> </a:t>
            </a:r>
            <a:r>
              <a:rPr lang="en-US" sz="1600" b="1" dirty="0">
                <a:solidFill>
                  <a:srgbClr val="00B046"/>
                </a:solidFill>
                <a:latin typeface="Tahoma" pitchFamily="34" charset="0"/>
                <a:ea typeface="ＭＳ Ｐゴシック" pitchFamily="34" charset="-128"/>
                <a:cs typeface="Arial" charset="0"/>
              </a:rPr>
              <a:t>Wellness incentives</a:t>
            </a:r>
            <a:r>
              <a:rPr lang="en-US" sz="1600" dirty="0">
                <a:solidFill>
                  <a:srgbClr val="00B046"/>
                </a:solidFill>
                <a:latin typeface="Tahoma" pitchFamily="34" charset="0"/>
                <a:ea typeface="ＭＳ Ｐゴシック" pitchFamily="34" charset="-128"/>
                <a:cs typeface="Arial" charset="0"/>
              </a:rPr>
              <a:t> affect affordability (</a:t>
            </a:r>
            <a:r>
              <a:rPr lang="en-US" sz="1600" i="1" dirty="0">
                <a:solidFill>
                  <a:srgbClr val="00B046"/>
                </a:solidFill>
                <a:latin typeface="Tahoma" pitchFamily="34" charset="0"/>
                <a:ea typeface="ＭＳ Ｐゴシック" pitchFamily="34" charset="-128"/>
                <a:cs typeface="Arial" charset="0"/>
              </a:rPr>
              <a:t>e.g</a:t>
            </a:r>
            <a:r>
              <a:rPr lang="en-US" sz="1600" dirty="0">
                <a:solidFill>
                  <a:srgbClr val="00B046"/>
                </a:solidFill>
                <a:latin typeface="Tahoma" pitchFamily="34" charset="0"/>
                <a:ea typeface="ＭＳ Ｐゴシック" pitchFamily="34" charset="-128"/>
                <a:cs typeface="Arial" charset="0"/>
              </a:rPr>
              <a:t>., if affect premiums for tobacco use, treated as earned [reduce EE contribution by amount of incentive]; if not related to tobacco use, treated as unearned [N/A in calculating EE contribution amount]).  </a:t>
            </a:r>
            <a:endParaRPr lang="en-US" sz="1600" dirty="0">
              <a:solidFill>
                <a:schemeClr val="hlink"/>
              </a:solidFill>
              <a:ea typeface="ＭＳ Ｐゴシック" pitchFamily="34" charset="-128"/>
            </a:endParaRPr>
          </a:p>
          <a:p>
            <a:pPr eaLnBrk="1" hangingPunct="1">
              <a:spcBef>
                <a:spcPts val="600"/>
              </a:spcBef>
            </a:pPr>
            <a:r>
              <a:rPr lang="en-US" sz="1600" b="1" dirty="0">
                <a:solidFill>
                  <a:srgbClr val="00B046"/>
                </a:solidFill>
                <a:ea typeface="ＭＳ Ｐゴシック" pitchFamily="34" charset="-128"/>
              </a:rPr>
              <a:t>Effect of ER “opt-out” payments on affordability:</a:t>
            </a:r>
          </a:p>
          <a:p>
            <a:pPr lvl="1" eaLnBrk="1" hangingPunct="1"/>
            <a:r>
              <a:rPr lang="en-US" sz="1600" dirty="0">
                <a:solidFill>
                  <a:srgbClr val="00B050"/>
                </a:solidFill>
                <a:ea typeface="ＭＳ Ｐゴシック" pitchFamily="34" charset="-128"/>
              </a:rPr>
              <a:t>Transition relief- </a:t>
            </a:r>
            <a:r>
              <a:rPr lang="en-US" sz="1600" dirty="0">
                <a:solidFill>
                  <a:schemeClr val="tx1"/>
                </a:solidFill>
                <a:ea typeface="ＭＳ Ｐゴシック" pitchFamily="34" charset="-128"/>
              </a:rPr>
              <a:t>IRS Notice 2015-87 provides </a:t>
            </a:r>
            <a:r>
              <a:rPr lang="en-US" sz="1600" dirty="0">
                <a:solidFill>
                  <a:srgbClr val="00B046"/>
                </a:solidFill>
                <a:ea typeface="ＭＳ Ｐゴシック" pitchFamily="34" charset="-128"/>
              </a:rPr>
              <a:t>ERs are not required to treat “opt-out” payments </a:t>
            </a:r>
            <a:r>
              <a:rPr lang="en-US" sz="1600" dirty="0">
                <a:solidFill>
                  <a:schemeClr val="tx1"/>
                </a:solidFill>
                <a:ea typeface="ＭＳ Ｐゴシック" pitchFamily="34" charset="-128"/>
              </a:rPr>
              <a:t>(other than payments under arrangements adopted after 12/16/15) as </a:t>
            </a:r>
            <a:r>
              <a:rPr lang="en-US" sz="1600" dirty="0">
                <a:solidFill>
                  <a:srgbClr val="00B046"/>
                </a:solidFill>
                <a:ea typeface="ＭＳ Ｐゴシック" pitchFamily="34" charset="-128"/>
              </a:rPr>
              <a:t>increasing EE’s required contribution </a:t>
            </a:r>
            <a:r>
              <a:rPr lang="en-US" sz="1600" dirty="0">
                <a:solidFill>
                  <a:schemeClr val="tx1"/>
                </a:solidFill>
                <a:ea typeface="ＭＳ Ｐゴシック" pitchFamily="34" charset="-128"/>
              </a:rPr>
              <a:t>for affordability purposes or for information reporting under IRC§6056.</a:t>
            </a:r>
            <a:r>
              <a:rPr lang="en-US" sz="1600" b="1" dirty="0">
                <a:solidFill>
                  <a:schemeClr val="tx1"/>
                </a:solidFill>
                <a:ea typeface="ＭＳ Ｐゴシック" pitchFamily="34" charset="-128"/>
              </a:rPr>
              <a:t>*</a:t>
            </a:r>
            <a:endParaRPr lang="en-US" sz="1600" b="1" dirty="0">
              <a:solidFill>
                <a:srgbClr val="00B050"/>
              </a:solidFill>
              <a:ea typeface="ＭＳ Ｐゴシック" pitchFamily="34" charset="-128"/>
            </a:endParaRPr>
          </a:p>
          <a:p>
            <a:pPr lvl="1" eaLnBrk="1" hangingPunct="1"/>
            <a:r>
              <a:rPr lang="en-US" sz="1600" dirty="0">
                <a:solidFill>
                  <a:srgbClr val="00B046"/>
                </a:solidFill>
                <a:ea typeface="ＭＳ Ｐゴシック" pitchFamily="34" charset="-128"/>
              </a:rPr>
              <a:t>EEs</a:t>
            </a:r>
            <a:r>
              <a:rPr lang="en-US" sz="1600" dirty="0">
                <a:solidFill>
                  <a:schemeClr val="tx1"/>
                </a:solidFill>
                <a:ea typeface="ＭＳ Ｐゴシック" pitchFamily="34" charset="-128"/>
              </a:rPr>
              <a:t>, on the other hand, </a:t>
            </a:r>
            <a:r>
              <a:rPr lang="en-US" sz="1600" dirty="0">
                <a:solidFill>
                  <a:srgbClr val="00B046"/>
                </a:solidFill>
                <a:ea typeface="ＭＳ Ｐゴシック" pitchFamily="34" charset="-128"/>
              </a:rPr>
              <a:t>can treat opt-out payments as increasing their required EE contributions </a:t>
            </a:r>
            <a:r>
              <a:rPr lang="en-US" sz="1600" dirty="0">
                <a:solidFill>
                  <a:schemeClr val="tx1"/>
                </a:solidFill>
                <a:ea typeface="ＭＳ Ｐゴシック" pitchFamily="34" charset="-128"/>
              </a:rPr>
              <a:t>when they calculate affordability for purposes of eligibility for premium tax credits under IRC§36B.</a:t>
            </a:r>
          </a:p>
          <a:p>
            <a:pPr marL="349250" lvl="1" indent="0" eaLnBrk="1" hangingPunct="1">
              <a:buNone/>
            </a:pPr>
            <a:r>
              <a:rPr lang="en-US" sz="1300" b="1" dirty="0">
                <a:solidFill>
                  <a:schemeClr val="tx1"/>
                </a:solidFill>
                <a:ea typeface="ＭＳ Ｐゴシック" pitchFamily="34" charset="-128"/>
              </a:rPr>
              <a:t>* </a:t>
            </a:r>
            <a:r>
              <a:rPr lang="en-US" sz="1300" dirty="0">
                <a:solidFill>
                  <a:schemeClr val="tx1"/>
                </a:solidFill>
                <a:ea typeface="ＭＳ Ｐゴシック" pitchFamily="34" charset="-128"/>
              </a:rPr>
              <a:t>Except for “eligible opt-out arrangements” under which EE provides reasonable evidence that they (and family, if applicable) will have MEC other than individual Marketplace coverage during PY or other period covered by the opt-out arrangement.</a:t>
            </a:r>
            <a:endParaRPr lang="en-US" sz="1300" b="1" dirty="0">
              <a:solidFill>
                <a:schemeClr val="tx1"/>
              </a:solidFill>
              <a:ea typeface="ＭＳ Ｐゴシック" pitchFamily="34" charset="-128"/>
            </a:endParaRPr>
          </a:p>
          <a:p>
            <a:pPr lvl="1" eaLnBrk="1" hangingPunct="1">
              <a:buFont typeface="Wingdings" pitchFamily="2" charset="2"/>
              <a:buNone/>
            </a:pPr>
            <a:r>
              <a:rPr lang="en-US" sz="1600" dirty="0">
                <a:solidFill>
                  <a:srgbClr val="FF6600"/>
                </a:solidFill>
                <a:latin typeface="Tahoma" pitchFamily="34" charset="0"/>
                <a:ea typeface="ＭＳ Ｐゴシック" pitchFamily="34" charset="-128"/>
                <a:cs typeface="Arial" charset="0"/>
              </a:rPr>
              <a:t>	</a:t>
            </a:r>
          </a:p>
          <a:p>
            <a:pPr lvl="1" eaLnBrk="1" hangingPunct="1">
              <a:buFont typeface="Wingdings" pitchFamily="2" charset="2"/>
              <a:buNone/>
            </a:pPr>
            <a:endParaRPr lang="en-US" sz="1400" dirty="0">
              <a:solidFill>
                <a:srgbClr val="1466C5"/>
              </a:solidFill>
              <a:ea typeface="ＭＳ Ｐゴシック" pitchFamily="34" charset="-128"/>
            </a:endParaRPr>
          </a:p>
        </p:txBody>
      </p:sp>
      <p:sp>
        <p:nvSpPr>
          <p:cNvPr id="8" name="Rectangle 58"/>
          <p:cNvSpPr>
            <a:spLocks noChangeArrowheads="1"/>
          </p:cNvSpPr>
          <p:nvPr/>
        </p:nvSpPr>
        <p:spPr bwMode="auto">
          <a:xfrm>
            <a:off x="0" y="76200"/>
            <a:ext cx="9144000" cy="533400"/>
          </a:xfrm>
          <a:prstGeom prst="rect">
            <a:avLst/>
          </a:prstGeom>
          <a:noFill/>
          <a:ln>
            <a:noFill/>
          </a:ln>
          <a:effectLst/>
        </p:spPr>
        <p:txBody>
          <a:bodyPr anchor="ctr"/>
          <a:lstStyle/>
          <a:p>
            <a:pPr algn="ctr">
              <a:defRPr/>
            </a:pPr>
            <a:r>
              <a:rPr lang="en-US" sz="2800" dirty="0">
                <a:solidFill>
                  <a:schemeClr val="bg1"/>
                </a:solidFill>
                <a:ea typeface="ＭＳ Ｐゴシック" charset="0"/>
                <a:cs typeface="ＭＳ Ｐゴシック" charset="0"/>
              </a:rPr>
              <a:t>ER </a:t>
            </a:r>
            <a:r>
              <a:rPr lang="ja-JP" altLang="en-US" sz="2800" dirty="0">
                <a:solidFill>
                  <a:schemeClr val="bg1"/>
                </a:solidFill>
                <a:ea typeface="ＭＳ Ｐゴシック" charset="0"/>
                <a:cs typeface="ＭＳ Ｐゴシック" charset="0"/>
              </a:rPr>
              <a:t>“</a:t>
            </a:r>
            <a:r>
              <a:rPr lang="en-US" altLang="ja-JP" sz="2800" dirty="0">
                <a:solidFill>
                  <a:schemeClr val="bg1"/>
                </a:solidFill>
                <a:ea typeface="ＭＳ Ｐゴシック" charset="0"/>
                <a:cs typeface="ＭＳ Ｐゴシック" charset="0"/>
              </a:rPr>
              <a:t>Pay or Play” Penalty Tax (cont</a:t>
            </a:r>
            <a:r>
              <a:rPr lang="ja-JP" altLang="en-US" sz="2800" dirty="0">
                <a:solidFill>
                  <a:schemeClr val="bg1"/>
                </a:solidFill>
                <a:ea typeface="ＭＳ Ｐゴシック" charset="0"/>
                <a:cs typeface="ＭＳ Ｐゴシック" charset="0"/>
              </a:rPr>
              <a:t>’</a:t>
            </a:r>
            <a:r>
              <a:rPr lang="en-US" altLang="ja-JP" sz="2800" dirty="0">
                <a:solidFill>
                  <a:schemeClr val="bg1"/>
                </a:solidFill>
                <a:ea typeface="ＭＳ Ｐゴシック" charset="0"/>
                <a:cs typeface="ＭＳ Ｐゴシック" charset="0"/>
              </a:rPr>
              <a:t>d)</a:t>
            </a:r>
            <a:endParaRPr lang="en-US" sz="2800" b="1" i="1" u="sng" dirty="0">
              <a:solidFill>
                <a:srgbClr val="00FFFF"/>
              </a:solidFill>
              <a:effectLst>
                <a:outerShdw blurRad="38100" dist="38100" dir="2700000" algn="tl">
                  <a:srgbClr val="000000"/>
                </a:outerShdw>
              </a:effectLst>
              <a:ea typeface="ＭＳ Ｐゴシック"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381000"/>
            <a:ext cx="3509963" cy="6096000"/>
          </a:xfrm>
        </p:spPr>
        <p:txBody>
          <a:bodyPr/>
          <a:lstStyle/>
          <a:p>
            <a:pPr eaLnBrk="1" hangingPunct="1"/>
            <a:r>
              <a:rPr lang="en-US" sz="6600">
                <a:ea typeface="ＭＳ Ｐゴシック" pitchFamily="34" charset="-128"/>
              </a:rPr>
              <a:t>Sources of Laws</a:t>
            </a:r>
          </a:p>
        </p:txBody>
      </p:sp>
      <p:sp>
        <p:nvSpPr>
          <p:cNvPr id="27650" name="Rectangle 3"/>
          <p:cNvSpPr>
            <a:spLocks noGrp="1" noChangeArrowheads="1"/>
          </p:cNvSpPr>
          <p:nvPr>
            <p:ph idx="1"/>
          </p:nvPr>
        </p:nvSpPr>
        <p:spPr>
          <a:xfrm>
            <a:off x="4495800" y="196850"/>
            <a:ext cx="4419600" cy="6584950"/>
          </a:xfrm>
        </p:spPr>
        <p:txBody>
          <a:bodyPr>
            <a:normAutofit/>
          </a:bodyPr>
          <a:lstStyle/>
          <a:p>
            <a:pPr eaLnBrk="1" hangingPunct="1"/>
            <a:r>
              <a:rPr lang="en-US" sz="2000" dirty="0">
                <a:solidFill>
                  <a:srgbClr val="00B046"/>
                </a:solidFill>
                <a:ea typeface="ＭＳ Ｐゴシック" pitchFamily="34" charset="-128"/>
              </a:rPr>
              <a:t>Two statutes </a:t>
            </a:r>
            <a:r>
              <a:rPr lang="en-US" sz="2000" dirty="0">
                <a:solidFill>
                  <a:schemeClr val="tx1"/>
                </a:solidFill>
                <a:ea typeface="ＭＳ Ｐゴシック" pitchFamily="34" charset="-128"/>
              </a:rPr>
              <a:t>provide the statutory requirements for health care reform:</a:t>
            </a:r>
          </a:p>
          <a:p>
            <a:pPr lvl="1" eaLnBrk="1" hangingPunct="1"/>
            <a:r>
              <a:rPr lang="en-US" dirty="0">
                <a:solidFill>
                  <a:schemeClr val="tx1"/>
                </a:solidFill>
                <a:ea typeface="ＭＳ Ｐゴシック" pitchFamily="34" charset="-128"/>
              </a:rPr>
              <a:t>H.R. 3590, the Patient Protection and Affordable Care Act, Pub. L. No. 111-148 (</a:t>
            </a:r>
            <a:r>
              <a:rPr lang="ja-JP" altLang="en-US" dirty="0">
                <a:solidFill>
                  <a:schemeClr val="tx1"/>
                </a:solidFill>
                <a:ea typeface="ＭＳ Ｐゴシック" pitchFamily="34" charset="-128"/>
              </a:rPr>
              <a:t>“</a:t>
            </a:r>
            <a:r>
              <a:rPr lang="en-US" altLang="ja-JP" dirty="0">
                <a:solidFill>
                  <a:schemeClr val="tx1"/>
                </a:solidFill>
                <a:ea typeface="ＭＳ Ｐゴシック" pitchFamily="34" charset="-128"/>
              </a:rPr>
              <a:t>PPACA</a:t>
            </a:r>
            <a:r>
              <a:rPr lang="ja-JP" altLang="en-US" dirty="0">
                <a:solidFill>
                  <a:schemeClr val="tx1"/>
                </a:solidFill>
                <a:ea typeface="ＭＳ Ｐゴシック" pitchFamily="34" charset="-128"/>
              </a:rPr>
              <a:t>”</a:t>
            </a:r>
            <a:r>
              <a:rPr lang="en-US" altLang="ja-JP" dirty="0">
                <a:solidFill>
                  <a:schemeClr val="tx1"/>
                </a:solidFill>
                <a:ea typeface="ＭＳ Ｐゴシック" pitchFamily="34" charset="-128"/>
              </a:rPr>
              <a:t>), which was signed into law on March 23, 2010; and</a:t>
            </a:r>
          </a:p>
          <a:p>
            <a:pPr lvl="1" eaLnBrk="1" hangingPunct="1"/>
            <a:r>
              <a:rPr lang="en-US" dirty="0">
                <a:solidFill>
                  <a:schemeClr val="tx1"/>
                </a:solidFill>
                <a:ea typeface="ＭＳ Ｐゴシック" pitchFamily="34" charset="-128"/>
              </a:rPr>
              <a:t>H.R. 4872, the Health Care and Education Reconciliation Act of 2010, Pub. L. No. 111-152 (</a:t>
            </a:r>
            <a:r>
              <a:rPr lang="ja-JP" altLang="en-US" dirty="0">
                <a:solidFill>
                  <a:schemeClr val="tx1"/>
                </a:solidFill>
                <a:ea typeface="ＭＳ Ｐゴシック" pitchFamily="34" charset="-128"/>
              </a:rPr>
              <a:t>“</a:t>
            </a:r>
            <a:r>
              <a:rPr lang="en-US" altLang="ja-JP" dirty="0">
                <a:solidFill>
                  <a:schemeClr val="tx1"/>
                </a:solidFill>
                <a:ea typeface="ＭＳ Ｐゴシック" pitchFamily="34" charset="-128"/>
              </a:rPr>
              <a:t>HCERA</a:t>
            </a:r>
            <a:r>
              <a:rPr lang="ja-JP" altLang="en-US" dirty="0">
                <a:solidFill>
                  <a:schemeClr val="tx1"/>
                </a:solidFill>
                <a:ea typeface="ＭＳ Ｐゴシック" pitchFamily="34" charset="-128"/>
              </a:rPr>
              <a:t>”</a:t>
            </a:r>
            <a:r>
              <a:rPr lang="en-US" altLang="ja-JP" dirty="0">
                <a:solidFill>
                  <a:schemeClr val="tx1"/>
                </a:solidFill>
                <a:ea typeface="ＭＳ Ｐゴシック" pitchFamily="34" charset="-128"/>
              </a:rPr>
              <a:t>), which was signed into law on March 30, 2010.</a:t>
            </a:r>
            <a:endParaRPr lang="en-US" dirty="0">
              <a:solidFill>
                <a:schemeClr val="tx1"/>
              </a:solidFill>
              <a:ea typeface="ＭＳ Ｐゴシック" pitchFamily="34" charset="-128"/>
            </a:endParaRPr>
          </a:p>
        </p:txBody>
      </p:sp>
      <p:sp>
        <p:nvSpPr>
          <p:cNvPr id="4" name="Slide Number Placeholder 5"/>
          <p:cNvSpPr>
            <a:spLocks noGrp="1"/>
          </p:cNvSpPr>
          <p:nvPr>
            <p:ph type="sldNum" sz="quarter" idx="12"/>
          </p:nvPr>
        </p:nvSpPr>
        <p:spPr/>
        <p:txBody>
          <a:bodyPr/>
          <a:lstStyle/>
          <a:p>
            <a:pPr>
              <a:defRPr/>
            </a:pPr>
            <a:fld id="{E64DA464-E952-466B-B06D-6CE631E0FA7C}" type="slidenum">
              <a:rPr lang="en-US"/>
              <a:pPr>
                <a:defRPr/>
              </a:pPr>
              <a:t>9</a:t>
            </a:fld>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BA7D5C8-32E3-45E0-B024-FF23FF25AD08}" type="slidenum">
              <a:rPr lang="en-US" smtClean="0"/>
              <a:pPr>
                <a:defRPr/>
              </a:pPr>
              <a:t>90</a:t>
            </a:fld>
            <a:endParaRPr lang="en-US" dirty="0"/>
          </a:p>
        </p:txBody>
      </p:sp>
      <p:sp>
        <p:nvSpPr>
          <p:cNvPr id="3" name="Rectangle 2"/>
          <p:cNvSpPr txBox="1">
            <a:spLocks noChangeArrowheads="1"/>
          </p:cNvSpPr>
          <p:nvPr/>
        </p:nvSpPr>
        <p:spPr bwMode="auto">
          <a:xfrm>
            <a:off x="304800" y="1600200"/>
            <a:ext cx="83820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2000"/>
              </a:spcBef>
              <a:spcAft>
                <a:spcPct val="0"/>
              </a:spcAft>
              <a:buClr>
                <a:schemeClr val="accent1"/>
              </a:buClr>
              <a:buSzPct val="90000"/>
              <a:buFont typeface="Wingdings" pitchFamily="2" charset="2"/>
              <a:buChar char="Ø"/>
              <a:defRPr sz="2200" kern="1200">
                <a:solidFill>
                  <a:srgbClr val="595959"/>
                </a:solidFill>
                <a:latin typeface="+mn-lt"/>
                <a:ea typeface="ＭＳ Ｐゴシック" charset="0"/>
                <a:cs typeface="ＭＳ Ｐゴシック" charset="0"/>
              </a:defRPr>
            </a:lvl1pPr>
            <a:lvl2pPr marL="685800" indent="-336550" algn="l" rtl="0" eaLnBrk="0" fontAlgn="base" hangingPunct="0">
              <a:spcBef>
                <a:spcPts val="600"/>
              </a:spcBef>
              <a:spcAft>
                <a:spcPct val="0"/>
              </a:spcAft>
              <a:buClr>
                <a:srgbClr val="589DEE"/>
              </a:buClr>
              <a:buSzPct val="110000"/>
              <a:buFont typeface="Wingdings" pitchFamily="2" charset="2"/>
              <a:buChar char="§"/>
              <a:defRPr sz="2000" kern="1200">
                <a:solidFill>
                  <a:srgbClr val="595959"/>
                </a:solidFill>
                <a:latin typeface="+mn-lt"/>
                <a:ea typeface="ＭＳ Ｐゴシック" charset="0"/>
                <a:cs typeface="+mn-cs"/>
              </a:defRPr>
            </a:lvl2pPr>
            <a:lvl3pPr marL="1035050" indent="-349250" algn="l" rtl="0" eaLnBrk="0" fontAlgn="base" hangingPunct="0">
              <a:spcBef>
                <a:spcPts val="600"/>
              </a:spcBef>
              <a:spcAft>
                <a:spcPct val="0"/>
              </a:spcAft>
              <a:buClr>
                <a:schemeClr val="accent1"/>
              </a:buClr>
              <a:buSzPct val="90000"/>
              <a:buFont typeface="Lucida Grande"/>
              <a:buChar char="-"/>
              <a:defRPr kern="1200">
                <a:solidFill>
                  <a:srgbClr val="595959"/>
                </a:solidFill>
                <a:latin typeface="+mn-lt"/>
                <a:ea typeface="ＭＳ Ｐゴシック" charset="0"/>
                <a:cs typeface="+mn-cs"/>
              </a:defRPr>
            </a:lvl3pPr>
            <a:lvl4pPr marL="1371600" indent="-336550" algn="l" rtl="0" eaLnBrk="0" fontAlgn="base" hangingPunct="0">
              <a:spcBef>
                <a:spcPts val="600"/>
              </a:spcBef>
              <a:spcAft>
                <a:spcPct val="0"/>
              </a:spcAft>
              <a:buClr>
                <a:srgbClr val="00B046"/>
              </a:buClr>
              <a:buSzPct val="90000"/>
              <a:buFont typeface="Wingdings" pitchFamily="2" charset="2"/>
              <a:buChar char="§"/>
              <a:defRPr kern="1200">
                <a:solidFill>
                  <a:srgbClr val="595959"/>
                </a:solidFill>
                <a:latin typeface="+mn-lt"/>
                <a:ea typeface="ＭＳ Ｐゴシック" charset="0"/>
                <a:cs typeface="+mn-cs"/>
              </a:defRPr>
            </a:lvl4pPr>
            <a:lvl5pPr marL="1720850" indent="-349250" algn="l" rtl="0" eaLnBrk="0" fontAlgn="base" hangingPunct="0">
              <a:spcBef>
                <a:spcPts val="600"/>
              </a:spcBef>
              <a:spcAft>
                <a:spcPct val="0"/>
              </a:spcAft>
              <a:buClr>
                <a:schemeClr val="accent1"/>
              </a:buClr>
              <a:buSzPct val="90000"/>
              <a:buFont typeface="Wingdings" pitchFamily="2" charset="2"/>
              <a:buChar char="S"/>
              <a:defRPr kern="1200">
                <a:solidFill>
                  <a:srgbClr val="595959"/>
                </a:solidFill>
                <a:latin typeface="+mn-lt"/>
                <a:ea typeface="ＭＳ Ｐゴシック" charset="0"/>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pPr eaLnBrk="1" hangingPunct="1">
              <a:spcBef>
                <a:spcPts val="600"/>
              </a:spcBef>
            </a:pPr>
            <a:r>
              <a:rPr lang="en-US" sz="2000" b="1" dirty="0">
                <a:solidFill>
                  <a:srgbClr val="00B046"/>
                </a:solidFill>
                <a:ea typeface="ＭＳ Ｐゴシック" pitchFamily="34" charset="-128"/>
              </a:rPr>
              <a:t>Form W-2 safe harbor:</a:t>
            </a:r>
          </a:p>
          <a:p>
            <a:pPr lvl="1" eaLnBrk="1" hangingPunct="1"/>
            <a:r>
              <a:rPr lang="en-US" dirty="0">
                <a:solidFill>
                  <a:schemeClr val="tx1"/>
                </a:solidFill>
                <a:ea typeface="ＭＳ Ｐゴシック" pitchFamily="34" charset="-128"/>
              </a:rPr>
              <a:t>EE</a:t>
            </a:r>
            <a:r>
              <a:rPr lang="ja-JP" altLang="en-US" dirty="0">
                <a:solidFill>
                  <a:schemeClr val="tx1"/>
                </a:solidFill>
                <a:ea typeface="ＭＳ Ｐゴシック" pitchFamily="34" charset="-128"/>
              </a:rPr>
              <a:t>’</a:t>
            </a:r>
            <a:r>
              <a:rPr lang="en-US" dirty="0">
                <a:solidFill>
                  <a:schemeClr val="tx1"/>
                </a:solidFill>
                <a:ea typeface="ＭＳ Ｐゴシック" pitchFamily="34" charset="-128"/>
              </a:rPr>
              <a:t>s premium shall not be &gt; than 9.5% (as indexed) of the</a:t>
            </a:r>
            <a:r>
              <a:rPr lang="en-US" dirty="0">
                <a:ea typeface="ＭＳ Ｐゴシック" pitchFamily="34" charset="-128"/>
              </a:rPr>
              <a:t> </a:t>
            </a:r>
            <a:r>
              <a:rPr lang="en-US" dirty="0">
                <a:solidFill>
                  <a:srgbClr val="00B046"/>
                </a:solidFill>
                <a:ea typeface="ＭＳ Ｐゴシック" pitchFamily="34" charset="-128"/>
              </a:rPr>
              <a:t>EE</a:t>
            </a:r>
            <a:r>
              <a:rPr lang="ja-JP" altLang="en-US" dirty="0">
                <a:solidFill>
                  <a:srgbClr val="00B046"/>
                </a:solidFill>
                <a:ea typeface="ＭＳ Ｐゴシック" pitchFamily="34" charset="-128"/>
              </a:rPr>
              <a:t>’</a:t>
            </a:r>
            <a:r>
              <a:rPr lang="en-US" dirty="0">
                <a:solidFill>
                  <a:srgbClr val="00B046"/>
                </a:solidFill>
                <a:ea typeface="ＭＳ Ｐゴシック" pitchFamily="34" charset="-128"/>
              </a:rPr>
              <a:t>s wages as reported in Box 1 of Form W-2 </a:t>
            </a:r>
            <a:r>
              <a:rPr lang="en-US" dirty="0">
                <a:solidFill>
                  <a:schemeClr val="tx1"/>
                </a:solidFill>
                <a:ea typeface="ＭＳ Ｐゴシック" pitchFamily="34" charset="-128"/>
              </a:rPr>
              <a:t>(e.g.,</a:t>
            </a:r>
            <a:r>
              <a:rPr lang="en-US" i="1" dirty="0">
                <a:solidFill>
                  <a:schemeClr val="tx1"/>
                </a:solidFill>
                <a:ea typeface="ＭＳ Ｐゴシック" pitchFamily="34" charset="-128"/>
              </a:rPr>
              <a:t> </a:t>
            </a:r>
            <a:r>
              <a:rPr lang="en-US" dirty="0">
                <a:solidFill>
                  <a:schemeClr val="tx1"/>
                </a:solidFill>
                <a:ea typeface="ＭＳ Ｐゴシック" pitchFamily="34" charset="-128"/>
              </a:rPr>
              <a:t>net wages after pre-tax contributions to 401(k) and cafeteria plan);</a:t>
            </a:r>
          </a:p>
          <a:p>
            <a:pPr lvl="1" eaLnBrk="1" hangingPunct="1"/>
            <a:r>
              <a:rPr lang="en-US" dirty="0">
                <a:solidFill>
                  <a:schemeClr val="tx1"/>
                </a:solidFill>
                <a:ea typeface="ＭＳ Ｐゴシック" pitchFamily="34" charset="-128"/>
              </a:rPr>
              <a:t>Determined after the end of the calendar year (e.g.,</a:t>
            </a:r>
            <a:r>
              <a:rPr lang="en-US" i="1" dirty="0">
                <a:ea typeface="ＭＳ Ｐゴシック" pitchFamily="34" charset="-128"/>
              </a:rPr>
              <a:t> </a:t>
            </a:r>
            <a:r>
              <a:rPr lang="en-US" dirty="0">
                <a:solidFill>
                  <a:srgbClr val="00B046"/>
                </a:solidFill>
                <a:ea typeface="ＭＳ Ｐゴシック" pitchFamily="34" charset="-128"/>
              </a:rPr>
              <a:t>retrospectively</a:t>
            </a:r>
            <a:r>
              <a:rPr lang="en-US" dirty="0">
                <a:ea typeface="ＭＳ Ｐゴシック" pitchFamily="34" charset="-128"/>
              </a:rPr>
              <a:t>);</a:t>
            </a:r>
            <a:r>
              <a:rPr lang="en-US" dirty="0">
                <a:solidFill>
                  <a:srgbClr val="589DEE"/>
                </a:solidFill>
                <a:ea typeface="ＭＳ Ｐゴシック" pitchFamily="34" charset="-128"/>
              </a:rPr>
              <a:t>*</a:t>
            </a:r>
            <a:r>
              <a:rPr lang="en-US" dirty="0">
                <a:ea typeface="ＭＳ Ｐゴシック" pitchFamily="34" charset="-128"/>
              </a:rPr>
              <a:t> </a:t>
            </a:r>
            <a:r>
              <a:rPr lang="en-US" dirty="0">
                <a:solidFill>
                  <a:schemeClr val="tx1"/>
                </a:solidFill>
                <a:ea typeface="ＭＳ Ｐゴシック" pitchFamily="34" charset="-128"/>
              </a:rPr>
              <a:t>and</a:t>
            </a:r>
          </a:p>
          <a:p>
            <a:pPr lvl="1" eaLnBrk="1" hangingPunct="1"/>
            <a:r>
              <a:rPr lang="en-US" dirty="0">
                <a:solidFill>
                  <a:schemeClr val="tx1"/>
                </a:solidFill>
                <a:ea typeface="ＭＳ Ｐゴシック" pitchFamily="34" charset="-128"/>
              </a:rPr>
              <a:t>On an</a:t>
            </a:r>
            <a:r>
              <a:rPr lang="en-US" dirty="0">
                <a:ea typeface="ＭＳ Ｐゴシック" pitchFamily="34" charset="-128"/>
              </a:rPr>
              <a:t> </a:t>
            </a:r>
            <a:r>
              <a:rPr lang="en-US" dirty="0">
                <a:solidFill>
                  <a:srgbClr val="00B046"/>
                </a:solidFill>
                <a:ea typeface="ＭＳ Ｐゴシック" pitchFamily="34" charset="-128"/>
              </a:rPr>
              <a:t>EE by EE basis.</a:t>
            </a:r>
          </a:p>
          <a:p>
            <a:pPr lvl="1" eaLnBrk="1" hangingPunct="1">
              <a:buFont typeface="Wingdings" pitchFamily="2" charset="2"/>
              <a:buNone/>
            </a:pPr>
            <a:r>
              <a:rPr lang="en-US" dirty="0">
                <a:solidFill>
                  <a:srgbClr val="FF6600"/>
                </a:solidFill>
                <a:latin typeface="Tahoma" pitchFamily="34" charset="0"/>
                <a:ea typeface="ＭＳ Ｐゴシック" pitchFamily="34" charset="-128"/>
                <a:cs typeface="Arial" charset="0"/>
              </a:rPr>
              <a:t>	</a:t>
            </a:r>
            <a:r>
              <a:rPr lang="en-US" u="sng" dirty="0">
                <a:solidFill>
                  <a:srgbClr val="FF6600"/>
                </a:solidFill>
                <a:latin typeface="Tahoma" pitchFamily="34" charset="0"/>
                <a:ea typeface="ＭＳ Ｐゴシック" pitchFamily="34" charset="-128"/>
                <a:cs typeface="Arial" charset="0"/>
              </a:rPr>
              <a:t>Example:</a:t>
            </a:r>
            <a:r>
              <a:rPr lang="en-US" b="1" dirty="0">
                <a:solidFill>
                  <a:schemeClr val="hlink"/>
                </a:solidFill>
                <a:latin typeface="Tahoma" pitchFamily="34" charset="0"/>
                <a:ea typeface="ＭＳ Ｐゴシック" pitchFamily="34" charset="-128"/>
                <a:cs typeface="Arial" charset="0"/>
              </a:rPr>
              <a:t> </a:t>
            </a:r>
            <a:r>
              <a:rPr lang="en-US" dirty="0">
                <a:solidFill>
                  <a:srgbClr val="00B046"/>
                </a:solidFill>
                <a:latin typeface="Tahoma" pitchFamily="34" charset="0"/>
                <a:ea typeface="ＭＳ Ｐゴシック" pitchFamily="34" charset="-128"/>
                <a:cs typeface="Arial" charset="0"/>
              </a:rPr>
              <a:t>For 2021, EE</a:t>
            </a:r>
            <a:r>
              <a:rPr lang="ja-JP" altLang="en-US" dirty="0">
                <a:solidFill>
                  <a:srgbClr val="00B046"/>
                </a:solidFill>
                <a:ea typeface="ＭＳ Ｐゴシック" pitchFamily="34" charset="-128"/>
                <a:cs typeface="Arial" charset="0"/>
              </a:rPr>
              <a:t>’</a:t>
            </a:r>
            <a:r>
              <a:rPr lang="en-US" dirty="0">
                <a:solidFill>
                  <a:srgbClr val="00B046"/>
                </a:solidFill>
                <a:latin typeface="Tahoma" pitchFamily="34" charset="0"/>
                <a:ea typeface="ＭＳ Ｐゴシック" pitchFamily="34" charset="-128"/>
                <a:cs typeface="Arial" charset="0"/>
              </a:rPr>
              <a:t>s contribution is </a:t>
            </a:r>
            <a:r>
              <a:rPr lang="en-US" u="sng" dirty="0">
                <a:solidFill>
                  <a:srgbClr val="00B046"/>
                </a:solidFill>
                <a:latin typeface="Tahoma" pitchFamily="34" charset="0"/>
                <a:ea typeface="ＭＳ Ｐゴシック" pitchFamily="34" charset="-128"/>
                <a:cs typeface="Arial" charset="0"/>
              </a:rPr>
              <a:t>$100/month</a:t>
            </a:r>
            <a:r>
              <a:rPr lang="en-US" dirty="0">
                <a:solidFill>
                  <a:srgbClr val="00B046"/>
                </a:solidFill>
                <a:latin typeface="Tahoma" pitchFamily="34" charset="0"/>
                <a:ea typeface="ＭＳ Ｐゴシック" pitchFamily="34" charset="-128"/>
                <a:cs typeface="Arial" charset="0"/>
              </a:rPr>
              <a:t> and W-2 wages are $24,000.  Because EE</a:t>
            </a:r>
            <a:r>
              <a:rPr lang="ja-JP" altLang="en-US" dirty="0">
                <a:solidFill>
                  <a:srgbClr val="00B046"/>
                </a:solidFill>
                <a:ea typeface="ＭＳ Ｐゴシック" pitchFamily="34" charset="-128"/>
                <a:cs typeface="Arial" charset="0"/>
              </a:rPr>
              <a:t>’</a:t>
            </a:r>
            <a:r>
              <a:rPr lang="en-US" dirty="0">
                <a:solidFill>
                  <a:srgbClr val="00B046"/>
                </a:solidFill>
                <a:latin typeface="Tahoma" pitchFamily="34" charset="0"/>
                <a:ea typeface="ＭＳ Ｐゴシック" pitchFamily="34" charset="-128"/>
                <a:cs typeface="Arial" charset="0"/>
              </a:rPr>
              <a:t>s contribution is &lt; 9.83% of EE</a:t>
            </a:r>
            <a:r>
              <a:rPr lang="ja-JP" altLang="en-US" dirty="0">
                <a:solidFill>
                  <a:srgbClr val="00B046"/>
                </a:solidFill>
                <a:ea typeface="ＭＳ Ｐゴシック" pitchFamily="34" charset="-128"/>
                <a:cs typeface="Arial" charset="0"/>
              </a:rPr>
              <a:t>’</a:t>
            </a:r>
            <a:r>
              <a:rPr lang="en-US" dirty="0">
                <a:solidFill>
                  <a:srgbClr val="00B046"/>
                </a:solidFill>
                <a:latin typeface="Tahoma" pitchFamily="34" charset="0"/>
                <a:ea typeface="ＭＳ Ｐゴシック" pitchFamily="34" charset="-128"/>
                <a:cs typeface="Arial" charset="0"/>
              </a:rPr>
              <a:t>s W-2 comp, coverage is affordable ($24,000 x 9.83% = $2,359.20/12 = </a:t>
            </a:r>
            <a:r>
              <a:rPr lang="en-US" u="sng" dirty="0">
                <a:solidFill>
                  <a:srgbClr val="00B046"/>
                </a:solidFill>
                <a:latin typeface="Tahoma" pitchFamily="34" charset="0"/>
                <a:ea typeface="ＭＳ Ｐゴシック" pitchFamily="34" charset="-128"/>
                <a:cs typeface="Arial" charset="0"/>
              </a:rPr>
              <a:t>$196.60/month</a:t>
            </a:r>
            <a:r>
              <a:rPr lang="en-US" dirty="0">
                <a:solidFill>
                  <a:srgbClr val="00B046"/>
                </a:solidFill>
                <a:latin typeface="Tahoma" pitchFamily="34" charset="0"/>
                <a:ea typeface="ＭＳ Ｐゴシック" pitchFamily="34" charset="-128"/>
                <a:cs typeface="Arial" charset="0"/>
              </a:rPr>
              <a:t>).</a:t>
            </a:r>
            <a:endParaRPr lang="en-US" dirty="0">
              <a:solidFill>
                <a:schemeClr val="hlink"/>
              </a:solidFill>
              <a:ea typeface="ＭＳ Ｐゴシック" pitchFamily="34" charset="-128"/>
            </a:endParaRPr>
          </a:p>
          <a:p>
            <a:pPr eaLnBrk="1" hangingPunct="1">
              <a:spcBef>
                <a:spcPts val="600"/>
              </a:spcBef>
              <a:buClr>
                <a:schemeClr val="tx1"/>
              </a:buClr>
              <a:buFont typeface="Wingdings 2" pitchFamily="18" charset="2"/>
              <a:buNone/>
            </a:pPr>
            <a:r>
              <a:rPr lang="en-US" sz="2000" b="1" dirty="0">
                <a:solidFill>
                  <a:srgbClr val="1466C5"/>
                </a:solidFill>
                <a:ea typeface="ＭＳ Ｐゴシック" pitchFamily="34" charset="-128"/>
              </a:rPr>
              <a:t>*</a:t>
            </a:r>
            <a:r>
              <a:rPr lang="en-US" sz="2000" dirty="0">
                <a:solidFill>
                  <a:srgbClr val="589DEE"/>
                </a:solidFill>
                <a:ea typeface="ＭＳ Ｐゴシック" pitchFamily="34" charset="-128"/>
              </a:rPr>
              <a:t>	</a:t>
            </a:r>
            <a:r>
              <a:rPr lang="en-US" sz="2000" dirty="0">
                <a:solidFill>
                  <a:srgbClr val="1466C5"/>
                </a:solidFill>
                <a:ea typeface="ＭＳ Ｐゴシック" pitchFamily="34" charset="-128"/>
              </a:rPr>
              <a:t>ER could use W-2 safe harbor prospectively at the beginning of the 2021 CY to set EE contribution (e.g., automatically deducting 9.83% or lower %) from EE</a:t>
            </a:r>
            <a:r>
              <a:rPr lang="ja-JP" altLang="en-US" sz="2000" dirty="0">
                <a:solidFill>
                  <a:srgbClr val="1466C5"/>
                </a:solidFill>
                <a:ea typeface="ＭＳ Ｐゴシック" pitchFamily="34" charset="-128"/>
              </a:rPr>
              <a:t>’</a:t>
            </a:r>
            <a:r>
              <a:rPr lang="en-US" sz="2000" dirty="0">
                <a:solidFill>
                  <a:srgbClr val="1466C5"/>
                </a:solidFill>
                <a:ea typeface="ＭＳ Ｐゴシック" pitchFamily="34" charset="-128"/>
              </a:rPr>
              <a:t>s Form W-2 wages for each pay period.</a:t>
            </a:r>
          </a:p>
        </p:txBody>
      </p:sp>
      <p:sp>
        <p:nvSpPr>
          <p:cNvPr id="4" name="Rectangle 58"/>
          <p:cNvSpPr>
            <a:spLocks noChangeArrowheads="1"/>
          </p:cNvSpPr>
          <p:nvPr/>
        </p:nvSpPr>
        <p:spPr bwMode="auto">
          <a:xfrm>
            <a:off x="0" y="76200"/>
            <a:ext cx="9144000" cy="533400"/>
          </a:xfrm>
          <a:prstGeom prst="rect">
            <a:avLst/>
          </a:prstGeom>
          <a:noFill/>
          <a:ln>
            <a:noFill/>
          </a:ln>
          <a:effectLst/>
        </p:spPr>
        <p:txBody>
          <a:bodyPr anchor="ctr"/>
          <a:lstStyle/>
          <a:p>
            <a:pPr algn="ctr">
              <a:defRPr/>
            </a:pPr>
            <a:r>
              <a:rPr lang="en-US" sz="2800" dirty="0">
                <a:solidFill>
                  <a:schemeClr val="bg1"/>
                </a:solidFill>
                <a:ea typeface="ＭＳ Ｐゴシック" charset="0"/>
                <a:cs typeface="ＭＳ Ｐゴシック" charset="0"/>
              </a:rPr>
              <a:t>ER </a:t>
            </a:r>
            <a:r>
              <a:rPr lang="ja-JP" altLang="en-US" sz="2800" dirty="0">
                <a:solidFill>
                  <a:schemeClr val="bg1"/>
                </a:solidFill>
                <a:ea typeface="ＭＳ Ｐゴシック" charset="0"/>
                <a:cs typeface="ＭＳ Ｐゴシック" charset="0"/>
              </a:rPr>
              <a:t>“</a:t>
            </a:r>
            <a:r>
              <a:rPr lang="en-US" altLang="ja-JP" sz="2800" dirty="0">
                <a:solidFill>
                  <a:schemeClr val="bg1"/>
                </a:solidFill>
                <a:ea typeface="ＭＳ Ｐゴシック" charset="0"/>
                <a:cs typeface="ＭＳ Ｐゴシック" charset="0"/>
              </a:rPr>
              <a:t>Pay or Play” Penalty Tax (cont</a:t>
            </a:r>
            <a:r>
              <a:rPr lang="ja-JP" altLang="en-US" sz="2800" dirty="0">
                <a:solidFill>
                  <a:schemeClr val="bg1"/>
                </a:solidFill>
                <a:ea typeface="ＭＳ Ｐゴシック" charset="0"/>
                <a:cs typeface="ＭＳ Ｐゴシック" charset="0"/>
              </a:rPr>
              <a:t>’</a:t>
            </a:r>
            <a:r>
              <a:rPr lang="en-US" altLang="ja-JP" sz="2800" dirty="0">
                <a:solidFill>
                  <a:schemeClr val="bg1"/>
                </a:solidFill>
                <a:ea typeface="ＭＳ Ｐゴシック" charset="0"/>
                <a:cs typeface="ＭＳ Ｐゴシック" charset="0"/>
              </a:rPr>
              <a:t>d)</a:t>
            </a:r>
            <a:endParaRPr lang="en-US" sz="2800" b="1" i="1" u="sng" dirty="0">
              <a:solidFill>
                <a:srgbClr val="00FFFF"/>
              </a:solidFill>
              <a:effectLst>
                <a:outerShdw blurRad="38100" dist="38100" dir="2700000" algn="tl">
                  <a:srgbClr val="000000"/>
                </a:outerShdw>
              </a:effectLst>
              <a:ea typeface="ＭＳ Ｐゴシック" charset="0"/>
            </a:endParaRPr>
          </a:p>
        </p:txBody>
      </p:sp>
      <p:pic>
        <p:nvPicPr>
          <p:cNvPr id="5" name="Picture 4" descr="MC900440035[1]"/>
          <p:cNvPicPr>
            <a:picLocks noChangeAspect="1" noChangeArrowheads="1"/>
          </p:cNvPicPr>
          <p:nvPr/>
        </p:nvPicPr>
        <p:blipFill>
          <a:blip r:embed="rId2"/>
          <a:srcRect/>
          <a:stretch>
            <a:fillRect/>
          </a:stretch>
        </p:blipFill>
        <p:spPr bwMode="auto">
          <a:xfrm rot="1344694">
            <a:off x="8026206" y="3698389"/>
            <a:ext cx="641663" cy="454511"/>
          </a:xfrm>
          <a:prstGeom prst="rect">
            <a:avLst/>
          </a:prstGeom>
          <a:noFill/>
          <a:ln w="9525">
            <a:noFill/>
            <a:miter lim="800000"/>
            <a:headEnd/>
            <a:tailEnd/>
          </a:ln>
        </p:spPr>
      </p:pic>
    </p:spTree>
    <p:extLst>
      <p:ext uri="{BB962C8B-B14F-4D97-AF65-F5344CB8AC3E}">
        <p14:creationId xmlns:p14="http://schemas.microsoft.com/office/powerpoint/2010/main" val="299982379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3" name="Rectangle 3"/>
          <p:cNvSpPr>
            <a:spLocks noGrp="1" noChangeArrowheads="1"/>
          </p:cNvSpPr>
          <p:nvPr>
            <p:ph type="title"/>
          </p:nvPr>
        </p:nvSpPr>
        <p:spPr>
          <a:xfrm>
            <a:off x="457200" y="381000"/>
            <a:ext cx="3886200" cy="6019800"/>
          </a:xfrm>
        </p:spPr>
        <p:txBody>
          <a:bodyPr/>
          <a:lstStyle/>
          <a:p>
            <a:pPr eaLnBrk="1" hangingPunct="1"/>
            <a:r>
              <a:rPr lang="en-US" sz="3600">
                <a:ea typeface="ＭＳ Ｐゴシック" pitchFamily="34" charset="-128"/>
              </a:rPr>
              <a:t>ER </a:t>
            </a:r>
            <a:r>
              <a:rPr lang="ja-JP" altLang="en-US" sz="3600">
                <a:ea typeface="ＭＳ Ｐゴシック" pitchFamily="34" charset="-128"/>
              </a:rPr>
              <a:t>“</a:t>
            </a:r>
            <a:r>
              <a:rPr lang="en-US" altLang="ja-JP" sz="3600">
                <a:ea typeface="ＭＳ Ｐゴシック" pitchFamily="34" charset="-128"/>
              </a:rPr>
              <a:t>Pay or Play” Penalty Tax </a:t>
            </a:r>
            <a:r>
              <a:rPr lang="en-US" altLang="ja-JP" sz="3200">
                <a:ea typeface="ＭＳ Ｐゴシック" pitchFamily="34" charset="-128"/>
              </a:rPr>
              <a:t>(cont</a:t>
            </a:r>
            <a:r>
              <a:rPr lang="ja-JP" altLang="en-US" sz="3200">
                <a:ea typeface="ＭＳ Ｐゴシック" pitchFamily="34" charset="-128"/>
              </a:rPr>
              <a:t>’</a:t>
            </a:r>
            <a:r>
              <a:rPr lang="en-US" altLang="ja-JP" sz="3200">
                <a:ea typeface="ＭＳ Ｐゴシック" pitchFamily="34" charset="-128"/>
              </a:rPr>
              <a:t>d)</a:t>
            </a:r>
            <a:endParaRPr lang="en-US" sz="3200">
              <a:ea typeface="ＭＳ Ｐゴシック" pitchFamily="34" charset="-128"/>
            </a:endParaRPr>
          </a:p>
        </p:txBody>
      </p:sp>
      <p:sp>
        <p:nvSpPr>
          <p:cNvPr id="99329" name="Rectangle 2"/>
          <p:cNvSpPr>
            <a:spLocks noGrp="1" noChangeArrowheads="1"/>
          </p:cNvSpPr>
          <p:nvPr>
            <p:ph idx="1"/>
          </p:nvPr>
        </p:nvSpPr>
        <p:spPr>
          <a:xfrm>
            <a:off x="4572000" y="533400"/>
            <a:ext cx="4267200" cy="5867400"/>
          </a:xfrm>
        </p:spPr>
        <p:txBody>
          <a:bodyPr>
            <a:normAutofit fontScale="92500" lnSpcReduction="10000"/>
          </a:bodyPr>
          <a:lstStyle/>
          <a:p>
            <a:pPr eaLnBrk="1" hangingPunct="1">
              <a:lnSpc>
                <a:spcPct val="90000"/>
              </a:lnSpc>
            </a:pPr>
            <a:r>
              <a:rPr lang="en-US" sz="1600" b="1" dirty="0">
                <a:solidFill>
                  <a:srgbClr val="00B046"/>
                </a:solidFill>
                <a:ea typeface="ＭＳ Ｐゴシック" pitchFamily="34" charset="-128"/>
              </a:rPr>
              <a:t>Rate of pay safe harbor:</a:t>
            </a:r>
          </a:p>
          <a:p>
            <a:pPr lvl="1" eaLnBrk="1" hangingPunct="1">
              <a:lnSpc>
                <a:spcPct val="90000"/>
              </a:lnSpc>
            </a:pPr>
            <a:r>
              <a:rPr lang="en-US" sz="1600" dirty="0">
                <a:solidFill>
                  <a:srgbClr val="00B046"/>
                </a:solidFill>
                <a:ea typeface="ＭＳ Ｐゴシック" pitchFamily="34" charset="-128"/>
              </a:rPr>
              <a:t>Hourly EE’</a:t>
            </a:r>
            <a:r>
              <a:rPr lang="en-US" altLang="ja-JP" sz="1600" dirty="0">
                <a:solidFill>
                  <a:srgbClr val="00B046"/>
                </a:solidFill>
                <a:ea typeface="ＭＳ Ｐゴシック" pitchFamily="34" charset="-128"/>
              </a:rPr>
              <a:t>s  </a:t>
            </a:r>
            <a:r>
              <a:rPr lang="en-US" altLang="ja-JP" sz="1600" dirty="0">
                <a:solidFill>
                  <a:schemeClr val="tx1"/>
                </a:solidFill>
                <a:ea typeface="ＭＳ Ｐゴシック" pitchFamily="34" charset="-128"/>
              </a:rPr>
              <a:t>premium share for the month not</a:t>
            </a:r>
            <a:r>
              <a:rPr lang="en-US" altLang="ja-JP" sz="1600" dirty="0">
                <a:ea typeface="ＭＳ Ｐゴシック" pitchFamily="34" charset="-128"/>
              </a:rPr>
              <a:t> </a:t>
            </a:r>
            <a:r>
              <a:rPr lang="en-US" altLang="ja-JP" sz="1600" dirty="0">
                <a:solidFill>
                  <a:srgbClr val="00B046"/>
                </a:solidFill>
                <a:ea typeface="ＭＳ Ｐゴシック" pitchFamily="34" charset="-128"/>
              </a:rPr>
              <a:t>&gt; 9.5% (as indexed) </a:t>
            </a:r>
            <a:r>
              <a:rPr lang="en-US" altLang="ja-JP" sz="1600" dirty="0">
                <a:solidFill>
                  <a:schemeClr val="tx1"/>
                </a:solidFill>
                <a:ea typeface="ＭＳ Ｐゴシック" pitchFamily="34" charset="-128"/>
              </a:rPr>
              <a:t>of the EE</a:t>
            </a:r>
            <a:r>
              <a:rPr lang="ja-JP" altLang="en-US" sz="1600" dirty="0">
                <a:solidFill>
                  <a:schemeClr val="tx1"/>
                </a:solidFill>
                <a:ea typeface="ＭＳ Ｐゴシック" pitchFamily="34" charset="-128"/>
              </a:rPr>
              <a:t>’</a:t>
            </a:r>
            <a:r>
              <a:rPr lang="en-US" altLang="ja-JP" sz="1600" dirty="0">
                <a:solidFill>
                  <a:schemeClr val="tx1"/>
                </a:solidFill>
                <a:ea typeface="ＭＳ Ｐゴシック" pitchFamily="34" charset="-128"/>
              </a:rPr>
              <a:t>s applicable </a:t>
            </a:r>
            <a:r>
              <a:rPr lang="en-US" altLang="ja-JP" sz="1600" dirty="0">
                <a:solidFill>
                  <a:srgbClr val="00B046"/>
                </a:solidFill>
                <a:ea typeface="ＭＳ Ｐゴシック" pitchFamily="34" charset="-128"/>
              </a:rPr>
              <a:t>hourly rate of pay</a:t>
            </a:r>
            <a:r>
              <a:rPr lang="en-US" altLang="ja-JP" sz="1600" dirty="0">
                <a:solidFill>
                  <a:schemeClr val="tx1"/>
                </a:solidFill>
                <a:ea typeface="ＭＳ Ｐゴシック" pitchFamily="34" charset="-128"/>
              </a:rPr>
              <a:t> as of the 1</a:t>
            </a:r>
            <a:r>
              <a:rPr lang="en-US" altLang="ja-JP" sz="1600" baseline="30000" dirty="0">
                <a:solidFill>
                  <a:schemeClr val="tx1"/>
                </a:solidFill>
                <a:ea typeface="ＭＳ Ｐゴシック" pitchFamily="34" charset="-128"/>
              </a:rPr>
              <a:t>st</a:t>
            </a:r>
            <a:r>
              <a:rPr lang="en-US" altLang="ja-JP" sz="1600" dirty="0">
                <a:solidFill>
                  <a:schemeClr val="tx1"/>
                </a:solidFill>
                <a:ea typeface="ＭＳ Ｐゴシック" pitchFamily="34" charset="-128"/>
              </a:rPr>
              <a:t> day of the coverage period (</a:t>
            </a:r>
            <a:r>
              <a:rPr lang="en-US" altLang="ja-JP" sz="1600" i="1" dirty="0">
                <a:solidFill>
                  <a:schemeClr val="tx1"/>
                </a:solidFill>
                <a:ea typeface="ＭＳ Ｐゴシック" pitchFamily="34" charset="-128"/>
              </a:rPr>
              <a:t>e.g., </a:t>
            </a:r>
            <a:r>
              <a:rPr lang="en-US" altLang="ja-JP" sz="1600" dirty="0">
                <a:solidFill>
                  <a:schemeClr val="tx1"/>
                </a:solidFill>
                <a:ea typeface="ＭＳ Ｐゴシック" pitchFamily="34" charset="-128"/>
              </a:rPr>
              <a:t>1</a:t>
            </a:r>
            <a:r>
              <a:rPr lang="en-US" altLang="ja-JP" sz="1600" baseline="30000" dirty="0">
                <a:solidFill>
                  <a:schemeClr val="tx1"/>
                </a:solidFill>
                <a:ea typeface="ＭＳ Ｐゴシック" pitchFamily="34" charset="-128"/>
              </a:rPr>
              <a:t>st</a:t>
            </a:r>
            <a:r>
              <a:rPr lang="en-US" altLang="ja-JP" sz="1600" dirty="0">
                <a:solidFill>
                  <a:schemeClr val="tx1"/>
                </a:solidFill>
                <a:ea typeface="ＭＳ Ｐゴシック" pitchFamily="34" charset="-128"/>
              </a:rPr>
              <a:t> day of the PY) or the EEs lowest hourly rate of pay during the month</a:t>
            </a:r>
            <a:r>
              <a:rPr lang="en-US" altLang="ja-JP" sz="1600" dirty="0">
                <a:solidFill>
                  <a:srgbClr val="00B046"/>
                </a:solidFill>
                <a:ea typeface="ＭＳ Ｐゴシック" pitchFamily="34" charset="-128"/>
              </a:rPr>
              <a:t>  </a:t>
            </a:r>
            <a:r>
              <a:rPr lang="en-US" altLang="ja-JP" sz="1600" dirty="0" err="1">
                <a:solidFill>
                  <a:srgbClr val="00B046"/>
                </a:solidFill>
                <a:ea typeface="ＭＳ Ｐゴシック" pitchFamily="34" charset="-128"/>
              </a:rPr>
              <a:t>Xs</a:t>
            </a:r>
            <a:r>
              <a:rPr lang="en-US" altLang="ja-JP" sz="1600" dirty="0">
                <a:solidFill>
                  <a:srgbClr val="00B046"/>
                </a:solidFill>
                <a:ea typeface="ＭＳ Ｐゴシック" pitchFamily="34" charset="-128"/>
              </a:rPr>
              <a:t> </a:t>
            </a:r>
            <a:r>
              <a:rPr lang="en-US" altLang="ja-JP" sz="1600" u="sng" dirty="0">
                <a:solidFill>
                  <a:srgbClr val="00B046"/>
                </a:solidFill>
                <a:ea typeface="ＭＳ Ｐゴシック" pitchFamily="34" charset="-128"/>
              </a:rPr>
              <a:t>130 hours</a:t>
            </a:r>
            <a:r>
              <a:rPr lang="en-US" altLang="ja-JP" sz="1600" dirty="0">
                <a:solidFill>
                  <a:srgbClr val="00FF00"/>
                </a:solidFill>
                <a:ea typeface="ＭＳ Ｐゴシック" pitchFamily="34" charset="-128"/>
              </a:rPr>
              <a:t>;</a:t>
            </a:r>
          </a:p>
          <a:p>
            <a:pPr lvl="1" eaLnBrk="1" hangingPunct="1">
              <a:lnSpc>
                <a:spcPct val="90000"/>
              </a:lnSpc>
            </a:pPr>
            <a:r>
              <a:rPr lang="en-US" sz="1600" dirty="0">
                <a:solidFill>
                  <a:schemeClr val="tx1"/>
                </a:solidFill>
                <a:ea typeface="ＭＳ Ｐゴシック" pitchFamily="34" charset="-128"/>
              </a:rPr>
              <a:t>For </a:t>
            </a:r>
            <a:r>
              <a:rPr lang="en-US" sz="1600" dirty="0">
                <a:solidFill>
                  <a:srgbClr val="00B046"/>
                </a:solidFill>
                <a:ea typeface="ＭＳ Ｐゴシック" pitchFamily="34" charset="-128"/>
              </a:rPr>
              <a:t>salaried EEs, </a:t>
            </a:r>
            <a:r>
              <a:rPr lang="en-US" sz="1600" dirty="0">
                <a:solidFill>
                  <a:schemeClr val="tx1"/>
                </a:solidFill>
                <a:ea typeface="ＭＳ Ｐゴシック" pitchFamily="34" charset="-128"/>
              </a:rPr>
              <a:t>monthly salary would be used;</a:t>
            </a:r>
          </a:p>
          <a:p>
            <a:pPr eaLnBrk="1" hangingPunct="1">
              <a:lnSpc>
                <a:spcPct val="90000"/>
              </a:lnSpc>
            </a:pPr>
            <a:r>
              <a:rPr lang="en-US" sz="1600" dirty="0">
                <a:solidFill>
                  <a:schemeClr val="tx1"/>
                </a:solidFill>
                <a:ea typeface="ＭＳ Ｐゴシック" pitchFamily="34" charset="-128"/>
              </a:rPr>
              <a:t>Rate of pay for </a:t>
            </a:r>
            <a:r>
              <a:rPr lang="en-US" sz="1600" u="sng" dirty="0">
                <a:solidFill>
                  <a:schemeClr val="tx1"/>
                </a:solidFill>
                <a:ea typeface="ＭＳ Ｐゴシック" pitchFamily="34" charset="-128"/>
              </a:rPr>
              <a:t>hourly EEs</a:t>
            </a:r>
            <a:r>
              <a:rPr lang="en-US" sz="1600" dirty="0">
                <a:solidFill>
                  <a:schemeClr val="tx1"/>
                </a:solidFill>
                <a:ea typeface="ＭＳ Ｐゴシック" pitchFamily="34" charset="-128"/>
              </a:rPr>
              <a:t> may be reduced during the year, however rate of pay for </a:t>
            </a:r>
            <a:r>
              <a:rPr lang="en-US" sz="1600" u="sng" dirty="0">
                <a:solidFill>
                  <a:schemeClr val="tx1"/>
                </a:solidFill>
                <a:ea typeface="ＭＳ Ｐゴシック" pitchFamily="34" charset="-128"/>
              </a:rPr>
              <a:t>salaried EEs may not</a:t>
            </a:r>
            <a:r>
              <a:rPr lang="en-US" sz="1600" dirty="0">
                <a:solidFill>
                  <a:schemeClr val="tx1"/>
                </a:solidFill>
                <a:ea typeface="ＭＳ Ｐゴシック" pitchFamily="34" charset="-128"/>
              </a:rPr>
              <a:t> be reduced even due to reduction in work hours;</a:t>
            </a:r>
          </a:p>
          <a:p>
            <a:pPr eaLnBrk="1" hangingPunct="1">
              <a:lnSpc>
                <a:spcPct val="90000"/>
              </a:lnSpc>
              <a:spcBef>
                <a:spcPts val="600"/>
              </a:spcBef>
            </a:pPr>
            <a:r>
              <a:rPr lang="en-US" sz="1600" b="1" dirty="0">
                <a:solidFill>
                  <a:srgbClr val="00B046"/>
                </a:solidFill>
                <a:ea typeface="ＭＳ Ｐゴシック" pitchFamily="34" charset="-128"/>
              </a:rPr>
              <a:t>Determined at the beginning of the coverage period</a:t>
            </a:r>
            <a:r>
              <a:rPr lang="en-US" sz="1600" dirty="0">
                <a:solidFill>
                  <a:srgbClr val="00B046"/>
                </a:solidFill>
                <a:ea typeface="ＭＳ Ｐゴシック" pitchFamily="34" charset="-128"/>
              </a:rPr>
              <a:t> </a:t>
            </a:r>
            <a:r>
              <a:rPr lang="en-US" sz="1600" dirty="0">
                <a:ea typeface="ＭＳ Ｐゴシック" pitchFamily="34" charset="-128"/>
              </a:rPr>
              <a:t>(</a:t>
            </a:r>
            <a:r>
              <a:rPr lang="en-US" sz="1600" dirty="0">
                <a:solidFill>
                  <a:srgbClr val="00B046"/>
                </a:solidFill>
                <a:ea typeface="ＭＳ Ｐゴシック" pitchFamily="34" charset="-128"/>
              </a:rPr>
              <a:t>prospectively</a:t>
            </a:r>
            <a:r>
              <a:rPr lang="en-US" sz="1600" dirty="0">
                <a:ea typeface="ＭＳ Ｐゴシック" pitchFamily="34" charset="-128"/>
              </a:rPr>
              <a:t>) </a:t>
            </a:r>
            <a:r>
              <a:rPr lang="en-US" sz="1600" dirty="0">
                <a:solidFill>
                  <a:schemeClr val="tx1"/>
                </a:solidFill>
                <a:ea typeface="ＭＳ Ｐゴシック" pitchFamily="34" charset="-128"/>
              </a:rPr>
              <a:t>without need to continually analyze EE</a:t>
            </a:r>
            <a:r>
              <a:rPr lang="ja-JP" altLang="en-US" sz="1600" dirty="0">
                <a:solidFill>
                  <a:schemeClr val="tx1"/>
                </a:solidFill>
                <a:ea typeface="ＭＳ Ｐゴシック" pitchFamily="34" charset="-128"/>
              </a:rPr>
              <a:t>’</a:t>
            </a:r>
            <a:r>
              <a:rPr lang="en-US" altLang="ja-JP" sz="1600" dirty="0">
                <a:solidFill>
                  <a:schemeClr val="tx1"/>
                </a:solidFill>
                <a:ea typeface="ＭＳ Ｐゴシック" pitchFamily="34" charset="-128"/>
              </a:rPr>
              <a:t>s wages or hours.</a:t>
            </a:r>
          </a:p>
          <a:p>
            <a:pPr eaLnBrk="1" hangingPunct="1">
              <a:lnSpc>
                <a:spcPct val="90000"/>
              </a:lnSpc>
              <a:buFont typeface="Wingdings" pitchFamily="2" charset="2"/>
              <a:buNone/>
            </a:pPr>
            <a:r>
              <a:rPr lang="en-US" sz="1400" dirty="0">
                <a:solidFill>
                  <a:srgbClr val="FF6600"/>
                </a:solidFill>
                <a:latin typeface="Tahoma" pitchFamily="34" charset="0"/>
                <a:ea typeface="ＭＳ Ｐゴシック" pitchFamily="34" charset="-128"/>
                <a:cs typeface="Arial" charset="0"/>
              </a:rPr>
              <a:t>	</a:t>
            </a:r>
            <a:r>
              <a:rPr lang="en-US" sz="1700" u="sng" dirty="0">
                <a:solidFill>
                  <a:srgbClr val="CC6600"/>
                </a:solidFill>
                <a:latin typeface="Tahoma" pitchFamily="34" charset="0"/>
                <a:ea typeface="ＭＳ Ｐゴシック" pitchFamily="34" charset="-128"/>
                <a:cs typeface="Arial" charset="0"/>
              </a:rPr>
              <a:t>Example:</a:t>
            </a:r>
            <a:r>
              <a:rPr lang="en-US" sz="1700" b="1" dirty="0">
                <a:solidFill>
                  <a:srgbClr val="00B046"/>
                </a:solidFill>
                <a:latin typeface="Tahoma" pitchFamily="34" charset="0"/>
                <a:ea typeface="ＭＳ Ｐゴシック" pitchFamily="34" charset="-128"/>
                <a:cs typeface="Arial" charset="0"/>
              </a:rPr>
              <a:t> </a:t>
            </a:r>
            <a:r>
              <a:rPr lang="en-US" sz="1700" dirty="0">
                <a:solidFill>
                  <a:srgbClr val="00B046"/>
                </a:solidFill>
                <a:latin typeface="Tahoma" pitchFamily="34" charset="0"/>
                <a:ea typeface="ＭＳ Ｐゴシック" pitchFamily="34" charset="-128"/>
                <a:cs typeface="Arial" charset="0"/>
              </a:rPr>
              <a:t>For 2021, EE</a:t>
            </a:r>
            <a:r>
              <a:rPr lang="ja-JP" altLang="en-US" sz="1700" dirty="0">
                <a:solidFill>
                  <a:srgbClr val="00B046"/>
                </a:solidFill>
                <a:ea typeface="ＭＳ Ｐゴシック" pitchFamily="34" charset="-128"/>
                <a:cs typeface="Arial" charset="0"/>
              </a:rPr>
              <a:t>’</a:t>
            </a:r>
            <a:r>
              <a:rPr lang="en-US" sz="1700" dirty="0">
                <a:solidFill>
                  <a:srgbClr val="00B046"/>
                </a:solidFill>
                <a:latin typeface="Tahoma" pitchFamily="34" charset="0"/>
                <a:ea typeface="ＭＳ Ｐゴシック" pitchFamily="34" charset="-128"/>
                <a:cs typeface="Arial" charset="0"/>
              </a:rPr>
              <a:t>s contribution is </a:t>
            </a:r>
            <a:r>
              <a:rPr lang="en-US" sz="1700" u="sng" dirty="0">
                <a:solidFill>
                  <a:srgbClr val="00B046"/>
                </a:solidFill>
                <a:latin typeface="Tahoma" pitchFamily="34" charset="0"/>
                <a:ea typeface="ＭＳ Ｐゴシック" pitchFamily="34" charset="-128"/>
                <a:cs typeface="Arial" charset="0"/>
              </a:rPr>
              <a:t>$85/month</a:t>
            </a:r>
            <a:r>
              <a:rPr lang="en-US" sz="1700" dirty="0">
                <a:solidFill>
                  <a:srgbClr val="00B046"/>
                </a:solidFill>
                <a:latin typeface="Tahoma" pitchFamily="34" charset="0"/>
                <a:ea typeface="ＭＳ Ｐゴシック" pitchFamily="34" charset="-128"/>
                <a:cs typeface="Arial" charset="0"/>
              </a:rPr>
              <a:t> and rate of pay is $7.25/hr. ER may assume EE will earn $942.50/month ($7.25 x 130 = $942.50).  Because EE</a:t>
            </a:r>
            <a:r>
              <a:rPr lang="ja-JP" altLang="en-US" sz="1700" dirty="0">
                <a:solidFill>
                  <a:srgbClr val="00B046"/>
                </a:solidFill>
                <a:ea typeface="ＭＳ Ｐゴシック" pitchFamily="34" charset="-128"/>
                <a:cs typeface="Arial" charset="0"/>
              </a:rPr>
              <a:t>’</a:t>
            </a:r>
            <a:r>
              <a:rPr lang="en-US" sz="1700" dirty="0">
                <a:solidFill>
                  <a:srgbClr val="00B046"/>
                </a:solidFill>
                <a:latin typeface="Tahoma" pitchFamily="34" charset="0"/>
                <a:ea typeface="ＭＳ Ｐゴシック" pitchFamily="34" charset="-128"/>
                <a:cs typeface="Arial" charset="0"/>
              </a:rPr>
              <a:t>s contribution is &lt; 9.83% of EE</a:t>
            </a:r>
            <a:r>
              <a:rPr lang="en-US" sz="1700" dirty="0">
                <a:solidFill>
                  <a:srgbClr val="00B046"/>
                </a:solidFill>
                <a:ea typeface="ＭＳ Ｐゴシック" pitchFamily="34" charset="-128"/>
                <a:cs typeface="Arial" charset="0"/>
              </a:rPr>
              <a:t>’</a:t>
            </a:r>
            <a:r>
              <a:rPr lang="en-US" sz="1700" dirty="0">
                <a:solidFill>
                  <a:srgbClr val="00B046"/>
                </a:solidFill>
                <a:latin typeface="Tahoma" pitchFamily="34" charset="0"/>
                <a:ea typeface="ＭＳ Ｐゴシック" pitchFamily="34" charset="-128"/>
                <a:cs typeface="Arial" charset="0"/>
              </a:rPr>
              <a:t>s assumed income, coverage is affordable ($942.50 X 9.83% = </a:t>
            </a:r>
            <a:r>
              <a:rPr lang="en-US" sz="1700" u="sng" dirty="0">
                <a:solidFill>
                  <a:srgbClr val="00B046"/>
                </a:solidFill>
                <a:latin typeface="Tahoma" pitchFamily="34" charset="0"/>
                <a:ea typeface="ＭＳ Ｐゴシック" pitchFamily="34" charset="-128"/>
                <a:cs typeface="Arial" charset="0"/>
              </a:rPr>
              <a:t>$92.64/month</a:t>
            </a:r>
            <a:r>
              <a:rPr lang="en-US" sz="1700" dirty="0">
                <a:solidFill>
                  <a:srgbClr val="00B046"/>
                </a:solidFill>
                <a:latin typeface="Tahoma" pitchFamily="34" charset="0"/>
                <a:ea typeface="ＭＳ Ｐゴシック" pitchFamily="34" charset="-128"/>
                <a:cs typeface="Arial" charset="0"/>
              </a:rPr>
              <a:t>).</a:t>
            </a:r>
            <a:endParaRPr lang="en-US" sz="1700" b="1" dirty="0">
              <a:solidFill>
                <a:srgbClr val="00B046"/>
              </a:solidFill>
              <a:latin typeface="Tahoma" pitchFamily="34" charset="0"/>
              <a:ea typeface="ＭＳ Ｐゴシック" pitchFamily="34" charset="-128"/>
              <a:cs typeface="Arial" charset="0"/>
            </a:endParaRPr>
          </a:p>
        </p:txBody>
      </p:sp>
      <p:sp>
        <p:nvSpPr>
          <p:cNvPr id="7" name="Slide Number Placeholder 5"/>
          <p:cNvSpPr>
            <a:spLocks noGrp="1"/>
          </p:cNvSpPr>
          <p:nvPr>
            <p:ph type="sldNum" sz="quarter" idx="12"/>
          </p:nvPr>
        </p:nvSpPr>
        <p:spPr/>
        <p:txBody>
          <a:bodyPr/>
          <a:lstStyle/>
          <a:p>
            <a:pPr>
              <a:defRPr/>
            </a:pPr>
            <a:fld id="{139E93BC-E812-44B5-8BD5-1FE04F1747AB}" type="slidenum">
              <a:rPr lang="en-US"/>
              <a:pPr>
                <a:defRPr/>
              </a:pPr>
              <a:t>91</a:t>
            </a:fld>
            <a:endParaRPr lang="en-US" dirty="0"/>
          </a:p>
        </p:txBody>
      </p:sp>
      <p:pic>
        <p:nvPicPr>
          <p:cNvPr id="5" name="Picture 4" descr="MC900440035[1]"/>
          <p:cNvPicPr>
            <a:picLocks noChangeAspect="1" noChangeArrowheads="1"/>
          </p:cNvPicPr>
          <p:nvPr/>
        </p:nvPicPr>
        <p:blipFill>
          <a:blip r:embed="rId2"/>
          <a:srcRect/>
          <a:stretch>
            <a:fillRect/>
          </a:stretch>
        </p:blipFill>
        <p:spPr bwMode="auto">
          <a:xfrm rot="20197095">
            <a:off x="4267200" y="4978400"/>
            <a:ext cx="609600" cy="431800"/>
          </a:xfrm>
          <a:prstGeom prst="rect">
            <a:avLst/>
          </a:prstGeom>
          <a:noFill/>
          <a:ln w="9525">
            <a:noFill/>
            <a:miter lim="800000"/>
            <a:headEnd/>
            <a:tailEnd/>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1143000"/>
          </a:xfrm>
        </p:spPr>
        <p:txBody>
          <a:bodyPr/>
          <a:lstStyle/>
          <a:p>
            <a:pPr>
              <a:defRPr/>
            </a:pPr>
            <a:r>
              <a:rPr lang="en-US" sz="4000" dirty="0"/>
              <a:t>ER </a:t>
            </a:r>
            <a:r>
              <a:rPr lang="ja-JP" altLang="en-US" sz="4000" dirty="0"/>
              <a:t>“</a:t>
            </a:r>
            <a:r>
              <a:rPr lang="en-US" altLang="ja-JP" sz="4000" dirty="0"/>
              <a:t>Pay or Play” Penalty Tax </a:t>
            </a:r>
            <a:r>
              <a:rPr lang="en-US" altLang="ja-JP" sz="3200" dirty="0"/>
              <a:t>(cont</a:t>
            </a:r>
            <a:r>
              <a:rPr lang="ja-JP" altLang="en-US" sz="3200" dirty="0"/>
              <a:t>’</a:t>
            </a:r>
            <a:r>
              <a:rPr lang="en-US" altLang="ja-JP" sz="3200" dirty="0"/>
              <a:t>d)</a:t>
            </a:r>
            <a:br>
              <a:rPr lang="en-US" sz="3600" b="1" i="1" u="sng" dirty="0">
                <a:solidFill>
                  <a:srgbClr val="00FFFF"/>
                </a:solidFill>
                <a:effectLst>
                  <a:outerShdw blurRad="38100" dist="38100" dir="2700000" algn="tl">
                    <a:srgbClr val="000000"/>
                  </a:outerShdw>
                </a:effectLst>
                <a:cs typeface="Arial" charset="0"/>
              </a:rPr>
            </a:br>
            <a:endParaRPr lang="en-US" dirty="0"/>
          </a:p>
        </p:txBody>
      </p:sp>
      <p:sp>
        <p:nvSpPr>
          <p:cNvPr id="100354" name="Rectangle 2"/>
          <p:cNvSpPr>
            <a:spLocks noGrp="1" noChangeArrowheads="1"/>
          </p:cNvSpPr>
          <p:nvPr>
            <p:ph idx="1"/>
          </p:nvPr>
        </p:nvSpPr>
        <p:spPr>
          <a:xfrm>
            <a:off x="304800" y="2438400"/>
            <a:ext cx="8458200" cy="3581400"/>
          </a:xfrm>
        </p:spPr>
        <p:txBody>
          <a:bodyPr/>
          <a:lstStyle/>
          <a:p>
            <a:pPr eaLnBrk="1" hangingPunct="1">
              <a:lnSpc>
                <a:spcPct val="90000"/>
              </a:lnSpc>
            </a:pPr>
            <a:r>
              <a:rPr lang="en-US" sz="1800" b="1" dirty="0">
                <a:solidFill>
                  <a:srgbClr val="00B046"/>
                </a:solidFill>
                <a:ea typeface="ＭＳ Ｐゴシック" pitchFamily="34" charset="-128"/>
              </a:rPr>
              <a:t>Federal poverty line safe harbor:</a:t>
            </a:r>
          </a:p>
          <a:p>
            <a:pPr lvl="1" eaLnBrk="1" hangingPunct="1">
              <a:lnSpc>
                <a:spcPct val="90000"/>
              </a:lnSpc>
            </a:pPr>
            <a:r>
              <a:rPr lang="en-US" sz="1800" dirty="0">
                <a:solidFill>
                  <a:schemeClr val="tx1"/>
                </a:solidFill>
                <a:ea typeface="ＭＳ Ｐゴシック" pitchFamily="34" charset="-128"/>
              </a:rPr>
              <a:t>Design based safe harbor using</a:t>
            </a:r>
            <a:r>
              <a:rPr lang="en-US" sz="1800" dirty="0">
                <a:ea typeface="ＭＳ Ｐゴシック" pitchFamily="34" charset="-128"/>
              </a:rPr>
              <a:t> </a:t>
            </a:r>
            <a:r>
              <a:rPr lang="en-US" sz="1800" dirty="0">
                <a:solidFill>
                  <a:srgbClr val="00B046"/>
                </a:solidFill>
                <a:ea typeface="ＭＳ Ｐゴシック" pitchFamily="34" charset="-128"/>
              </a:rPr>
              <a:t>9.5% (as indexed) of</a:t>
            </a:r>
            <a:r>
              <a:rPr lang="en-US" sz="1800" dirty="0">
                <a:ea typeface="ＭＳ Ｐゴシック" pitchFamily="34" charset="-128"/>
              </a:rPr>
              <a:t> </a:t>
            </a:r>
            <a:r>
              <a:rPr lang="en-US" sz="1800" dirty="0">
                <a:solidFill>
                  <a:srgbClr val="00B046"/>
                </a:solidFill>
                <a:ea typeface="ＭＳ Ｐゴシック" pitchFamily="34" charset="-128"/>
              </a:rPr>
              <a:t>Federal poverty line </a:t>
            </a:r>
            <a:r>
              <a:rPr lang="en-US" sz="1800" dirty="0">
                <a:solidFill>
                  <a:schemeClr val="tx1"/>
                </a:solidFill>
                <a:ea typeface="ＭＳ Ｐゴシック" pitchFamily="34" charset="-128"/>
              </a:rPr>
              <a:t>for a single individual divided by 12;</a:t>
            </a:r>
          </a:p>
          <a:p>
            <a:pPr lvl="1" eaLnBrk="1" hangingPunct="1">
              <a:lnSpc>
                <a:spcPct val="90000"/>
              </a:lnSpc>
            </a:pPr>
            <a:r>
              <a:rPr lang="en-US" sz="1800" dirty="0">
                <a:solidFill>
                  <a:schemeClr val="tx1"/>
                </a:solidFill>
                <a:ea typeface="ＭＳ Ｐゴシック" pitchFamily="34" charset="-128"/>
              </a:rPr>
              <a:t>Determined at the beginning of the calendar year (prospectively) regardless of EE</a:t>
            </a:r>
            <a:r>
              <a:rPr lang="ja-JP" altLang="en-US" sz="1800" dirty="0">
                <a:solidFill>
                  <a:schemeClr val="tx1"/>
                </a:solidFill>
                <a:ea typeface="ＭＳ Ｐゴシック" pitchFamily="34" charset="-128"/>
              </a:rPr>
              <a:t>’</a:t>
            </a:r>
            <a:r>
              <a:rPr lang="en-US" altLang="ja-JP" sz="1800" dirty="0">
                <a:solidFill>
                  <a:schemeClr val="tx1"/>
                </a:solidFill>
                <a:ea typeface="ＭＳ Ｐゴシック" pitchFamily="34" charset="-128"/>
              </a:rPr>
              <a:t>s actual wages or hourly rate/salary using prior year’s FPL.  ERs may use FPL guidelines that were in effect </a:t>
            </a:r>
            <a:r>
              <a:rPr lang="en-US" altLang="ja-JP" sz="1800" u="sng" dirty="0">
                <a:solidFill>
                  <a:schemeClr val="tx1"/>
                </a:solidFill>
                <a:ea typeface="ＭＳ Ｐゴシック" pitchFamily="34" charset="-128"/>
              </a:rPr>
              <a:t>6 months prior</a:t>
            </a:r>
            <a:r>
              <a:rPr lang="en-US" altLang="ja-JP" sz="1800" dirty="0">
                <a:solidFill>
                  <a:schemeClr val="tx1"/>
                </a:solidFill>
                <a:ea typeface="ＭＳ Ｐゴシック" pitchFamily="34" charset="-128"/>
              </a:rPr>
              <a:t> to the beginning of the PY ($11,880 for 2016; $12,060 for 2017; $12,060 for 2018; $12,140 for 2019; $12,490 for 2020; </a:t>
            </a:r>
            <a:r>
              <a:rPr lang="en-US" altLang="ja-JP" sz="1800" dirty="0">
                <a:solidFill>
                  <a:srgbClr val="00B050"/>
                </a:solidFill>
                <a:ea typeface="ＭＳ Ｐゴシック" pitchFamily="34" charset="-128"/>
              </a:rPr>
              <a:t>and $12, 276 for 2021 coverage</a:t>
            </a:r>
            <a:r>
              <a:rPr lang="en-US" altLang="ja-JP" sz="1800" dirty="0">
                <a:solidFill>
                  <a:schemeClr val="tx1"/>
                </a:solidFill>
                <a:ea typeface="ＭＳ Ｐゴシック" pitchFamily="34" charset="-128"/>
              </a:rPr>
              <a:t>).</a:t>
            </a:r>
          </a:p>
          <a:p>
            <a:pPr lvl="1" eaLnBrk="1" hangingPunct="1">
              <a:lnSpc>
                <a:spcPct val="90000"/>
              </a:lnSpc>
              <a:buFont typeface="Wingdings" pitchFamily="2" charset="2"/>
              <a:buNone/>
            </a:pPr>
            <a:r>
              <a:rPr lang="en-US" sz="1400" dirty="0">
                <a:solidFill>
                  <a:srgbClr val="FF6600"/>
                </a:solidFill>
                <a:latin typeface="Tahoma" pitchFamily="34" charset="0"/>
                <a:ea typeface="ＭＳ Ｐゴシック" pitchFamily="34" charset="-128"/>
                <a:cs typeface="Arial" charset="0"/>
              </a:rPr>
              <a:t>	</a:t>
            </a:r>
            <a:r>
              <a:rPr lang="en-US" sz="1600" u="sng" dirty="0">
                <a:solidFill>
                  <a:srgbClr val="CC6600"/>
                </a:solidFill>
                <a:latin typeface="Tahoma" pitchFamily="34" charset="0"/>
                <a:ea typeface="ＭＳ Ｐゴシック" pitchFamily="34" charset="-128"/>
                <a:cs typeface="Arial" charset="0"/>
              </a:rPr>
              <a:t>Example:</a:t>
            </a:r>
            <a:r>
              <a:rPr lang="en-US" sz="1600" b="1" dirty="0">
                <a:solidFill>
                  <a:schemeClr val="hlink"/>
                </a:solidFill>
                <a:latin typeface="Tahoma" pitchFamily="34" charset="0"/>
                <a:ea typeface="ＭＳ Ｐゴシック" pitchFamily="34" charset="-128"/>
                <a:cs typeface="Arial" charset="0"/>
              </a:rPr>
              <a:t> </a:t>
            </a:r>
            <a:r>
              <a:rPr lang="en-US" sz="1600" dirty="0">
                <a:solidFill>
                  <a:srgbClr val="00B046"/>
                </a:solidFill>
                <a:latin typeface="Tahoma" pitchFamily="34" charset="0"/>
                <a:ea typeface="ＭＳ Ｐゴシック" pitchFamily="34" charset="-128"/>
                <a:cs typeface="Arial" charset="0"/>
              </a:rPr>
              <a:t>For 2021, the maximum monthly contribution that meets the FPL safe harbor will be 9.83% of the prior year’s FPL ($12,760 in most states for 2021 CY enrollment)/12 = $104.53/month/$1,254.31/year.</a:t>
            </a:r>
          </a:p>
          <a:p>
            <a:pPr lvl="1" eaLnBrk="1" hangingPunct="1">
              <a:lnSpc>
                <a:spcPct val="90000"/>
              </a:lnSpc>
              <a:buFont typeface="Wingdings" pitchFamily="2" charset="2"/>
              <a:buNone/>
            </a:pPr>
            <a:r>
              <a:rPr lang="en-US" sz="1600" dirty="0">
                <a:solidFill>
                  <a:srgbClr val="00B046"/>
                </a:solidFill>
                <a:latin typeface="Tahoma" pitchFamily="34" charset="0"/>
                <a:ea typeface="ＭＳ Ｐゴシック" pitchFamily="34" charset="-128"/>
                <a:cs typeface="Arial" charset="0"/>
              </a:rPr>
              <a:t>	</a:t>
            </a:r>
            <a:r>
              <a:rPr lang="en-US" sz="1400" b="1" dirty="0">
                <a:solidFill>
                  <a:schemeClr val="tx1"/>
                </a:solidFill>
                <a:latin typeface="Tahoma" pitchFamily="34" charset="0"/>
                <a:ea typeface="ＭＳ Ｐゴシック" pitchFamily="34" charset="-128"/>
                <a:cs typeface="Arial" charset="0"/>
              </a:rPr>
              <a:t>NOTE: </a:t>
            </a:r>
            <a:r>
              <a:rPr lang="en-US" sz="1400" dirty="0">
                <a:solidFill>
                  <a:schemeClr val="tx1"/>
                </a:solidFill>
                <a:latin typeface="Tahoma" pitchFamily="34" charset="0"/>
                <a:ea typeface="ＭＳ Ｐゴシック" pitchFamily="34" charset="-128"/>
                <a:cs typeface="Arial" charset="0"/>
              </a:rPr>
              <a:t>Affordability safe harbors would </a:t>
            </a:r>
            <a:r>
              <a:rPr lang="en-US" sz="1400" u="sng" dirty="0">
                <a:solidFill>
                  <a:schemeClr val="tx1"/>
                </a:solidFill>
                <a:latin typeface="Tahoma" pitchFamily="34" charset="0"/>
                <a:ea typeface="ＭＳ Ｐゴシック" pitchFamily="34" charset="-128"/>
                <a:cs typeface="Arial" charset="0"/>
              </a:rPr>
              <a:t>not</a:t>
            </a:r>
            <a:r>
              <a:rPr lang="en-US" sz="1400" dirty="0">
                <a:solidFill>
                  <a:schemeClr val="tx1"/>
                </a:solidFill>
                <a:latin typeface="Tahoma" pitchFamily="34" charset="0"/>
                <a:ea typeface="ＭＳ Ｐゴシック" pitchFamily="34" charset="-128"/>
                <a:cs typeface="Arial" charset="0"/>
              </a:rPr>
              <a:t> affect an EE</a:t>
            </a:r>
            <a:r>
              <a:rPr lang="ja-JP" altLang="en-US" sz="1400" dirty="0">
                <a:solidFill>
                  <a:schemeClr val="tx1"/>
                </a:solidFill>
                <a:ea typeface="ＭＳ Ｐゴシック" pitchFamily="34" charset="-128"/>
                <a:cs typeface="Arial" charset="0"/>
              </a:rPr>
              <a:t>’</a:t>
            </a:r>
            <a:r>
              <a:rPr lang="en-US" sz="1400" dirty="0">
                <a:solidFill>
                  <a:schemeClr val="tx1"/>
                </a:solidFill>
                <a:latin typeface="Tahoma" pitchFamily="34" charset="0"/>
                <a:ea typeface="ＭＳ Ｐゴシック" pitchFamily="34" charset="-128"/>
                <a:cs typeface="Arial" charset="0"/>
              </a:rPr>
              <a:t>s eligibility for a premium tax credit thru the Exchange which is based on EE</a:t>
            </a:r>
            <a:r>
              <a:rPr lang="en-US" sz="1400" dirty="0">
                <a:solidFill>
                  <a:schemeClr val="tx1"/>
                </a:solidFill>
                <a:ea typeface="ＭＳ Ｐゴシック" pitchFamily="34" charset="-128"/>
                <a:cs typeface="Arial" charset="0"/>
              </a:rPr>
              <a:t>’s</a:t>
            </a:r>
            <a:r>
              <a:rPr lang="en-US" sz="1400" dirty="0">
                <a:solidFill>
                  <a:schemeClr val="tx1"/>
                </a:solidFill>
                <a:latin typeface="Tahoma" pitchFamily="34" charset="0"/>
                <a:ea typeface="ＭＳ Ｐゴシック" pitchFamily="34" charset="-128"/>
                <a:cs typeface="Arial" charset="0"/>
              </a:rPr>
              <a:t> household income.  Thus, safe harbors would apply only for purposes of determining whether an ER</a:t>
            </a:r>
            <a:r>
              <a:rPr lang="ja-JP" altLang="en-US" sz="1400" dirty="0">
                <a:solidFill>
                  <a:schemeClr val="tx1"/>
                </a:solidFill>
                <a:ea typeface="ＭＳ Ｐゴシック" pitchFamily="34" charset="-128"/>
                <a:cs typeface="Arial" charset="0"/>
              </a:rPr>
              <a:t>’</a:t>
            </a:r>
            <a:r>
              <a:rPr lang="en-US" sz="1400" dirty="0">
                <a:solidFill>
                  <a:schemeClr val="tx1"/>
                </a:solidFill>
                <a:latin typeface="Tahoma" pitchFamily="34" charset="0"/>
                <a:ea typeface="ＭＳ Ｐゴシック" pitchFamily="34" charset="-128"/>
                <a:cs typeface="Arial" charset="0"/>
              </a:rPr>
              <a:t>s coverage satisfies the 9.5% (as indexed) “affordability” test for purposes of the </a:t>
            </a:r>
            <a:r>
              <a:rPr lang="en-US" sz="1400" b="1" dirty="0">
                <a:solidFill>
                  <a:schemeClr val="tx1"/>
                </a:solidFill>
                <a:latin typeface="Tahoma" pitchFamily="34" charset="0"/>
                <a:ea typeface="ＭＳ Ｐゴシック" pitchFamily="34" charset="-128"/>
                <a:cs typeface="Arial" charset="0"/>
              </a:rPr>
              <a:t>§</a:t>
            </a:r>
            <a:r>
              <a:rPr lang="en-US" sz="1400" dirty="0">
                <a:solidFill>
                  <a:schemeClr val="tx1"/>
                </a:solidFill>
                <a:latin typeface="Tahoma" pitchFamily="34" charset="0"/>
                <a:ea typeface="ＭＳ Ｐゴシック" pitchFamily="34" charset="-128"/>
                <a:cs typeface="Arial" charset="0"/>
              </a:rPr>
              <a:t>4980(b) accessibility payment.</a:t>
            </a:r>
          </a:p>
          <a:p>
            <a:pPr lvl="1" eaLnBrk="1" hangingPunct="1">
              <a:lnSpc>
                <a:spcPct val="90000"/>
              </a:lnSpc>
              <a:buFont typeface="Wingdings" pitchFamily="2" charset="2"/>
              <a:buNone/>
            </a:pPr>
            <a:endParaRPr lang="en-US" sz="1600" b="1" dirty="0">
              <a:solidFill>
                <a:srgbClr val="00B046"/>
              </a:solidFill>
              <a:latin typeface="Tahoma" pitchFamily="34" charset="0"/>
              <a:ea typeface="ＭＳ Ｐゴシック" pitchFamily="34" charset="-128"/>
              <a:cs typeface="Arial" charset="0"/>
            </a:endParaRPr>
          </a:p>
          <a:p>
            <a:pPr lvl="1" eaLnBrk="1" hangingPunct="1">
              <a:lnSpc>
                <a:spcPct val="90000"/>
              </a:lnSpc>
              <a:buFont typeface="Wingdings" pitchFamily="2" charset="2"/>
              <a:buNone/>
            </a:pPr>
            <a:endParaRPr lang="en-US" sz="1600" dirty="0">
              <a:solidFill>
                <a:srgbClr val="00B046"/>
              </a:solidFill>
              <a:ea typeface="ＭＳ Ｐゴシック" pitchFamily="34" charset="-128"/>
            </a:endParaRPr>
          </a:p>
        </p:txBody>
      </p:sp>
      <p:sp>
        <p:nvSpPr>
          <p:cNvPr id="7" name="Slide Number Placeholder 5"/>
          <p:cNvSpPr>
            <a:spLocks noGrp="1"/>
          </p:cNvSpPr>
          <p:nvPr>
            <p:ph type="sldNum" sz="quarter" idx="12"/>
          </p:nvPr>
        </p:nvSpPr>
        <p:spPr/>
        <p:txBody>
          <a:bodyPr/>
          <a:lstStyle/>
          <a:p>
            <a:pPr>
              <a:defRPr/>
            </a:pPr>
            <a:fld id="{AF272C73-24B0-4EB7-AFC8-C2C56E96B707}" type="slidenum">
              <a:rPr lang="en-US"/>
              <a:pPr>
                <a:defRPr/>
              </a:pPr>
              <a:t>92</a:t>
            </a:fld>
            <a:endParaRPr lang="en-US" dirty="0"/>
          </a:p>
        </p:txBody>
      </p:sp>
      <p:pic>
        <p:nvPicPr>
          <p:cNvPr id="5" name="Picture 4" descr="MC900440035[1]"/>
          <p:cNvPicPr>
            <a:picLocks noChangeAspect="1" noChangeArrowheads="1"/>
          </p:cNvPicPr>
          <p:nvPr/>
        </p:nvPicPr>
        <p:blipFill>
          <a:blip r:embed="rId2"/>
          <a:srcRect/>
          <a:stretch>
            <a:fillRect/>
          </a:stretch>
        </p:blipFill>
        <p:spPr bwMode="auto">
          <a:xfrm rot="20562670">
            <a:off x="304800" y="3505200"/>
            <a:ext cx="430306" cy="304800"/>
          </a:xfrm>
          <a:prstGeom prst="rect">
            <a:avLst/>
          </a:prstGeom>
          <a:noFill/>
          <a:ln w="9525">
            <a:noFill/>
            <a:miter lim="800000"/>
            <a:headEnd/>
            <a:tailEnd/>
          </a:ln>
        </p:spPr>
      </p:pic>
      <p:pic>
        <p:nvPicPr>
          <p:cNvPr id="6" name="Picture 4" descr="MC900440035[1]"/>
          <p:cNvPicPr>
            <a:picLocks noChangeAspect="1" noChangeArrowheads="1"/>
          </p:cNvPicPr>
          <p:nvPr/>
        </p:nvPicPr>
        <p:blipFill>
          <a:blip r:embed="rId2"/>
          <a:srcRect/>
          <a:stretch>
            <a:fillRect/>
          </a:stretch>
        </p:blipFill>
        <p:spPr bwMode="auto">
          <a:xfrm rot="20032831">
            <a:off x="502321" y="5068370"/>
            <a:ext cx="430306" cy="304800"/>
          </a:xfrm>
          <a:prstGeom prst="rect">
            <a:avLst/>
          </a:prstGeom>
          <a:noFill/>
          <a:ln w="9525">
            <a:noFill/>
            <a:miter lim="800000"/>
            <a:headEnd/>
            <a:tailEnd/>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Grp="1" noChangeArrowheads="1"/>
          </p:cNvSpPr>
          <p:nvPr>
            <p:ph type="title"/>
          </p:nvPr>
        </p:nvSpPr>
        <p:spPr>
          <a:xfrm>
            <a:off x="457200" y="381000"/>
            <a:ext cx="3810000" cy="6019800"/>
          </a:xfrm>
        </p:spPr>
        <p:txBody>
          <a:bodyPr/>
          <a:lstStyle/>
          <a:p>
            <a:pPr eaLnBrk="1" hangingPunct="1"/>
            <a:r>
              <a:rPr lang="en-US" sz="3600">
                <a:ea typeface="ＭＳ Ｐゴシック" pitchFamily="34" charset="-128"/>
              </a:rPr>
              <a:t>ER </a:t>
            </a:r>
            <a:r>
              <a:rPr lang="ja-JP" altLang="en-US" sz="3600">
                <a:ea typeface="ＭＳ Ｐゴシック" pitchFamily="34" charset="-128"/>
              </a:rPr>
              <a:t>“</a:t>
            </a:r>
            <a:r>
              <a:rPr lang="en-US" altLang="ja-JP" sz="3600">
                <a:ea typeface="ＭＳ Ｐゴシック" pitchFamily="34" charset="-128"/>
              </a:rPr>
              <a:t>Pay or Play” Penalty Tax </a:t>
            </a:r>
            <a:r>
              <a:rPr lang="en-US" altLang="ja-JP" sz="3200">
                <a:ea typeface="ＭＳ Ｐゴシック" pitchFamily="34" charset="-128"/>
              </a:rPr>
              <a:t>(cont</a:t>
            </a:r>
            <a:r>
              <a:rPr lang="ja-JP" altLang="en-US" sz="3200">
                <a:ea typeface="ＭＳ Ｐゴシック" pitchFamily="34" charset="-128"/>
              </a:rPr>
              <a:t>’</a:t>
            </a:r>
            <a:r>
              <a:rPr lang="en-US" altLang="ja-JP" sz="3200">
                <a:ea typeface="ＭＳ Ｐゴシック" pitchFamily="34" charset="-128"/>
              </a:rPr>
              <a:t>d)</a:t>
            </a:r>
            <a:endParaRPr lang="en-US" sz="3200">
              <a:ea typeface="ＭＳ Ｐゴシック" pitchFamily="34" charset="-128"/>
            </a:endParaRPr>
          </a:p>
        </p:txBody>
      </p:sp>
      <p:sp>
        <p:nvSpPr>
          <p:cNvPr id="101377" name="Rectangle 2"/>
          <p:cNvSpPr>
            <a:spLocks noGrp="1" noChangeArrowheads="1"/>
          </p:cNvSpPr>
          <p:nvPr>
            <p:ph idx="1"/>
          </p:nvPr>
        </p:nvSpPr>
        <p:spPr>
          <a:xfrm>
            <a:off x="4572000" y="273050"/>
            <a:ext cx="4191000" cy="6280150"/>
          </a:xfrm>
        </p:spPr>
        <p:txBody>
          <a:bodyPr/>
          <a:lstStyle/>
          <a:p>
            <a:pPr eaLnBrk="1" hangingPunct="1">
              <a:lnSpc>
                <a:spcPct val="90000"/>
              </a:lnSpc>
            </a:pPr>
            <a:r>
              <a:rPr lang="en-US" sz="1500" b="1" dirty="0">
                <a:solidFill>
                  <a:srgbClr val="00B046"/>
                </a:solidFill>
                <a:ea typeface="ＭＳ Ｐゴシック" pitchFamily="34" charset="-128"/>
              </a:rPr>
              <a:t>Determining Minimum Value: 3 potential approaches</a:t>
            </a:r>
            <a:r>
              <a:rPr lang="en-US" sz="1500" dirty="0">
                <a:solidFill>
                  <a:srgbClr val="00B046"/>
                </a:solidFill>
                <a:ea typeface="ＭＳ Ｐゴシック" pitchFamily="34" charset="-128"/>
              </a:rPr>
              <a:t> </a:t>
            </a:r>
            <a:r>
              <a:rPr lang="en-US" sz="1500" dirty="0">
                <a:solidFill>
                  <a:schemeClr val="tx1"/>
                </a:solidFill>
                <a:ea typeface="ＭＳ Ｐゴシック" pitchFamily="34" charset="-128"/>
              </a:rPr>
              <a:t>discussed in IRS Notice 2012-31 and new final regs for determining</a:t>
            </a:r>
            <a:r>
              <a:rPr lang="en-US" sz="1500" dirty="0">
                <a:ea typeface="ＭＳ Ｐゴシック" pitchFamily="34" charset="-128"/>
              </a:rPr>
              <a:t> </a:t>
            </a:r>
            <a:r>
              <a:rPr lang="ja-JP" altLang="en-US" sz="1500" dirty="0">
                <a:solidFill>
                  <a:srgbClr val="00B046"/>
                </a:solidFill>
                <a:ea typeface="ＭＳ Ｐゴシック" pitchFamily="34" charset="-128"/>
              </a:rPr>
              <a:t>“</a:t>
            </a:r>
            <a:r>
              <a:rPr lang="en-US" altLang="ja-JP" sz="1500" dirty="0">
                <a:solidFill>
                  <a:srgbClr val="00B046"/>
                </a:solidFill>
                <a:ea typeface="ＭＳ Ｐゴシック" pitchFamily="34" charset="-128"/>
              </a:rPr>
              <a:t>minimum value</a:t>
            </a:r>
            <a:r>
              <a:rPr lang="ja-JP" altLang="en-US" sz="1500" dirty="0">
                <a:solidFill>
                  <a:srgbClr val="00B046"/>
                </a:solidFill>
                <a:ea typeface="ＭＳ Ｐゴシック" pitchFamily="34" charset="-128"/>
              </a:rPr>
              <a:t>”</a:t>
            </a:r>
            <a:r>
              <a:rPr lang="en-US" altLang="ja-JP" sz="1500" dirty="0">
                <a:solidFill>
                  <a:srgbClr val="00B046"/>
                </a:solidFill>
                <a:ea typeface="ＭＳ Ｐゴシック" pitchFamily="34" charset="-128"/>
              </a:rPr>
              <a:t> </a:t>
            </a:r>
            <a:r>
              <a:rPr lang="en-US" altLang="ja-JP" sz="1500" dirty="0">
                <a:solidFill>
                  <a:schemeClr val="tx1"/>
                </a:solidFill>
                <a:ea typeface="ＭＳ Ｐゴシック" pitchFamily="34" charset="-128"/>
              </a:rPr>
              <a:t>for ER sponsored plans (further guidance expected):</a:t>
            </a:r>
          </a:p>
          <a:p>
            <a:pPr lvl="1" eaLnBrk="1" hangingPunct="1">
              <a:lnSpc>
                <a:spcPct val="90000"/>
              </a:lnSpc>
            </a:pPr>
            <a:r>
              <a:rPr lang="en-US" sz="1500" dirty="0">
                <a:solidFill>
                  <a:srgbClr val="00B046"/>
                </a:solidFill>
                <a:ea typeface="ＭＳ Ｐゴシック" pitchFamily="34" charset="-128"/>
              </a:rPr>
              <a:t>Minimum Value Calculator</a:t>
            </a:r>
          </a:p>
          <a:p>
            <a:pPr lvl="2" eaLnBrk="1" hangingPunct="1">
              <a:lnSpc>
                <a:spcPct val="90000"/>
              </a:lnSpc>
            </a:pPr>
            <a:r>
              <a:rPr lang="en-US" sz="1500" dirty="0">
                <a:solidFill>
                  <a:schemeClr val="tx1"/>
                </a:solidFill>
                <a:ea typeface="ＭＳ Ｐゴシック" pitchFamily="34" charset="-128"/>
              </a:rPr>
              <a:t>HHS and IRS developed an</a:t>
            </a:r>
            <a:r>
              <a:rPr lang="en-US" sz="1500" dirty="0">
                <a:ea typeface="ＭＳ Ｐゴシック" pitchFamily="34" charset="-128"/>
              </a:rPr>
              <a:t> </a:t>
            </a:r>
            <a:r>
              <a:rPr lang="ja-JP" altLang="en-US" sz="1500" dirty="0">
                <a:solidFill>
                  <a:srgbClr val="00B046"/>
                </a:solidFill>
                <a:ea typeface="ＭＳ Ｐゴシック" pitchFamily="34" charset="-128"/>
              </a:rPr>
              <a:t>“</a:t>
            </a:r>
            <a:r>
              <a:rPr lang="en-US" altLang="ja-JP" sz="1500" dirty="0">
                <a:solidFill>
                  <a:srgbClr val="00B046"/>
                </a:solidFill>
                <a:ea typeface="ＭＳ Ｐゴシック" pitchFamily="34" charset="-128"/>
              </a:rPr>
              <a:t>MV calculator</a:t>
            </a:r>
            <a:r>
              <a:rPr lang="ja-JP" altLang="en-US" sz="1500" dirty="0">
                <a:solidFill>
                  <a:srgbClr val="00B046"/>
                </a:solidFill>
                <a:ea typeface="ＭＳ Ｐゴシック" pitchFamily="34" charset="-128"/>
              </a:rPr>
              <a:t>”</a:t>
            </a:r>
            <a:r>
              <a:rPr lang="en-US" altLang="ja-JP" sz="1500" dirty="0">
                <a:solidFill>
                  <a:srgbClr val="00B046"/>
                </a:solidFill>
                <a:ea typeface="ＭＳ Ｐゴシック" pitchFamily="34" charset="-128"/>
              </a:rPr>
              <a:t> </a:t>
            </a:r>
            <a:r>
              <a:rPr lang="en-US" altLang="ja-JP" sz="1500" dirty="0">
                <a:solidFill>
                  <a:schemeClr val="tx1"/>
                </a:solidFill>
                <a:ea typeface="ＭＳ Ｐゴシック" pitchFamily="34" charset="-128"/>
              </a:rPr>
              <a:t>for use by insured large group plans and self-insured plans.</a:t>
            </a:r>
          </a:p>
          <a:p>
            <a:pPr lvl="2" eaLnBrk="1" hangingPunct="1">
              <a:lnSpc>
                <a:spcPct val="90000"/>
              </a:lnSpc>
            </a:pPr>
            <a:r>
              <a:rPr lang="en-US" sz="1500" dirty="0">
                <a:solidFill>
                  <a:schemeClr val="tx1"/>
                </a:solidFill>
                <a:ea typeface="ＭＳ Ｐゴシック" pitchFamily="34" charset="-128"/>
              </a:rPr>
              <a:t>Plans with standard cost-sharing features (e.g., deductibles, co-insurance and maximum out-of pocket costs) will be able</a:t>
            </a:r>
            <a:r>
              <a:rPr lang="en-US" sz="1500" dirty="0">
                <a:ea typeface="ＭＳ Ｐゴシック" pitchFamily="34" charset="-128"/>
              </a:rPr>
              <a:t> </a:t>
            </a:r>
            <a:r>
              <a:rPr lang="en-US" sz="1500" dirty="0">
                <a:solidFill>
                  <a:schemeClr val="tx1"/>
                </a:solidFill>
                <a:ea typeface="ＭＳ Ｐゴシック" pitchFamily="34" charset="-128"/>
              </a:rPr>
              <a:t>to</a:t>
            </a:r>
            <a:r>
              <a:rPr lang="en-US" sz="1500" dirty="0">
                <a:ea typeface="ＭＳ Ｐゴシック" pitchFamily="34" charset="-128"/>
              </a:rPr>
              <a:t> </a:t>
            </a:r>
            <a:r>
              <a:rPr lang="en-US" sz="1500" dirty="0">
                <a:solidFill>
                  <a:srgbClr val="00B046"/>
                </a:solidFill>
                <a:ea typeface="ＭＳ Ｐゴシック" pitchFamily="34" charset="-128"/>
              </a:rPr>
              <a:t>enter information about </a:t>
            </a:r>
            <a:r>
              <a:rPr lang="ja-JP" altLang="en-US" sz="1500" dirty="0">
                <a:solidFill>
                  <a:srgbClr val="00B046"/>
                </a:solidFill>
                <a:ea typeface="ＭＳ Ｐゴシック" pitchFamily="34" charset="-128"/>
              </a:rPr>
              <a:t>“</a:t>
            </a:r>
            <a:r>
              <a:rPr lang="en-US" altLang="ja-JP" sz="1500" dirty="0">
                <a:solidFill>
                  <a:srgbClr val="00B046"/>
                </a:solidFill>
                <a:ea typeface="ＭＳ Ｐゴシック" pitchFamily="34" charset="-128"/>
              </a:rPr>
              <a:t>four core categories</a:t>
            </a:r>
            <a:r>
              <a:rPr lang="ja-JP" altLang="en-US" sz="1500" dirty="0">
                <a:solidFill>
                  <a:srgbClr val="00B046"/>
                </a:solidFill>
                <a:ea typeface="ＭＳ Ｐゴシック" pitchFamily="34" charset="-128"/>
              </a:rPr>
              <a:t>”</a:t>
            </a:r>
            <a:r>
              <a:rPr lang="en-US" altLang="ja-JP" sz="1500" dirty="0">
                <a:solidFill>
                  <a:srgbClr val="00B046"/>
                </a:solidFill>
                <a:ea typeface="ＭＳ Ｐゴシック" pitchFamily="34" charset="-128"/>
              </a:rPr>
              <a:t> of benefits </a:t>
            </a:r>
            <a:r>
              <a:rPr lang="en-US" altLang="ja-JP" sz="1500" dirty="0">
                <a:solidFill>
                  <a:schemeClr val="tx1"/>
                </a:solidFill>
                <a:ea typeface="ＭＳ Ｐゴシック" pitchFamily="34" charset="-128"/>
              </a:rPr>
              <a:t>(physician, mid-level practitioner care, hospital and emergency room services, pharmacy benefits, lab, and imaging services) into the calculator</a:t>
            </a:r>
            <a:r>
              <a:rPr lang="en-US" altLang="ja-JP" sz="1500" dirty="0">
                <a:ea typeface="ＭＳ Ｐゴシック" pitchFamily="34" charset="-128"/>
              </a:rPr>
              <a:t> </a:t>
            </a:r>
            <a:r>
              <a:rPr lang="en-US" altLang="ja-JP" sz="1500" dirty="0">
                <a:solidFill>
                  <a:srgbClr val="00B046"/>
                </a:solidFill>
                <a:ea typeface="ＭＳ Ｐゴシック" pitchFamily="34" charset="-128"/>
              </a:rPr>
              <a:t>based on claims data of typical plan.  </a:t>
            </a:r>
          </a:p>
          <a:p>
            <a:pPr lvl="2" eaLnBrk="1" hangingPunct="1">
              <a:lnSpc>
                <a:spcPct val="90000"/>
              </a:lnSpc>
            </a:pPr>
            <a:r>
              <a:rPr lang="en-US" sz="1500" u="sng" dirty="0">
                <a:solidFill>
                  <a:srgbClr val="FF6600"/>
                </a:solidFill>
                <a:ea typeface="ＭＳ Ｐゴシック" pitchFamily="34" charset="-128"/>
              </a:rPr>
              <a:t>http://cciio.cms.gov/resources/regulations/index.html</a:t>
            </a:r>
          </a:p>
        </p:txBody>
      </p:sp>
      <p:sp>
        <p:nvSpPr>
          <p:cNvPr id="4" name="Slide Number Placeholder 5"/>
          <p:cNvSpPr>
            <a:spLocks noGrp="1"/>
          </p:cNvSpPr>
          <p:nvPr>
            <p:ph type="sldNum" sz="quarter" idx="12"/>
          </p:nvPr>
        </p:nvSpPr>
        <p:spPr/>
        <p:txBody>
          <a:bodyPr/>
          <a:lstStyle/>
          <a:p>
            <a:pPr>
              <a:defRPr/>
            </a:pPr>
            <a:fld id="{A2AFC813-9558-4790-AED2-9B77DB49746E}" type="slidenum">
              <a:rPr lang="en-US"/>
              <a:pPr>
                <a:defRPr/>
              </a:pPr>
              <a:t>93</a:t>
            </a:fld>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idx="1"/>
          </p:nvPr>
        </p:nvSpPr>
        <p:spPr>
          <a:xfrm>
            <a:off x="228600" y="2819400"/>
            <a:ext cx="8229600" cy="3429000"/>
          </a:xfrm>
        </p:spPr>
        <p:txBody>
          <a:bodyPr/>
          <a:lstStyle/>
          <a:p>
            <a:pPr lvl="1" eaLnBrk="1" hangingPunct="1"/>
            <a:r>
              <a:rPr lang="en-US" sz="1800" dirty="0">
                <a:solidFill>
                  <a:srgbClr val="00B046"/>
                </a:solidFill>
                <a:ea typeface="ＭＳ Ｐゴシック" pitchFamily="34" charset="-128"/>
              </a:rPr>
              <a:t>Design Based Safe Harbor Checklists</a:t>
            </a:r>
            <a:r>
              <a:rPr lang="en-US" sz="1800" dirty="0">
                <a:solidFill>
                  <a:schemeClr val="hlink"/>
                </a:solidFill>
                <a:ea typeface="ＭＳ Ｐゴシック" pitchFamily="34" charset="-128"/>
              </a:rPr>
              <a:t>*</a:t>
            </a:r>
          </a:p>
          <a:p>
            <a:pPr lvl="2" eaLnBrk="1" hangingPunct="1"/>
            <a:r>
              <a:rPr lang="en-US" dirty="0">
                <a:solidFill>
                  <a:schemeClr val="tx1"/>
                </a:solidFill>
                <a:ea typeface="ＭＳ Ｐゴシック" pitchFamily="34" charset="-128"/>
              </a:rPr>
              <a:t>Array of safe harbor checklists that plans can compare to their own coverage.</a:t>
            </a:r>
          </a:p>
          <a:p>
            <a:pPr lvl="2" eaLnBrk="1" hangingPunct="1"/>
            <a:r>
              <a:rPr lang="en-US" dirty="0">
                <a:solidFill>
                  <a:schemeClr val="tx1"/>
                </a:solidFill>
                <a:ea typeface="ＭＳ Ｐゴシック" pitchFamily="34" charset="-128"/>
              </a:rPr>
              <a:t>Each safe harbor checklist would</a:t>
            </a:r>
            <a:r>
              <a:rPr lang="en-US" dirty="0">
                <a:ea typeface="ＭＳ Ｐゴシック" pitchFamily="34" charset="-128"/>
              </a:rPr>
              <a:t> </a:t>
            </a:r>
            <a:r>
              <a:rPr lang="en-US" dirty="0">
                <a:solidFill>
                  <a:srgbClr val="00B046"/>
                </a:solidFill>
                <a:ea typeface="ＭＳ Ｐゴシック" pitchFamily="34" charset="-128"/>
              </a:rPr>
              <a:t>describe the cost-sharing attributes of the plan </a:t>
            </a:r>
            <a:r>
              <a:rPr lang="en-US" dirty="0">
                <a:solidFill>
                  <a:schemeClr val="tx1"/>
                </a:solidFill>
                <a:ea typeface="ＭＳ Ｐゴシック" pitchFamily="34" charset="-128"/>
              </a:rPr>
              <a:t>(e.g.,</a:t>
            </a:r>
            <a:r>
              <a:rPr lang="en-US" i="1" dirty="0">
                <a:solidFill>
                  <a:schemeClr val="tx1"/>
                </a:solidFill>
                <a:ea typeface="ＭＳ Ｐゴシック" pitchFamily="34" charset="-128"/>
              </a:rPr>
              <a:t> </a:t>
            </a:r>
            <a:r>
              <a:rPr lang="en-US" dirty="0">
                <a:solidFill>
                  <a:schemeClr val="tx1"/>
                </a:solidFill>
                <a:ea typeface="ＭＳ Ｐゴシック" pitchFamily="34" charset="-128"/>
              </a:rPr>
              <a:t>deductibles, co-payments, co-insurance, and maximum out-of-pocket costs) that apply to the same four core categories of benefits and services.</a:t>
            </a:r>
          </a:p>
          <a:p>
            <a:pPr lvl="2" eaLnBrk="1" hangingPunct="1">
              <a:spcBef>
                <a:spcPts val="2000"/>
              </a:spcBef>
              <a:buFont typeface="Wingdings" pitchFamily="2" charset="2"/>
              <a:buNone/>
            </a:pPr>
            <a:r>
              <a:rPr lang="en-US" sz="1400" dirty="0">
                <a:solidFill>
                  <a:srgbClr val="00B046"/>
                </a:solidFill>
                <a:latin typeface="Tahoma" pitchFamily="34" charset="0"/>
                <a:ea typeface="ＭＳ Ｐゴシック" pitchFamily="34" charset="-128"/>
                <a:cs typeface="Arial" charset="0"/>
              </a:rPr>
              <a:t>	</a:t>
            </a:r>
            <a:r>
              <a:rPr lang="en-US" sz="1400" b="1" dirty="0">
                <a:solidFill>
                  <a:srgbClr val="1466C5"/>
                </a:solidFill>
                <a:latin typeface="Tahoma" pitchFamily="34" charset="0"/>
                <a:ea typeface="ＭＳ Ｐゴシック" pitchFamily="34" charset="-128"/>
                <a:cs typeface="Arial" charset="0"/>
              </a:rPr>
              <a:t>*</a:t>
            </a:r>
            <a:r>
              <a:rPr lang="en-US" sz="1400" dirty="0">
                <a:solidFill>
                  <a:srgbClr val="1466C5"/>
                </a:solidFill>
                <a:latin typeface="Tahoma" pitchFamily="34" charset="0"/>
                <a:ea typeface="ＭＳ Ｐゴシック" pitchFamily="34" charset="-128"/>
                <a:cs typeface="Arial" charset="0"/>
              </a:rPr>
              <a:t>Certain categories of benefits must be covered to use the design-based safe harbor. Although ER-sponsored plans are not required to cover four core benefit categories, the agencies anticipate that a plan will not satisfy any design-based safe harbor if it fails to do so.</a:t>
            </a:r>
          </a:p>
          <a:p>
            <a:pPr lvl="2" eaLnBrk="1" hangingPunct="1">
              <a:buFont typeface="Wingdings" pitchFamily="2" charset="2"/>
              <a:buNone/>
            </a:pPr>
            <a:endParaRPr lang="en-US" sz="2400" dirty="0">
              <a:solidFill>
                <a:schemeClr val="hlink"/>
              </a:solidFill>
              <a:ea typeface="ＭＳ Ｐゴシック" pitchFamily="34" charset="-128"/>
            </a:endParaRPr>
          </a:p>
        </p:txBody>
      </p:sp>
      <p:sp>
        <p:nvSpPr>
          <p:cNvPr id="5" name="Slide Number Placeholder 5"/>
          <p:cNvSpPr>
            <a:spLocks noGrp="1"/>
          </p:cNvSpPr>
          <p:nvPr>
            <p:ph type="sldNum" sz="quarter" idx="12"/>
          </p:nvPr>
        </p:nvSpPr>
        <p:spPr/>
        <p:txBody>
          <a:bodyPr/>
          <a:lstStyle/>
          <a:p>
            <a:pPr>
              <a:defRPr/>
            </a:pPr>
            <a:fld id="{99F0CA66-43F5-406D-B17E-696B44C4E1F6}" type="slidenum">
              <a:rPr lang="en-US"/>
              <a:pPr>
                <a:defRPr/>
              </a:pPr>
              <a:t>94</a:t>
            </a:fld>
            <a:endParaRPr lang="en-US" dirty="0"/>
          </a:p>
        </p:txBody>
      </p:sp>
      <p:sp>
        <p:nvSpPr>
          <p:cNvPr id="205829" name="Rectangle 5"/>
          <p:cNvSpPr>
            <a:spLocks noChangeArrowheads="1"/>
          </p:cNvSpPr>
          <p:nvPr/>
        </p:nvSpPr>
        <p:spPr bwMode="auto">
          <a:xfrm>
            <a:off x="0" y="457200"/>
            <a:ext cx="9144000" cy="838200"/>
          </a:xfrm>
          <a:prstGeom prst="rect">
            <a:avLst/>
          </a:prstGeom>
          <a:noFill/>
          <a:ln>
            <a:noFill/>
          </a:ln>
          <a:effectLst/>
        </p:spPr>
        <p:txBody>
          <a:bodyPr anchor="ctr"/>
          <a:lstStyle/>
          <a:p>
            <a:pPr algn="ctr">
              <a:defRPr/>
            </a:pPr>
            <a:r>
              <a:rPr lang="en-US" sz="4000" dirty="0">
                <a:solidFill>
                  <a:schemeClr val="bg1"/>
                </a:solidFill>
                <a:ea typeface="ＭＳ Ｐゴシック" charset="0"/>
                <a:cs typeface="ＭＳ Ｐゴシック" charset="0"/>
              </a:rPr>
              <a:t>ER </a:t>
            </a:r>
            <a:r>
              <a:rPr lang="ja-JP" altLang="en-US" sz="4000" dirty="0">
                <a:solidFill>
                  <a:schemeClr val="bg1"/>
                </a:solidFill>
                <a:ea typeface="ＭＳ Ｐゴシック" charset="0"/>
                <a:cs typeface="ＭＳ Ｐゴシック" charset="0"/>
              </a:rPr>
              <a:t>“</a:t>
            </a:r>
            <a:r>
              <a:rPr lang="en-US" altLang="ja-JP" sz="4000" dirty="0">
                <a:solidFill>
                  <a:schemeClr val="bg1"/>
                </a:solidFill>
                <a:ea typeface="ＭＳ Ｐゴシック" charset="0"/>
                <a:cs typeface="ＭＳ Ｐゴシック" charset="0"/>
              </a:rPr>
              <a:t>Pay or Play” Penalty Tax </a:t>
            </a:r>
            <a:r>
              <a:rPr lang="en-US" altLang="ja-JP" sz="3200" dirty="0">
                <a:solidFill>
                  <a:schemeClr val="bg1"/>
                </a:solidFill>
                <a:ea typeface="ＭＳ Ｐゴシック" charset="0"/>
                <a:cs typeface="ＭＳ Ｐゴシック" charset="0"/>
              </a:rPr>
              <a:t>(cont</a:t>
            </a:r>
            <a:r>
              <a:rPr lang="ja-JP" altLang="en-US" sz="3200" dirty="0">
                <a:solidFill>
                  <a:schemeClr val="bg1"/>
                </a:solidFill>
                <a:ea typeface="ＭＳ Ｐゴシック" charset="0"/>
                <a:cs typeface="ＭＳ Ｐゴシック" charset="0"/>
              </a:rPr>
              <a:t>’</a:t>
            </a:r>
            <a:r>
              <a:rPr lang="en-US" altLang="ja-JP" sz="3200" dirty="0">
                <a:solidFill>
                  <a:schemeClr val="bg1"/>
                </a:solidFill>
                <a:ea typeface="ＭＳ Ｐゴシック" charset="0"/>
                <a:cs typeface="ＭＳ Ｐゴシック" charset="0"/>
              </a:rPr>
              <a:t>d)</a:t>
            </a:r>
            <a:br>
              <a:rPr lang="en-US" sz="2000" b="1" i="1" u="sng" dirty="0">
                <a:solidFill>
                  <a:srgbClr val="00FFFF"/>
                </a:solidFill>
                <a:effectLst>
                  <a:outerShdw blurRad="38100" dist="38100" dir="2700000" algn="tl">
                    <a:srgbClr val="000000"/>
                  </a:outerShdw>
                </a:effectLst>
                <a:ea typeface="ＭＳ Ｐゴシック" charset="0"/>
              </a:rPr>
            </a:br>
            <a:endParaRPr lang="en-US" sz="2000" b="1" i="1" u="sng" dirty="0">
              <a:solidFill>
                <a:srgbClr val="00FFFF"/>
              </a:solidFill>
              <a:effectLst>
                <a:outerShdw blurRad="38100" dist="38100" dir="2700000" algn="tl">
                  <a:srgbClr val="000000"/>
                </a:outerShdw>
              </a:effectLst>
              <a:ea typeface="ＭＳ Ｐゴシック"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noChangeArrowheads="1"/>
          </p:cNvSpPr>
          <p:nvPr>
            <p:ph type="title"/>
          </p:nvPr>
        </p:nvSpPr>
        <p:spPr>
          <a:xfrm>
            <a:off x="457200" y="381000"/>
            <a:ext cx="3810000" cy="6019800"/>
          </a:xfrm>
        </p:spPr>
        <p:txBody>
          <a:bodyPr/>
          <a:lstStyle/>
          <a:p>
            <a:pPr eaLnBrk="1" hangingPunct="1"/>
            <a:r>
              <a:rPr lang="en-US" sz="3600">
                <a:ea typeface="ＭＳ Ｐゴシック" pitchFamily="34" charset="-128"/>
              </a:rPr>
              <a:t>ER </a:t>
            </a:r>
            <a:r>
              <a:rPr lang="ja-JP" altLang="en-US" sz="3600">
                <a:ea typeface="ＭＳ Ｐゴシック" pitchFamily="34" charset="-128"/>
              </a:rPr>
              <a:t>“</a:t>
            </a:r>
            <a:r>
              <a:rPr lang="en-US" altLang="ja-JP" sz="3600">
                <a:ea typeface="ＭＳ Ｐゴシック" pitchFamily="34" charset="-128"/>
              </a:rPr>
              <a:t>Pay or Play” Penalty Tax </a:t>
            </a:r>
            <a:r>
              <a:rPr lang="en-US" altLang="ja-JP" sz="3200">
                <a:ea typeface="ＭＳ Ｐゴシック" pitchFamily="34" charset="-128"/>
              </a:rPr>
              <a:t>(cont</a:t>
            </a:r>
            <a:r>
              <a:rPr lang="ja-JP" altLang="en-US" sz="3200">
                <a:ea typeface="ＭＳ Ｐゴシック" pitchFamily="34" charset="-128"/>
              </a:rPr>
              <a:t>’</a:t>
            </a:r>
            <a:r>
              <a:rPr lang="en-US" altLang="ja-JP" sz="3200">
                <a:ea typeface="ＭＳ Ｐゴシック" pitchFamily="34" charset="-128"/>
              </a:rPr>
              <a:t>d)</a:t>
            </a:r>
            <a:endParaRPr lang="en-US" sz="3200">
              <a:ea typeface="ＭＳ Ｐゴシック" pitchFamily="34" charset="-128"/>
            </a:endParaRPr>
          </a:p>
        </p:txBody>
      </p:sp>
      <p:sp>
        <p:nvSpPr>
          <p:cNvPr id="103425" name="Rectangle 2"/>
          <p:cNvSpPr>
            <a:spLocks noGrp="1" noChangeArrowheads="1"/>
          </p:cNvSpPr>
          <p:nvPr>
            <p:ph idx="1"/>
          </p:nvPr>
        </p:nvSpPr>
        <p:spPr>
          <a:xfrm>
            <a:off x="4724400" y="273050"/>
            <a:ext cx="3962400" cy="6280150"/>
          </a:xfrm>
        </p:spPr>
        <p:txBody>
          <a:bodyPr/>
          <a:lstStyle/>
          <a:p>
            <a:pPr lvl="1" eaLnBrk="1" hangingPunct="1"/>
            <a:r>
              <a:rPr lang="en-US">
                <a:solidFill>
                  <a:srgbClr val="00B046"/>
                </a:solidFill>
                <a:ea typeface="ＭＳ Ｐゴシック" pitchFamily="34" charset="-128"/>
              </a:rPr>
              <a:t>Actuarial Certification</a:t>
            </a:r>
          </a:p>
          <a:p>
            <a:pPr lvl="2" eaLnBrk="1" hangingPunct="1"/>
            <a:r>
              <a:rPr lang="en-US" sz="2000">
                <a:solidFill>
                  <a:schemeClr val="tx1"/>
                </a:solidFill>
                <a:ea typeface="ＭＳ Ｐゴシック" pitchFamily="34" charset="-128"/>
              </a:rPr>
              <a:t>Available for plans with non-standard features (e.g.,</a:t>
            </a:r>
            <a:r>
              <a:rPr lang="en-US" sz="2000" i="1">
                <a:solidFill>
                  <a:schemeClr val="tx1"/>
                </a:solidFill>
                <a:ea typeface="ＭＳ Ｐゴシック" pitchFamily="34" charset="-128"/>
              </a:rPr>
              <a:t> </a:t>
            </a:r>
            <a:r>
              <a:rPr lang="en-US" sz="2000">
                <a:solidFill>
                  <a:schemeClr val="tx1"/>
                </a:solidFill>
                <a:ea typeface="ＭＳ Ｐゴシック" pitchFamily="34" charset="-128"/>
              </a:rPr>
              <a:t>limits on days or numbers of visits).</a:t>
            </a:r>
          </a:p>
          <a:p>
            <a:pPr lvl="2" eaLnBrk="1" hangingPunct="1"/>
            <a:r>
              <a:rPr lang="en-US" sz="2000">
                <a:solidFill>
                  <a:srgbClr val="00B046"/>
                </a:solidFill>
                <a:ea typeface="ＭＳ Ｐゴシック" pitchFamily="34" charset="-128"/>
              </a:rPr>
              <a:t>Certified actuary </a:t>
            </a:r>
            <a:r>
              <a:rPr lang="en-US" sz="2000">
                <a:solidFill>
                  <a:schemeClr val="tx1"/>
                </a:solidFill>
                <a:ea typeface="ＭＳ Ｐゴシック" pitchFamily="34" charset="-128"/>
              </a:rPr>
              <a:t>determines the plan</a:t>
            </a:r>
            <a:r>
              <a:rPr lang="ja-JP" altLang="en-US" sz="2000">
                <a:solidFill>
                  <a:schemeClr val="tx1"/>
                </a:solidFill>
                <a:ea typeface="ＭＳ Ｐゴシック" pitchFamily="34" charset="-128"/>
              </a:rPr>
              <a:t>’</a:t>
            </a:r>
            <a:r>
              <a:rPr lang="en-US" altLang="ja-JP" sz="2000">
                <a:solidFill>
                  <a:schemeClr val="tx1"/>
                </a:solidFill>
                <a:ea typeface="ＭＳ Ｐゴシック" pitchFamily="34" charset="-128"/>
              </a:rPr>
              <a:t>s actuarial value without use of a MV calculator.</a:t>
            </a:r>
            <a:endParaRPr lang="en-US" sz="2000">
              <a:solidFill>
                <a:schemeClr val="tx1"/>
              </a:solidFill>
              <a:ea typeface="ＭＳ Ｐゴシック" pitchFamily="34" charset="-128"/>
            </a:endParaRPr>
          </a:p>
        </p:txBody>
      </p:sp>
      <p:sp>
        <p:nvSpPr>
          <p:cNvPr id="4" name="Slide Number Placeholder 5"/>
          <p:cNvSpPr>
            <a:spLocks noGrp="1"/>
          </p:cNvSpPr>
          <p:nvPr>
            <p:ph type="sldNum" sz="quarter" idx="12"/>
          </p:nvPr>
        </p:nvSpPr>
        <p:spPr/>
        <p:txBody>
          <a:bodyPr/>
          <a:lstStyle/>
          <a:p>
            <a:pPr>
              <a:defRPr/>
            </a:pPr>
            <a:fld id="{4A0D912E-A71D-45C0-8187-4478AA66A604}" type="slidenum">
              <a:rPr lang="en-US"/>
              <a:pPr>
                <a:defRPr/>
              </a:pPr>
              <a:t>95</a:t>
            </a:fld>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lstStyle/>
          <a:p>
            <a:pPr>
              <a:defRPr/>
            </a:pPr>
            <a:r>
              <a:rPr lang="en-US" sz="4000" dirty="0"/>
              <a:t>ER </a:t>
            </a:r>
            <a:r>
              <a:rPr lang="ja-JP" altLang="en-US" sz="4000" dirty="0"/>
              <a:t>“</a:t>
            </a:r>
            <a:r>
              <a:rPr lang="en-US" altLang="ja-JP" sz="4000" dirty="0"/>
              <a:t>Pay or Play” Penalty Tax </a:t>
            </a:r>
            <a:r>
              <a:rPr lang="en-US" altLang="ja-JP" sz="3200" dirty="0"/>
              <a:t>(cont</a:t>
            </a:r>
            <a:r>
              <a:rPr lang="ja-JP" altLang="en-US" sz="3200" dirty="0"/>
              <a:t>’</a:t>
            </a:r>
            <a:r>
              <a:rPr lang="en-US" altLang="ja-JP" sz="3200" dirty="0"/>
              <a:t>d)</a:t>
            </a:r>
            <a:br>
              <a:rPr lang="en-US" sz="3200" b="1" i="1" u="sng" dirty="0">
                <a:solidFill>
                  <a:srgbClr val="00FFFF"/>
                </a:solidFill>
                <a:effectLst>
                  <a:outerShdw blurRad="38100" dist="38100" dir="2700000" algn="tl">
                    <a:srgbClr val="000000"/>
                  </a:outerShdw>
                </a:effectLst>
                <a:cs typeface="Arial" charset="0"/>
              </a:rPr>
            </a:br>
            <a:endParaRPr lang="en-US" sz="3200" dirty="0"/>
          </a:p>
        </p:txBody>
      </p:sp>
      <p:sp>
        <p:nvSpPr>
          <p:cNvPr id="104450" name="Rectangle 2"/>
          <p:cNvSpPr>
            <a:spLocks noGrp="1" noChangeArrowheads="1"/>
          </p:cNvSpPr>
          <p:nvPr>
            <p:ph idx="1"/>
          </p:nvPr>
        </p:nvSpPr>
        <p:spPr>
          <a:xfrm>
            <a:off x="740568" y="2252662"/>
            <a:ext cx="7662863" cy="3267075"/>
          </a:xfrm>
        </p:spPr>
        <p:txBody>
          <a:bodyPr/>
          <a:lstStyle/>
          <a:p>
            <a:pPr eaLnBrk="1" hangingPunct="1">
              <a:lnSpc>
                <a:spcPct val="90000"/>
              </a:lnSpc>
            </a:pPr>
            <a:r>
              <a:rPr lang="en-US" sz="1800" b="1" dirty="0">
                <a:solidFill>
                  <a:srgbClr val="00B046"/>
                </a:solidFill>
                <a:ea typeface="ＭＳ Ｐゴシック" pitchFamily="34" charset="-128"/>
              </a:rPr>
              <a:t>Amount of § 4980H(b) Penalty Tax</a:t>
            </a:r>
            <a:r>
              <a:rPr lang="en-US" sz="1800" dirty="0">
                <a:solidFill>
                  <a:srgbClr val="00B046"/>
                </a:solidFill>
                <a:ea typeface="ＭＳ Ｐゴシック" pitchFamily="34" charset="-128"/>
              </a:rPr>
              <a:t> </a:t>
            </a:r>
            <a:r>
              <a:rPr lang="en-US" sz="1800" dirty="0">
                <a:solidFill>
                  <a:schemeClr val="tx1"/>
                </a:solidFill>
                <a:ea typeface="ＭＳ Ｐゴシック" pitchFamily="34" charset="-128"/>
              </a:rPr>
              <a:t>on large ER</a:t>
            </a:r>
            <a:r>
              <a:rPr lang="en-US" sz="1800" dirty="0">
                <a:ea typeface="ＭＳ Ｐゴシック" pitchFamily="34" charset="-128"/>
              </a:rPr>
              <a:t> </a:t>
            </a:r>
            <a:r>
              <a:rPr lang="en-US" sz="1800" u="sng" dirty="0">
                <a:solidFill>
                  <a:schemeClr val="tx1"/>
                </a:solidFill>
                <a:ea typeface="ＭＳ Ｐゴシック" pitchFamily="34" charset="-128"/>
              </a:rPr>
              <a:t>offering coverage</a:t>
            </a:r>
            <a:r>
              <a:rPr lang="en-US" sz="1800" dirty="0">
                <a:solidFill>
                  <a:srgbClr val="00B046"/>
                </a:solidFill>
                <a:ea typeface="ＭＳ Ｐゴシック" pitchFamily="34" charset="-128"/>
              </a:rPr>
              <a:t> </a:t>
            </a:r>
            <a:r>
              <a:rPr lang="en-US" sz="1800" dirty="0">
                <a:solidFill>
                  <a:schemeClr val="tx1"/>
                </a:solidFill>
                <a:ea typeface="ＭＳ Ｐゴシック" pitchFamily="34" charset="-128"/>
              </a:rPr>
              <a:t>that is</a:t>
            </a:r>
            <a:r>
              <a:rPr lang="en-US" sz="1800" dirty="0">
                <a:ea typeface="ＭＳ Ｐゴシック" pitchFamily="34" charset="-128"/>
              </a:rPr>
              <a:t> </a:t>
            </a:r>
            <a:r>
              <a:rPr lang="en-US" sz="1800" dirty="0">
                <a:solidFill>
                  <a:schemeClr val="tx1"/>
                </a:solidFill>
                <a:ea typeface="ＭＳ Ｐゴシック" pitchFamily="34" charset="-128"/>
              </a:rPr>
              <a:t>either:</a:t>
            </a:r>
            <a:r>
              <a:rPr lang="en-US" sz="1800" dirty="0">
                <a:solidFill>
                  <a:srgbClr val="00B046"/>
                </a:solidFill>
                <a:ea typeface="ＭＳ Ｐゴシック" pitchFamily="34" charset="-128"/>
              </a:rPr>
              <a:t> (i) non-affordable; </a:t>
            </a:r>
            <a:r>
              <a:rPr lang="en-US" sz="1800" u="sng" dirty="0">
                <a:solidFill>
                  <a:srgbClr val="00B046"/>
                </a:solidFill>
                <a:ea typeface="ＭＳ Ｐゴシック" pitchFamily="34" charset="-128"/>
              </a:rPr>
              <a:t>or</a:t>
            </a:r>
            <a:r>
              <a:rPr lang="en-US" sz="1800" dirty="0">
                <a:solidFill>
                  <a:srgbClr val="00B046"/>
                </a:solidFill>
                <a:ea typeface="ＭＳ Ｐゴシック" pitchFamily="34" charset="-128"/>
              </a:rPr>
              <a:t> (ii) doesn’t</a:t>
            </a:r>
            <a:r>
              <a:rPr lang="en-US" altLang="ja-JP" sz="1800" dirty="0">
                <a:solidFill>
                  <a:srgbClr val="00B046"/>
                </a:solidFill>
                <a:ea typeface="ＭＳ Ｐゴシック" pitchFamily="34" charset="-128"/>
              </a:rPr>
              <a:t> provide MV </a:t>
            </a:r>
            <a:r>
              <a:rPr lang="en-US" altLang="ja-JP" sz="1800" dirty="0">
                <a:solidFill>
                  <a:schemeClr val="tx1"/>
                </a:solidFill>
                <a:ea typeface="ＭＳ Ｐゴシック" pitchFamily="34" charset="-128"/>
              </a:rPr>
              <a:t>is calculated monthly (as indexed). For 2016-$270/month (1/12 of $3,240); for 2017-$282.50/month (1/12 of $3,390); for 2018-$290/month (1/12 of $3,480); for 2019-$312.50/month (1/12 of $3,750); for 2020-$321.17/month (1/12 of $3,860); </a:t>
            </a:r>
            <a:r>
              <a:rPr lang="en-US" altLang="ja-JP" sz="1800" dirty="0">
                <a:solidFill>
                  <a:srgbClr val="00B046"/>
                </a:solidFill>
                <a:ea typeface="ＭＳ Ｐゴシック" pitchFamily="34" charset="-128"/>
              </a:rPr>
              <a:t>and for 2021- $338.33/month (1/12 of $4,060/year)</a:t>
            </a:r>
            <a:r>
              <a:rPr lang="en-US" altLang="ja-JP" sz="1800" dirty="0">
                <a:solidFill>
                  <a:schemeClr val="tx1"/>
                </a:solidFill>
                <a:ea typeface="ＭＳ Ｐゴシック" pitchFamily="34" charset="-128"/>
              </a:rPr>
              <a:t> </a:t>
            </a:r>
            <a:r>
              <a:rPr lang="en-US" altLang="ja-JP" sz="1800" dirty="0" err="1">
                <a:solidFill>
                  <a:schemeClr val="tx1"/>
                </a:solidFill>
                <a:ea typeface="ＭＳ Ｐゴシック" pitchFamily="34" charset="-128"/>
              </a:rPr>
              <a:t>Xs</a:t>
            </a:r>
            <a:r>
              <a:rPr lang="en-US" altLang="ja-JP" sz="1800" dirty="0">
                <a:solidFill>
                  <a:schemeClr val="tx1"/>
                </a:solidFill>
                <a:ea typeface="ＭＳ Ｐゴシック" pitchFamily="34" charset="-128"/>
              </a:rPr>
              <a:t> the # of</a:t>
            </a:r>
            <a:r>
              <a:rPr lang="en-US" altLang="ja-JP" sz="1800" dirty="0">
                <a:ea typeface="ＭＳ Ｐゴシック" pitchFamily="34" charset="-128"/>
              </a:rPr>
              <a:t> </a:t>
            </a:r>
            <a:r>
              <a:rPr lang="en-US" altLang="ja-JP" sz="1800" dirty="0">
                <a:solidFill>
                  <a:srgbClr val="FF00FF"/>
                </a:solidFill>
                <a:ea typeface="ＭＳ Ｐゴシック" pitchFamily="34" charset="-128"/>
              </a:rPr>
              <a:t>FTEs</a:t>
            </a:r>
            <a:r>
              <a:rPr lang="en-US" altLang="ja-JP" sz="1800" dirty="0">
                <a:ea typeface="ＭＳ Ｐゴシック" pitchFamily="34" charset="-128"/>
              </a:rPr>
              <a:t> </a:t>
            </a:r>
            <a:r>
              <a:rPr lang="en-US" altLang="ja-JP" sz="1800" dirty="0">
                <a:solidFill>
                  <a:schemeClr val="tx1"/>
                </a:solidFill>
                <a:ea typeface="ＭＳ Ｐゴシック" pitchFamily="34" charset="-128"/>
              </a:rPr>
              <a:t>for any month who actually enroll in an Exchange </a:t>
            </a:r>
            <a:r>
              <a:rPr lang="en-US" altLang="ja-JP" sz="1800" u="sng" dirty="0">
                <a:solidFill>
                  <a:schemeClr val="tx1"/>
                </a:solidFill>
                <a:ea typeface="ＭＳ Ｐゴシック" pitchFamily="34" charset="-128"/>
              </a:rPr>
              <a:t>and</a:t>
            </a:r>
            <a:r>
              <a:rPr lang="en-US" altLang="ja-JP" sz="1800" dirty="0">
                <a:solidFill>
                  <a:schemeClr val="tx1"/>
                </a:solidFill>
                <a:ea typeface="ＭＳ Ｐゴシック" pitchFamily="34" charset="-128"/>
              </a:rPr>
              <a:t> receive federal premium tax credits or cost sharing assistance [minus those</a:t>
            </a:r>
            <a:r>
              <a:rPr lang="en-US" altLang="ja-JP" sz="1800" dirty="0">
                <a:ea typeface="ＭＳ Ｐゴシック" pitchFamily="34" charset="-128"/>
              </a:rPr>
              <a:t> </a:t>
            </a:r>
            <a:r>
              <a:rPr lang="en-US" altLang="ja-JP" sz="1800" dirty="0">
                <a:solidFill>
                  <a:srgbClr val="FF00FF"/>
                </a:solidFill>
                <a:ea typeface="ＭＳ Ｐゴシック" pitchFamily="34" charset="-128"/>
              </a:rPr>
              <a:t>FTEs</a:t>
            </a:r>
            <a:r>
              <a:rPr lang="en-US" altLang="ja-JP" sz="1800" dirty="0">
                <a:ea typeface="ＭＳ Ｐゴシック" pitchFamily="34" charset="-128"/>
              </a:rPr>
              <a:t> </a:t>
            </a:r>
            <a:r>
              <a:rPr lang="en-US" altLang="ja-JP" sz="1800" dirty="0">
                <a:solidFill>
                  <a:schemeClr val="tx1"/>
                </a:solidFill>
                <a:ea typeface="ＭＳ Ｐゴシック" pitchFamily="34" charset="-128"/>
              </a:rPr>
              <a:t>in a limited non-assessment period (e.g., waiting period), and those</a:t>
            </a:r>
            <a:r>
              <a:rPr lang="en-US" altLang="ja-JP" sz="1800" dirty="0">
                <a:ea typeface="ＭＳ Ｐゴシック" pitchFamily="34" charset="-128"/>
              </a:rPr>
              <a:t> </a:t>
            </a:r>
            <a:r>
              <a:rPr lang="en-US" altLang="ja-JP" sz="1800" dirty="0">
                <a:solidFill>
                  <a:srgbClr val="FF00FF"/>
                </a:solidFill>
                <a:ea typeface="ＭＳ Ｐゴシック" pitchFamily="34" charset="-128"/>
              </a:rPr>
              <a:t>FTEs</a:t>
            </a:r>
            <a:r>
              <a:rPr lang="en-US" altLang="ja-JP" sz="1800" dirty="0">
                <a:ea typeface="ＭＳ Ｐゴシック" pitchFamily="34" charset="-128"/>
              </a:rPr>
              <a:t> </a:t>
            </a:r>
            <a:r>
              <a:rPr lang="en-US" altLang="ja-JP" sz="1800" dirty="0">
                <a:solidFill>
                  <a:schemeClr val="tx1"/>
                </a:solidFill>
                <a:ea typeface="ＭＳ Ｐゴシック" pitchFamily="34" charset="-128"/>
              </a:rPr>
              <a:t>who were offered (but declined) MV coverage that otherwise met the affordability safe harbors].</a:t>
            </a:r>
          </a:p>
          <a:p>
            <a:pPr eaLnBrk="1" hangingPunct="1">
              <a:lnSpc>
                <a:spcPct val="90000"/>
              </a:lnSpc>
            </a:pPr>
            <a:r>
              <a:rPr lang="en-US" sz="1800" b="1" dirty="0">
                <a:solidFill>
                  <a:srgbClr val="00B046"/>
                </a:solidFill>
                <a:ea typeface="ＭＳ Ｐゴシック" pitchFamily="34" charset="-128"/>
              </a:rPr>
              <a:t>This penalty tax is capped </a:t>
            </a:r>
            <a:r>
              <a:rPr lang="en-US" sz="1800" dirty="0">
                <a:solidFill>
                  <a:schemeClr val="tx1"/>
                </a:solidFill>
                <a:ea typeface="ＭＳ Ｐゴシック" pitchFamily="34" charset="-128"/>
              </a:rPr>
              <a:t>at an overall limit equal to the amount the ER would have otherwise had to pay under </a:t>
            </a:r>
            <a:r>
              <a:rPr lang="en-US" sz="1800" b="1" dirty="0">
                <a:solidFill>
                  <a:schemeClr val="tx1"/>
                </a:solidFill>
                <a:ea typeface="ＭＳ Ｐゴシック" pitchFamily="34" charset="-128"/>
              </a:rPr>
              <a:t>§</a:t>
            </a:r>
            <a:r>
              <a:rPr lang="en-US" sz="1800" dirty="0">
                <a:solidFill>
                  <a:schemeClr val="tx1"/>
                </a:solidFill>
                <a:ea typeface="ＭＳ Ｐゴシック" pitchFamily="34" charset="-128"/>
              </a:rPr>
              <a:t> 4980H(a) for </a:t>
            </a:r>
            <a:r>
              <a:rPr lang="en-US" sz="1800" u="sng" dirty="0">
                <a:solidFill>
                  <a:schemeClr val="tx1"/>
                </a:solidFill>
                <a:ea typeface="ＭＳ Ｐゴシック" pitchFamily="34" charset="-128"/>
              </a:rPr>
              <a:t>not offering coverage to enough FTEs</a:t>
            </a:r>
            <a:r>
              <a:rPr lang="en-US" sz="1800" dirty="0">
                <a:solidFill>
                  <a:schemeClr val="tx1"/>
                </a:solidFill>
                <a:ea typeface="ＭＳ Ｐゴシック" pitchFamily="34" charset="-128"/>
              </a:rPr>
              <a:t> (e.g.</a:t>
            </a:r>
            <a:r>
              <a:rPr lang="en-US" sz="1800" i="1" dirty="0">
                <a:solidFill>
                  <a:schemeClr val="tx1"/>
                </a:solidFill>
                <a:ea typeface="ＭＳ Ｐゴシック" pitchFamily="34" charset="-128"/>
              </a:rPr>
              <a:t> </a:t>
            </a:r>
            <a:r>
              <a:rPr lang="en-US" sz="1800" dirty="0">
                <a:solidFill>
                  <a:schemeClr val="tx1"/>
                </a:solidFill>
                <a:ea typeface="ＭＳ Ｐゴシック" pitchFamily="34" charset="-128"/>
              </a:rPr>
              <a:t>the</a:t>
            </a:r>
            <a:r>
              <a:rPr lang="ja-JP" altLang="en-US" sz="1800" i="1" dirty="0">
                <a:solidFill>
                  <a:schemeClr val="tx1"/>
                </a:solidFill>
                <a:ea typeface="ＭＳ Ｐゴシック" pitchFamily="34" charset="-128"/>
              </a:rPr>
              <a:t>“</a:t>
            </a:r>
            <a:r>
              <a:rPr lang="en-US" altLang="ja-JP" sz="1800" dirty="0">
                <a:solidFill>
                  <a:schemeClr val="tx1"/>
                </a:solidFill>
                <a:ea typeface="ＭＳ Ｐゴシック" pitchFamily="34" charset="-128"/>
              </a:rPr>
              <a:t>applicable payment amount</a:t>
            </a:r>
            <a:r>
              <a:rPr lang="ja-JP" altLang="en-US" sz="1800" dirty="0">
                <a:solidFill>
                  <a:schemeClr val="tx1"/>
                </a:solidFill>
                <a:ea typeface="ＭＳ Ｐゴシック" pitchFamily="34" charset="-128"/>
              </a:rPr>
              <a:t>”</a:t>
            </a:r>
            <a:r>
              <a:rPr lang="en-US" altLang="ja-JP" sz="1800" dirty="0">
                <a:solidFill>
                  <a:schemeClr val="tx1"/>
                </a:solidFill>
                <a:ea typeface="ＭＳ Ｐゴシック" pitchFamily="34" charset="-128"/>
              </a:rPr>
              <a:t> </a:t>
            </a:r>
            <a:r>
              <a:rPr lang="en-US" altLang="ja-JP" sz="1800" dirty="0" err="1">
                <a:solidFill>
                  <a:schemeClr val="tx1"/>
                </a:solidFill>
                <a:ea typeface="ＭＳ Ｐゴシック" pitchFamily="34" charset="-128"/>
              </a:rPr>
              <a:t>Xs</a:t>
            </a:r>
            <a:r>
              <a:rPr lang="en-US" altLang="ja-JP" sz="1800" dirty="0">
                <a:solidFill>
                  <a:schemeClr val="tx1"/>
                </a:solidFill>
                <a:ea typeface="ＭＳ Ｐゴシック" pitchFamily="34" charset="-128"/>
              </a:rPr>
              <a:t> the ER’s total # of</a:t>
            </a:r>
            <a:r>
              <a:rPr lang="en-US" altLang="ja-JP" sz="1800" dirty="0">
                <a:ea typeface="ＭＳ Ｐゴシック" pitchFamily="34" charset="-128"/>
              </a:rPr>
              <a:t> </a:t>
            </a:r>
            <a:r>
              <a:rPr lang="en-US" altLang="ja-JP" sz="1800" dirty="0">
                <a:solidFill>
                  <a:srgbClr val="FF00FF"/>
                </a:solidFill>
                <a:ea typeface="ＭＳ Ｐゴシック" pitchFamily="34" charset="-128"/>
              </a:rPr>
              <a:t>FTEs</a:t>
            </a:r>
            <a:r>
              <a:rPr lang="en-US" altLang="ja-JP" sz="1800" dirty="0">
                <a:ea typeface="ＭＳ Ｐゴシック" pitchFamily="34" charset="-128"/>
              </a:rPr>
              <a:t> </a:t>
            </a:r>
            <a:r>
              <a:rPr lang="en-US" altLang="ja-JP" sz="1800" dirty="0">
                <a:solidFill>
                  <a:schemeClr val="tx1"/>
                </a:solidFill>
                <a:ea typeface="ＭＳ Ｐゴシック" pitchFamily="34" charset="-128"/>
              </a:rPr>
              <a:t>less the 30</a:t>
            </a:r>
            <a:r>
              <a:rPr lang="en-US" altLang="ja-JP" sz="1800" dirty="0">
                <a:ea typeface="ＭＳ Ｐゴシック" pitchFamily="34" charset="-128"/>
              </a:rPr>
              <a:t> </a:t>
            </a:r>
            <a:r>
              <a:rPr lang="en-US" altLang="ja-JP" sz="1800" dirty="0">
                <a:solidFill>
                  <a:srgbClr val="FF00FF"/>
                </a:solidFill>
                <a:ea typeface="ＭＳ Ｐゴシック" pitchFamily="34" charset="-128"/>
              </a:rPr>
              <a:t>FTE</a:t>
            </a:r>
            <a:r>
              <a:rPr lang="en-US" altLang="ja-JP" sz="1800" dirty="0">
                <a:solidFill>
                  <a:srgbClr val="FF99FF"/>
                </a:solidFill>
                <a:ea typeface="ＭＳ Ｐゴシック" pitchFamily="34" charset="-128"/>
              </a:rPr>
              <a:t> </a:t>
            </a:r>
            <a:r>
              <a:rPr lang="en-US" altLang="ja-JP" sz="1800" dirty="0">
                <a:solidFill>
                  <a:schemeClr val="tx1"/>
                </a:solidFill>
                <a:ea typeface="ＭＳ Ｐゴシック" pitchFamily="34" charset="-128"/>
              </a:rPr>
              <a:t>reduction during that month).</a:t>
            </a:r>
            <a:endParaRPr lang="en-US" sz="1800" dirty="0">
              <a:solidFill>
                <a:schemeClr val="tx1"/>
              </a:solidFill>
              <a:ea typeface="ＭＳ Ｐゴシック" pitchFamily="34" charset="-128"/>
            </a:endParaRPr>
          </a:p>
        </p:txBody>
      </p:sp>
      <p:sp>
        <p:nvSpPr>
          <p:cNvPr id="5" name="Slide Number Placeholder 5"/>
          <p:cNvSpPr>
            <a:spLocks noGrp="1"/>
          </p:cNvSpPr>
          <p:nvPr>
            <p:ph type="sldNum" sz="quarter" idx="12"/>
          </p:nvPr>
        </p:nvSpPr>
        <p:spPr/>
        <p:txBody>
          <a:bodyPr/>
          <a:lstStyle/>
          <a:p>
            <a:pPr>
              <a:defRPr/>
            </a:pPr>
            <a:fld id="{951E3803-51EF-423C-A51F-F92EDC95B82A}" type="slidenum">
              <a:rPr lang="en-US"/>
              <a:pPr>
                <a:defRPr/>
              </a:pPr>
              <a:t>96</a:t>
            </a:fld>
            <a:endParaRPr lang="en-US" dirty="0"/>
          </a:p>
        </p:txBody>
      </p:sp>
      <p:pic>
        <p:nvPicPr>
          <p:cNvPr id="6" name="Picture 4" descr="MC900440035[1]"/>
          <p:cNvPicPr>
            <a:picLocks noChangeAspect="1" noChangeArrowheads="1"/>
          </p:cNvPicPr>
          <p:nvPr/>
        </p:nvPicPr>
        <p:blipFill>
          <a:blip r:embed="rId2"/>
          <a:srcRect/>
          <a:stretch>
            <a:fillRect/>
          </a:stretch>
        </p:blipFill>
        <p:spPr bwMode="auto">
          <a:xfrm>
            <a:off x="228600" y="3429000"/>
            <a:ext cx="645459" cy="457200"/>
          </a:xfrm>
          <a:prstGeom prst="rect">
            <a:avLst/>
          </a:prstGeom>
          <a:noFill/>
          <a:ln w="9525">
            <a:noFill/>
            <a:miter lim="800000"/>
            <a:headEnd/>
            <a:tailEnd/>
          </a:ln>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3"/>
          <p:cNvSpPr>
            <a:spLocks noGrp="1" noChangeArrowheads="1"/>
          </p:cNvSpPr>
          <p:nvPr>
            <p:ph type="title"/>
          </p:nvPr>
        </p:nvSpPr>
        <p:spPr>
          <a:xfrm>
            <a:off x="457200" y="381000"/>
            <a:ext cx="3810000" cy="6019800"/>
          </a:xfrm>
        </p:spPr>
        <p:txBody>
          <a:bodyPr/>
          <a:lstStyle/>
          <a:p>
            <a:pPr eaLnBrk="1" hangingPunct="1"/>
            <a:r>
              <a:rPr lang="en-US" sz="3600">
                <a:ea typeface="ＭＳ Ｐゴシック" pitchFamily="34" charset="-128"/>
              </a:rPr>
              <a:t>ER </a:t>
            </a:r>
            <a:r>
              <a:rPr lang="ja-JP" altLang="en-US" sz="3600">
                <a:ea typeface="ＭＳ Ｐゴシック" pitchFamily="34" charset="-128"/>
              </a:rPr>
              <a:t>“</a:t>
            </a:r>
            <a:r>
              <a:rPr lang="en-US" altLang="ja-JP" sz="3600">
                <a:ea typeface="ＭＳ Ｐゴシック" pitchFamily="34" charset="-128"/>
              </a:rPr>
              <a:t>Pay or Play” Penalty Tax </a:t>
            </a:r>
            <a:r>
              <a:rPr lang="en-US" altLang="ja-JP" sz="3200">
                <a:ea typeface="ＭＳ Ｐゴシック" pitchFamily="34" charset="-128"/>
              </a:rPr>
              <a:t>(cont</a:t>
            </a:r>
            <a:r>
              <a:rPr lang="ja-JP" altLang="en-US" sz="3200">
                <a:ea typeface="ＭＳ Ｐゴシック" pitchFamily="34" charset="-128"/>
              </a:rPr>
              <a:t>’</a:t>
            </a:r>
            <a:r>
              <a:rPr lang="en-US" altLang="ja-JP" sz="3200">
                <a:ea typeface="ＭＳ Ｐゴシック" pitchFamily="34" charset="-128"/>
              </a:rPr>
              <a:t>d)</a:t>
            </a:r>
            <a:endParaRPr lang="en-US" sz="3200">
              <a:ea typeface="ＭＳ Ｐゴシック" pitchFamily="34" charset="-128"/>
            </a:endParaRPr>
          </a:p>
        </p:txBody>
      </p:sp>
      <p:sp>
        <p:nvSpPr>
          <p:cNvPr id="105473" name="Content Placeholder 2"/>
          <p:cNvSpPr>
            <a:spLocks noGrp="1"/>
          </p:cNvSpPr>
          <p:nvPr>
            <p:ph idx="1"/>
          </p:nvPr>
        </p:nvSpPr>
        <p:spPr>
          <a:xfrm>
            <a:off x="4666129" y="334282"/>
            <a:ext cx="4325471" cy="6280150"/>
          </a:xfrm>
        </p:spPr>
        <p:txBody>
          <a:bodyPr/>
          <a:lstStyle/>
          <a:p>
            <a:pPr marL="0" indent="0">
              <a:lnSpc>
                <a:spcPct val="90000"/>
              </a:lnSpc>
              <a:spcBef>
                <a:spcPct val="20000"/>
              </a:spcBef>
              <a:buClr>
                <a:schemeClr val="hlink"/>
              </a:buClr>
              <a:buSzPct val="65000"/>
              <a:buFont typeface="Wingdings" pitchFamily="2" charset="2"/>
              <a:buNone/>
              <a:tabLst>
                <a:tab pos="461963" algn="l"/>
              </a:tabLst>
            </a:pPr>
            <a:r>
              <a:rPr lang="en-US" sz="1700" b="1" u="sng" dirty="0">
                <a:solidFill>
                  <a:srgbClr val="CC6600"/>
                </a:solidFill>
                <a:latin typeface="Tahoma" pitchFamily="34" charset="0"/>
                <a:ea typeface="ＭＳ Ｐゴシック" pitchFamily="34" charset="-128"/>
                <a:cs typeface="Arial" charset="0"/>
              </a:rPr>
              <a:t>Example 1</a:t>
            </a:r>
            <a:r>
              <a:rPr lang="en-US" sz="1700" u="sng" dirty="0">
                <a:solidFill>
                  <a:srgbClr val="CC6600"/>
                </a:solidFill>
                <a:latin typeface="Tahoma" pitchFamily="34" charset="0"/>
                <a:ea typeface="ＭＳ Ｐゴシック" pitchFamily="34" charset="-128"/>
                <a:cs typeface="Arial" charset="0"/>
              </a:rPr>
              <a:t>:</a:t>
            </a:r>
            <a:r>
              <a:rPr lang="en-US" sz="1700" u="sng" dirty="0">
                <a:solidFill>
                  <a:srgbClr val="00B046"/>
                </a:solidFill>
                <a:latin typeface="Tahoma" pitchFamily="34" charset="0"/>
                <a:ea typeface="ＭＳ Ｐゴシック" pitchFamily="34" charset="-128"/>
                <a:cs typeface="Arial" charset="0"/>
              </a:rPr>
              <a:t> Calculation of § 4980H(b) Pay or Play Penalty.</a:t>
            </a:r>
            <a:r>
              <a:rPr lang="en-US" sz="1700" dirty="0">
                <a:solidFill>
                  <a:schemeClr val="hlink"/>
                </a:solidFill>
                <a:latin typeface="Tahoma" pitchFamily="34" charset="0"/>
                <a:ea typeface="ＭＳ Ｐゴシック" pitchFamily="34" charset="-128"/>
                <a:cs typeface="Arial" charset="0"/>
              </a:rPr>
              <a:t> </a:t>
            </a:r>
            <a:r>
              <a:rPr lang="en-US" sz="1700" dirty="0">
                <a:solidFill>
                  <a:schemeClr val="tx1"/>
                </a:solidFill>
                <a:latin typeface="Tahoma" pitchFamily="34" charset="0"/>
                <a:ea typeface="ＭＳ Ｐゴシック" pitchFamily="34" charset="-128"/>
                <a:cs typeface="Arial" charset="0"/>
              </a:rPr>
              <a:t>For 2020, ER B</a:t>
            </a:r>
            <a:r>
              <a:rPr lang="en-US" sz="1700" dirty="0">
                <a:solidFill>
                  <a:srgbClr val="00B046"/>
                </a:solidFill>
                <a:latin typeface="Tahoma" pitchFamily="34" charset="0"/>
                <a:ea typeface="ＭＳ Ｐゴシック" pitchFamily="34" charset="-128"/>
                <a:cs typeface="Arial" charset="0"/>
              </a:rPr>
              <a:t> </a:t>
            </a:r>
            <a:r>
              <a:rPr lang="en-US" sz="1700" u="sng" dirty="0">
                <a:solidFill>
                  <a:schemeClr val="tx1"/>
                </a:solidFill>
                <a:latin typeface="Tahoma" pitchFamily="34" charset="0"/>
                <a:ea typeface="ＭＳ Ｐゴシック" pitchFamily="34" charset="-128"/>
                <a:cs typeface="Arial" charset="0"/>
              </a:rPr>
              <a:t>offers</a:t>
            </a:r>
            <a:r>
              <a:rPr lang="en-US" sz="1700" dirty="0">
                <a:solidFill>
                  <a:schemeClr val="tx1"/>
                </a:solidFill>
                <a:latin typeface="Tahoma" pitchFamily="34" charset="0"/>
                <a:ea typeface="ＭＳ Ｐゴシック" pitchFamily="34" charset="-128"/>
                <a:cs typeface="Arial" charset="0"/>
              </a:rPr>
              <a:t> MV coverage, but makes no ER contribution towards the cost; and has 51</a:t>
            </a:r>
            <a:r>
              <a:rPr lang="en-US" sz="1700" dirty="0">
                <a:solidFill>
                  <a:srgbClr val="00B046"/>
                </a:solidFill>
                <a:latin typeface="Tahoma" pitchFamily="34" charset="0"/>
                <a:ea typeface="ＭＳ Ｐゴシック" pitchFamily="34" charset="-128"/>
                <a:cs typeface="Arial" charset="0"/>
              </a:rPr>
              <a:t> </a:t>
            </a:r>
            <a:r>
              <a:rPr lang="en-US" sz="1700" dirty="0">
                <a:solidFill>
                  <a:srgbClr val="FF00FF"/>
                </a:solidFill>
                <a:latin typeface="Tahoma" pitchFamily="34" charset="0"/>
                <a:ea typeface="ＭＳ Ｐゴシック" pitchFamily="34" charset="-128"/>
                <a:cs typeface="Arial" charset="0"/>
              </a:rPr>
              <a:t>FTEs</a:t>
            </a:r>
            <a:r>
              <a:rPr lang="en-US" sz="1700" dirty="0">
                <a:solidFill>
                  <a:srgbClr val="00B046"/>
                </a:solidFill>
                <a:latin typeface="Tahoma" pitchFamily="34" charset="0"/>
                <a:ea typeface="ＭＳ Ｐゴシック" pitchFamily="34" charset="-128"/>
                <a:cs typeface="Arial" charset="0"/>
              </a:rPr>
              <a:t> </a:t>
            </a:r>
            <a:r>
              <a:rPr lang="en-US" sz="1700" dirty="0">
                <a:solidFill>
                  <a:schemeClr val="tx1"/>
                </a:solidFill>
                <a:latin typeface="Tahoma" pitchFamily="34" charset="0"/>
                <a:ea typeface="ＭＳ Ｐゴシック" pitchFamily="34" charset="-128"/>
                <a:cs typeface="Arial" charset="0"/>
              </a:rPr>
              <a:t>and 50</a:t>
            </a:r>
            <a:r>
              <a:rPr lang="en-US" sz="1700" dirty="0">
                <a:solidFill>
                  <a:srgbClr val="00B046"/>
                </a:solidFill>
                <a:latin typeface="Tahoma" pitchFamily="34" charset="0"/>
                <a:ea typeface="ＭＳ Ｐゴシック" pitchFamily="34" charset="-128"/>
                <a:cs typeface="Arial" charset="0"/>
              </a:rPr>
              <a:t> </a:t>
            </a:r>
            <a:r>
              <a:rPr lang="en-US" sz="1700" dirty="0">
                <a:solidFill>
                  <a:srgbClr val="1466C5"/>
                </a:solidFill>
                <a:latin typeface="Tahoma" pitchFamily="34" charset="0"/>
                <a:ea typeface="ＭＳ Ｐゴシック" pitchFamily="34" charset="-128"/>
                <a:cs typeface="Arial" charset="0"/>
              </a:rPr>
              <a:t>FTEEs</a:t>
            </a:r>
            <a:r>
              <a:rPr lang="en-US" sz="1700" dirty="0">
                <a:solidFill>
                  <a:srgbClr val="00B046"/>
                </a:solidFill>
                <a:latin typeface="Tahoma" pitchFamily="34" charset="0"/>
                <a:ea typeface="ＭＳ Ｐゴシック" pitchFamily="34" charset="-128"/>
                <a:cs typeface="Arial" charset="0"/>
              </a:rPr>
              <a:t>=101 </a:t>
            </a:r>
            <a:r>
              <a:rPr lang="en-US" sz="1700" dirty="0">
                <a:solidFill>
                  <a:srgbClr val="FF00FF"/>
                </a:solidFill>
                <a:latin typeface="Tahoma" pitchFamily="34" charset="0"/>
                <a:ea typeface="ＭＳ Ｐゴシック" pitchFamily="34" charset="-128"/>
                <a:cs typeface="Arial" charset="0"/>
              </a:rPr>
              <a:t>FTEs</a:t>
            </a:r>
            <a:r>
              <a:rPr lang="en-US" sz="1700" dirty="0">
                <a:solidFill>
                  <a:schemeClr val="hlink"/>
                </a:solidFill>
                <a:latin typeface="Tahoma" pitchFamily="34" charset="0"/>
                <a:ea typeface="ＭＳ Ｐゴシック" pitchFamily="34" charset="-128"/>
                <a:cs typeface="Arial" charset="0"/>
              </a:rPr>
              <a:t>/</a:t>
            </a:r>
            <a:r>
              <a:rPr lang="en-US" sz="1700" dirty="0">
                <a:solidFill>
                  <a:srgbClr val="1466C5"/>
                </a:solidFill>
                <a:latin typeface="Tahoma" pitchFamily="34" charset="0"/>
                <a:ea typeface="ＭＳ Ｐゴシック" pitchFamily="34" charset="-128"/>
                <a:cs typeface="Arial" charset="0"/>
              </a:rPr>
              <a:t>FTEEs</a:t>
            </a:r>
            <a:r>
              <a:rPr lang="en-US" sz="1700" dirty="0">
                <a:solidFill>
                  <a:schemeClr val="hlink"/>
                </a:solidFill>
                <a:latin typeface="Tahoma" pitchFamily="34" charset="0"/>
                <a:ea typeface="ＭＳ Ｐゴシック" pitchFamily="34" charset="-128"/>
                <a:cs typeface="Arial" charset="0"/>
              </a:rPr>
              <a:t>. </a:t>
            </a:r>
            <a:r>
              <a:rPr lang="en-US" sz="1700" dirty="0">
                <a:solidFill>
                  <a:schemeClr val="tx1"/>
                </a:solidFill>
                <a:latin typeface="Tahoma" pitchFamily="34" charset="0"/>
                <a:ea typeface="ＭＳ Ｐゴシック" pitchFamily="34" charset="-128"/>
                <a:cs typeface="Arial" charset="0"/>
              </a:rPr>
              <a:t>20</a:t>
            </a:r>
            <a:r>
              <a:rPr lang="en-US" sz="1700" dirty="0">
                <a:solidFill>
                  <a:schemeClr val="hlink"/>
                </a:solidFill>
                <a:latin typeface="Tahoma" pitchFamily="34" charset="0"/>
                <a:ea typeface="ＭＳ Ｐゴシック" pitchFamily="34" charset="-128"/>
                <a:cs typeface="Arial" charset="0"/>
              </a:rPr>
              <a:t> </a:t>
            </a:r>
            <a:r>
              <a:rPr lang="en-US" sz="1700" dirty="0">
                <a:solidFill>
                  <a:srgbClr val="FF00FF"/>
                </a:solidFill>
                <a:latin typeface="Tahoma" pitchFamily="34" charset="0"/>
                <a:ea typeface="ＭＳ Ｐゴシック" pitchFamily="34" charset="-128"/>
                <a:cs typeface="Arial" charset="0"/>
              </a:rPr>
              <a:t>FTEs</a:t>
            </a:r>
            <a:r>
              <a:rPr lang="en-US" sz="1700" dirty="0">
                <a:solidFill>
                  <a:schemeClr val="hlink"/>
                </a:solidFill>
                <a:latin typeface="Tahoma" pitchFamily="34" charset="0"/>
                <a:ea typeface="ＭＳ Ｐゴシック" pitchFamily="34" charset="-128"/>
                <a:cs typeface="Arial" charset="0"/>
              </a:rPr>
              <a:t> </a:t>
            </a:r>
            <a:r>
              <a:rPr lang="en-US" sz="1700" dirty="0">
                <a:solidFill>
                  <a:schemeClr val="tx1"/>
                </a:solidFill>
                <a:latin typeface="Tahoma" pitchFamily="34" charset="0"/>
                <a:ea typeface="ＭＳ Ｐゴシック" pitchFamily="34" charset="-128"/>
                <a:cs typeface="Arial" charset="0"/>
              </a:rPr>
              <a:t>enroll in an Exchange, however only 5</a:t>
            </a:r>
            <a:r>
              <a:rPr lang="en-US" sz="1700" dirty="0">
                <a:solidFill>
                  <a:srgbClr val="FF99FF"/>
                </a:solidFill>
                <a:latin typeface="Tahoma" pitchFamily="34" charset="0"/>
                <a:ea typeface="ＭＳ Ｐゴシック" pitchFamily="34" charset="-128"/>
                <a:cs typeface="Arial" charset="0"/>
              </a:rPr>
              <a:t> </a:t>
            </a:r>
            <a:r>
              <a:rPr lang="en-US" sz="1700" dirty="0">
                <a:solidFill>
                  <a:srgbClr val="FF00FF"/>
                </a:solidFill>
                <a:latin typeface="Tahoma" pitchFamily="34" charset="0"/>
                <a:ea typeface="ＭＳ Ｐゴシック" pitchFamily="34" charset="-128"/>
                <a:cs typeface="Arial" charset="0"/>
              </a:rPr>
              <a:t>FTEs</a:t>
            </a:r>
            <a:r>
              <a:rPr lang="en-US" sz="1700" dirty="0">
                <a:solidFill>
                  <a:schemeClr val="hlink"/>
                </a:solidFill>
                <a:latin typeface="Tahoma" pitchFamily="34" charset="0"/>
                <a:ea typeface="ＭＳ Ｐゴシック" pitchFamily="34" charset="-128"/>
                <a:cs typeface="Arial" charset="0"/>
              </a:rPr>
              <a:t> </a:t>
            </a:r>
            <a:r>
              <a:rPr lang="en-US" sz="1700" dirty="0">
                <a:solidFill>
                  <a:schemeClr val="tx1"/>
                </a:solidFill>
                <a:latin typeface="Tahoma" pitchFamily="34" charset="0"/>
                <a:ea typeface="ＭＳ Ｐゴシック" pitchFamily="34" charset="-128"/>
                <a:cs typeface="Arial" charset="0"/>
              </a:rPr>
              <a:t>receive a federal tax credit for the year because the cost of ER B</a:t>
            </a:r>
            <a:r>
              <a:rPr lang="ja-JP" altLang="en-US" sz="1700" dirty="0">
                <a:solidFill>
                  <a:schemeClr val="tx1"/>
                </a:solidFill>
                <a:ea typeface="ＭＳ Ｐゴシック" pitchFamily="34" charset="-128"/>
                <a:cs typeface="Arial" charset="0"/>
              </a:rPr>
              <a:t>’</a:t>
            </a:r>
            <a:r>
              <a:rPr lang="en-US" sz="1700" dirty="0">
                <a:solidFill>
                  <a:schemeClr val="tx1"/>
                </a:solidFill>
                <a:latin typeface="Tahoma" pitchFamily="34" charset="0"/>
                <a:ea typeface="ＭＳ Ｐゴシック" pitchFamily="34" charset="-128"/>
                <a:cs typeface="Arial" charset="0"/>
              </a:rPr>
              <a:t>s coverage is </a:t>
            </a:r>
            <a:r>
              <a:rPr lang="en-US" sz="1700" u="sng" dirty="0">
                <a:solidFill>
                  <a:schemeClr val="tx1"/>
                </a:solidFill>
                <a:latin typeface="Tahoma" pitchFamily="34" charset="0"/>
                <a:ea typeface="ＭＳ Ｐゴシック" pitchFamily="34" charset="-128"/>
                <a:cs typeface="Arial" charset="0"/>
              </a:rPr>
              <a:t>not</a:t>
            </a:r>
            <a:r>
              <a:rPr lang="en-US" sz="1700" dirty="0">
                <a:solidFill>
                  <a:schemeClr val="tx1"/>
                </a:solidFill>
                <a:latin typeface="Tahoma" pitchFamily="34" charset="0"/>
                <a:ea typeface="ＭＳ Ｐゴシック" pitchFamily="34" charset="-128"/>
                <a:cs typeface="Arial" charset="0"/>
              </a:rPr>
              <a:t> affordable based on their household income.  ER B owes $338.83/month (i.e. 1/12 X $4,060) </a:t>
            </a:r>
            <a:r>
              <a:rPr lang="en-US" sz="1700" u="sng" dirty="0">
                <a:solidFill>
                  <a:schemeClr val="tx1"/>
                </a:solidFill>
                <a:latin typeface="Tahoma" pitchFamily="34" charset="0"/>
                <a:ea typeface="ＭＳ Ｐゴシック" pitchFamily="34" charset="-128"/>
                <a:cs typeface="Arial" charset="0"/>
              </a:rPr>
              <a:t>ONLY for each</a:t>
            </a:r>
            <a:r>
              <a:rPr lang="en-US" sz="1700" u="sng" dirty="0">
                <a:solidFill>
                  <a:srgbClr val="00B046"/>
                </a:solidFill>
                <a:latin typeface="Tahoma" pitchFamily="34" charset="0"/>
                <a:ea typeface="ＭＳ Ｐゴシック" pitchFamily="34" charset="-128"/>
                <a:cs typeface="Arial" charset="0"/>
              </a:rPr>
              <a:t> </a:t>
            </a:r>
            <a:r>
              <a:rPr lang="en-US" sz="1700" u="sng" dirty="0">
                <a:solidFill>
                  <a:srgbClr val="FF00FF"/>
                </a:solidFill>
                <a:latin typeface="Tahoma" pitchFamily="34" charset="0"/>
                <a:ea typeface="ＭＳ Ｐゴシック" pitchFamily="34" charset="-128"/>
                <a:cs typeface="Arial" charset="0"/>
              </a:rPr>
              <a:t>FTE</a:t>
            </a:r>
            <a:r>
              <a:rPr lang="en-US" sz="1700" u="sng" dirty="0">
                <a:solidFill>
                  <a:schemeClr val="hlink"/>
                </a:solidFill>
                <a:latin typeface="Tahoma" pitchFamily="34" charset="0"/>
                <a:ea typeface="ＭＳ Ｐゴシック" pitchFamily="34" charset="-128"/>
                <a:cs typeface="Arial" charset="0"/>
              </a:rPr>
              <a:t> </a:t>
            </a:r>
            <a:r>
              <a:rPr lang="en-US" sz="1700" u="sng" dirty="0">
                <a:solidFill>
                  <a:schemeClr val="tx1"/>
                </a:solidFill>
                <a:latin typeface="Tahoma" pitchFamily="34" charset="0"/>
                <a:ea typeface="ＭＳ Ｐゴシック" pitchFamily="34" charset="-128"/>
                <a:cs typeface="Arial" charset="0"/>
              </a:rPr>
              <a:t>receiving a federal tax credit</a:t>
            </a:r>
            <a:r>
              <a:rPr lang="en-US" sz="1700" dirty="0">
                <a:solidFill>
                  <a:schemeClr val="tx1"/>
                </a:solidFill>
                <a:latin typeface="Tahoma" pitchFamily="34" charset="0"/>
                <a:ea typeface="ＭＳ Ｐゴシック" pitchFamily="34" charset="-128"/>
                <a:cs typeface="Arial" charset="0"/>
              </a:rPr>
              <a:t>,</a:t>
            </a:r>
            <a:r>
              <a:rPr lang="en-US" sz="1700" b="1" dirty="0">
                <a:solidFill>
                  <a:srgbClr val="0070C0"/>
                </a:solidFill>
                <a:latin typeface="Tahoma" pitchFamily="34" charset="0"/>
                <a:ea typeface="ＭＳ Ｐゴシック" pitchFamily="34" charset="-128"/>
                <a:cs typeface="Arial" charset="0"/>
              </a:rPr>
              <a:t>*</a:t>
            </a:r>
            <a:r>
              <a:rPr lang="en-US" sz="1700" dirty="0">
                <a:solidFill>
                  <a:schemeClr val="hlink"/>
                </a:solidFill>
                <a:latin typeface="Tahoma" pitchFamily="34" charset="0"/>
                <a:ea typeface="ＭＳ Ｐゴシック" pitchFamily="34" charset="-128"/>
                <a:cs typeface="Arial" charset="0"/>
              </a:rPr>
              <a:t> </a:t>
            </a:r>
            <a:r>
              <a:rPr lang="en-US" sz="1700" dirty="0">
                <a:solidFill>
                  <a:schemeClr val="tx1"/>
                </a:solidFill>
                <a:latin typeface="Tahoma" pitchFamily="34" charset="0"/>
                <a:ea typeface="ＭＳ Ｐゴシック" pitchFamily="34" charset="-128"/>
                <a:cs typeface="Arial" charset="0"/>
              </a:rPr>
              <a:t>so ER B owes a pay or play penalty tax of </a:t>
            </a:r>
            <a:r>
              <a:rPr lang="en-US" sz="1700" dirty="0">
                <a:solidFill>
                  <a:srgbClr val="00B046"/>
                </a:solidFill>
                <a:latin typeface="Tahoma" pitchFamily="34" charset="0"/>
                <a:ea typeface="ＭＳ Ｐゴシック" pitchFamily="34" charset="-128"/>
                <a:cs typeface="Arial" charset="0"/>
              </a:rPr>
              <a:t>$1,694.15/month or $20,329.80/annually</a:t>
            </a:r>
            <a:r>
              <a:rPr lang="en-US" sz="1700" dirty="0">
                <a:solidFill>
                  <a:schemeClr val="tx1"/>
                </a:solidFill>
                <a:latin typeface="Tahoma" pitchFamily="34" charset="0"/>
                <a:ea typeface="ＭＳ Ｐゴシック" pitchFamily="34" charset="-128"/>
                <a:cs typeface="Arial" charset="0"/>
              </a:rPr>
              <a:t> </a:t>
            </a:r>
            <a:r>
              <a:rPr lang="en-US" sz="1700" b="1" dirty="0">
                <a:solidFill>
                  <a:schemeClr val="tx1"/>
                </a:solidFill>
                <a:latin typeface="Tahoma" pitchFamily="34" charset="0"/>
                <a:ea typeface="ＭＳ Ｐゴシック" pitchFamily="34" charset="-128"/>
                <a:cs typeface="Arial" charset="0"/>
              </a:rPr>
              <a:t>(5</a:t>
            </a:r>
            <a:r>
              <a:rPr lang="en-US" sz="1700" b="1" dirty="0">
                <a:solidFill>
                  <a:srgbClr val="00B046"/>
                </a:solidFill>
                <a:latin typeface="Tahoma" pitchFamily="34" charset="0"/>
                <a:ea typeface="ＭＳ Ｐゴシック" pitchFamily="34" charset="-128"/>
                <a:cs typeface="Arial" charset="0"/>
              </a:rPr>
              <a:t> </a:t>
            </a:r>
            <a:r>
              <a:rPr lang="en-US" sz="1700" b="1" dirty="0">
                <a:solidFill>
                  <a:srgbClr val="FF00FF"/>
                </a:solidFill>
                <a:latin typeface="Tahoma" pitchFamily="34" charset="0"/>
                <a:ea typeface="ＭＳ Ｐゴシック" pitchFamily="34" charset="-128"/>
                <a:cs typeface="Arial" charset="0"/>
              </a:rPr>
              <a:t>FTEs</a:t>
            </a:r>
            <a:r>
              <a:rPr lang="en-US" sz="1700" b="1" dirty="0">
                <a:solidFill>
                  <a:srgbClr val="00B046"/>
                </a:solidFill>
                <a:latin typeface="Tahoma" pitchFamily="34" charset="0"/>
                <a:ea typeface="ＭＳ Ｐゴシック" pitchFamily="34" charset="-128"/>
                <a:cs typeface="Arial" charset="0"/>
              </a:rPr>
              <a:t> </a:t>
            </a:r>
            <a:r>
              <a:rPr lang="en-US" sz="1700" b="1" dirty="0">
                <a:solidFill>
                  <a:schemeClr val="tx1"/>
                </a:solidFill>
                <a:latin typeface="Tahoma" pitchFamily="34" charset="0"/>
                <a:ea typeface="ＭＳ Ｐゴシック" pitchFamily="34" charset="-128"/>
                <a:cs typeface="Arial" charset="0"/>
              </a:rPr>
              <a:t>X $338.83= $1,694.15/month X 12 = $20,329.80/annually).</a:t>
            </a:r>
          </a:p>
          <a:p>
            <a:pPr marL="0" indent="0">
              <a:lnSpc>
                <a:spcPct val="90000"/>
              </a:lnSpc>
              <a:spcBef>
                <a:spcPct val="20000"/>
              </a:spcBef>
              <a:buClr>
                <a:schemeClr val="hlink"/>
              </a:buClr>
              <a:buSzPct val="65000"/>
              <a:buFont typeface="Wingdings" pitchFamily="2" charset="2"/>
              <a:buNone/>
              <a:tabLst>
                <a:tab pos="461963" algn="l"/>
              </a:tabLst>
            </a:pPr>
            <a:endParaRPr lang="en-US" sz="1700" dirty="0">
              <a:solidFill>
                <a:schemeClr val="tx1"/>
              </a:solidFill>
              <a:latin typeface="Tahoma" pitchFamily="34" charset="0"/>
              <a:ea typeface="ＭＳ Ｐゴシック" pitchFamily="34" charset="-128"/>
              <a:cs typeface="Arial" charset="0"/>
            </a:endParaRPr>
          </a:p>
          <a:p>
            <a:pPr marL="0" indent="0">
              <a:lnSpc>
                <a:spcPct val="90000"/>
              </a:lnSpc>
              <a:spcBef>
                <a:spcPct val="20000"/>
              </a:spcBef>
              <a:buClr>
                <a:schemeClr val="hlink"/>
              </a:buClr>
              <a:buSzPct val="65000"/>
              <a:buFont typeface="Wingdings" pitchFamily="2" charset="2"/>
              <a:buNone/>
              <a:tabLst>
                <a:tab pos="461963" algn="l"/>
              </a:tabLst>
            </a:pPr>
            <a:r>
              <a:rPr lang="en-US" sz="1400" b="1" dirty="0">
                <a:solidFill>
                  <a:srgbClr val="1466C5"/>
                </a:solidFill>
                <a:latin typeface="Tahoma" pitchFamily="34" charset="0"/>
                <a:ea typeface="ＭＳ Ｐゴシック" pitchFamily="34" charset="-128"/>
                <a:cs typeface="Arial" charset="0"/>
              </a:rPr>
              <a:t>*</a:t>
            </a:r>
            <a:r>
              <a:rPr lang="en-US" sz="1400" dirty="0">
                <a:solidFill>
                  <a:srgbClr val="1466C5"/>
                </a:solidFill>
                <a:latin typeface="Tahoma" pitchFamily="34" charset="0"/>
                <a:ea typeface="ＭＳ Ｐゴシック" pitchFamily="34" charset="-128"/>
                <a:cs typeface="Arial" charset="0"/>
              </a:rPr>
              <a:t>Minus any of those FTEs who were either in a </a:t>
            </a:r>
            <a:r>
              <a:rPr lang="ja-JP" altLang="en-US" sz="1400" i="1" dirty="0">
                <a:solidFill>
                  <a:srgbClr val="1466C5"/>
                </a:solidFill>
                <a:ea typeface="ＭＳ Ｐゴシック" pitchFamily="34" charset="-128"/>
                <a:cs typeface="Arial" charset="0"/>
              </a:rPr>
              <a:t>“</a:t>
            </a:r>
            <a:r>
              <a:rPr lang="en-US" sz="1400" i="1" dirty="0">
                <a:solidFill>
                  <a:srgbClr val="1466C5"/>
                </a:solidFill>
                <a:latin typeface="Tahoma" pitchFamily="34" charset="0"/>
                <a:ea typeface="ＭＳ Ｐゴシック" pitchFamily="34" charset="-128"/>
                <a:cs typeface="Arial" charset="0"/>
              </a:rPr>
              <a:t>non-assessment period</a:t>
            </a:r>
            <a:r>
              <a:rPr lang="ja-JP" altLang="en-US" sz="1400" i="1" dirty="0">
                <a:solidFill>
                  <a:srgbClr val="1466C5"/>
                </a:solidFill>
                <a:ea typeface="ＭＳ Ｐゴシック" pitchFamily="34" charset="-128"/>
                <a:cs typeface="Arial" charset="0"/>
              </a:rPr>
              <a:t>”</a:t>
            </a:r>
            <a:r>
              <a:rPr lang="en-US" sz="1400" i="1" dirty="0">
                <a:solidFill>
                  <a:srgbClr val="1466C5"/>
                </a:solidFill>
                <a:latin typeface="Tahoma" pitchFamily="34" charset="0"/>
                <a:ea typeface="ＭＳ Ｐゴシック" pitchFamily="34" charset="-128"/>
                <a:cs typeface="Arial" charset="0"/>
              </a:rPr>
              <a:t> </a:t>
            </a:r>
            <a:r>
              <a:rPr lang="en-US" sz="1400" dirty="0">
                <a:solidFill>
                  <a:srgbClr val="1466C5"/>
                </a:solidFill>
                <a:latin typeface="Tahoma" pitchFamily="34" charset="0"/>
                <a:ea typeface="ＭＳ Ｐゴシック" pitchFamily="34" charset="-128"/>
                <a:cs typeface="Arial" charset="0"/>
              </a:rPr>
              <a:t>or were offered MV coverage that met one of the </a:t>
            </a:r>
            <a:r>
              <a:rPr lang="ja-JP" altLang="en-US" sz="1400" dirty="0">
                <a:solidFill>
                  <a:srgbClr val="1466C5"/>
                </a:solidFill>
                <a:ea typeface="ＭＳ Ｐゴシック" pitchFamily="34" charset="-128"/>
                <a:cs typeface="Arial" charset="0"/>
              </a:rPr>
              <a:t>“</a:t>
            </a:r>
            <a:r>
              <a:rPr lang="en-US" sz="1400" dirty="0">
                <a:solidFill>
                  <a:srgbClr val="1466C5"/>
                </a:solidFill>
                <a:latin typeface="Tahoma" pitchFamily="34" charset="0"/>
                <a:ea typeface="ＭＳ Ｐゴシック" pitchFamily="34" charset="-128"/>
                <a:cs typeface="Arial" charset="0"/>
              </a:rPr>
              <a:t>affordability safe harbors</a:t>
            </a:r>
            <a:r>
              <a:rPr lang="ja-JP" altLang="en-US" sz="1400" dirty="0">
                <a:solidFill>
                  <a:srgbClr val="1466C5"/>
                </a:solidFill>
                <a:ea typeface="ＭＳ Ｐゴシック" pitchFamily="34" charset="-128"/>
                <a:cs typeface="Arial" charset="0"/>
              </a:rPr>
              <a:t>”</a:t>
            </a:r>
            <a:r>
              <a:rPr lang="en-US" sz="1400" dirty="0">
                <a:solidFill>
                  <a:srgbClr val="1466C5"/>
                </a:solidFill>
                <a:latin typeface="Tahoma" pitchFamily="34" charset="0"/>
                <a:ea typeface="ＭＳ Ｐゴシック" pitchFamily="34" charset="-128"/>
                <a:cs typeface="Arial" charset="0"/>
              </a:rPr>
              <a:t> in which case ER not liable for that month.</a:t>
            </a:r>
            <a:endParaRPr lang="en-US" sz="1400" i="1" dirty="0">
              <a:solidFill>
                <a:srgbClr val="1466C5"/>
              </a:solidFill>
              <a:latin typeface="Tahoma" pitchFamily="34" charset="0"/>
              <a:ea typeface="ＭＳ Ｐゴシック" pitchFamily="34" charset="-128"/>
              <a:cs typeface="Arial" charset="0"/>
            </a:endParaRPr>
          </a:p>
        </p:txBody>
      </p:sp>
      <p:sp>
        <p:nvSpPr>
          <p:cNvPr id="5" name="Slide Number Placeholder 5"/>
          <p:cNvSpPr>
            <a:spLocks noGrp="1"/>
          </p:cNvSpPr>
          <p:nvPr>
            <p:ph type="sldNum" sz="quarter" idx="12"/>
          </p:nvPr>
        </p:nvSpPr>
        <p:spPr/>
        <p:txBody>
          <a:bodyPr/>
          <a:lstStyle/>
          <a:p>
            <a:pPr>
              <a:defRPr/>
            </a:pPr>
            <a:fld id="{024D9A75-CEE6-48CD-A460-B95FDB1D58B7}" type="slidenum">
              <a:rPr lang="en-US"/>
              <a:pPr>
                <a:defRPr/>
              </a:pPr>
              <a:t>97</a:t>
            </a:fld>
            <a:endParaRPr lang="en-US" dirty="0"/>
          </a:p>
        </p:txBody>
      </p:sp>
      <p:pic>
        <p:nvPicPr>
          <p:cNvPr id="6" name="Picture 4" descr="MC900440035[1]"/>
          <p:cNvPicPr>
            <a:picLocks noChangeAspect="1" noChangeArrowheads="1"/>
          </p:cNvPicPr>
          <p:nvPr/>
        </p:nvPicPr>
        <p:blipFill>
          <a:blip r:embed="rId2"/>
          <a:srcRect/>
          <a:stretch>
            <a:fillRect/>
          </a:stretch>
        </p:blipFill>
        <p:spPr bwMode="auto">
          <a:xfrm>
            <a:off x="4343400" y="381000"/>
            <a:ext cx="645459" cy="457200"/>
          </a:xfrm>
          <a:prstGeom prst="rect">
            <a:avLst/>
          </a:prstGeom>
          <a:noFill/>
          <a:ln w="9525">
            <a:noFill/>
            <a:miter lim="800000"/>
            <a:headEnd/>
            <a:tailEnd/>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lstStyle/>
          <a:p>
            <a:pPr>
              <a:defRPr/>
            </a:pPr>
            <a:r>
              <a:rPr lang="en-US" sz="4000" dirty="0"/>
              <a:t>ER </a:t>
            </a:r>
            <a:r>
              <a:rPr lang="ja-JP" altLang="en-US" sz="4000" dirty="0"/>
              <a:t>“</a:t>
            </a:r>
            <a:r>
              <a:rPr lang="en-US" altLang="ja-JP" sz="4000" dirty="0"/>
              <a:t>Pay or Play” Penalty Tax </a:t>
            </a:r>
            <a:r>
              <a:rPr lang="en-US" altLang="ja-JP" sz="3200" dirty="0"/>
              <a:t>(cont</a:t>
            </a:r>
            <a:r>
              <a:rPr lang="ja-JP" altLang="en-US" sz="3200" dirty="0"/>
              <a:t>’</a:t>
            </a:r>
            <a:r>
              <a:rPr lang="en-US" altLang="ja-JP" sz="3200" dirty="0"/>
              <a:t>d)</a:t>
            </a:r>
            <a:br>
              <a:rPr lang="en-US" sz="3200" b="1" i="1" u="sng" dirty="0">
                <a:solidFill>
                  <a:srgbClr val="00FFFF"/>
                </a:solidFill>
                <a:effectLst>
                  <a:outerShdw blurRad="38100" dist="38100" dir="2700000" algn="tl">
                    <a:srgbClr val="000000"/>
                  </a:outerShdw>
                </a:effectLst>
                <a:cs typeface="Arial" charset="0"/>
              </a:rPr>
            </a:br>
            <a:endParaRPr lang="en-US" sz="3200" dirty="0"/>
          </a:p>
        </p:txBody>
      </p:sp>
      <p:sp>
        <p:nvSpPr>
          <p:cNvPr id="106499" name="Content Placeholder 2"/>
          <p:cNvSpPr>
            <a:spLocks noGrp="1"/>
          </p:cNvSpPr>
          <p:nvPr>
            <p:ph idx="1"/>
          </p:nvPr>
        </p:nvSpPr>
        <p:spPr>
          <a:xfrm>
            <a:off x="685800" y="2397125"/>
            <a:ext cx="8077200" cy="3959225"/>
          </a:xfrm>
        </p:spPr>
        <p:txBody>
          <a:bodyPr/>
          <a:lstStyle/>
          <a:p>
            <a:pPr marL="0" indent="0">
              <a:lnSpc>
                <a:spcPct val="90000"/>
              </a:lnSpc>
              <a:buNone/>
            </a:pPr>
            <a:r>
              <a:rPr lang="en-US" sz="2000" b="1" u="sng" dirty="0">
                <a:solidFill>
                  <a:srgbClr val="CC6600"/>
                </a:solidFill>
                <a:ea typeface="ＭＳ Ｐゴシック" pitchFamily="34" charset="-128"/>
              </a:rPr>
              <a:t>Example 2:</a:t>
            </a:r>
            <a:r>
              <a:rPr lang="en-US" sz="2000" u="sng" dirty="0">
                <a:solidFill>
                  <a:srgbClr val="00B046"/>
                </a:solidFill>
                <a:ea typeface="ＭＳ Ｐゴシック" pitchFamily="34" charset="-128"/>
              </a:rPr>
              <a:t> Calculation of § 4980H(b) Pay or Play Penalty.</a:t>
            </a:r>
            <a:r>
              <a:rPr lang="en-US" sz="2000" dirty="0">
                <a:solidFill>
                  <a:schemeClr val="hlink"/>
                </a:solidFill>
                <a:ea typeface="ＭＳ Ｐゴシック" pitchFamily="34" charset="-128"/>
              </a:rPr>
              <a:t> </a:t>
            </a:r>
            <a:r>
              <a:rPr lang="en-US" sz="2000" dirty="0">
                <a:solidFill>
                  <a:schemeClr val="tx1"/>
                </a:solidFill>
                <a:ea typeface="ＭＳ Ｐゴシック" pitchFamily="34" charset="-128"/>
              </a:rPr>
              <a:t>Same as previous example, except all 20</a:t>
            </a:r>
            <a:r>
              <a:rPr lang="en-US" sz="2000" dirty="0">
                <a:solidFill>
                  <a:srgbClr val="00B046"/>
                </a:solidFill>
                <a:ea typeface="ＭＳ Ｐゴシック" pitchFamily="34" charset="-128"/>
              </a:rPr>
              <a:t> </a:t>
            </a:r>
            <a:r>
              <a:rPr lang="en-US" sz="2000" dirty="0">
                <a:solidFill>
                  <a:srgbClr val="1466C5"/>
                </a:solidFill>
                <a:ea typeface="ＭＳ Ｐゴシック" pitchFamily="34" charset="-128"/>
              </a:rPr>
              <a:t>FTEs</a:t>
            </a:r>
            <a:r>
              <a:rPr lang="en-US" sz="2000" dirty="0">
                <a:solidFill>
                  <a:schemeClr val="hlink"/>
                </a:solidFill>
                <a:ea typeface="ＭＳ Ｐゴシック" pitchFamily="34" charset="-128"/>
              </a:rPr>
              <a:t> </a:t>
            </a:r>
            <a:r>
              <a:rPr lang="en-US" sz="2000" dirty="0">
                <a:solidFill>
                  <a:schemeClr val="tx1"/>
                </a:solidFill>
                <a:ea typeface="ＭＳ Ｐゴシック" pitchFamily="34" charset="-128"/>
              </a:rPr>
              <a:t>receive a federal tax credit for the year for enrolling in an Exchange because ER B’</a:t>
            </a:r>
            <a:r>
              <a:rPr lang="en-US" altLang="ja-JP" sz="2000" dirty="0">
                <a:solidFill>
                  <a:schemeClr val="tx1"/>
                </a:solidFill>
                <a:ea typeface="ＭＳ Ｐゴシック" pitchFamily="34" charset="-128"/>
              </a:rPr>
              <a:t>s coverage in </a:t>
            </a:r>
            <a:r>
              <a:rPr lang="en-US" altLang="ja-JP" sz="2000" u="sng" dirty="0">
                <a:solidFill>
                  <a:schemeClr val="tx1"/>
                </a:solidFill>
                <a:ea typeface="ＭＳ Ｐゴシック" pitchFamily="34" charset="-128"/>
              </a:rPr>
              <a:t>not</a:t>
            </a:r>
            <a:r>
              <a:rPr lang="en-US" altLang="ja-JP" sz="2000" dirty="0">
                <a:solidFill>
                  <a:schemeClr val="tx1"/>
                </a:solidFill>
                <a:ea typeface="ＭＳ Ｐゴシック" pitchFamily="34" charset="-128"/>
              </a:rPr>
              <a:t> affordable</a:t>
            </a:r>
            <a:r>
              <a:rPr lang="en-US" sz="2000" dirty="0">
                <a:solidFill>
                  <a:schemeClr val="tx1"/>
                </a:solidFill>
                <a:ea typeface="ＭＳ Ｐゴシック" pitchFamily="34" charset="-128"/>
              </a:rPr>
              <a:t> based on their household income.</a:t>
            </a:r>
            <a:r>
              <a:rPr lang="en-US" altLang="ja-JP" sz="2000" dirty="0">
                <a:solidFill>
                  <a:schemeClr val="tx1"/>
                </a:solidFill>
                <a:ea typeface="ＭＳ Ｐゴシック" pitchFamily="34" charset="-128"/>
              </a:rPr>
              <a:t>  ER B owes $338.83/month i.e., 1/12 X $4,060 for each</a:t>
            </a:r>
            <a:r>
              <a:rPr lang="en-US" altLang="ja-JP" sz="2000" dirty="0">
                <a:solidFill>
                  <a:srgbClr val="00B046"/>
                </a:solidFill>
                <a:ea typeface="ＭＳ Ｐゴシック" pitchFamily="34" charset="-128"/>
              </a:rPr>
              <a:t> </a:t>
            </a:r>
            <a:r>
              <a:rPr lang="en-US" altLang="ja-JP" sz="2000" dirty="0">
                <a:solidFill>
                  <a:srgbClr val="FF00FF"/>
                </a:solidFill>
                <a:ea typeface="ＭＳ Ｐゴシック" pitchFamily="34" charset="-128"/>
              </a:rPr>
              <a:t>FTE</a:t>
            </a:r>
            <a:r>
              <a:rPr lang="en-US" altLang="ja-JP" sz="2000" dirty="0">
                <a:solidFill>
                  <a:schemeClr val="hlink"/>
                </a:solidFill>
                <a:ea typeface="ＭＳ Ｐゴシック" pitchFamily="34" charset="-128"/>
              </a:rPr>
              <a:t> </a:t>
            </a:r>
            <a:r>
              <a:rPr lang="en-US" altLang="ja-JP" sz="2000" dirty="0">
                <a:solidFill>
                  <a:schemeClr val="tx1"/>
                </a:solidFill>
                <a:ea typeface="ＭＳ Ｐゴシック" pitchFamily="34" charset="-128"/>
              </a:rPr>
              <a:t>receiving a federal tax credit, so ER B owes a pay or play penalty tax of </a:t>
            </a:r>
            <a:r>
              <a:rPr lang="en-US" altLang="ja-JP" sz="2000" dirty="0">
                <a:solidFill>
                  <a:srgbClr val="00B046"/>
                </a:solidFill>
                <a:ea typeface="ＭＳ Ｐゴシック" pitchFamily="34" charset="-128"/>
              </a:rPr>
              <a:t>$6,776.60/month or $81,319.20/annually</a:t>
            </a:r>
            <a:r>
              <a:rPr lang="en-US" altLang="ja-JP" sz="2000" dirty="0">
                <a:solidFill>
                  <a:schemeClr val="tx1"/>
                </a:solidFill>
                <a:ea typeface="ＭＳ Ｐゴシック" pitchFamily="34" charset="-128"/>
              </a:rPr>
              <a:t> (20</a:t>
            </a:r>
            <a:r>
              <a:rPr lang="en-US" altLang="ja-JP" sz="2000" dirty="0">
                <a:solidFill>
                  <a:srgbClr val="00B046"/>
                </a:solidFill>
                <a:ea typeface="ＭＳ Ｐゴシック" pitchFamily="34" charset="-128"/>
              </a:rPr>
              <a:t> </a:t>
            </a:r>
            <a:r>
              <a:rPr lang="en-US" altLang="ja-JP" sz="2000" dirty="0">
                <a:solidFill>
                  <a:srgbClr val="FF00FF"/>
                </a:solidFill>
                <a:ea typeface="ＭＳ Ｐゴシック" pitchFamily="34" charset="-128"/>
              </a:rPr>
              <a:t>FTEs</a:t>
            </a:r>
            <a:r>
              <a:rPr lang="en-US" altLang="ja-JP" sz="2000" dirty="0">
                <a:solidFill>
                  <a:schemeClr val="hlink"/>
                </a:solidFill>
                <a:ea typeface="ＭＳ Ｐゴシック" pitchFamily="34" charset="-128"/>
              </a:rPr>
              <a:t> </a:t>
            </a:r>
            <a:r>
              <a:rPr lang="en-US" altLang="ja-JP" sz="2000" dirty="0">
                <a:solidFill>
                  <a:schemeClr val="tx1"/>
                </a:solidFill>
                <a:ea typeface="ＭＳ Ｐゴシック" pitchFamily="34" charset="-128"/>
              </a:rPr>
              <a:t>X $338.83 = $6,776.60/month X 12 = $81,319.20/annually).  However, the penalty for ER B is </a:t>
            </a:r>
            <a:r>
              <a:rPr lang="en-US" altLang="ja-JP" sz="2000" u="sng" dirty="0">
                <a:solidFill>
                  <a:schemeClr val="tx1"/>
                </a:solidFill>
                <a:ea typeface="ＭＳ Ｐゴシック" pitchFamily="34" charset="-128"/>
              </a:rPr>
              <a:t>capped</a:t>
            </a:r>
            <a:r>
              <a:rPr lang="en-US" altLang="ja-JP" sz="2000" dirty="0">
                <a:solidFill>
                  <a:schemeClr val="tx1"/>
                </a:solidFill>
                <a:ea typeface="ＭＳ Ｐゴシック" pitchFamily="34" charset="-128"/>
              </a:rPr>
              <a:t> at an amount of the § 4980H(a)</a:t>
            </a:r>
            <a:r>
              <a:rPr lang="en-US" altLang="ja-JP" sz="2000" b="1" dirty="0">
                <a:solidFill>
                  <a:schemeClr val="tx1"/>
                </a:solidFill>
                <a:ea typeface="ＭＳ Ｐゴシック" pitchFamily="34" charset="-128"/>
              </a:rPr>
              <a:t> </a:t>
            </a:r>
            <a:r>
              <a:rPr lang="en-US" altLang="ja-JP" sz="2000" dirty="0">
                <a:solidFill>
                  <a:schemeClr val="tx1"/>
                </a:solidFill>
                <a:ea typeface="ＭＳ Ｐゴシック" pitchFamily="34" charset="-128"/>
              </a:rPr>
              <a:t>penalty it would have been assessed </a:t>
            </a:r>
            <a:r>
              <a:rPr lang="en-US" altLang="ja-JP" sz="2000" u="sng" dirty="0">
                <a:solidFill>
                  <a:schemeClr val="tx1"/>
                </a:solidFill>
                <a:ea typeface="ＭＳ Ｐゴシック" pitchFamily="34" charset="-128"/>
              </a:rPr>
              <a:t>for not offering coverage</a:t>
            </a:r>
            <a:r>
              <a:rPr lang="en-US" altLang="ja-JP" sz="2000" dirty="0">
                <a:solidFill>
                  <a:schemeClr val="tx1"/>
                </a:solidFill>
                <a:ea typeface="ＭＳ Ｐゴシック" pitchFamily="34" charset="-128"/>
              </a:rPr>
              <a:t> (i.e.</a:t>
            </a:r>
            <a:r>
              <a:rPr lang="en-US" altLang="ja-JP" sz="2000" i="1" dirty="0">
                <a:solidFill>
                  <a:schemeClr val="tx1"/>
                </a:solidFill>
                <a:ea typeface="ＭＳ Ｐゴシック" pitchFamily="34" charset="-128"/>
              </a:rPr>
              <a:t> </a:t>
            </a:r>
            <a:r>
              <a:rPr lang="en-US" altLang="ja-JP" sz="2000" dirty="0">
                <a:solidFill>
                  <a:schemeClr val="tx1"/>
                </a:solidFill>
                <a:ea typeface="ＭＳ Ｐゴシック" pitchFamily="34" charset="-128"/>
              </a:rPr>
              <a:t>$4,725/month or $56,700/annually).  </a:t>
            </a:r>
            <a:r>
              <a:rPr lang="en-US" altLang="ja-JP" sz="2000" b="1" dirty="0">
                <a:solidFill>
                  <a:schemeClr val="tx1"/>
                </a:solidFill>
                <a:ea typeface="ＭＳ Ｐゴシック" pitchFamily="34" charset="-128"/>
              </a:rPr>
              <a:t>Since the calculated penalty of $6,776.60/month or $81,319.20/annually is more than the maximum </a:t>
            </a:r>
            <a:r>
              <a:rPr lang="ja-JP" altLang="en-US" sz="2000" b="1" dirty="0">
                <a:solidFill>
                  <a:schemeClr val="tx1"/>
                </a:solidFill>
                <a:ea typeface="ＭＳ Ｐゴシック" pitchFamily="34" charset="-128"/>
              </a:rPr>
              <a:t>“</a:t>
            </a:r>
            <a:r>
              <a:rPr lang="en-US" altLang="ja-JP" sz="2000" b="1" dirty="0">
                <a:solidFill>
                  <a:schemeClr val="tx1"/>
                </a:solidFill>
                <a:ea typeface="ＭＳ Ｐゴシック" pitchFamily="34" charset="-128"/>
              </a:rPr>
              <a:t>capped</a:t>
            </a:r>
            <a:r>
              <a:rPr lang="ja-JP" altLang="en-US" sz="2000" b="1" dirty="0">
                <a:solidFill>
                  <a:schemeClr val="tx1"/>
                </a:solidFill>
                <a:ea typeface="ＭＳ Ｐゴシック" pitchFamily="34" charset="-128"/>
              </a:rPr>
              <a:t>”</a:t>
            </a:r>
            <a:r>
              <a:rPr lang="en-US" altLang="ja-JP" sz="2000" b="1" dirty="0">
                <a:solidFill>
                  <a:schemeClr val="tx1"/>
                </a:solidFill>
                <a:ea typeface="ＭＳ Ｐゴシック" pitchFamily="34" charset="-128"/>
              </a:rPr>
              <a:t> amount, </a:t>
            </a:r>
            <a:r>
              <a:rPr lang="en-US" altLang="ja-JP" sz="2000" b="1" dirty="0">
                <a:solidFill>
                  <a:srgbClr val="00B046"/>
                </a:solidFill>
                <a:ea typeface="ＭＳ Ｐゴシック" pitchFamily="34" charset="-128"/>
              </a:rPr>
              <a:t>ER B pays the capped penalty of </a:t>
            </a:r>
            <a:r>
              <a:rPr lang="en-US" altLang="ja-JP" sz="2000" b="1" u="sng" dirty="0">
                <a:solidFill>
                  <a:srgbClr val="00B046"/>
                </a:solidFill>
                <a:ea typeface="ＭＳ Ｐゴシック" pitchFamily="34" charset="-128"/>
              </a:rPr>
              <a:t>$4,725/month or $56,700/annually</a:t>
            </a:r>
            <a:r>
              <a:rPr lang="en-US" altLang="ja-JP" sz="2000" b="1" dirty="0">
                <a:solidFill>
                  <a:schemeClr val="tx1"/>
                </a:solidFill>
                <a:ea typeface="ＭＳ Ｐゴシック" pitchFamily="34" charset="-128"/>
              </a:rPr>
              <a:t>.</a:t>
            </a:r>
          </a:p>
          <a:p>
            <a:pPr marL="0" indent="0">
              <a:lnSpc>
                <a:spcPct val="90000"/>
              </a:lnSpc>
              <a:buFont typeface="Wingdings" pitchFamily="2" charset="2"/>
              <a:buNone/>
            </a:pPr>
            <a:endParaRPr lang="en-US" sz="1800" dirty="0">
              <a:solidFill>
                <a:schemeClr val="tx1"/>
              </a:solidFill>
              <a:ea typeface="ＭＳ Ｐゴシック" pitchFamily="34" charset="-128"/>
            </a:endParaRPr>
          </a:p>
        </p:txBody>
      </p:sp>
      <p:sp>
        <p:nvSpPr>
          <p:cNvPr id="4" name="Slide Number Placeholder 5"/>
          <p:cNvSpPr>
            <a:spLocks noGrp="1"/>
          </p:cNvSpPr>
          <p:nvPr>
            <p:ph type="sldNum" sz="quarter" idx="12"/>
          </p:nvPr>
        </p:nvSpPr>
        <p:spPr/>
        <p:txBody>
          <a:bodyPr/>
          <a:lstStyle/>
          <a:p>
            <a:pPr>
              <a:defRPr/>
            </a:pPr>
            <a:fld id="{A5B542FA-C2B5-46C3-99E1-26BE00F7B350}" type="slidenum">
              <a:rPr lang="en-US"/>
              <a:pPr>
                <a:defRPr/>
              </a:pPr>
              <a:t>98</a:t>
            </a:fld>
            <a:endParaRPr lang="en-US" dirty="0"/>
          </a:p>
        </p:txBody>
      </p:sp>
      <p:pic>
        <p:nvPicPr>
          <p:cNvPr id="5" name="Picture 4" descr="MC900440035[1]"/>
          <p:cNvPicPr>
            <a:picLocks noChangeAspect="1" noChangeArrowheads="1"/>
          </p:cNvPicPr>
          <p:nvPr/>
        </p:nvPicPr>
        <p:blipFill>
          <a:blip r:embed="rId2"/>
          <a:srcRect/>
          <a:stretch>
            <a:fillRect/>
          </a:stretch>
        </p:blipFill>
        <p:spPr bwMode="auto">
          <a:xfrm>
            <a:off x="152400" y="1857374"/>
            <a:ext cx="762001" cy="539751"/>
          </a:xfrm>
          <a:prstGeom prst="rect">
            <a:avLst/>
          </a:prstGeom>
          <a:noFill/>
          <a:ln w="9525">
            <a:noFill/>
            <a:miter lim="800000"/>
            <a:headEnd/>
            <a:tailEnd/>
          </a:ln>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3"/>
          <p:cNvSpPr>
            <a:spLocks noGrp="1" noChangeArrowheads="1"/>
          </p:cNvSpPr>
          <p:nvPr>
            <p:ph type="title"/>
          </p:nvPr>
        </p:nvSpPr>
        <p:spPr>
          <a:xfrm>
            <a:off x="457200" y="381000"/>
            <a:ext cx="3810000" cy="6019800"/>
          </a:xfrm>
        </p:spPr>
        <p:txBody>
          <a:bodyPr/>
          <a:lstStyle/>
          <a:p>
            <a:pPr eaLnBrk="1" hangingPunct="1"/>
            <a:r>
              <a:rPr lang="en-US" sz="3600">
                <a:ea typeface="ＭＳ Ｐゴシック" pitchFamily="34" charset="-128"/>
              </a:rPr>
              <a:t>ER </a:t>
            </a:r>
            <a:r>
              <a:rPr lang="ja-JP" altLang="en-US" sz="3600">
                <a:ea typeface="ＭＳ Ｐゴシック" pitchFamily="34" charset="-128"/>
              </a:rPr>
              <a:t>“</a:t>
            </a:r>
            <a:r>
              <a:rPr lang="en-US" altLang="ja-JP" sz="3600">
                <a:ea typeface="ＭＳ Ｐゴシック" pitchFamily="34" charset="-128"/>
              </a:rPr>
              <a:t>Pay or Play” Penalty Tax </a:t>
            </a:r>
            <a:r>
              <a:rPr lang="en-US" altLang="ja-JP" sz="3200">
                <a:ea typeface="ＭＳ Ｐゴシック" pitchFamily="34" charset="-128"/>
              </a:rPr>
              <a:t>(cont</a:t>
            </a:r>
            <a:r>
              <a:rPr lang="ja-JP" altLang="en-US" sz="3200">
                <a:ea typeface="ＭＳ Ｐゴシック" pitchFamily="34" charset="-128"/>
              </a:rPr>
              <a:t>’</a:t>
            </a:r>
            <a:r>
              <a:rPr lang="en-US" altLang="ja-JP" sz="3200">
                <a:ea typeface="ＭＳ Ｐゴシック" pitchFamily="34" charset="-128"/>
              </a:rPr>
              <a:t>d)</a:t>
            </a:r>
            <a:endParaRPr lang="en-US" sz="3200">
              <a:ea typeface="ＭＳ Ｐゴシック" pitchFamily="34" charset="-128"/>
            </a:endParaRPr>
          </a:p>
        </p:txBody>
      </p:sp>
      <p:sp>
        <p:nvSpPr>
          <p:cNvPr id="107521" name="Rectangle 2"/>
          <p:cNvSpPr>
            <a:spLocks noGrp="1" noChangeArrowheads="1"/>
          </p:cNvSpPr>
          <p:nvPr>
            <p:ph idx="1"/>
          </p:nvPr>
        </p:nvSpPr>
        <p:spPr>
          <a:xfrm>
            <a:off x="4648200" y="273050"/>
            <a:ext cx="4038600" cy="6280150"/>
          </a:xfrm>
        </p:spPr>
        <p:txBody>
          <a:bodyPr/>
          <a:lstStyle/>
          <a:p>
            <a:pPr eaLnBrk="1" hangingPunct="1">
              <a:lnSpc>
                <a:spcPct val="80000"/>
              </a:lnSpc>
            </a:pPr>
            <a:r>
              <a:rPr lang="en-US" sz="1700" b="1" dirty="0">
                <a:solidFill>
                  <a:srgbClr val="00B046"/>
                </a:solidFill>
                <a:ea typeface="ＭＳ Ｐゴシック" pitchFamily="34" charset="-128"/>
              </a:rPr>
              <a:t>Process for Paying Penalties:</a:t>
            </a:r>
          </a:p>
          <a:p>
            <a:pPr lvl="1" eaLnBrk="1" hangingPunct="1">
              <a:lnSpc>
                <a:spcPct val="80000"/>
              </a:lnSpc>
            </a:pPr>
            <a:r>
              <a:rPr lang="en-US" sz="1700" dirty="0">
                <a:solidFill>
                  <a:schemeClr val="tx1"/>
                </a:solidFill>
                <a:ea typeface="ＭＳ Ｐゴシック" pitchFamily="34" charset="-128"/>
              </a:rPr>
              <a:t>Penalties are payable</a:t>
            </a:r>
            <a:r>
              <a:rPr lang="en-US" sz="1700" dirty="0">
                <a:ea typeface="ＭＳ Ｐゴシック" pitchFamily="34" charset="-128"/>
              </a:rPr>
              <a:t> </a:t>
            </a:r>
            <a:r>
              <a:rPr lang="en-US" sz="1700" dirty="0">
                <a:solidFill>
                  <a:srgbClr val="00B046"/>
                </a:solidFill>
                <a:ea typeface="ＭＳ Ｐゴシック" pitchFamily="34" charset="-128"/>
              </a:rPr>
              <a:t>upon notice and demand by IRS;</a:t>
            </a:r>
          </a:p>
          <a:p>
            <a:pPr lvl="1" eaLnBrk="1" hangingPunct="1">
              <a:lnSpc>
                <a:spcPct val="80000"/>
              </a:lnSpc>
            </a:pPr>
            <a:r>
              <a:rPr lang="en-US" sz="1700" dirty="0">
                <a:solidFill>
                  <a:schemeClr val="tx1"/>
                </a:solidFill>
                <a:ea typeface="ＭＳ Ｐゴシック" pitchFamily="34" charset="-128"/>
              </a:rPr>
              <a:t>IRS to adopt procedures to ensure the</a:t>
            </a:r>
            <a:r>
              <a:rPr lang="en-US" sz="1700" dirty="0">
                <a:ea typeface="ＭＳ Ｐゴシック" pitchFamily="34" charset="-128"/>
              </a:rPr>
              <a:t> </a:t>
            </a:r>
            <a:r>
              <a:rPr lang="en-US" sz="1700" dirty="0">
                <a:solidFill>
                  <a:schemeClr val="tx1"/>
                </a:solidFill>
                <a:ea typeface="ＭＳ Ｐゴシック" pitchFamily="34" charset="-128"/>
              </a:rPr>
              <a:t>ER</a:t>
            </a:r>
            <a:r>
              <a:rPr lang="en-US" sz="1700" dirty="0">
                <a:ea typeface="ＭＳ Ｐゴシック" pitchFamily="34" charset="-128"/>
              </a:rPr>
              <a:t> </a:t>
            </a:r>
            <a:r>
              <a:rPr lang="en-US" sz="1700" dirty="0">
                <a:solidFill>
                  <a:srgbClr val="00B046"/>
                </a:solidFill>
                <a:ea typeface="ＭＳ Ｐゴシック" pitchFamily="34" charset="-128"/>
              </a:rPr>
              <a:t>receives certification </a:t>
            </a:r>
            <a:r>
              <a:rPr lang="en-US" sz="1700" dirty="0">
                <a:ea typeface="ＭＳ Ｐゴシック" pitchFamily="34" charset="-128"/>
              </a:rPr>
              <a:t>(</a:t>
            </a:r>
            <a:r>
              <a:rPr lang="en-US" sz="1700" dirty="0">
                <a:solidFill>
                  <a:schemeClr val="tx1"/>
                </a:solidFill>
                <a:ea typeface="ＭＳ Ｐゴシック" pitchFamily="34" charset="-128"/>
              </a:rPr>
              <a:t>called § 1411 Certification) under which an EE is certified to the ER as having enrolled for a calendar month in a QHP thru an Exchange and received premium tax credit or cost-sharing reduction;</a:t>
            </a:r>
          </a:p>
          <a:p>
            <a:pPr lvl="1" eaLnBrk="1" hangingPunct="1">
              <a:lnSpc>
                <a:spcPct val="80000"/>
              </a:lnSpc>
            </a:pPr>
            <a:r>
              <a:rPr lang="en-US" sz="1700" dirty="0">
                <a:solidFill>
                  <a:schemeClr val="tx1"/>
                </a:solidFill>
                <a:ea typeface="ＭＳ Ｐゴシック" pitchFamily="34" charset="-128"/>
              </a:rPr>
              <a:t>IRS to contact ERs re: potential liability and provide</a:t>
            </a:r>
            <a:r>
              <a:rPr lang="en-US" sz="1700" dirty="0">
                <a:ea typeface="ＭＳ Ｐゴシック" pitchFamily="34" charset="-128"/>
              </a:rPr>
              <a:t> </a:t>
            </a:r>
            <a:r>
              <a:rPr lang="en-US" sz="1700" dirty="0">
                <a:solidFill>
                  <a:srgbClr val="00B046"/>
                </a:solidFill>
                <a:ea typeface="ＭＳ Ｐゴシック" pitchFamily="34" charset="-128"/>
              </a:rPr>
              <a:t>ER opportunity to respond </a:t>
            </a:r>
            <a:r>
              <a:rPr lang="en-US" sz="1700" dirty="0">
                <a:solidFill>
                  <a:schemeClr val="tx1"/>
                </a:solidFill>
                <a:ea typeface="ＭＳ Ｐゴシック" pitchFamily="34" charset="-128"/>
              </a:rPr>
              <a:t>before any liability assessed or notice and demand for payment made;</a:t>
            </a:r>
          </a:p>
          <a:p>
            <a:pPr lvl="1" eaLnBrk="1" hangingPunct="1">
              <a:lnSpc>
                <a:spcPct val="80000"/>
              </a:lnSpc>
            </a:pPr>
            <a:r>
              <a:rPr lang="en-US" sz="1700" dirty="0">
                <a:solidFill>
                  <a:schemeClr val="tx1"/>
                </a:solidFill>
                <a:ea typeface="ＭＳ Ｐゴシック" pitchFamily="34" charset="-128"/>
              </a:rPr>
              <a:t>Beginning in 2016, Exchange to notify ERs within a “</a:t>
            </a:r>
            <a:r>
              <a:rPr lang="en-US" sz="1700" i="1" dirty="0">
                <a:solidFill>
                  <a:schemeClr val="tx1"/>
                </a:solidFill>
                <a:ea typeface="ＭＳ Ｐゴシック" pitchFamily="34" charset="-128"/>
              </a:rPr>
              <a:t>reasonable</a:t>
            </a:r>
            <a:r>
              <a:rPr lang="en-US" sz="1700" dirty="0">
                <a:solidFill>
                  <a:schemeClr val="tx1"/>
                </a:solidFill>
                <a:ea typeface="ＭＳ Ｐゴシック" pitchFamily="34" charset="-128"/>
              </a:rPr>
              <a:t>” time following any month EE enrolls in Exchange and qualifies for subsidy.</a:t>
            </a:r>
            <a:endParaRPr lang="en-US" sz="1700" dirty="0">
              <a:solidFill>
                <a:srgbClr val="00B046"/>
              </a:solidFill>
              <a:ea typeface="ＭＳ Ｐゴシック" pitchFamily="34" charset="-128"/>
            </a:endParaRPr>
          </a:p>
        </p:txBody>
      </p:sp>
      <p:sp>
        <p:nvSpPr>
          <p:cNvPr id="5" name="Slide Number Placeholder 5"/>
          <p:cNvSpPr>
            <a:spLocks noGrp="1"/>
          </p:cNvSpPr>
          <p:nvPr>
            <p:ph type="sldNum" sz="quarter" idx="12"/>
          </p:nvPr>
        </p:nvSpPr>
        <p:spPr/>
        <p:txBody>
          <a:bodyPr/>
          <a:lstStyle/>
          <a:p>
            <a:pPr>
              <a:defRPr/>
            </a:pPr>
            <a:fld id="{62873F95-8170-4D02-95EA-E8BB773D845B}" type="slidenum">
              <a:rPr lang="en-US"/>
              <a:pPr>
                <a:defRPr/>
              </a:pPr>
              <a:t>99</a:t>
            </a:fld>
            <a:endParaRPr lang="en-US" dirty="0"/>
          </a:p>
        </p:txBody>
      </p:sp>
    </p:spTree>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9044</TotalTime>
  <Words>24338</Words>
  <Application>Microsoft Office PowerPoint</Application>
  <PresentationFormat>On-screen Show (4:3)</PresentationFormat>
  <Paragraphs>1193</Paragraphs>
  <Slides>152</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152</vt:i4>
      </vt:variant>
    </vt:vector>
  </HeadingPairs>
  <TitlesOfParts>
    <vt:vector size="160" baseType="lpstr">
      <vt:lpstr>Arial</vt:lpstr>
      <vt:lpstr>Courier New</vt:lpstr>
      <vt:lpstr>Lucida Grande</vt:lpstr>
      <vt:lpstr>Lucida Sans</vt:lpstr>
      <vt:lpstr>Tahoma</vt:lpstr>
      <vt:lpstr>Wingdings</vt:lpstr>
      <vt:lpstr>Wingdings 2</vt:lpstr>
      <vt:lpstr>Genesis</vt:lpstr>
      <vt:lpstr>PowerPoint Presentation</vt:lpstr>
      <vt:lpstr>Today’s presenter</vt:lpstr>
      <vt:lpstr>PowerPoint Presentation</vt:lpstr>
      <vt:lpstr>When will new AHPs be available?</vt:lpstr>
      <vt:lpstr>Part 1</vt:lpstr>
      <vt:lpstr>PowerPoint Presentation</vt:lpstr>
      <vt:lpstr>When is Health Care Reform Effective?</vt:lpstr>
      <vt:lpstr>When is Health Care Reform Effective?  (cont’d)</vt:lpstr>
      <vt:lpstr>Sources of Laws</vt:lpstr>
      <vt:lpstr>Sources of Laws (cont’d)</vt:lpstr>
      <vt:lpstr>Abbreviations</vt:lpstr>
      <vt:lpstr>Part 2</vt:lpstr>
      <vt:lpstr>Which Plans and Insurers Must Comply with ACA Mandates?</vt:lpstr>
      <vt:lpstr>Retiree-Only Plans and Excepted Benefits</vt:lpstr>
      <vt:lpstr>HSAs, HRAs, and Health FSAs</vt:lpstr>
      <vt:lpstr>Telehealth-Only Plans</vt:lpstr>
      <vt:lpstr>  How does ACA interact with State Law?</vt:lpstr>
      <vt:lpstr>Consequences of Non-Compliance for GHPs</vt:lpstr>
      <vt:lpstr>Consequences of Non-Compliance for GHPs  (cont’d)</vt:lpstr>
      <vt:lpstr>PowerPoint Presentation</vt:lpstr>
      <vt:lpstr>  What are Grandfathered Health Plans?</vt:lpstr>
      <vt:lpstr>Grandfathered Health Plans (cont’d)</vt:lpstr>
      <vt:lpstr>Grandfathered Health Plans (cont’d)</vt:lpstr>
      <vt:lpstr>No Collective Bargaining Exemption  Under Health Care Reform</vt:lpstr>
      <vt:lpstr>Prohibition Against Lifetime and Annual Limits on Essential Health Benefits</vt:lpstr>
      <vt:lpstr>Prohibition Against Lifetime and Annual Limits on Essential Health Benefits (cont’d)</vt:lpstr>
      <vt:lpstr>Prohibition Against Lifetime and Annual Limits on Essential Health Benefits (cont’d)</vt:lpstr>
      <vt:lpstr>Prohibition Against Lifetime and Annual Limits on Essential Health Benefits (cont’d)</vt:lpstr>
      <vt:lpstr>Prohibition Against Lifetime and Annual Limits on Essential Health Benefits (cont’d)</vt:lpstr>
      <vt:lpstr>Prohibition Against Lifetime and Annual Limits on Essential Health Benefits (cont’d)</vt:lpstr>
      <vt:lpstr>Prohibition Against Lifetime and Annual Limits on Essential Health Benefits (cont’d)</vt:lpstr>
      <vt:lpstr>Prohibition Against Lifetime and Annual Limits on Essential Health Benefits (cont’d)</vt:lpstr>
      <vt:lpstr>Prohibition Against Lifetime and Annual Limits on Essential Health Benefits (cont’d)</vt:lpstr>
      <vt:lpstr>PowerPoint Presentation</vt:lpstr>
      <vt:lpstr>PowerPoint Presentation</vt:lpstr>
      <vt:lpstr>PowerPoint Presentation</vt:lpstr>
      <vt:lpstr>PowerPoint Presentation</vt:lpstr>
      <vt:lpstr>Annual Cost-Sharing Limits</vt:lpstr>
      <vt:lpstr>Annual Cost-Sharing Limits (cont’d)</vt:lpstr>
      <vt:lpstr>Prohibition on Preexisting Condition Exclusions</vt:lpstr>
      <vt:lpstr>Prohibition Against Excessive Waiting Periods</vt:lpstr>
      <vt:lpstr>PowerPoint Presentation</vt:lpstr>
      <vt:lpstr>PowerPoint Presentation</vt:lpstr>
      <vt:lpstr>Prohibition Against Rescission</vt:lpstr>
      <vt:lpstr>Dependent Coverage to Age 26</vt:lpstr>
      <vt:lpstr>Dependent Coverage to Age 26 (cont’d)</vt:lpstr>
      <vt:lpstr>Coverage of Preventive Health Services Mandate</vt:lpstr>
      <vt:lpstr>Coverage of Preventive Health Services Mandate  (cont’d)</vt:lpstr>
      <vt:lpstr>Women’s Preventive Services Mandate</vt:lpstr>
      <vt:lpstr>Contraceptive Mandate- Exemption for Religious ERs</vt:lpstr>
      <vt:lpstr>Contraceptive Mandate- Exemption for Religious ERs (cont’d)</vt:lpstr>
      <vt:lpstr>Patient Protections Relating to Choice of Provider and Emergency Services</vt:lpstr>
      <vt:lpstr>Coverage and Nondiscrimination Requirements for Participants in Clinical Trials</vt:lpstr>
      <vt:lpstr>Prohibition Against Discrimination in Favor of Highly Compensated Individuals</vt:lpstr>
      <vt:lpstr>Wellness Programs and Prohibited Discrimination Based on Health Status</vt:lpstr>
      <vt:lpstr>Nondiscrimination in Health Care Providers</vt:lpstr>
      <vt:lpstr>What Insurance Mandates Apply?</vt:lpstr>
      <vt:lpstr>What Insurance Mandates Apply? (cont’d)</vt:lpstr>
      <vt:lpstr>What Insurance Mandates Apply? (cont’d)</vt:lpstr>
      <vt:lpstr>What Insurance Mandates Apply? (cont’d)</vt:lpstr>
      <vt:lpstr>What Insurance Mandates Apply? (cont’d)</vt:lpstr>
      <vt:lpstr>Medical Loss Ratio Reporting and Disclosure Requirements</vt:lpstr>
      <vt:lpstr>Medical Loss Ratio Reporting and Disclosure Requirements (cont’d)</vt:lpstr>
      <vt:lpstr>Claims and Appeal Procedures</vt:lpstr>
      <vt:lpstr>Summary of Benefits &amp; Coverage</vt:lpstr>
      <vt:lpstr>Part 3</vt:lpstr>
      <vt:lpstr>ER “Pay or Play” Penalty Tax     Are you going to pay or play?</vt:lpstr>
      <vt:lpstr>PowerPoint Presentation</vt:lpstr>
      <vt:lpstr>PowerPoint Presentation</vt:lpstr>
      <vt:lpstr>PowerPoint Presentation</vt:lpstr>
      <vt:lpstr>ER “Pay or Play” Penalty Tax (cont’d)</vt:lpstr>
      <vt:lpstr>ER “Pay or Play” Penalty Tax (cont’d)</vt:lpstr>
      <vt:lpstr>ER “Pay or Play” Penalty Tax (cont’d)</vt:lpstr>
      <vt:lpstr>ER “Pay or Play” Penalty Tax (cont’d)</vt:lpstr>
      <vt:lpstr>ER “Pay or Play” Penalty Tax (cont’d)  </vt:lpstr>
      <vt:lpstr>PowerPoint Presentation</vt:lpstr>
      <vt:lpstr>PowerPoint Presentation</vt:lpstr>
      <vt:lpstr>ER “Pay or Play” Penalty Tax (cont’d)</vt:lpstr>
      <vt:lpstr>PowerPoint Presentation</vt:lpstr>
      <vt:lpstr>PowerPoint Presentation</vt:lpstr>
      <vt:lpstr>PowerPoint Presentation</vt:lpstr>
      <vt:lpstr>ER “Pay or Play” Penalty Tax (cont’d)</vt:lpstr>
      <vt:lpstr>PowerPoint Presentation</vt:lpstr>
      <vt:lpstr>PowerPoint Presentation</vt:lpstr>
      <vt:lpstr>PowerPoint Presentation</vt:lpstr>
      <vt:lpstr>ER “Pay or Play” Penalty Tax (cont’d)</vt:lpstr>
      <vt:lpstr>ER “Pay or Play” Penalty Tax (cont’d) </vt:lpstr>
      <vt:lpstr>ER “Pay or Play” Penalty Tax (cont’d)</vt:lpstr>
      <vt:lpstr>PowerPoint Presentation</vt:lpstr>
      <vt:lpstr>PowerPoint Presentation</vt:lpstr>
      <vt:lpstr>ER “Pay or Play” Penalty Tax (cont’d)</vt:lpstr>
      <vt:lpstr>ER “Pay or Play” Penalty Tax (cont’d) </vt:lpstr>
      <vt:lpstr>ER “Pay or Play” Penalty Tax (cont’d)</vt:lpstr>
      <vt:lpstr>PowerPoint Presentation</vt:lpstr>
      <vt:lpstr>ER “Pay or Play” Penalty Tax (cont’d)</vt:lpstr>
      <vt:lpstr>ER “Pay or Play” Penalty Tax (cont’d) </vt:lpstr>
      <vt:lpstr>ER “Pay or Play” Penalty Tax (cont’d)</vt:lpstr>
      <vt:lpstr>ER “Pay or Play” Penalty Tax (cont’d) </vt:lpstr>
      <vt:lpstr>ER “Pay or Play” Penalty Tax (cont’d)</vt:lpstr>
      <vt:lpstr>ER “Pay or Play” Penalty Tax (cont’d) </vt:lpstr>
      <vt:lpstr>ER “Pay or Play” Penalty Tax (cont’d)</vt:lpstr>
      <vt:lpstr>ER “Pay or Play” Penalty Tax (cont’d) </vt:lpstr>
      <vt:lpstr>PowerPoint Presentation</vt:lpstr>
      <vt:lpstr>ER “Pay or Play” Penalty Tax (cont’d)</vt:lpstr>
      <vt:lpstr>PowerPoint Presentation</vt:lpstr>
      <vt:lpstr>ER “Pay or Play” Penalty Tax (cont’d)</vt:lpstr>
      <vt:lpstr>PowerPoint Presentation</vt:lpstr>
      <vt:lpstr>PowerPoint Presentation</vt:lpstr>
      <vt:lpstr>Part 4</vt:lpstr>
      <vt:lpstr>Automatic Enrollment for EEs of Large ERs (with Notice and Opt-Out)</vt:lpstr>
      <vt:lpstr>Reporting Cost of ER-Sponsored Health Coverage on Form W-2s</vt:lpstr>
      <vt:lpstr>Information Reporting of MEC and ER-Sponsored Coverage</vt:lpstr>
      <vt:lpstr>Information Reporting of MEC and ER-Sponsored Coverage (cont’d)</vt:lpstr>
      <vt:lpstr>Health Care Reform Fees and Taxes</vt:lpstr>
      <vt:lpstr>Health Care Reform Fees and Taxes (cont’d)</vt:lpstr>
      <vt:lpstr>Health Care Reform Fees and Taxes (cont’d)</vt:lpstr>
      <vt:lpstr>Health Care Reform Fees and Taxes (cont’d)</vt:lpstr>
      <vt:lpstr>Health Care Reform Fees and Taxes (cont’d)</vt:lpstr>
      <vt:lpstr>Health Care Reform Fees and Taxes (cont’d)</vt:lpstr>
      <vt:lpstr>ER Marketplace Notice Requirement</vt:lpstr>
      <vt:lpstr>Administrative Simplification: Standards and Operating Rules for Electronic Transactions; Health Plan Identifiers (HPIDs)</vt:lpstr>
      <vt:lpstr>Cafeteria Plan Change Rules</vt:lpstr>
      <vt:lpstr>Part 5</vt:lpstr>
      <vt:lpstr>Individual Shared Responsibility Penalties</vt:lpstr>
      <vt:lpstr>Individual Shared Responsibility Penalties (cont’d)</vt:lpstr>
      <vt:lpstr>Individual Shared Responsibility Penalties (cont’d)</vt:lpstr>
      <vt:lpstr>PowerPoint Presentation</vt:lpstr>
      <vt:lpstr>Individual Shared Responsibility Penalties (cont’d)</vt:lpstr>
      <vt:lpstr>Individual Shared Responsibility Penalties (cont’d)</vt:lpstr>
      <vt:lpstr>Part 6</vt:lpstr>
      <vt:lpstr>PowerPoint Presentation</vt:lpstr>
      <vt:lpstr>2014-Ready to SHOP  Marketplace (Exchange)</vt:lpstr>
      <vt:lpstr>Marketplace (Exchanges) (cont’d)</vt:lpstr>
      <vt:lpstr>Marketplace (Exchanges) (cont’d)</vt:lpstr>
      <vt:lpstr>Marketplace (Exchanges) (cont’d)</vt:lpstr>
      <vt:lpstr>Marketplace (Exchanges) (cont’d)</vt:lpstr>
      <vt:lpstr>Marketplace (Exchanges) (cont’d)</vt:lpstr>
      <vt:lpstr>Marketplace (Exchanges) (cont’d)</vt:lpstr>
      <vt:lpstr>Marketplace (Exchanges) (cont’d)</vt:lpstr>
      <vt:lpstr>Marketplace (Exchanges) (cont’d)</vt:lpstr>
      <vt:lpstr>Marketplace (Exchanges) (cont’d)</vt:lpstr>
      <vt:lpstr>Marketplace (Exchanges) (cont’d)</vt:lpstr>
      <vt:lpstr>SHOP Marketplace</vt:lpstr>
      <vt:lpstr>SHOP Marketplace (cont’d)</vt:lpstr>
      <vt:lpstr>SHOP Marketplace (cont’d)</vt:lpstr>
      <vt:lpstr>SHOP Marketplace (cont’d)</vt:lpstr>
      <vt:lpstr>Part 7</vt:lpstr>
      <vt:lpstr>Outstanding Issues</vt:lpstr>
      <vt:lpstr>Action Steps for ERs</vt:lpstr>
      <vt:lpstr>Action Steps for ERs (cont’d)</vt:lpstr>
      <vt:lpstr>Action Steps for ERs (cont’d)</vt:lpstr>
      <vt:lpstr>PowerPoint Presentation</vt:lpstr>
    </vt:vector>
  </TitlesOfParts>
  <Company>rantol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jrosson</dc:creator>
  <cp:lastModifiedBy>Cox, Carrie</cp:lastModifiedBy>
  <cp:revision>734</cp:revision>
  <cp:lastPrinted>2021-01-22T16:25:23Z</cp:lastPrinted>
  <dcterms:created xsi:type="dcterms:W3CDTF">2014-09-12T11:31:18Z</dcterms:created>
  <dcterms:modified xsi:type="dcterms:W3CDTF">2021-06-15T13:25:37Z</dcterms:modified>
</cp:coreProperties>
</file>