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90" r:id="rId5"/>
    <p:sldId id="257" r:id="rId6"/>
    <p:sldId id="263" r:id="rId7"/>
    <p:sldId id="277" r:id="rId8"/>
    <p:sldId id="278" r:id="rId9"/>
    <p:sldId id="291" r:id="rId10"/>
    <p:sldId id="262" r:id="rId11"/>
    <p:sldId id="293" r:id="rId12"/>
    <p:sldId id="310" r:id="rId13"/>
    <p:sldId id="319" r:id="rId14"/>
    <p:sldId id="294" r:id="rId15"/>
    <p:sldId id="295" r:id="rId16"/>
    <p:sldId id="309" r:id="rId17"/>
    <p:sldId id="279" r:id="rId18"/>
    <p:sldId id="313" r:id="rId19"/>
    <p:sldId id="311" r:id="rId20"/>
    <p:sldId id="312" r:id="rId21"/>
    <p:sldId id="314" r:id="rId22"/>
    <p:sldId id="315" r:id="rId23"/>
    <p:sldId id="316" r:id="rId24"/>
    <p:sldId id="317" r:id="rId25"/>
    <p:sldId id="318" r:id="rId26"/>
    <p:sldId id="288" r:id="rId27"/>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84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5305" autoAdjust="0"/>
    <p:restoredTop sz="94660"/>
  </p:normalViewPr>
  <p:slideViewPr>
    <p:cSldViewPr snapToGrid="0">
      <p:cViewPr varScale="1">
        <p:scale>
          <a:sx n="88" d="100"/>
          <a:sy n="88" d="100"/>
        </p:scale>
        <p:origin x="2142"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Percentage of Covered Workers in Self-Funded </a:t>
            </a:r>
            <a:br>
              <a:rPr lang="en-US" dirty="0"/>
            </a:br>
            <a:r>
              <a:rPr lang="en-US" dirty="0"/>
              <a:t>Health Plans by Firm Size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Small Companies (3-199 workers)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0%</c:formatCode>
                <c:ptCount val="1"/>
              </c:numCache>
            </c:numRef>
          </c:cat>
          <c:val>
            <c:numRef>
              <c:f>Sheet1!$B$2</c:f>
              <c:numCache>
                <c:formatCode>0%</c:formatCode>
                <c:ptCount val="1"/>
                <c:pt idx="0">
                  <c:v>0.15</c:v>
                </c:pt>
              </c:numCache>
            </c:numRef>
          </c:val>
          <c:extLst>
            <c:ext xmlns:c16="http://schemas.microsoft.com/office/drawing/2014/chart" uri="{C3380CC4-5D6E-409C-BE32-E72D297353CC}">
              <c16:uniqueId val="{00000000-BED5-4036-93C9-2532965678E7}"/>
            </c:ext>
          </c:extLst>
        </c:ser>
        <c:ser>
          <c:idx val="1"/>
          <c:order val="1"/>
          <c:tx>
            <c:strRef>
              <c:f>Sheet1!$C$1</c:f>
              <c:strCache>
                <c:ptCount val="1"/>
                <c:pt idx="0">
                  <c:v>Midsize Companies (200-299 workers)</c:v>
                </c:pt>
              </c:strCache>
            </c:strRef>
          </c:tx>
          <c:spPr>
            <a:solidFill>
              <a:srgbClr val="7030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0%</c:formatCode>
                <c:ptCount val="1"/>
              </c:numCache>
            </c:numRef>
          </c:cat>
          <c:val>
            <c:numRef>
              <c:f>Sheet1!$C$2</c:f>
              <c:numCache>
                <c:formatCode>0%</c:formatCode>
                <c:ptCount val="1"/>
                <c:pt idx="0">
                  <c:v>0.52</c:v>
                </c:pt>
              </c:numCache>
            </c:numRef>
          </c:val>
          <c:extLst>
            <c:ext xmlns:c16="http://schemas.microsoft.com/office/drawing/2014/chart" uri="{C3380CC4-5D6E-409C-BE32-E72D297353CC}">
              <c16:uniqueId val="{00000001-BED5-4036-93C9-2532965678E7}"/>
            </c:ext>
          </c:extLst>
        </c:ser>
        <c:ser>
          <c:idx val="2"/>
          <c:order val="2"/>
          <c:tx>
            <c:strRef>
              <c:f>Sheet1!$D$1</c:f>
              <c:strCache>
                <c:ptCount val="1"/>
                <c:pt idx="0">
                  <c:v>Large Companies (1,000-4,999 workers)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0%</c:formatCode>
                <c:ptCount val="1"/>
              </c:numCache>
            </c:numRef>
          </c:cat>
          <c:val>
            <c:numRef>
              <c:f>Sheet1!$D$2</c:f>
              <c:numCache>
                <c:formatCode>0%</c:formatCode>
                <c:ptCount val="1"/>
                <c:pt idx="0">
                  <c:v>0.78</c:v>
                </c:pt>
              </c:numCache>
            </c:numRef>
          </c:val>
          <c:extLst>
            <c:ext xmlns:c16="http://schemas.microsoft.com/office/drawing/2014/chart" uri="{C3380CC4-5D6E-409C-BE32-E72D297353CC}">
              <c16:uniqueId val="{00000002-BED5-4036-93C9-2532965678E7}"/>
            </c:ext>
          </c:extLst>
        </c:ser>
        <c:ser>
          <c:idx val="3"/>
          <c:order val="3"/>
          <c:tx>
            <c:strRef>
              <c:f>Sheet1!$E$1</c:f>
              <c:strCache>
                <c:ptCount val="1"/>
                <c:pt idx="0">
                  <c:v>Jumbo Companies (5,000+)</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0%</c:formatCode>
                <c:ptCount val="1"/>
              </c:numCache>
            </c:numRef>
          </c:cat>
          <c:val>
            <c:numRef>
              <c:f>Sheet1!$E$2</c:f>
              <c:numCache>
                <c:formatCode>0%</c:formatCode>
                <c:ptCount val="1"/>
                <c:pt idx="0">
                  <c:v>0.93</c:v>
                </c:pt>
              </c:numCache>
            </c:numRef>
          </c:val>
          <c:extLst>
            <c:ext xmlns:c16="http://schemas.microsoft.com/office/drawing/2014/chart" uri="{C3380CC4-5D6E-409C-BE32-E72D297353CC}">
              <c16:uniqueId val="{00000004-BED5-4036-93C9-2532965678E7}"/>
            </c:ext>
          </c:extLst>
        </c:ser>
        <c:ser>
          <c:idx val="4"/>
          <c:order val="4"/>
          <c:tx>
            <c:strRef>
              <c:f>Sheet1!$F$1</c:f>
              <c:strCache>
                <c:ptCount val="1"/>
                <c:pt idx="0">
                  <c:v>All Companies</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0%</c:formatCode>
                <c:ptCount val="1"/>
              </c:numCache>
            </c:numRef>
          </c:cat>
          <c:val>
            <c:numRef>
              <c:f>Sheet1!$F$2</c:f>
              <c:numCache>
                <c:formatCode>0%</c:formatCode>
                <c:ptCount val="1"/>
                <c:pt idx="0">
                  <c:v>0.6</c:v>
                </c:pt>
              </c:numCache>
            </c:numRef>
          </c:val>
          <c:extLst>
            <c:ext xmlns:c16="http://schemas.microsoft.com/office/drawing/2014/chart" uri="{C3380CC4-5D6E-409C-BE32-E72D297353CC}">
              <c16:uniqueId val="{00000005-BED5-4036-93C9-2532965678E7}"/>
            </c:ext>
          </c:extLst>
        </c:ser>
        <c:dLbls>
          <c:showLegendKey val="0"/>
          <c:showVal val="0"/>
          <c:showCatName val="0"/>
          <c:showSerName val="0"/>
          <c:showPercent val="0"/>
          <c:showBubbleSize val="0"/>
        </c:dLbls>
        <c:gapWidth val="219"/>
        <c:overlap val="-27"/>
        <c:axId val="1244240536"/>
        <c:axId val="1244239224"/>
      </c:barChart>
      <c:catAx>
        <c:axId val="1244240536"/>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44239224"/>
        <c:crosses val="autoZero"/>
        <c:auto val="1"/>
        <c:lblAlgn val="ctr"/>
        <c:lblOffset val="100"/>
        <c:noMultiLvlLbl val="0"/>
      </c:catAx>
      <c:valAx>
        <c:axId val="124423922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44240536"/>
        <c:crosses val="autoZero"/>
        <c:crossBetween val="between"/>
      </c:valAx>
      <c:spPr>
        <a:noFill/>
        <a:ln>
          <a:noFill/>
        </a:ln>
        <a:effectLst/>
      </c:spPr>
    </c:plotArea>
    <c:legend>
      <c:legendPos val="b"/>
      <c:layout>
        <c:manualLayout>
          <c:xMode val="edge"/>
          <c:yMode val="edge"/>
          <c:x val="0"/>
          <c:y val="0.84556607741350409"/>
          <c:w val="1"/>
          <c:h val="0.14037142345156106"/>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1AAF1B3-BC60-4ECE-9DED-6BDA023404F3}" type="datetimeFigureOut">
              <a:rPr lang="en-US" smtClean="0"/>
              <a:t>6/3/2021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E09C26-C6A4-4AB1-A66F-7DC159F9A3C2}" type="slidenum">
              <a:rPr lang="en-US" smtClean="0"/>
              <a:t>‹#›</a:t>
            </a:fld>
            <a:endParaRPr lang="en-US"/>
          </a:p>
        </p:txBody>
      </p:sp>
    </p:spTree>
    <p:extLst>
      <p:ext uri="{BB962C8B-B14F-4D97-AF65-F5344CB8AC3E}">
        <p14:creationId xmlns:p14="http://schemas.microsoft.com/office/powerpoint/2010/main" val="1485766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AAF1B3-BC60-4ECE-9DED-6BDA023404F3}" type="datetimeFigureOut">
              <a:rPr lang="en-US" smtClean="0"/>
              <a:t>6/3/2021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E09C26-C6A4-4AB1-A66F-7DC159F9A3C2}" type="slidenum">
              <a:rPr lang="en-US" smtClean="0"/>
              <a:t>‹#›</a:t>
            </a:fld>
            <a:endParaRPr lang="en-US"/>
          </a:p>
        </p:txBody>
      </p:sp>
    </p:spTree>
    <p:extLst>
      <p:ext uri="{BB962C8B-B14F-4D97-AF65-F5344CB8AC3E}">
        <p14:creationId xmlns:p14="http://schemas.microsoft.com/office/powerpoint/2010/main" val="1018055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AAF1B3-BC60-4ECE-9DED-6BDA023404F3}" type="datetimeFigureOut">
              <a:rPr lang="en-US" smtClean="0"/>
              <a:t>6/3/2021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E09C26-C6A4-4AB1-A66F-7DC159F9A3C2}" type="slidenum">
              <a:rPr lang="en-US" smtClean="0"/>
              <a:t>‹#›</a:t>
            </a:fld>
            <a:endParaRPr lang="en-US"/>
          </a:p>
        </p:txBody>
      </p:sp>
    </p:spTree>
    <p:extLst>
      <p:ext uri="{BB962C8B-B14F-4D97-AF65-F5344CB8AC3E}">
        <p14:creationId xmlns:p14="http://schemas.microsoft.com/office/powerpoint/2010/main" val="4081677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AAF1B3-BC60-4ECE-9DED-6BDA023404F3}" type="datetimeFigureOut">
              <a:rPr lang="en-US" smtClean="0"/>
              <a:t>6/3/2021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E09C26-C6A4-4AB1-A66F-7DC159F9A3C2}" type="slidenum">
              <a:rPr lang="en-US" smtClean="0"/>
              <a:t>‹#›</a:t>
            </a:fld>
            <a:endParaRPr lang="en-US"/>
          </a:p>
        </p:txBody>
      </p:sp>
    </p:spTree>
    <p:extLst>
      <p:ext uri="{BB962C8B-B14F-4D97-AF65-F5344CB8AC3E}">
        <p14:creationId xmlns:p14="http://schemas.microsoft.com/office/powerpoint/2010/main" val="1746433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1AAF1B3-BC60-4ECE-9DED-6BDA023404F3}" type="datetimeFigureOut">
              <a:rPr lang="en-US" smtClean="0"/>
              <a:t>6/3/2021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E09C26-C6A4-4AB1-A66F-7DC159F9A3C2}" type="slidenum">
              <a:rPr lang="en-US" smtClean="0"/>
              <a:t>‹#›</a:t>
            </a:fld>
            <a:endParaRPr lang="en-US"/>
          </a:p>
        </p:txBody>
      </p:sp>
    </p:spTree>
    <p:extLst>
      <p:ext uri="{BB962C8B-B14F-4D97-AF65-F5344CB8AC3E}">
        <p14:creationId xmlns:p14="http://schemas.microsoft.com/office/powerpoint/2010/main" val="2314412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1AAF1B3-BC60-4ECE-9DED-6BDA023404F3}" type="datetimeFigureOut">
              <a:rPr lang="en-US" smtClean="0"/>
              <a:t>6/3/2021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E09C26-C6A4-4AB1-A66F-7DC159F9A3C2}" type="slidenum">
              <a:rPr lang="en-US" smtClean="0"/>
              <a:t>‹#›</a:t>
            </a:fld>
            <a:endParaRPr lang="en-US"/>
          </a:p>
        </p:txBody>
      </p:sp>
    </p:spTree>
    <p:extLst>
      <p:ext uri="{BB962C8B-B14F-4D97-AF65-F5344CB8AC3E}">
        <p14:creationId xmlns:p14="http://schemas.microsoft.com/office/powerpoint/2010/main" val="2252090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1AAF1B3-BC60-4ECE-9DED-6BDA023404F3}" type="datetimeFigureOut">
              <a:rPr lang="en-US" smtClean="0"/>
              <a:t>6/3/2021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E09C26-C6A4-4AB1-A66F-7DC159F9A3C2}" type="slidenum">
              <a:rPr lang="en-US" smtClean="0"/>
              <a:t>‹#›</a:t>
            </a:fld>
            <a:endParaRPr lang="en-US"/>
          </a:p>
        </p:txBody>
      </p:sp>
    </p:spTree>
    <p:extLst>
      <p:ext uri="{BB962C8B-B14F-4D97-AF65-F5344CB8AC3E}">
        <p14:creationId xmlns:p14="http://schemas.microsoft.com/office/powerpoint/2010/main" val="1142349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1AAF1B3-BC60-4ECE-9DED-6BDA023404F3}" type="datetimeFigureOut">
              <a:rPr lang="en-US" smtClean="0"/>
              <a:t>6/3/2021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E09C26-C6A4-4AB1-A66F-7DC159F9A3C2}" type="slidenum">
              <a:rPr lang="en-US" smtClean="0"/>
              <a:t>‹#›</a:t>
            </a:fld>
            <a:endParaRPr lang="en-US"/>
          </a:p>
        </p:txBody>
      </p:sp>
    </p:spTree>
    <p:extLst>
      <p:ext uri="{BB962C8B-B14F-4D97-AF65-F5344CB8AC3E}">
        <p14:creationId xmlns:p14="http://schemas.microsoft.com/office/powerpoint/2010/main" val="4280438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AAF1B3-BC60-4ECE-9DED-6BDA023404F3}" type="datetimeFigureOut">
              <a:rPr lang="en-US" smtClean="0"/>
              <a:t>6/3/2021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E09C26-C6A4-4AB1-A66F-7DC159F9A3C2}" type="slidenum">
              <a:rPr lang="en-US" smtClean="0"/>
              <a:t>‹#›</a:t>
            </a:fld>
            <a:endParaRPr lang="en-US"/>
          </a:p>
        </p:txBody>
      </p:sp>
    </p:spTree>
    <p:extLst>
      <p:ext uri="{BB962C8B-B14F-4D97-AF65-F5344CB8AC3E}">
        <p14:creationId xmlns:p14="http://schemas.microsoft.com/office/powerpoint/2010/main" val="2609329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1AAF1B3-BC60-4ECE-9DED-6BDA023404F3}" type="datetimeFigureOut">
              <a:rPr lang="en-US" smtClean="0"/>
              <a:t>6/3/2021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E09C26-C6A4-4AB1-A66F-7DC159F9A3C2}" type="slidenum">
              <a:rPr lang="en-US" smtClean="0"/>
              <a:t>‹#›</a:t>
            </a:fld>
            <a:endParaRPr lang="en-US"/>
          </a:p>
        </p:txBody>
      </p:sp>
    </p:spTree>
    <p:extLst>
      <p:ext uri="{BB962C8B-B14F-4D97-AF65-F5344CB8AC3E}">
        <p14:creationId xmlns:p14="http://schemas.microsoft.com/office/powerpoint/2010/main" val="411347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1AAF1B3-BC60-4ECE-9DED-6BDA023404F3}" type="datetimeFigureOut">
              <a:rPr lang="en-US" smtClean="0"/>
              <a:t>6/3/2021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E09C26-C6A4-4AB1-A66F-7DC159F9A3C2}" type="slidenum">
              <a:rPr lang="en-US" smtClean="0"/>
              <a:t>‹#›</a:t>
            </a:fld>
            <a:endParaRPr lang="en-US"/>
          </a:p>
        </p:txBody>
      </p:sp>
    </p:spTree>
    <p:extLst>
      <p:ext uri="{BB962C8B-B14F-4D97-AF65-F5344CB8AC3E}">
        <p14:creationId xmlns:p14="http://schemas.microsoft.com/office/powerpoint/2010/main" val="2680186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AAF1B3-BC60-4ECE-9DED-6BDA023404F3}" type="datetimeFigureOut">
              <a:rPr lang="en-US" smtClean="0"/>
              <a:t>6/3/2021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E09C26-C6A4-4AB1-A66F-7DC159F9A3C2}" type="slidenum">
              <a:rPr lang="en-US" smtClean="0"/>
              <a:t>‹#›</a:t>
            </a:fld>
            <a:endParaRPr lang="en-US"/>
          </a:p>
        </p:txBody>
      </p:sp>
    </p:spTree>
    <p:extLst>
      <p:ext uri="{BB962C8B-B14F-4D97-AF65-F5344CB8AC3E}">
        <p14:creationId xmlns:p14="http://schemas.microsoft.com/office/powerpoint/2010/main" val="17149857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0FE1FE-64AA-4941-9965-6497E0A95B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1" y="2768"/>
            <a:ext cx="12188389" cy="6858000"/>
          </a:xfrm>
          <a:prstGeom prst="rect">
            <a:avLst/>
          </a:prstGeom>
        </p:spPr>
      </p:pic>
      <p:sp>
        <p:nvSpPr>
          <p:cNvPr id="4" name="Rectangle 3">
            <a:extLst>
              <a:ext uri="{FF2B5EF4-FFF2-40B4-BE49-F238E27FC236}">
                <a16:creationId xmlns:a16="http://schemas.microsoft.com/office/drawing/2014/main" id="{4A866E1D-BF35-4E99-8A03-717037216513}"/>
              </a:ext>
            </a:extLst>
          </p:cNvPr>
          <p:cNvSpPr/>
          <p:nvPr/>
        </p:nvSpPr>
        <p:spPr>
          <a:xfrm>
            <a:off x="3667001" y="2782793"/>
            <a:ext cx="3829722" cy="1542593"/>
          </a:xfrm>
          <a:prstGeom prst="rect">
            <a:avLst/>
          </a:prstGeom>
          <a:solidFill>
            <a:srgbClr val="012D7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5" name="Rectangle 4">
            <a:extLst>
              <a:ext uri="{FF2B5EF4-FFF2-40B4-BE49-F238E27FC236}">
                <a16:creationId xmlns:a16="http://schemas.microsoft.com/office/drawing/2014/main" id="{64D14605-FC35-4172-91DD-AB2E40FA1DE5}"/>
              </a:ext>
            </a:extLst>
          </p:cNvPr>
          <p:cNvSpPr/>
          <p:nvPr/>
        </p:nvSpPr>
        <p:spPr>
          <a:xfrm>
            <a:off x="3667002" y="198796"/>
            <a:ext cx="3829722" cy="2440102"/>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pic>
        <p:nvPicPr>
          <p:cNvPr id="13" name="Picture 12">
            <a:extLst>
              <a:ext uri="{FF2B5EF4-FFF2-40B4-BE49-F238E27FC236}">
                <a16:creationId xmlns:a16="http://schemas.microsoft.com/office/drawing/2014/main" id="{9BA01661-E9F9-4809-B061-B03E595754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2809" y="253424"/>
            <a:ext cx="2218105" cy="1017512"/>
          </a:xfrm>
          <a:prstGeom prst="rect">
            <a:avLst/>
          </a:prstGeom>
        </p:spPr>
      </p:pic>
      <p:sp>
        <p:nvSpPr>
          <p:cNvPr id="15" name="Rectangle 14">
            <a:extLst>
              <a:ext uri="{FF2B5EF4-FFF2-40B4-BE49-F238E27FC236}">
                <a16:creationId xmlns:a16="http://schemas.microsoft.com/office/drawing/2014/main" id="{C9E44944-459A-4AD1-A645-45AC20347A95}"/>
              </a:ext>
            </a:extLst>
          </p:cNvPr>
          <p:cNvSpPr/>
          <p:nvPr/>
        </p:nvSpPr>
        <p:spPr>
          <a:xfrm>
            <a:off x="-1357" y="0"/>
            <a:ext cx="12188388" cy="109529"/>
          </a:xfrm>
          <a:prstGeom prst="rect">
            <a:avLst/>
          </a:prstGeom>
          <a:solidFill>
            <a:srgbClr val="223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7" name="Rectangle 16">
            <a:extLst>
              <a:ext uri="{FF2B5EF4-FFF2-40B4-BE49-F238E27FC236}">
                <a16:creationId xmlns:a16="http://schemas.microsoft.com/office/drawing/2014/main" id="{A102B5F6-3ACF-4FB1-9B37-E9F5301EB612}"/>
              </a:ext>
            </a:extLst>
          </p:cNvPr>
          <p:cNvSpPr/>
          <p:nvPr/>
        </p:nvSpPr>
        <p:spPr>
          <a:xfrm>
            <a:off x="-8581" y="5964777"/>
            <a:ext cx="12200581" cy="919797"/>
          </a:xfrm>
          <a:prstGeom prst="rect">
            <a:avLst/>
          </a:prstGeom>
          <a:solidFill>
            <a:srgbClr val="E584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 dirty="0"/>
          </a:p>
        </p:txBody>
      </p:sp>
      <p:sp>
        <p:nvSpPr>
          <p:cNvPr id="19" name="TextBox 18">
            <a:extLst>
              <a:ext uri="{FF2B5EF4-FFF2-40B4-BE49-F238E27FC236}">
                <a16:creationId xmlns:a16="http://schemas.microsoft.com/office/drawing/2014/main" id="{0018AF5D-7AD5-4E99-9E6C-D2D1430CB62E}"/>
              </a:ext>
            </a:extLst>
          </p:cNvPr>
          <p:cNvSpPr txBox="1"/>
          <p:nvPr/>
        </p:nvSpPr>
        <p:spPr>
          <a:xfrm>
            <a:off x="13090" y="6222775"/>
            <a:ext cx="12163106" cy="480131"/>
          </a:xfrm>
          <a:prstGeom prst="rect">
            <a:avLst/>
          </a:prstGeom>
          <a:noFill/>
        </p:spPr>
        <p:txBody>
          <a:bodyPr wrap="square" rtlCol="0">
            <a:spAutoFit/>
          </a:bodyPr>
          <a:lstStyle/>
          <a:p>
            <a:pPr algn="ctr">
              <a:lnSpc>
                <a:spcPct val="90000"/>
              </a:lnSpc>
              <a:spcBef>
                <a:spcPct val="0"/>
              </a:spcBef>
            </a:pPr>
            <a: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t>The Self-Funding of Health Benefits</a:t>
            </a:r>
          </a:p>
        </p:txBody>
      </p:sp>
    </p:spTree>
    <p:extLst>
      <p:ext uri="{BB962C8B-B14F-4D97-AF65-F5344CB8AC3E}">
        <p14:creationId xmlns:p14="http://schemas.microsoft.com/office/powerpoint/2010/main" val="2740198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6B1F7B6-4E9B-488C-81DE-AAD2766FCD35}"/>
              </a:ext>
            </a:extLst>
          </p:cNvPr>
          <p:cNvSpPr/>
          <p:nvPr/>
        </p:nvSpPr>
        <p:spPr>
          <a:xfrm>
            <a:off x="0" y="0"/>
            <a:ext cx="12184777" cy="919797"/>
          </a:xfrm>
          <a:prstGeom prst="rect">
            <a:avLst/>
          </a:prstGeom>
          <a:solidFill>
            <a:srgbClr val="E584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 dirty="0"/>
          </a:p>
        </p:txBody>
      </p:sp>
      <p:sp>
        <p:nvSpPr>
          <p:cNvPr id="3" name="TextBox 2">
            <a:extLst>
              <a:ext uri="{FF2B5EF4-FFF2-40B4-BE49-F238E27FC236}">
                <a16:creationId xmlns:a16="http://schemas.microsoft.com/office/drawing/2014/main" id="{4F524D37-2E84-4746-B236-3420428CCB90}"/>
              </a:ext>
            </a:extLst>
          </p:cNvPr>
          <p:cNvSpPr txBox="1"/>
          <p:nvPr/>
        </p:nvSpPr>
        <p:spPr>
          <a:xfrm>
            <a:off x="526769" y="219832"/>
            <a:ext cx="9932226" cy="480131"/>
          </a:xfrm>
          <a:prstGeom prst="rect">
            <a:avLst/>
          </a:prstGeom>
          <a:noFill/>
        </p:spPr>
        <p:txBody>
          <a:bodyPr wrap="square" rtlCol="0">
            <a:spAutoFit/>
          </a:bodyPr>
          <a:lstStyle/>
          <a:p>
            <a:pPr>
              <a:lnSpc>
                <a:spcPct val="90000"/>
              </a:lnSpc>
              <a:spcBef>
                <a:spcPct val="0"/>
              </a:spcBef>
            </a:pPr>
            <a:r>
              <a:rPr lang="en-US" sz="2800" dirty="0">
                <a:solidFill>
                  <a:schemeClr val="bg1"/>
                </a:solidFill>
                <a:latin typeface="Verdana" panose="020B0604030504040204" pitchFamily="34" charset="0"/>
                <a:ea typeface="Verdana" panose="020B0604030504040204" pitchFamily="34" charset="0"/>
                <a:cs typeface="Verdana" panose="020B0604030504040204" pitchFamily="34" charset="0"/>
              </a:rPr>
              <a:t>How Does </a:t>
            </a:r>
            <a: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t>Level Funding </a:t>
            </a:r>
            <a:r>
              <a:rPr lang="en-US" sz="2800" dirty="0">
                <a:solidFill>
                  <a:schemeClr val="bg1"/>
                </a:solidFill>
                <a:latin typeface="Verdana" panose="020B0604030504040204" pitchFamily="34" charset="0"/>
                <a:ea typeface="Verdana" panose="020B0604030504040204" pitchFamily="34" charset="0"/>
                <a:cs typeface="Verdana" panose="020B0604030504040204" pitchFamily="34" charset="0"/>
              </a:rPr>
              <a:t>Work?</a:t>
            </a:r>
            <a:endPar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Content Placeholder 6">
            <a:extLst>
              <a:ext uri="{FF2B5EF4-FFF2-40B4-BE49-F238E27FC236}">
                <a16:creationId xmlns:a16="http://schemas.microsoft.com/office/drawing/2014/main" id="{79F37165-D002-413F-AF66-8367AC1E6689}"/>
              </a:ext>
            </a:extLst>
          </p:cNvPr>
          <p:cNvPicPr>
            <a:picLocks noGrp="1" noChangeAspect="1"/>
          </p:cNvPicPr>
          <p:nvPr>
            <p:ph idx="1"/>
          </p:nvPr>
        </p:nvPicPr>
        <p:blipFill>
          <a:blip r:embed="rId2"/>
          <a:stretch>
            <a:fillRect/>
          </a:stretch>
        </p:blipFill>
        <p:spPr>
          <a:xfrm>
            <a:off x="834588" y="2091206"/>
            <a:ext cx="10515600" cy="2494813"/>
          </a:xfrm>
          <a:prstGeom prst="rect">
            <a:avLst/>
          </a:prstGeom>
        </p:spPr>
      </p:pic>
      <p:sp>
        <p:nvSpPr>
          <p:cNvPr id="8" name="TextBox 7">
            <a:extLst>
              <a:ext uri="{FF2B5EF4-FFF2-40B4-BE49-F238E27FC236}">
                <a16:creationId xmlns:a16="http://schemas.microsoft.com/office/drawing/2014/main" id="{A20FBD65-9D7C-4E02-9310-C49BB50924FC}"/>
              </a:ext>
            </a:extLst>
          </p:cNvPr>
          <p:cNvSpPr txBox="1"/>
          <p:nvPr/>
        </p:nvSpPr>
        <p:spPr>
          <a:xfrm>
            <a:off x="937234" y="4766794"/>
            <a:ext cx="2705100" cy="400110"/>
          </a:xfrm>
          <a:prstGeom prst="rect">
            <a:avLst/>
          </a:prstGeom>
          <a:noFill/>
        </p:spPr>
        <p:txBody>
          <a:bodyPr wrap="square" rtlCol="0">
            <a:spAutoFit/>
          </a:bodyPr>
          <a:lstStyle/>
          <a:p>
            <a:r>
              <a:rPr lang="en-US" sz="2000" b="1" dirty="0">
                <a:solidFill>
                  <a:srgbClr val="093E79"/>
                </a:solidFill>
                <a:latin typeface="Open Sans" panose="020B0606030504020204" pitchFamily="34" charset="0"/>
                <a:ea typeface="Open Sans" panose="020B0606030504020204" pitchFamily="34" charset="0"/>
                <a:cs typeface="Open Sans" panose="020B0606030504020204" pitchFamily="34" charset="0"/>
              </a:rPr>
              <a:t>Fully Insured Plan</a:t>
            </a:r>
          </a:p>
        </p:txBody>
      </p:sp>
      <p:sp>
        <p:nvSpPr>
          <p:cNvPr id="9" name="TextBox 8">
            <a:extLst>
              <a:ext uri="{FF2B5EF4-FFF2-40B4-BE49-F238E27FC236}">
                <a16:creationId xmlns:a16="http://schemas.microsoft.com/office/drawing/2014/main" id="{9B15EB0E-6E5A-4F64-8080-ECCCDEE92425}"/>
              </a:ext>
            </a:extLst>
          </p:cNvPr>
          <p:cNvSpPr txBox="1"/>
          <p:nvPr/>
        </p:nvSpPr>
        <p:spPr>
          <a:xfrm>
            <a:off x="8127199" y="4766794"/>
            <a:ext cx="3127567" cy="400110"/>
          </a:xfrm>
          <a:prstGeom prst="rect">
            <a:avLst/>
          </a:prstGeom>
          <a:noFill/>
        </p:spPr>
        <p:txBody>
          <a:bodyPr wrap="square" rtlCol="0">
            <a:spAutoFit/>
          </a:bodyPr>
          <a:lstStyle/>
          <a:p>
            <a:r>
              <a:rPr lang="en-US" sz="2000" b="1" dirty="0">
                <a:solidFill>
                  <a:srgbClr val="FF8528"/>
                </a:solidFill>
                <a:latin typeface="Open Sans" panose="020B0606030504020204" pitchFamily="34" charset="0"/>
                <a:ea typeface="Open Sans" panose="020B0606030504020204" pitchFamily="34" charset="0"/>
                <a:cs typeface="Open Sans" panose="020B0606030504020204" pitchFamily="34" charset="0"/>
              </a:rPr>
              <a:t>Level Funded Program</a:t>
            </a:r>
          </a:p>
        </p:txBody>
      </p:sp>
      <p:sp>
        <p:nvSpPr>
          <p:cNvPr id="10" name="TextBox 9">
            <a:extLst>
              <a:ext uri="{FF2B5EF4-FFF2-40B4-BE49-F238E27FC236}">
                <a16:creationId xmlns:a16="http://schemas.microsoft.com/office/drawing/2014/main" id="{5A50CC7B-2AB7-4375-B5A5-6ED0AF713890}"/>
              </a:ext>
            </a:extLst>
          </p:cNvPr>
          <p:cNvSpPr txBox="1"/>
          <p:nvPr/>
        </p:nvSpPr>
        <p:spPr>
          <a:xfrm>
            <a:off x="418011" y="1358537"/>
            <a:ext cx="9701349" cy="341632"/>
          </a:xfrm>
          <a:prstGeom prst="rect">
            <a:avLst/>
          </a:prstGeom>
          <a:noFill/>
        </p:spPr>
        <p:txBody>
          <a:bodyPr wrap="square" rtlCol="0">
            <a:spAutoFit/>
          </a:bodyPr>
          <a:lstStyle/>
          <a:p>
            <a:pPr>
              <a:lnSpc>
                <a:spcPct val="90000"/>
              </a:lnSpc>
              <a:spcBef>
                <a:spcPct val="0"/>
              </a:spcBef>
            </a:pPr>
            <a:r>
              <a:rPr lang="en-US"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Level-funding gives employers the ability to maximize</a:t>
            </a:r>
            <a:r>
              <a:rPr lang="en-US"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 healthcare cost savings</a:t>
            </a:r>
          </a:p>
        </p:txBody>
      </p:sp>
    </p:spTree>
    <p:extLst>
      <p:ext uri="{BB962C8B-B14F-4D97-AF65-F5344CB8AC3E}">
        <p14:creationId xmlns:p14="http://schemas.microsoft.com/office/powerpoint/2010/main" val="17456687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472B0E-6715-43CB-9462-FEF6BE7045DA}"/>
              </a:ext>
            </a:extLst>
          </p:cNvPr>
          <p:cNvPicPr>
            <a:picLocks noChangeAspect="1"/>
          </p:cNvPicPr>
          <p:nvPr/>
        </p:nvPicPr>
        <p:blipFill>
          <a:blip r:embed="rId2"/>
          <a:stretch>
            <a:fillRect/>
          </a:stretch>
        </p:blipFill>
        <p:spPr>
          <a:xfrm>
            <a:off x="7543963" y="0"/>
            <a:ext cx="11216355" cy="6858000"/>
          </a:xfrm>
          <a:prstGeom prst="rect">
            <a:avLst/>
          </a:prstGeom>
        </p:spPr>
      </p:pic>
      <p:cxnSp>
        <p:nvCxnSpPr>
          <p:cNvPr id="21" name="Straight Connector 20"/>
          <p:cNvCxnSpPr/>
          <p:nvPr/>
        </p:nvCxnSpPr>
        <p:spPr>
          <a:xfrm flipH="1">
            <a:off x="0" y="1432349"/>
            <a:ext cx="5058133"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72003" y="198540"/>
            <a:ext cx="6005459" cy="1207009"/>
          </a:xfrm>
        </p:spPr>
        <p:txBody>
          <a:bodyPr>
            <a:normAutofit/>
          </a:bodyPr>
          <a:lstStyle/>
          <a:p>
            <a:r>
              <a:rPr lang="en-US" sz="3000" b="1" dirty="0">
                <a:solidFill>
                  <a:schemeClr val="bg1"/>
                </a:solidFill>
                <a:latin typeface="Trebuchet MS" charset="0"/>
                <a:ea typeface="Trebuchet MS" charset="0"/>
                <a:cs typeface="Trebuchet MS" charset="0"/>
              </a:rPr>
              <a:t>What is Stop Loss Coverage?</a:t>
            </a:r>
          </a:p>
        </p:txBody>
      </p:sp>
      <p:sp>
        <p:nvSpPr>
          <p:cNvPr id="7" name="Content Placeholder 6"/>
          <p:cNvSpPr>
            <a:spLocks noGrp="1"/>
          </p:cNvSpPr>
          <p:nvPr>
            <p:ph idx="1"/>
          </p:nvPr>
        </p:nvSpPr>
        <p:spPr>
          <a:xfrm>
            <a:off x="196865" y="1000243"/>
            <a:ext cx="7150233" cy="4539776"/>
          </a:xfrm>
        </p:spPr>
        <p:txBody>
          <a:bodyPr>
            <a:noAutofit/>
          </a:bodyPr>
          <a:lstStyle/>
          <a:p>
            <a:pPr>
              <a:lnSpc>
                <a:spcPts val="2300"/>
              </a:lnSpc>
              <a:spcBef>
                <a:spcPts val="500"/>
              </a:spcBef>
            </a:pPr>
            <a:r>
              <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Stop Loss is an insurance product that provides protection against catastrophic or unpredictable losses. It is purchased by employers who have decided to self-fund their employee benefit plans, but do not want to assume 100% of the liability for losses arising from the plans. Under a Stop Loss policy, the insurance company become liable for losses that exceed certain limits called deductibles.</a:t>
            </a:r>
          </a:p>
          <a:p>
            <a:pPr>
              <a:lnSpc>
                <a:spcPts val="2300"/>
              </a:lnSpc>
              <a:spcBef>
                <a:spcPts val="500"/>
              </a:spcBef>
            </a:pPr>
            <a:endPar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endParaRPr>
          </a:p>
          <a:p>
            <a:pPr>
              <a:lnSpc>
                <a:spcPts val="2300"/>
              </a:lnSpc>
              <a:spcBef>
                <a:spcPts val="500"/>
              </a:spcBef>
            </a:pPr>
            <a:r>
              <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A significant difference between Stop Loss and conventional employee benefit insurance is that Stop Loss insures only the employer. Stop Loss does not insure employees.</a:t>
            </a:r>
          </a:p>
          <a:p>
            <a:pPr>
              <a:lnSpc>
                <a:spcPts val="2300"/>
              </a:lnSpc>
              <a:spcBef>
                <a:spcPts val="500"/>
              </a:spcBef>
            </a:pPr>
            <a:endPar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endParaRPr>
          </a:p>
          <a:p>
            <a:pPr>
              <a:lnSpc>
                <a:spcPts val="2300"/>
              </a:lnSpc>
              <a:spcBef>
                <a:spcPts val="500"/>
              </a:spcBef>
            </a:pPr>
            <a:r>
              <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Stop Loss insurance is provided on a reimbursement basis. The employer is responsible for payment of all losses under a self-funded plan. With the purchase of Stop Loss coverage, the employer is still responsible for all losses including those that exceed the deductible. After the losses have been paid, the employer will be reimbursed for the amount of the loss that exceeds the deductible. All reimbursements are paid directly to the employer, never to an employee or to a provider of services or supplies.</a:t>
            </a:r>
          </a:p>
          <a:p>
            <a:pPr>
              <a:lnSpc>
                <a:spcPts val="2300"/>
              </a:lnSpc>
              <a:spcBef>
                <a:spcPts val="500"/>
              </a:spcBef>
            </a:pPr>
            <a:endParaRPr lang="en-US" sz="1400" dirty="0">
              <a:solidFill>
                <a:schemeClr val="bg1"/>
              </a:solidFill>
              <a:latin typeface="Trebuchet MS" panose="020B0603020202020204" pitchFamily="34" charset="0"/>
              <a:ea typeface="Verdana" panose="020B0604030504040204" pitchFamily="34" charset="0"/>
              <a:cs typeface="Verdana" panose="020B0604030504040204" pitchFamily="34" charset="0"/>
            </a:endParaRPr>
          </a:p>
        </p:txBody>
      </p:sp>
      <p:sp>
        <p:nvSpPr>
          <p:cNvPr id="14" name="Rectangle 13">
            <a:extLst>
              <a:ext uri="{FF2B5EF4-FFF2-40B4-BE49-F238E27FC236}">
                <a16:creationId xmlns:a16="http://schemas.microsoft.com/office/drawing/2014/main" id="{A8BA99B0-0903-4909-AA8F-358FAD7EFFCB}"/>
              </a:ext>
            </a:extLst>
          </p:cNvPr>
          <p:cNvSpPr/>
          <p:nvPr/>
        </p:nvSpPr>
        <p:spPr>
          <a:xfrm>
            <a:off x="0" y="0"/>
            <a:ext cx="7543963" cy="950702"/>
          </a:xfrm>
          <a:prstGeom prst="rect">
            <a:avLst/>
          </a:prstGeom>
          <a:solidFill>
            <a:srgbClr val="E584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6" name="Title 1">
            <a:extLst>
              <a:ext uri="{FF2B5EF4-FFF2-40B4-BE49-F238E27FC236}">
                <a16:creationId xmlns:a16="http://schemas.microsoft.com/office/drawing/2014/main" id="{DDCD8D1A-5050-422E-BFEE-ABDCDABF1E70}"/>
              </a:ext>
            </a:extLst>
          </p:cNvPr>
          <p:cNvSpPr txBox="1">
            <a:spLocks/>
          </p:cNvSpPr>
          <p:nvPr/>
        </p:nvSpPr>
        <p:spPr>
          <a:xfrm>
            <a:off x="196865" y="-128154"/>
            <a:ext cx="6005459" cy="12070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chemeClr val="bg1"/>
                </a:solidFill>
                <a:latin typeface="Verdana" panose="020B0604030504040204" pitchFamily="34" charset="0"/>
                <a:ea typeface="Verdana" panose="020B0604030504040204" pitchFamily="34" charset="0"/>
                <a:cs typeface="Verdana" panose="020B0604030504040204" pitchFamily="34" charset="0"/>
              </a:rPr>
              <a:t>What is Stop Loss Coverage?</a:t>
            </a:r>
          </a:p>
        </p:txBody>
      </p:sp>
    </p:spTree>
    <p:extLst>
      <p:ext uri="{BB962C8B-B14F-4D97-AF65-F5344CB8AC3E}">
        <p14:creationId xmlns:p14="http://schemas.microsoft.com/office/powerpoint/2010/main" val="8868062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085B94F-93E4-48E8-A48B-A5970A01E4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09739" y="0"/>
            <a:ext cx="5725807" cy="6886237"/>
          </a:xfrm>
          <a:prstGeom prst="rect">
            <a:avLst/>
          </a:prstGeom>
        </p:spPr>
      </p:pic>
      <p:cxnSp>
        <p:nvCxnSpPr>
          <p:cNvPr id="21" name="Straight Connector 20"/>
          <p:cNvCxnSpPr/>
          <p:nvPr/>
        </p:nvCxnSpPr>
        <p:spPr>
          <a:xfrm flipH="1">
            <a:off x="0" y="1432349"/>
            <a:ext cx="5058133"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Content Placeholder 6"/>
          <p:cNvSpPr>
            <a:spLocks noGrp="1"/>
          </p:cNvSpPr>
          <p:nvPr>
            <p:ph idx="1"/>
          </p:nvPr>
        </p:nvSpPr>
        <p:spPr>
          <a:xfrm>
            <a:off x="276894" y="1014843"/>
            <a:ext cx="6602371" cy="2158405"/>
          </a:xfrm>
        </p:spPr>
        <p:txBody>
          <a:bodyPr>
            <a:noAutofit/>
          </a:bodyPr>
          <a:lstStyle/>
          <a:p>
            <a:pPr marL="0" indent="0">
              <a:lnSpc>
                <a:spcPts val="2000"/>
              </a:lnSpc>
              <a:spcBef>
                <a:spcPts val="500"/>
              </a:spcBef>
              <a:buNone/>
            </a:pPr>
            <a:r>
              <a:rPr lang="en-US" sz="1200" b="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Stop Loss comes in two forms: Specific and Aggregate</a:t>
            </a:r>
          </a:p>
          <a:p>
            <a:pPr>
              <a:lnSpc>
                <a:spcPts val="2300"/>
              </a:lnSpc>
              <a:spcBef>
                <a:spcPts val="500"/>
              </a:spcBef>
            </a:pPr>
            <a:r>
              <a:rPr lang="en-US" sz="12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Specific Stop Loss is the form of excess risk coverage that provides protection for the employer against a high claim individual. This protection is against abnormal severity of a single claim rather than abnormal frequency of claims in total. Specific Stop Loss is also known as Individual Stop Loss and usually only covers Medical and Prescriptions.</a:t>
            </a:r>
          </a:p>
          <a:p>
            <a:pPr>
              <a:lnSpc>
                <a:spcPts val="2300"/>
              </a:lnSpc>
              <a:spcBef>
                <a:spcPts val="500"/>
              </a:spcBef>
            </a:pPr>
            <a:endParaRPr lang="en-US" sz="1400" dirty="0">
              <a:solidFill>
                <a:schemeClr val="bg1"/>
              </a:solidFill>
              <a:latin typeface="Trebuchet MS" panose="020B0603020202020204" pitchFamily="34" charset="0"/>
              <a:ea typeface="Verdana" panose="020B0604030504040204" pitchFamily="34" charset="0"/>
              <a:cs typeface="Verdana" panose="020B0604030504040204" pitchFamily="34" charset="0"/>
            </a:endParaRPr>
          </a:p>
        </p:txBody>
      </p:sp>
      <p:sp>
        <p:nvSpPr>
          <p:cNvPr id="8" name="TextBox 7">
            <a:extLst>
              <a:ext uri="{FF2B5EF4-FFF2-40B4-BE49-F238E27FC236}">
                <a16:creationId xmlns:a16="http://schemas.microsoft.com/office/drawing/2014/main" id="{BF63B43E-17BE-47F6-8641-E594DFFB9BEA}"/>
              </a:ext>
            </a:extLst>
          </p:cNvPr>
          <p:cNvSpPr txBox="1"/>
          <p:nvPr/>
        </p:nvSpPr>
        <p:spPr>
          <a:xfrm>
            <a:off x="2762830" y="3566083"/>
            <a:ext cx="4209410" cy="2031325"/>
          </a:xfrm>
          <a:prstGeom prst="rect">
            <a:avLst/>
          </a:prstGeom>
          <a:noFill/>
        </p:spPr>
        <p:txBody>
          <a:bodyPr wrap="square" rtlCol="0">
            <a:spAutoFit/>
          </a:bodyPr>
          <a:lstStyle/>
          <a:p>
            <a:pPr marL="228600" indent="-228600" defTabSz="914400">
              <a:lnSpc>
                <a:spcPts val="2300"/>
              </a:lnSpc>
              <a:buFont typeface="Arial" panose="020B0604020202020204" pitchFamily="34" charset="0"/>
              <a:buChar char="•"/>
            </a:pPr>
            <a:r>
              <a:rPr lang="en-US" sz="11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Special Programs (Transplant, Neonatal, Dialysis)</a:t>
            </a:r>
          </a:p>
          <a:p>
            <a:pPr marL="228600" indent="-228600" defTabSz="914400">
              <a:lnSpc>
                <a:spcPts val="2300"/>
              </a:lnSpc>
              <a:buFont typeface="Arial" panose="020B0604020202020204" pitchFamily="34" charset="0"/>
              <a:buChar char="•"/>
            </a:pPr>
            <a:r>
              <a:rPr lang="en-US" sz="11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Prescription Drug Coverage</a:t>
            </a:r>
          </a:p>
          <a:p>
            <a:pPr marL="228600" indent="-228600" defTabSz="914400">
              <a:lnSpc>
                <a:spcPts val="2300"/>
              </a:lnSpc>
              <a:buFont typeface="Arial" panose="020B0604020202020204" pitchFamily="34" charset="0"/>
              <a:buChar char="•"/>
            </a:pPr>
            <a:r>
              <a:rPr lang="en-US" sz="11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Third Party Administrator</a:t>
            </a:r>
          </a:p>
          <a:p>
            <a:pPr marL="228600" indent="-228600" defTabSz="914400">
              <a:lnSpc>
                <a:spcPts val="2300"/>
              </a:lnSpc>
              <a:buFont typeface="Arial" panose="020B0604020202020204" pitchFamily="34" charset="0"/>
              <a:buChar char="•"/>
            </a:pPr>
            <a:r>
              <a:rPr lang="en-US" sz="11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Mental/Substance Abuse</a:t>
            </a:r>
          </a:p>
          <a:p>
            <a:pPr marL="228600" indent="-228600" defTabSz="914400">
              <a:lnSpc>
                <a:spcPts val="2300"/>
              </a:lnSpc>
              <a:buFont typeface="Arial" panose="020B0604020202020204" pitchFamily="34" charset="0"/>
              <a:buChar char="•"/>
            </a:pPr>
            <a:r>
              <a:rPr lang="en-US" sz="11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Contract Type</a:t>
            </a:r>
          </a:p>
          <a:p>
            <a:pPr marL="228600" indent="-228600" defTabSz="914400">
              <a:lnSpc>
                <a:spcPts val="2300"/>
              </a:lnSpc>
              <a:buFont typeface="Arial" panose="020B0604020202020204" pitchFamily="34" charset="0"/>
              <a:buChar char="•"/>
            </a:pPr>
            <a:r>
              <a:rPr lang="en-US" sz="11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Prior Experience</a:t>
            </a:r>
          </a:p>
          <a:p>
            <a:endParaRPr lang="en-US" sz="11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9" name="TextBox 8">
            <a:extLst>
              <a:ext uri="{FF2B5EF4-FFF2-40B4-BE49-F238E27FC236}">
                <a16:creationId xmlns:a16="http://schemas.microsoft.com/office/drawing/2014/main" id="{124D78AC-A6E4-46A7-945D-6F31A6646EE2}"/>
              </a:ext>
            </a:extLst>
          </p:cNvPr>
          <p:cNvSpPr txBox="1"/>
          <p:nvPr/>
        </p:nvSpPr>
        <p:spPr>
          <a:xfrm>
            <a:off x="336437" y="3566083"/>
            <a:ext cx="2587528" cy="2139047"/>
          </a:xfrm>
          <a:prstGeom prst="rect">
            <a:avLst/>
          </a:prstGeom>
          <a:noFill/>
        </p:spPr>
        <p:txBody>
          <a:bodyPr wrap="square" rtlCol="0">
            <a:spAutoFit/>
          </a:bodyPr>
          <a:lstStyle/>
          <a:p>
            <a:pPr marL="228600" indent="-228600" defTabSz="914400">
              <a:lnSpc>
                <a:spcPts val="2300"/>
              </a:lnSpc>
              <a:spcBef>
                <a:spcPts val="0"/>
              </a:spcBef>
              <a:buFont typeface="Arial" panose="020B0604020202020204" pitchFamily="34" charset="0"/>
              <a:buChar char="•"/>
            </a:pPr>
            <a:r>
              <a:rPr lang="en-US" sz="11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Location</a:t>
            </a:r>
          </a:p>
          <a:p>
            <a:pPr marL="228600" indent="-228600" defTabSz="914400">
              <a:lnSpc>
                <a:spcPts val="2300"/>
              </a:lnSpc>
              <a:spcBef>
                <a:spcPts val="0"/>
              </a:spcBef>
              <a:buFont typeface="Arial" panose="020B0604020202020204" pitchFamily="34" charset="0"/>
              <a:buChar char="•"/>
            </a:pPr>
            <a:r>
              <a:rPr lang="en-US" sz="11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Industry</a:t>
            </a:r>
          </a:p>
          <a:p>
            <a:pPr marL="228600" indent="-228600" defTabSz="914400">
              <a:lnSpc>
                <a:spcPts val="2300"/>
              </a:lnSpc>
              <a:spcBef>
                <a:spcPts val="0"/>
              </a:spcBef>
              <a:buFont typeface="Arial" panose="020B0604020202020204" pitchFamily="34" charset="0"/>
              <a:buChar char="•"/>
            </a:pPr>
            <a:r>
              <a:rPr lang="en-US" sz="11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Age of Employees</a:t>
            </a:r>
          </a:p>
          <a:p>
            <a:pPr marL="228600" indent="-228600" defTabSz="914400">
              <a:lnSpc>
                <a:spcPts val="2300"/>
              </a:lnSpc>
              <a:spcBef>
                <a:spcPts val="0"/>
              </a:spcBef>
              <a:buFont typeface="Arial" panose="020B0604020202020204" pitchFamily="34" charset="0"/>
              <a:buChar char="•"/>
            </a:pPr>
            <a:r>
              <a:rPr lang="en-US" sz="11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Gender Content</a:t>
            </a:r>
          </a:p>
          <a:p>
            <a:pPr marL="228600" indent="-228600" defTabSz="914400">
              <a:lnSpc>
                <a:spcPts val="2300"/>
              </a:lnSpc>
              <a:spcBef>
                <a:spcPts val="0"/>
              </a:spcBef>
              <a:buFont typeface="Arial" panose="020B0604020202020204" pitchFamily="34" charset="0"/>
              <a:buChar char="•"/>
            </a:pPr>
            <a:r>
              <a:rPr lang="en-US" sz="11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PPO Network</a:t>
            </a:r>
          </a:p>
          <a:p>
            <a:pPr marL="228600" indent="-228600" defTabSz="914400">
              <a:lnSpc>
                <a:spcPts val="2300"/>
              </a:lnSpc>
              <a:spcBef>
                <a:spcPts val="0"/>
              </a:spcBef>
              <a:buFont typeface="Arial" panose="020B0604020202020204" pitchFamily="34" charset="0"/>
              <a:buChar char="•"/>
            </a:pPr>
            <a:r>
              <a:rPr lang="en-US" sz="11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Managed Care Programs</a:t>
            </a:r>
          </a:p>
          <a:p>
            <a:endParaRPr lang="en-US" dirty="0"/>
          </a:p>
        </p:txBody>
      </p:sp>
      <p:sp>
        <p:nvSpPr>
          <p:cNvPr id="10" name="TextBox 9">
            <a:extLst>
              <a:ext uri="{FF2B5EF4-FFF2-40B4-BE49-F238E27FC236}">
                <a16:creationId xmlns:a16="http://schemas.microsoft.com/office/drawing/2014/main" id="{23C4A8E0-0872-4C12-9310-2924E7CA096A}"/>
              </a:ext>
            </a:extLst>
          </p:cNvPr>
          <p:cNvSpPr txBox="1"/>
          <p:nvPr/>
        </p:nvSpPr>
        <p:spPr>
          <a:xfrm>
            <a:off x="276894" y="3154276"/>
            <a:ext cx="5852159" cy="345929"/>
          </a:xfrm>
          <a:prstGeom prst="rect">
            <a:avLst/>
          </a:prstGeom>
          <a:noFill/>
        </p:spPr>
        <p:txBody>
          <a:bodyPr wrap="square" rtlCol="0">
            <a:spAutoFit/>
          </a:bodyPr>
          <a:lstStyle/>
          <a:p>
            <a:pPr defTabSz="914400">
              <a:lnSpc>
                <a:spcPts val="2300"/>
              </a:lnSpc>
              <a:spcBef>
                <a:spcPts val="500"/>
              </a:spcBef>
            </a:pPr>
            <a:r>
              <a:rPr lang="en-US" sz="1200" b="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The cost of a Stop Loss Policy depends on the following:</a:t>
            </a:r>
          </a:p>
        </p:txBody>
      </p:sp>
      <p:sp>
        <p:nvSpPr>
          <p:cNvPr id="16" name="Rectangle 15">
            <a:extLst>
              <a:ext uri="{FF2B5EF4-FFF2-40B4-BE49-F238E27FC236}">
                <a16:creationId xmlns:a16="http://schemas.microsoft.com/office/drawing/2014/main" id="{CB3ABB24-4B3F-40B6-B5C0-713F779A64AA}"/>
              </a:ext>
            </a:extLst>
          </p:cNvPr>
          <p:cNvSpPr/>
          <p:nvPr/>
        </p:nvSpPr>
        <p:spPr>
          <a:xfrm>
            <a:off x="0" y="0"/>
            <a:ext cx="7009739" cy="950702"/>
          </a:xfrm>
          <a:prstGeom prst="rect">
            <a:avLst/>
          </a:prstGeom>
          <a:solidFill>
            <a:srgbClr val="E584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8" name="Title 1">
            <a:extLst>
              <a:ext uri="{FF2B5EF4-FFF2-40B4-BE49-F238E27FC236}">
                <a16:creationId xmlns:a16="http://schemas.microsoft.com/office/drawing/2014/main" id="{178FA5F1-8013-4157-B8E4-644E70395AC3}"/>
              </a:ext>
            </a:extLst>
          </p:cNvPr>
          <p:cNvSpPr txBox="1">
            <a:spLocks/>
          </p:cNvSpPr>
          <p:nvPr/>
        </p:nvSpPr>
        <p:spPr>
          <a:xfrm>
            <a:off x="196866" y="-112754"/>
            <a:ext cx="6958846" cy="12070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chemeClr val="bg1"/>
                </a:solidFill>
                <a:latin typeface="Verdana" panose="020B0604030504040204" pitchFamily="34" charset="0"/>
                <a:ea typeface="Verdana" panose="020B0604030504040204" pitchFamily="34" charset="0"/>
                <a:cs typeface="Verdana" panose="020B0604030504040204" pitchFamily="34" charset="0"/>
              </a:rPr>
              <a:t>How Does Stop Loss Coverage Work?</a:t>
            </a:r>
          </a:p>
        </p:txBody>
      </p:sp>
    </p:spTree>
    <p:extLst>
      <p:ext uri="{BB962C8B-B14F-4D97-AF65-F5344CB8AC3E}">
        <p14:creationId xmlns:p14="http://schemas.microsoft.com/office/powerpoint/2010/main" val="19572108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Connector 20"/>
          <p:cNvCxnSpPr/>
          <p:nvPr/>
        </p:nvCxnSpPr>
        <p:spPr>
          <a:xfrm flipH="1">
            <a:off x="0" y="1432349"/>
            <a:ext cx="5058133"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Content Placeholder 6"/>
          <p:cNvSpPr>
            <a:spLocks noGrp="1"/>
          </p:cNvSpPr>
          <p:nvPr>
            <p:ph idx="1"/>
          </p:nvPr>
        </p:nvSpPr>
        <p:spPr>
          <a:xfrm>
            <a:off x="276894" y="1014843"/>
            <a:ext cx="6593137" cy="2158405"/>
          </a:xfrm>
        </p:spPr>
        <p:txBody>
          <a:bodyPr>
            <a:noAutofit/>
          </a:bodyPr>
          <a:lstStyle/>
          <a:p>
            <a:pPr marL="0" indent="0">
              <a:lnSpc>
                <a:spcPts val="2000"/>
              </a:lnSpc>
              <a:spcBef>
                <a:spcPts val="500"/>
              </a:spcBef>
              <a:buNone/>
            </a:pPr>
            <a:r>
              <a:rPr lang="en-US" sz="12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Aggregate Stop Loss provides a ceiling on the dollar amount of eligible expenses that an employer would pay, in total, during a contract period. The carrier reimburses the employer after the end of the contract period for Aggregate claims. Aggregate can cover other benefit types (dental, vision, voluntary).</a:t>
            </a:r>
          </a:p>
          <a:p>
            <a:pPr>
              <a:lnSpc>
                <a:spcPts val="2000"/>
              </a:lnSpc>
              <a:spcBef>
                <a:spcPts val="500"/>
              </a:spcBef>
            </a:pPr>
            <a:r>
              <a:rPr lang="en-US" sz="12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Aggregate Stop Loss is a function of the group’s actual claims experience</a:t>
            </a:r>
          </a:p>
          <a:p>
            <a:pPr>
              <a:lnSpc>
                <a:spcPts val="2000"/>
              </a:lnSpc>
              <a:spcBef>
                <a:spcPts val="500"/>
              </a:spcBef>
            </a:pPr>
            <a:r>
              <a:rPr lang="en-US" sz="12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The future is highly predictable from past results</a:t>
            </a:r>
          </a:p>
          <a:p>
            <a:pPr>
              <a:lnSpc>
                <a:spcPts val="2000"/>
              </a:lnSpc>
              <a:spcBef>
                <a:spcPts val="500"/>
              </a:spcBef>
            </a:pPr>
            <a:r>
              <a:rPr lang="en-US" sz="12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The premium required to insure this risk is relatively small compared to Specific</a:t>
            </a:r>
          </a:p>
          <a:p>
            <a:pPr>
              <a:lnSpc>
                <a:spcPts val="2000"/>
              </a:lnSpc>
              <a:spcBef>
                <a:spcPts val="500"/>
              </a:spcBef>
            </a:pPr>
            <a:r>
              <a:rPr lang="en-US" sz="12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Expected Claims + Margin = Aggregate Deductible (Attachment Point)</a:t>
            </a:r>
          </a:p>
          <a:p>
            <a:pPr>
              <a:lnSpc>
                <a:spcPts val="2000"/>
              </a:lnSpc>
              <a:spcBef>
                <a:spcPts val="500"/>
              </a:spcBef>
            </a:pPr>
            <a:endParaRPr lang="en-US" sz="12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endParaRPr>
          </a:p>
          <a:p>
            <a:pPr marL="0" indent="0">
              <a:lnSpc>
                <a:spcPts val="2000"/>
              </a:lnSpc>
              <a:spcBef>
                <a:spcPts val="500"/>
              </a:spcBef>
              <a:buNone/>
            </a:pPr>
            <a:r>
              <a:rPr lang="en-US" sz="12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Generally, all but the largest employers will want to protect their plan with both Specific and Aggregate Stop Loss coverage. Occasionally, circumstances may be such that Specific Stop Loss by itself will fulfill the employer’s need for protection.</a:t>
            </a:r>
          </a:p>
          <a:p>
            <a:pPr>
              <a:lnSpc>
                <a:spcPts val="2300"/>
              </a:lnSpc>
              <a:spcBef>
                <a:spcPts val="500"/>
              </a:spcBef>
            </a:pPr>
            <a:endParaRPr lang="en-US" sz="1400" dirty="0">
              <a:solidFill>
                <a:schemeClr val="bg1"/>
              </a:solidFill>
              <a:latin typeface="Trebuchet MS" panose="020B0603020202020204" pitchFamily="34" charset="0"/>
              <a:ea typeface="Verdana" panose="020B0604030504040204" pitchFamily="34" charset="0"/>
              <a:cs typeface="Verdana" panose="020B0604030504040204" pitchFamily="34" charset="0"/>
            </a:endParaRPr>
          </a:p>
        </p:txBody>
      </p:sp>
      <p:sp>
        <p:nvSpPr>
          <p:cNvPr id="16" name="Rectangle 15">
            <a:extLst>
              <a:ext uri="{FF2B5EF4-FFF2-40B4-BE49-F238E27FC236}">
                <a16:creationId xmlns:a16="http://schemas.microsoft.com/office/drawing/2014/main" id="{CB3ABB24-4B3F-40B6-B5C0-713F779A64AA}"/>
              </a:ext>
            </a:extLst>
          </p:cNvPr>
          <p:cNvSpPr/>
          <p:nvPr/>
        </p:nvSpPr>
        <p:spPr>
          <a:xfrm>
            <a:off x="0" y="-28241"/>
            <a:ext cx="7009739" cy="950702"/>
          </a:xfrm>
          <a:prstGeom prst="rect">
            <a:avLst/>
          </a:prstGeom>
          <a:solidFill>
            <a:srgbClr val="E584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8" name="Title 1">
            <a:extLst>
              <a:ext uri="{FF2B5EF4-FFF2-40B4-BE49-F238E27FC236}">
                <a16:creationId xmlns:a16="http://schemas.microsoft.com/office/drawing/2014/main" id="{178FA5F1-8013-4157-B8E4-644E70395AC3}"/>
              </a:ext>
            </a:extLst>
          </p:cNvPr>
          <p:cNvSpPr txBox="1">
            <a:spLocks/>
          </p:cNvSpPr>
          <p:nvPr/>
        </p:nvSpPr>
        <p:spPr>
          <a:xfrm>
            <a:off x="196866" y="-112754"/>
            <a:ext cx="6958846" cy="12070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chemeClr val="bg1"/>
                </a:solidFill>
                <a:latin typeface="Verdana" panose="020B0604030504040204" pitchFamily="34" charset="0"/>
                <a:ea typeface="Verdana" panose="020B0604030504040204" pitchFamily="34" charset="0"/>
                <a:cs typeface="Verdana" panose="020B0604030504040204" pitchFamily="34" charset="0"/>
              </a:rPr>
              <a:t>How Does Stop Loss Coverage Work?</a:t>
            </a:r>
          </a:p>
        </p:txBody>
      </p:sp>
      <p:pic>
        <p:nvPicPr>
          <p:cNvPr id="3" name="Picture 2">
            <a:extLst>
              <a:ext uri="{FF2B5EF4-FFF2-40B4-BE49-F238E27FC236}">
                <a16:creationId xmlns:a16="http://schemas.microsoft.com/office/drawing/2014/main" id="{92697942-C52A-41C5-8B5E-AC6BEBD52D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32266" y="5513874"/>
            <a:ext cx="2218105" cy="1017512"/>
          </a:xfrm>
          <a:prstGeom prst="rect">
            <a:avLst/>
          </a:prstGeom>
        </p:spPr>
      </p:pic>
      <p:pic>
        <p:nvPicPr>
          <p:cNvPr id="6" name="Picture 5">
            <a:extLst>
              <a:ext uri="{FF2B5EF4-FFF2-40B4-BE49-F238E27FC236}">
                <a16:creationId xmlns:a16="http://schemas.microsoft.com/office/drawing/2014/main" id="{08EB43F9-A21B-48F5-9064-1246D90A93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9739" y="0"/>
            <a:ext cx="7588382" cy="6858000"/>
          </a:xfrm>
          <a:prstGeom prst="rect">
            <a:avLst/>
          </a:prstGeom>
        </p:spPr>
      </p:pic>
      <p:pic>
        <p:nvPicPr>
          <p:cNvPr id="12" name="Picture 11">
            <a:extLst>
              <a:ext uri="{FF2B5EF4-FFF2-40B4-BE49-F238E27FC236}">
                <a16:creationId xmlns:a16="http://schemas.microsoft.com/office/drawing/2014/main" id="{C2517171-F9EC-40AC-B7BB-2B118E0D52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10755" y="5673363"/>
            <a:ext cx="2218105" cy="1017512"/>
          </a:xfrm>
          <a:prstGeom prst="rect">
            <a:avLst/>
          </a:prstGeom>
        </p:spPr>
      </p:pic>
    </p:spTree>
    <p:extLst>
      <p:ext uri="{BB962C8B-B14F-4D97-AF65-F5344CB8AC3E}">
        <p14:creationId xmlns:p14="http://schemas.microsoft.com/office/powerpoint/2010/main" val="28103606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duotone>
              <a:schemeClr val="accent5">
                <a:shade val="45000"/>
                <a:satMod val="135000"/>
              </a:schemeClr>
              <a:prstClr val="white"/>
            </a:duotone>
          </a:blip>
          <a:stretch>
            <a:fillRect/>
          </a:stretch>
        </p:blipFill>
        <p:spPr>
          <a:xfrm>
            <a:off x="1481527" y="583894"/>
            <a:ext cx="9228946" cy="6104853"/>
          </a:xfrm>
          <a:prstGeom prst="rect">
            <a:avLst/>
          </a:prstGeom>
        </p:spPr>
      </p:pic>
      <p:sp>
        <p:nvSpPr>
          <p:cNvPr id="2" name="Rectangle 1">
            <a:extLst>
              <a:ext uri="{FF2B5EF4-FFF2-40B4-BE49-F238E27FC236}">
                <a16:creationId xmlns:a16="http://schemas.microsoft.com/office/drawing/2014/main" id="{33C40944-ED80-44D5-90F2-7908F5EC351C}"/>
              </a:ext>
            </a:extLst>
          </p:cNvPr>
          <p:cNvSpPr/>
          <p:nvPr/>
        </p:nvSpPr>
        <p:spPr>
          <a:xfrm>
            <a:off x="0" y="0"/>
            <a:ext cx="12184777" cy="919797"/>
          </a:xfrm>
          <a:prstGeom prst="rect">
            <a:avLst/>
          </a:prstGeom>
          <a:solidFill>
            <a:srgbClr val="E584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 dirty="0"/>
          </a:p>
        </p:txBody>
      </p:sp>
      <p:sp>
        <p:nvSpPr>
          <p:cNvPr id="8" name="TextBox 7">
            <a:extLst>
              <a:ext uri="{FF2B5EF4-FFF2-40B4-BE49-F238E27FC236}">
                <a16:creationId xmlns:a16="http://schemas.microsoft.com/office/drawing/2014/main" id="{84C98776-B345-427A-B544-C5441A652BF7}"/>
              </a:ext>
            </a:extLst>
          </p:cNvPr>
          <p:cNvSpPr txBox="1"/>
          <p:nvPr/>
        </p:nvSpPr>
        <p:spPr>
          <a:xfrm>
            <a:off x="21671" y="257998"/>
            <a:ext cx="12163106" cy="480131"/>
          </a:xfrm>
          <a:prstGeom prst="rect">
            <a:avLst/>
          </a:prstGeom>
          <a:noFill/>
        </p:spPr>
        <p:txBody>
          <a:bodyPr wrap="square" rtlCol="0">
            <a:spAutoFit/>
          </a:bodyPr>
          <a:lstStyle/>
          <a:p>
            <a:pPr algn="ctr">
              <a:lnSpc>
                <a:spcPct val="90000"/>
              </a:lnSpc>
              <a:spcBef>
                <a:spcPct val="0"/>
              </a:spcBef>
            </a:pPr>
            <a: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t>How Does Stop Loss Coverage Work?</a:t>
            </a:r>
          </a:p>
        </p:txBody>
      </p:sp>
    </p:spTree>
    <p:extLst>
      <p:ext uri="{BB962C8B-B14F-4D97-AF65-F5344CB8AC3E}">
        <p14:creationId xmlns:p14="http://schemas.microsoft.com/office/powerpoint/2010/main" val="16779370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Connector 20"/>
          <p:cNvCxnSpPr/>
          <p:nvPr/>
        </p:nvCxnSpPr>
        <p:spPr>
          <a:xfrm flipH="1">
            <a:off x="0" y="1432349"/>
            <a:ext cx="5058133"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Content Placeholder 6"/>
          <p:cNvSpPr>
            <a:spLocks noGrp="1"/>
          </p:cNvSpPr>
          <p:nvPr>
            <p:ph idx="1"/>
          </p:nvPr>
        </p:nvSpPr>
        <p:spPr>
          <a:xfrm>
            <a:off x="3424434" y="1014843"/>
            <a:ext cx="8547825" cy="2158405"/>
          </a:xfrm>
        </p:spPr>
        <p:txBody>
          <a:bodyPr>
            <a:noAutofit/>
          </a:bodyPr>
          <a:lstStyle/>
          <a:p>
            <a:pPr marL="0" indent="0">
              <a:lnSpc>
                <a:spcPts val="2300"/>
              </a:lnSpc>
              <a:spcBef>
                <a:spcPts val="500"/>
              </a:spcBef>
              <a:spcAft>
                <a:spcPts val="600"/>
              </a:spcAft>
              <a:buNone/>
            </a:pPr>
            <a:r>
              <a:rPr lang="en-US" sz="1400" b="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Stop Loss Contract Types </a:t>
            </a:r>
          </a:p>
          <a:p>
            <a:pPr marL="0" indent="0">
              <a:lnSpc>
                <a:spcPts val="2300"/>
              </a:lnSpc>
              <a:spcBef>
                <a:spcPts val="0"/>
              </a:spcBef>
              <a:buNone/>
            </a:pPr>
            <a:r>
              <a:rPr lang="en-US" sz="1200" b="1" i="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Contracts with Run-In (15/12, 18/12, 24/12, or paid/12)</a:t>
            </a:r>
          </a:p>
          <a:p>
            <a:pPr marL="0" indent="0">
              <a:lnSpc>
                <a:spcPts val="2300"/>
              </a:lnSpc>
              <a:spcBef>
                <a:spcPts val="0"/>
              </a:spcBef>
              <a:buNone/>
            </a:pPr>
            <a:r>
              <a:rPr lang="en-US" sz="12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Run-in refers to claims incurred prior to the effective date of the current stop-loss policy. If an employer’s plan has been self-insured for some time, there will be claims incurred at the end of a previous policy year but not yet paid due to a claims lag. Usually the employer would like to have stop loss insurance for those claims. Stop loss policies with run-in are offered to cover claims incurred within a specified time period starting before the effective date of the current policy and running to the termination date of the current policy period. These same claims must be paid during the current policy period. The claim incurred period is usually 3, 6, or 12 months prior to the effective date of the current policy or in the case of a renewal, it can be the time period back to the original effective date of the first policy with the current stop-loss carrier. </a:t>
            </a:r>
          </a:p>
          <a:p>
            <a:pPr marL="0" indent="0">
              <a:lnSpc>
                <a:spcPts val="2300"/>
              </a:lnSpc>
              <a:spcBef>
                <a:spcPts val="500"/>
              </a:spcBef>
              <a:buNone/>
            </a:pPr>
            <a:endParaRPr lang="en-US" sz="12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endParaRPr>
          </a:p>
          <a:p>
            <a:pPr marL="0" indent="0">
              <a:lnSpc>
                <a:spcPts val="2300"/>
              </a:lnSpc>
              <a:spcBef>
                <a:spcPts val="0"/>
              </a:spcBef>
              <a:buNone/>
            </a:pPr>
            <a:r>
              <a:rPr lang="en-US" sz="1200" b="1" i="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Contracts with Run-Out (12/15, 12/18 or 12/24)</a:t>
            </a:r>
          </a:p>
          <a:p>
            <a:pPr marL="0" indent="0">
              <a:lnSpc>
                <a:spcPts val="2300"/>
              </a:lnSpc>
              <a:spcBef>
                <a:spcPts val="0"/>
              </a:spcBef>
              <a:buNone/>
            </a:pPr>
            <a:r>
              <a:rPr lang="en-US" sz="12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Run-out refers to claims incurred with the current stop loss policy but not paid by the plan as of the termination date of the current stop loss policy. Stop loss carriers offer contracts that cover claims incurred within the timeframe of the current policy and paid in the time period between the effective date and the end of a specified number of months after the end of the current policy period, usually 3, 6, or 12 months. </a:t>
            </a:r>
          </a:p>
          <a:p>
            <a:pPr>
              <a:lnSpc>
                <a:spcPts val="2300"/>
              </a:lnSpc>
              <a:spcBef>
                <a:spcPts val="500"/>
              </a:spcBef>
            </a:pPr>
            <a:endParaRPr lang="en-US" sz="1400" dirty="0">
              <a:solidFill>
                <a:schemeClr val="bg1"/>
              </a:solidFill>
              <a:latin typeface="Trebuchet MS" panose="020B0603020202020204" pitchFamily="34" charset="0"/>
              <a:ea typeface="Verdana" panose="020B0604030504040204" pitchFamily="34" charset="0"/>
              <a:cs typeface="Verdana" panose="020B0604030504040204" pitchFamily="34" charset="0"/>
            </a:endParaRPr>
          </a:p>
        </p:txBody>
      </p:sp>
      <p:pic>
        <p:nvPicPr>
          <p:cNvPr id="2" name="Picture 1">
            <a:extLst>
              <a:ext uri="{FF2B5EF4-FFF2-40B4-BE49-F238E27FC236}">
                <a16:creationId xmlns:a16="http://schemas.microsoft.com/office/drawing/2014/main" id="{1CE9661E-FDEB-481B-BCE3-41BCFBBE9C83}"/>
              </a:ext>
            </a:extLst>
          </p:cNvPr>
          <p:cNvPicPr>
            <a:picLocks noChangeAspect="1"/>
          </p:cNvPicPr>
          <p:nvPr/>
        </p:nvPicPr>
        <p:blipFill>
          <a:blip r:embed="rId2"/>
          <a:stretch>
            <a:fillRect/>
          </a:stretch>
        </p:blipFill>
        <p:spPr>
          <a:xfrm>
            <a:off x="-1" y="3622761"/>
            <a:ext cx="3424435" cy="2568327"/>
          </a:xfrm>
          <a:prstGeom prst="rect">
            <a:avLst/>
          </a:prstGeom>
        </p:spPr>
      </p:pic>
      <p:sp>
        <p:nvSpPr>
          <p:cNvPr id="16" name="Rectangle 15">
            <a:extLst>
              <a:ext uri="{FF2B5EF4-FFF2-40B4-BE49-F238E27FC236}">
                <a16:creationId xmlns:a16="http://schemas.microsoft.com/office/drawing/2014/main" id="{CB3ABB24-4B3F-40B6-B5C0-713F779A64AA}"/>
              </a:ext>
            </a:extLst>
          </p:cNvPr>
          <p:cNvSpPr/>
          <p:nvPr/>
        </p:nvSpPr>
        <p:spPr>
          <a:xfrm>
            <a:off x="-1" y="-28241"/>
            <a:ext cx="12192001" cy="950702"/>
          </a:xfrm>
          <a:prstGeom prst="rect">
            <a:avLst/>
          </a:prstGeom>
          <a:solidFill>
            <a:srgbClr val="E584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8" name="Title 1">
            <a:extLst>
              <a:ext uri="{FF2B5EF4-FFF2-40B4-BE49-F238E27FC236}">
                <a16:creationId xmlns:a16="http://schemas.microsoft.com/office/drawing/2014/main" id="{178FA5F1-8013-4157-B8E4-644E70395AC3}"/>
              </a:ext>
            </a:extLst>
          </p:cNvPr>
          <p:cNvSpPr txBox="1">
            <a:spLocks/>
          </p:cNvSpPr>
          <p:nvPr/>
        </p:nvSpPr>
        <p:spPr>
          <a:xfrm>
            <a:off x="542924" y="-38175"/>
            <a:ext cx="12192001" cy="12070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solidFill>
                  <a:schemeClr val="bg1"/>
                </a:solidFill>
                <a:latin typeface="Verdana" panose="020B0604030504040204" pitchFamily="34" charset="0"/>
                <a:ea typeface="Verdana" panose="020B0604030504040204" pitchFamily="34" charset="0"/>
                <a:cs typeface="Verdana" panose="020B0604030504040204" pitchFamily="34" charset="0"/>
              </a:rPr>
              <a:t>How Does Stop Loss Coverage Work?</a:t>
            </a:r>
          </a:p>
        </p:txBody>
      </p:sp>
    </p:spTree>
    <p:extLst>
      <p:ext uri="{BB962C8B-B14F-4D97-AF65-F5344CB8AC3E}">
        <p14:creationId xmlns:p14="http://schemas.microsoft.com/office/powerpoint/2010/main" val="42100236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Connector 20"/>
          <p:cNvCxnSpPr/>
          <p:nvPr/>
        </p:nvCxnSpPr>
        <p:spPr>
          <a:xfrm flipH="1">
            <a:off x="0" y="1432349"/>
            <a:ext cx="5058133"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Content Placeholder 6"/>
          <p:cNvSpPr>
            <a:spLocks noGrp="1"/>
          </p:cNvSpPr>
          <p:nvPr>
            <p:ph idx="1"/>
          </p:nvPr>
        </p:nvSpPr>
        <p:spPr>
          <a:xfrm>
            <a:off x="276895" y="1014843"/>
            <a:ext cx="6285830" cy="2158405"/>
          </a:xfrm>
        </p:spPr>
        <p:txBody>
          <a:bodyPr>
            <a:noAutofit/>
          </a:bodyPr>
          <a:lstStyle/>
          <a:p>
            <a:pPr>
              <a:lnSpc>
                <a:spcPts val="2300"/>
              </a:lnSpc>
              <a:spcBef>
                <a:spcPts val="500"/>
              </a:spcBef>
            </a:pPr>
            <a:r>
              <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The employer needs to have some level of risk tolerance. Even with Stop Loss protection, the employer group is still responsible for a layer of claims under the individual stop-loss deductible. </a:t>
            </a:r>
          </a:p>
          <a:p>
            <a:pPr>
              <a:lnSpc>
                <a:spcPts val="2300"/>
              </a:lnSpc>
              <a:spcBef>
                <a:spcPts val="500"/>
              </a:spcBef>
            </a:pPr>
            <a:endPar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endParaRPr>
          </a:p>
          <a:p>
            <a:pPr>
              <a:lnSpc>
                <a:spcPts val="2300"/>
              </a:lnSpc>
              <a:spcBef>
                <a:spcPts val="500"/>
              </a:spcBef>
            </a:pPr>
            <a:r>
              <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The employer's plan document defines the benefits offered to the employees and is critical in determining liability under the Stop Loss coverage. Because the employer has great latitude in designing the plan, there may be elements in the document that are not included under the Stop Loss coverage. The covered portions of the plan document must be approved by the underwriter in order to effect the Stop Loss coverage. Changes in the plan document after its initial approval must be approved before their inclusion in the Stop Loss coverage.</a:t>
            </a:r>
          </a:p>
          <a:p>
            <a:pPr marL="0" indent="0">
              <a:lnSpc>
                <a:spcPts val="2300"/>
              </a:lnSpc>
              <a:spcBef>
                <a:spcPts val="500"/>
              </a:spcBef>
              <a:buNone/>
            </a:pPr>
            <a:endParaRPr lang="en-US" sz="1400" dirty="0">
              <a:solidFill>
                <a:schemeClr val="bg1"/>
              </a:solidFill>
              <a:latin typeface="Trebuchet MS" panose="020B0603020202020204" pitchFamily="34" charset="0"/>
              <a:ea typeface="Verdana" panose="020B0604030504040204" pitchFamily="34" charset="0"/>
              <a:cs typeface="Verdana" panose="020B0604030504040204" pitchFamily="34" charset="0"/>
            </a:endParaRPr>
          </a:p>
        </p:txBody>
      </p:sp>
      <p:sp>
        <p:nvSpPr>
          <p:cNvPr id="16" name="Rectangle 15">
            <a:extLst>
              <a:ext uri="{FF2B5EF4-FFF2-40B4-BE49-F238E27FC236}">
                <a16:creationId xmlns:a16="http://schemas.microsoft.com/office/drawing/2014/main" id="{CB3ABB24-4B3F-40B6-B5C0-713F779A64AA}"/>
              </a:ext>
            </a:extLst>
          </p:cNvPr>
          <p:cNvSpPr/>
          <p:nvPr/>
        </p:nvSpPr>
        <p:spPr>
          <a:xfrm>
            <a:off x="0" y="0"/>
            <a:ext cx="7009739" cy="950702"/>
          </a:xfrm>
          <a:prstGeom prst="rect">
            <a:avLst/>
          </a:prstGeom>
          <a:solidFill>
            <a:srgbClr val="E584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8" name="Title 1">
            <a:extLst>
              <a:ext uri="{FF2B5EF4-FFF2-40B4-BE49-F238E27FC236}">
                <a16:creationId xmlns:a16="http://schemas.microsoft.com/office/drawing/2014/main" id="{178FA5F1-8013-4157-B8E4-644E70395AC3}"/>
              </a:ext>
            </a:extLst>
          </p:cNvPr>
          <p:cNvSpPr txBox="1">
            <a:spLocks/>
          </p:cNvSpPr>
          <p:nvPr/>
        </p:nvSpPr>
        <p:spPr>
          <a:xfrm>
            <a:off x="196866" y="-112754"/>
            <a:ext cx="6958846" cy="12070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chemeClr val="bg1"/>
                </a:solidFill>
                <a:latin typeface="Verdana" panose="020B0604030504040204" pitchFamily="34" charset="0"/>
                <a:ea typeface="Verdana" panose="020B0604030504040204" pitchFamily="34" charset="0"/>
                <a:cs typeface="Verdana" panose="020B0604030504040204" pitchFamily="34" charset="0"/>
              </a:rPr>
              <a:t>How Does Stop Loss Coverage Work?</a:t>
            </a:r>
          </a:p>
        </p:txBody>
      </p:sp>
      <p:pic>
        <p:nvPicPr>
          <p:cNvPr id="5" name="Picture 4">
            <a:extLst>
              <a:ext uri="{FF2B5EF4-FFF2-40B4-BE49-F238E27FC236}">
                <a16:creationId xmlns:a16="http://schemas.microsoft.com/office/drawing/2014/main" id="{98E98CE8-7EBE-498A-B0FC-0BBE5F0AD6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9925" y="0"/>
            <a:ext cx="7372350" cy="6858000"/>
          </a:xfrm>
          <a:prstGeom prst="rect">
            <a:avLst/>
          </a:prstGeom>
        </p:spPr>
      </p:pic>
    </p:spTree>
    <p:extLst>
      <p:ext uri="{BB962C8B-B14F-4D97-AF65-F5344CB8AC3E}">
        <p14:creationId xmlns:p14="http://schemas.microsoft.com/office/powerpoint/2010/main" val="7324181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Connector 20"/>
          <p:cNvCxnSpPr/>
          <p:nvPr/>
        </p:nvCxnSpPr>
        <p:spPr>
          <a:xfrm flipH="1">
            <a:off x="0" y="1432349"/>
            <a:ext cx="5058133"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Content Placeholder 6"/>
          <p:cNvSpPr>
            <a:spLocks noGrp="1"/>
          </p:cNvSpPr>
          <p:nvPr>
            <p:ph idx="1"/>
          </p:nvPr>
        </p:nvSpPr>
        <p:spPr>
          <a:xfrm>
            <a:off x="276895" y="1014843"/>
            <a:ext cx="6856974" cy="2158405"/>
          </a:xfrm>
        </p:spPr>
        <p:txBody>
          <a:bodyPr>
            <a:noAutofit/>
          </a:bodyPr>
          <a:lstStyle/>
          <a:p>
            <a:pPr>
              <a:lnSpc>
                <a:spcPts val="2300"/>
              </a:lnSpc>
              <a:spcBef>
                <a:spcPts val="500"/>
              </a:spcBef>
            </a:pPr>
            <a:r>
              <a:rPr lang="en-US" sz="1200" dirty="0">
                <a:latin typeface="Verdana" panose="020B0604030504040204" pitchFamily="34" charset="0"/>
                <a:ea typeface="Verdana" panose="020B0604030504040204" pitchFamily="34" charset="0"/>
                <a:cs typeface="Verdana" panose="020B0604030504040204" pitchFamily="34" charset="0"/>
              </a:rPr>
              <a:t>Usually the group medical plan is the focus of a self-funded program.  Other health benefits are often included, such as dental, vision, freestanding prescription drug, and short term disability (up to 26 weeks).</a:t>
            </a:r>
          </a:p>
          <a:p>
            <a:pPr>
              <a:lnSpc>
                <a:spcPts val="2300"/>
              </a:lnSpc>
              <a:spcBef>
                <a:spcPts val="500"/>
              </a:spcBef>
            </a:pPr>
            <a:r>
              <a:rPr lang="en-US" sz="1200" dirty="0">
                <a:latin typeface="Verdana" panose="020B0604030504040204" pitchFamily="34" charset="0"/>
                <a:ea typeface="Verdana" panose="020B0604030504040204" pitchFamily="34" charset="0"/>
                <a:cs typeface="Verdana" panose="020B0604030504040204" pitchFamily="34" charset="0"/>
              </a:rPr>
              <a:t>Minimum Essential Coverage (MEC) – under the ACA, all individual must have  Minimum Essential Coverage, beginning January 1, 2014.  The MEC provides 100% coverage for 63 preventive services. The minimum essential coverage will avoid federal tax penalties under the new law.</a:t>
            </a:r>
          </a:p>
          <a:p>
            <a:pPr>
              <a:lnSpc>
                <a:spcPts val="2300"/>
              </a:lnSpc>
              <a:spcBef>
                <a:spcPts val="500"/>
              </a:spcBef>
            </a:pPr>
            <a:r>
              <a:rPr lang="en-US" sz="1200" dirty="0">
                <a:latin typeface="Verdana" panose="020B0604030504040204" pitchFamily="34" charset="0"/>
                <a:ea typeface="Verdana" panose="020B0604030504040204" pitchFamily="34" charset="0"/>
                <a:cs typeface="Verdana" panose="020B0604030504040204" pitchFamily="34" charset="0"/>
              </a:rPr>
              <a:t>Minimum Value – A standard of minimum coverage that applies to employment-based health plans. If the plan meets this standard and is considered “affordable”, the employer is exempted from penalty under the ACA.</a:t>
            </a:r>
          </a:p>
          <a:p>
            <a:pPr lvl="1">
              <a:lnSpc>
                <a:spcPts val="2300"/>
              </a:lnSpc>
              <a:buFont typeface="Verdana" panose="020B0604030504040204" pitchFamily="34" charset="0"/>
              <a:buChar char="‒"/>
            </a:pPr>
            <a:r>
              <a:rPr lang="en-US" sz="1200" dirty="0">
                <a:latin typeface="Verdana" panose="020B0604030504040204" pitchFamily="34" charset="0"/>
                <a:ea typeface="Verdana" panose="020B0604030504040204" pitchFamily="34" charset="0"/>
                <a:cs typeface="Verdana" panose="020B0604030504040204" pitchFamily="34" charset="0"/>
              </a:rPr>
              <a:t>A health plan meets the minimum value standard if both of these apply:</a:t>
            </a:r>
          </a:p>
          <a:p>
            <a:pPr lvl="2">
              <a:lnSpc>
                <a:spcPts val="2300"/>
              </a:lnSpc>
            </a:pPr>
            <a:r>
              <a:rPr lang="en-US" sz="1200" dirty="0">
                <a:latin typeface="Verdana" panose="020B0604030504040204" pitchFamily="34" charset="0"/>
                <a:ea typeface="Verdana" panose="020B0604030504040204" pitchFamily="34" charset="0"/>
                <a:cs typeface="Verdana" panose="020B0604030504040204" pitchFamily="34" charset="0"/>
              </a:rPr>
              <a:t>It is designed to pay at least 60% of the total cost of medical services</a:t>
            </a:r>
          </a:p>
          <a:p>
            <a:pPr lvl="2">
              <a:lnSpc>
                <a:spcPts val="2300"/>
              </a:lnSpc>
            </a:pPr>
            <a:r>
              <a:rPr lang="en-US" sz="1200" dirty="0">
                <a:latin typeface="Verdana" panose="020B0604030504040204" pitchFamily="34" charset="0"/>
                <a:ea typeface="Verdana" panose="020B0604030504040204" pitchFamily="34" charset="0"/>
                <a:cs typeface="Verdana" panose="020B0604030504040204" pitchFamily="34" charset="0"/>
              </a:rPr>
              <a:t>Its benefits include substantial coverage of the 10 Essential Benefits:</a:t>
            </a:r>
          </a:p>
          <a:p>
            <a:pPr lvl="3">
              <a:lnSpc>
                <a:spcPts val="2300"/>
              </a:lnSpc>
              <a:buFont typeface="Trebuchet MS" panose="020B0603020202020204" pitchFamily="34" charset="0"/>
              <a:buChar char="▪"/>
            </a:pPr>
            <a:r>
              <a:rPr lang="en-US" sz="1200" dirty="0">
                <a:latin typeface="Verdana" panose="020B0604030504040204" pitchFamily="34" charset="0"/>
                <a:ea typeface="Verdana" panose="020B0604030504040204" pitchFamily="34" charset="0"/>
                <a:cs typeface="Verdana" panose="020B0604030504040204" pitchFamily="34" charset="0"/>
              </a:rPr>
              <a:t>Ambulatory Patient Services, Prescription Drugs, Emergency Care, Mental Health Services, Hospitalization, Rehabilitative and Habilitative Services, Preventive and Wellness Services, Laboratory Services, Pediatric Care and Maternity/Newborn Care</a:t>
            </a:r>
          </a:p>
          <a:p>
            <a:pPr marL="0" indent="0">
              <a:lnSpc>
                <a:spcPts val="2300"/>
              </a:lnSpc>
              <a:spcBef>
                <a:spcPts val="500"/>
              </a:spcBef>
              <a:buNone/>
            </a:pPr>
            <a:endParaRPr lang="en-US" sz="1600" dirty="0">
              <a:latin typeface="Verdana" panose="020B0604030504040204" pitchFamily="34" charset="0"/>
              <a:ea typeface="Verdana" panose="020B0604030504040204" pitchFamily="34" charset="0"/>
              <a:cs typeface="Verdana" panose="020B0604030504040204" pitchFamily="34" charset="0"/>
            </a:endParaRPr>
          </a:p>
        </p:txBody>
      </p:sp>
      <p:sp>
        <p:nvSpPr>
          <p:cNvPr id="16" name="Rectangle 15">
            <a:extLst>
              <a:ext uri="{FF2B5EF4-FFF2-40B4-BE49-F238E27FC236}">
                <a16:creationId xmlns:a16="http://schemas.microsoft.com/office/drawing/2014/main" id="{CB3ABB24-4B3F-40B6-B5C0-713F779A64AA}"/>
              </a:ext>
            </a:extLst>
          </p:cNvPr>
          <p:cNvSpPr/>
          <p:nvPr/>
        </p:nvSpPr>
        <p:spPr>
          <a:xfrm>
            <a:off x="0" y="0"/>
            <a:ext cx="7286634" cy="950702"/>
          </a:xfrm>
          <a:prstGeom prst="rect">
            <a:avLst/>
          </a:prstGeom>
          <a:solidFill>
            <a:srgbClr val="E584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8" name="Title 1">
            <a:extLst>
              <a:ext uri="{FF2B5EF4-FFF2-40B4-BE49-F238E27FC236}">
                <a16:creationId xmlns:a16="http://schemas.microsoft.com/office/drawing/2014/main" id="{178FA5F1-8013-4157-B8E4-644E70395AC3}"/>
              </a:ext>
            </a:extLst>
          </p:cNvPr>
          <p:cNvSpPr txBox="1">
            <a:spLocks/>
          </p:cNvSpPr>
          <p:nvPr/>
        </p:nvSpPr>
        <p:spPr>
          <a:xfrm>
            <a:off x="196866" y="-112754"/>
            <a:ext cx="6958846" cy="12070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chemeClr val="bg1"/>
                </a:solidFill>
                <a:latin typeface="Verdana" panose="020B0604030504040204" pitchFamily="34" charset="0"/>
                <a:ea typeface="Verdana" panose="020B0604030504040204" pitchFamily="34" charset="0"/>
                <a:cs typeface="Verdana" panose="020B0604030504040204" pitchFamily="34" charset="0"/>
              </a:rPr>
              <a:t>What Types of Plans are Self-Funded?</a:t>
            </a:r>
          </a:p>
        </p:txBody>
      </p:sp>
      <p:pic>
        <p:nvPicPr>
          <p:cNvPr id="4" name="Picture 3">
            <a:extLst>
              <a:ext uri="{FF2B5EF4-FFF2-40B4-BE49-F238E27FC236}">
                <a16:creationId xmlns:a16="http://schemas.microsoft.com/office/drawing/2014/main" id="{5C7FBF1B-CA07-437F-94F1-B13980789C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5741" y="0"/>
            <a:ext cx="7239000" cy="6858000"/>
          </a:xfrm>
          <a:prstGeom prst="rect">
            <a:avLst/>
          </a:prstGeom>
        </p:spPr>
      </p:pic>
    </p:spTree>
    <p:extLst>
      <p:ext uri="{BB962C8B-B14F-4D97-AF65-F5344CB8AC3E}">
        <p14:creationId xmlns:p14="http://schemas.microsoft.com/office/powerpoint/2010/main" val="26231420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7879A4-6BAD-4776-A679-DCADA93EC1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691730" cy="8461153"/>
          </a:xfrm>
          <a:prstGeom prst="rect">
            <a:avLst/>
          </a:prstGeom>
        </p:spPr>
      </p:pic>
      <p:sp>
        <p:nvSpPr>
          <p:cNvPr id="4" name="Rectangle 3">
            <a:extLst>
              <a:ext uri="{FF2B5EF4-FFF2-40B4-BE49-F238E27FC236}">
                <a16:creationId xmlns:a16="http://schemas.microsoft.com/office/drawing/2014/main" id="{BB6BEFFF-8B12-44EF-9282-C74CAED48A94}"/>
              </a:ext>
            </a:extLst>
          </p:cNvPr>
          <p:cNvSpPr/>
          <p:nvPr/>
        </p:nvSpPr>
        <p:spPr>
          <a:xfrm>
            <a:off x="0" y="922461"/>
            <a:ext cx="8553450" cy="7538692"/>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idx="1"/>
          </p:nvPr>
        </p:nvSpPr>
        <p:spPr>
          <a:xfrm>
            <a:off x="87603" y="1167236"/>
            <a:ext cx="6856122" cy="2158405"/>
          </a:xfrm>
        </p:spPr>
        <p:txBody>
          <a:bodyPr>
            <a:noAutofit/>
          </a:bodyPr>
          <a:lstStyle/>
          <a:p>
            <a:pPr>
              <a:lnSpc>
                <a:spcPts val="2300"/>
              </a:lnSpc>
              <a:spcBef>
                <a:spcPts val="0"/>
              </a:spcBef>
            </a:pPr>
            <a:r>
              <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A written plan that describes the benefit structure and guides </a:t>
            </a:r>
            <a:br>
              <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br>
            <a:r>
              <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day-to-day operations;</a:t>
            </a:r>
          </a:p>
          <a:p>
            <a:pPr>
              <a:lnSpc>
                <a:spcPts val="2300"/>
              </a:lnSpc>
              <a:spcBef>
                <a:spcPts val="0"/>
              </a:spcBef>
            </a:pPr>
            <a:endPar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endParaRPr>
          </a:p>
          <a:p>
            <a:pPr>
              <a:lnSpc>
                <a:spcPts val="2300"/>
              </a:lnSpc>
              <a:spcBef>
                <a:spcPts val="0"/>
              </a:spcBef>
            </a:pPr>
            <a:r>
              <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A trust fund to hold the plan’s assets;</a:t>
            </a:r>
          </a:p>
          <a:p>
            <a:pPr>
              <a:lnSpc>
                <a:spcPts val="2300"/>
              </a:lnSpc>
              <a:spcBef>
                <a:spcPts val="0"/>
              </a:spcBef>
            </a:pPr>
            <a:endPar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endParaRPr>
          </a:p>
          <a:p>
            <a:pPr>
              <a:lnSpc>
                <a:spcPts val="2300"/>
              </a:lnSpc>
              <a:spcBef>
                <a:spcPts val="0"/>
              </a:spcBef>
            </a:pPr>
            <a:r>
              <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A record-keeping system to track contribution and benefit payments, maintain participant and beneficiary information, and to accurately prepare reporting documents; and</a:t>
            </a:r>
          </a:p>
          <a:p>
            <a:pPr>
              <a:lnSpc>
                <a:spcPts val="2300"/>
              </a:lnSpc>
              <a:spcBef>
                <a:spcPts val="0"/>
              </a:spcBef>
            </a:pPr>
            <a:endPar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endParaRPr>
          </a:p>
          <a:p>
            <a:pPr>
              <a:lnSpc>
                <a:spcPts val="2300"/>
              </a:lnSpc>
              <a:spcBef>
                <a:spcPts val="0"/>
              </a:spcBef>
            </a:pPr>
            <a:r>
              <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Documents to provide plan information to employees participating in the plan and to the government.</a:t>
            </a:r>
          </a:p>
          <a:p>
            <a:pPr>
              <a:lnSpc>
                <a:spcPts val="2300"/>
              </a:lnSpc>
              <a:spcBef>
                <a:spcPts val="500"/>
              </a:spcBef>
            </a:pPr>
            <a:endParaRPr lang="en-US" sz="11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6" name="Rectangle 15">
            <a:extLst>
              <a:ext uri="{FF2B5EF4-FFF2-40B4-BE49-F238E27FC236}">
                <a16:creationId xmlns:a16="http://schemas.microsoft.com/office/drawing/2014/main" id="{CB3ABB24-4B3F-40B6-B5C0-713F779A64AA}"/>
              </a:ext>
            </a:extLst>
          </p:cNvPr>
          <p:cNvSpPr/>
          <p:nvPr/>
        </p:nvSpPr>
        <p:spPr>
          <a:xfrm>
            <a:off x="-1" y="-28241"/>
            <a:ext cx="8553450" cy="950702"/>
          </a:xfrm>
          <a:prstGeom prst="rect">
            <a:avLst/>
          </a:prstGeom>
          <a:solidFill>
            <a:srgbClr val="E584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8" name="Title 1">
            <a:extLst>
              <a:ext uri="{FF2B5EF4-FFF2-40B4-BE49-F238E27FC236}">
                <a16:creationId xmlns:a16="http://schemas.microsoft.com/office/drawing/2014/main" id="{178FA5F1-8013-4157-B8E4-644E70395AC3}"/>
              </a:ext>
            </a:extLst>
          </p:cNvPr>
          <p:cNvSpPr txBox="1">
            <a:spLocks/>
          </p:cNvSpPr>
          <p:nvPr/>
        </p:nvSpPr>
        <p:spPr>
          <a:xfrm>
            <a:off x="-2054358" y="-162161"/>
            <a:ext cx="12192001" cy="12070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solidFill>
                  <a:schemeClr val="bg1"/>
                </a:solidFill>
                <a:latin typeface="Verdana" panose="020B0604030504040204" pitchFamily="34" charset="0"/>
                <a:ea typeface="Verdana" panose="020B0604030504040204" pitchFamily="34" charset="0"/>
                <a:cs typeface="Verdana" panose="020B0604030504040204" pitchFamily="34" charset="0"/>
              </a:rPr>
              <a:t>What Regulatory Requirements Are There?</a:t>
            </a:r>
          </a:p>
        </p:txBody>
      </p:sp>
    </p:spTree>
    <p:extLst>
      <p:ext uri="{BB962C8B-B14F-4D97-AF65-F5344CB8AC3E}">
        <p14:creationId xmlns:p14="http://schemas.microsoft.com/office/powerpoint/2010/main" val="36951616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120001" y="1036494"/>
            <a:ext cx="7475248" cy="2158405"/>
          </a:xfrm>
        </p:spPr>
        <p:txBody>
          <a:bodyPr>
            <a:noAutofit/>
          </a:bodyPr>
          <a:lstStyle/>
          <a:p>
            <a:pPr>
              <a:lnSpc>
                <a:spcPts val="1900"/>
              </a:lnSpc>
              <a:spcBef>
                <a:spcPts val="0"/>
              </a:spcBef>
            </a:pPr>
            <a:r>
              <a:rPr lang="en-US" sz="12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PCORI fee. Calculate amount due, file Form 720 and remit payment.</a:t>
            </a:r>
          </a:p>
          <a:p>
            <a:pPr>
              <a:lnSpc>
                <a:spcPts val="1900"/>
              </a:lnSpc>
              <a:spcBef>
                <a:spcPts val="0"/>
              </a:spcBef>
            </a:pPr>
            <a:endParaRPr lang="en-US" sz="12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endParaRPr>
          </a:p>
          <a:p>
            <a:pPr>
              <a:lnSpc>
                <a:spcPts val="1900"/>
              </a:lnSpc>
              <a:spcBef>
                <a:spcPts val="0"/>
              </a:spcBef>
            </a:pPr>
            <a:r>
              <a:rPr lang="en-US" sz="12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1095-B/1094-B. Complete &amp; furnish 1095-B to enrollees in self-funded plan, and file </a:t>
            </a:r>
            <a:br>
              <a:rPr lang="en-US" sz="12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br>
            <a:r>
              <a:rPr lang="en-US" sz="12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1094-B and copies of 1095-B’s with the IRS.</a:t>
            </a:r>
          </a:p>
          <a:p>
            <a:pPr>
              <a:lnSpc>
                <a:spcPts val="1900"/>
              </a:lnSpc>
              <a:spcBef>
                <a:spcPts val="0"/>
              </a:spcBef>
            </a:pPr>
            <a:endParaRPr lang="en-US" sz="12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endParaRPr>
          </a:p>
          <a:p>
            <a:pPr>
              <a:lnSpc>
                <a:spcPts val="1900"/>
              </a:lnSpc>
              <a:spcBef>
                <a:spcPts val="0"/>
              </a:spcBef>
            </a:pPr>
            <a:r>
              <a:rPr lang="en-US" sz="12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If self-funded plan is sponsored by an “applicable large employer” (ALE), can furnish and file 1095-C and 1094-C instead of using “B” series.</a:t>
            </a:r>
          </a:p>
          <a:p>
            <a:pPr>
              <a:lnSpc>
                <a:spcPts val="1900"/>
              </a:lnSpc>
              <a:spcBef>
                <a:spcPts val="0"/>
              </a:spcBef>
            </a:pPr>
            <a:endParaRPr lang="en-US" sz="12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endParaRPr>
          </a:p>
          <a:p>
            <a:pPr>
              <a:lnSpc>
                <a:spcPts val="1900"/>
              </a:lnSpc>
              <a:spcBef>
                <a:spcPts val="0"/>
              </a:spcBef>
            </a:pPr>
            <a:r>
              <a:rPr lang="en-US" sz="12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Medicare Part D creditable status. Furnish notice to Medicare-eligible employees &amp; notify CMS by on-line filing (Use either creditable or non-creditable coverage notice, as appropriate).</a:t>
            </a:r>
          </a:p>
          <a:p>
            <a:pPr>
              <a:lnSpc>
                <a:spcPts val="1900"/>
              </a:lnSpc>
              <a:spcBef>
                <a:spcPts val="0"/>
              </a:spcBef>
            </a:pPr>
            <a:endParaRPr lang="en-US" sz="12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endParaRPr>
          </a:p>
          <a:p>
            <a:pPr>
              <a:lnSpc>
                <a:spcPts val="1900"/>
              </a:lnSpc>
              <a:spcBef>
                <a:spcPts val="0"/>
              </a:spcBef>
            </a:pPr>
            <a:r>
              <a:rPr lang="en-US" sz="12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COBRA. Distribute appropriate COBRA notices (e.g., Initial, Election, others) and administer COBRA continuation coverage. Most employers hire an outside COBRA administrator rather than doing it themselves.</a:t>
            </a:r>
          </a:p>
          <a:p>
            <a:pPr>
              <a:lnSpc>
                <a:spcPts val="1900"/>
              </a:lnSpc>
              <a:spcBef>
                <a:spcPts val="0"/>
              </a:spcBef>
            </a:pPr>
            <a:endParaRPr lang="en-US" sz="12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endParaRPr>
          </a:p>
          <a:p>
            <a:pPr>
              <a:lnSpc>
                <a:spcPts val="1900"/>
              </a:lnSpc>
              <a:spcBef>
                <a:spcPts val="0"/>
              </a:spcBef>
            </a:pPr>
            <a:r>
              <a:rPr lang="en-US" sz="12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NOPP. HIPAA Notice of Privacy Practices. If plan is insured and employer does not get Protected Health Information (PHI), can distribute only insurer’s NOPP; however, a </a:t>
            </a:r>
            <a:br>
              <a:rPr lang="en-US" sz="12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br>
            <a:r>
              <a:rPr lang="en-US" sz="12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self-insured plan must distribute its own NOPP. (Exception: NOPP is not required for a self-insured plan that is also self-administered and has fewer than 50 eligible employees)</a:t>
            </a:r>
          </a:p>
          <a:p>
            <a:pPr>
              <a:lnSpc>
                <a:spcPts val="2300"/>
              </a:lnSpc>
              <a:spcBef>
                <a:spcPts val="500"/>
              </a:spcBef>
            </a:pPr>
            <a:endParaRPr lang="en-US" sz="12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6" name="Rectangle 15">
            <a:extLst>
              <a:ext uri="{FF2B5EF4-FFF2-40B4-BE49-F238E27FC236}">
                <a16:creationId xmlns:a16="http://schemas.microsoft.com/office/drawing/2014/main" id="{CB3ABB24-4B3F-40B6-B5C0-713F779A64AA}"/>
              </a:ext>
            </a:extLst>
          </p:cNvPr>
          <p:cNvSpPr/>
          <p:nvPr/>
        </p:nvSpPr>
        <p:spPr>
          <a:xfrm>
            <a:off x="-1" y="-28241"/>
            <a:ext cx="8686801" cy="950702"/>
          </a:xfrm>
          <a:prstGeom prst="rect">
            <a:avLst/>
          </a:prstGeom>
          <a:solidFill>
            <a:srgbClr val="E584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8" name="Title 1">
            <a:extLst>
              <a:ext uri="{FF2B5EF4-FFF2-40B4-BE49-F238E27FC236}">
                <a16:creationId xmlns:a16="http://schemas.microsoft.com/office/drawing/2014/main" id="{178FA5F1-8013-4157-B8E4-644E70395AC3}"/>
              </a:ext>
            </a:extLst>
          </p:cNvPr>
          <p:cNvSpPr txBox="1">
            <a:spLocks/>
          </p:cNvSpPr>
          <p:nvPr/>
        </p:nvSpPr>
        <p:spPr>
          <a:xfrm>
            <a:off x="-3325597" y="-142274"/>
            <a:ext cx="12192001" cy="12070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solidFill>
                  <a:schemeClr val="bg1"/>
                </a:solidFill>
                <a:latin typeface="Verdana" panose="020B0604030504040204" pitchFamily="34" charset="0"/>
                <a:ea typeface="Verdana" panose="020B0604030504040204" pitchFamily="34" charset="0"/>
                <a:cs typeface="Verdana" panose="020B0604030504040204" pitchFamily="34" charset="0"/>
              </a:rPr>
              <a:t>What Reporting is Required?</a:t>
            </a:r>
          </a:p>
        </p:txBody>
      </p:sp>
      <p:pic>
        <p:nvPicPr>
          <p:cNvPr id="8" name="Picture 7">
            <a:extLst>
              <a:ext uri="{FF2B5EF4-FFF2-40B4-BE49-F238E27FC236}">
                <a16:creationId xmlns:a16="http://schemas.microsoft.com/office/drawing/2014/main" id="{764F633D-CAC9-4590-93AE-CE2DDCEA1B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5250" y="-28241"/>
            <a:ext cx="5513832" cy="6858000"/>
          </a:xfrm>
          <a:prstGeom prst="rect">
            <a:avLst/>
          </a:prstGeom>
        </p:spPr>
      </p:pic>
    </p:spTree>
    <p:extLst>
      <p:ext uri="{BB962C8B-B14F-4D97-AF65-F5344CB8AC3E}">
        <p14:creationId xmlns:p14="http://schemas.microsoft.com/office/powerpoint/2010/main" val="1747977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47FBAEA-DFE6-4851-A343-D599C8EAF7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1825" y="0"/>
            <a:ext cx="6170176" cy="6872794"/>
          </a:xfrm>
          <a:prstGeom prst="rect">
            <a:avLst/>
          </a:prstGeom>
        </p:spPr>
      </p:pic>
      <p:pic>
        <p:nvPicPr>
          <p:cNvPr id="9" name="Picture 8">
            <a:extLst>
              <a:ext uri="{FF2B5EF4-FFF2-40B4-BE49-F238E27FC236}">
                <a16:creationId xmlns:a16="http://schemas.microsoft.com/office/drawing/2014/main" id="{1A7F649A-8025-4CCC-9835-E0A9BF969C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0444"/>
            <a:ext cx="6109896" cy="6878444"/>
          </a:xfrm>
          <a:prstGeom prst="rect">
            <a:avLst/>
          </a:prstGeom>
        </p:spPr>
      </p:pic>
      <p:sp>
        <p:nvSpPr>
          <p:cNvPr id="11" name="Rectangle 10">
            <a:extLst>
              <a:ext uri="{FF2B5EF4-FFF2-40B4-BE49-F238E27FC236}">
                <a16:creationId xmlns:a16="http://schemas.microsoft.com/office/drawing/2014/main" id="{C0812E87-9EA6-4768-8EEF-758E725A29A6}"/>
              </a:ext>
            </a:extLst>
          </p:cNvPr>
          <p:cNvSpPr/>
          <p:nvPr/>
        </p:nvSpPr>
        <p:spPr>
          <a:xfrm>
            <a:off x="1" y="-14795"/>
            <a:ext cx="6136680" cy="6887589"/>
          </a:xfrm>
          <a:prstGeom prst="rect">
            <a:avLst/>
          </a:prstGeom>
          <a:solidFill>
            <a:srgbClr val="012D74">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dirty="0"/>
              <a:t>     </a:t>
            </a:r>
          </a:p>
        </p:txBody>
      </p:sp>
      <p:sp>
        <p:nvSpPr>
          <p:cNvPr id="2" name="Title 1"/>
          <p:cNvSpPr>
            <a:spLocks noGrp="1"/>
          </p:cNvSpPr>
          <p:nvPr>
            <p:ph type="title"/>
          </p:nvPr>
        </p:nvSpPr>
        <p:spPr>
          <a:xfrm>
            <a:off x="295940" y="214341"/>
            <a:ext cx="4509977" cy="698129"/>
          </a:xfrm>
        </p:spPr>
        <p:txBody>
          <a:bodyPr>
            <a:normAutofit/>
          </a:bodyPr>
          <a:lstStyle/>
          <a:p>
            <a:r>
              <a:rPr lang="en-US" sz="2400" b="1" dirty="0">
                <a:solidFill>
                  <a:schemeClr val="bg1"/>
                </a:solidFill>
                <a:latin typeface="Verdana" panose="020B0604030504040204" pitchFamily="34" charset="0"/>
                <a:ea typeface="Verdana" panose="020B0604030504040204" pitchFamily="34" charset="0"/>
                <a:cs typeface="Verdana" panose="020B0604030504040204" pitchFamily="34" charset="0"/>
              </a:rPr>
              <a:t>Table of Contents</a:t>
            </a:r>
          </a:p>
        </p:txBody>
      </p:sp>
      <p:sp>
        <p:nvSpPr>
          <p:cNvPr id="7" name="Content Placeholder 6"/>
          <p:cNvSpPr>
            <a:spLocks noGrp="1"/>
          </p:cNvSpPr>
          <p:nvPr>
            <p:ph idx="1"/>
          </p:nvPr>
        </p:nvSpPr>
        <p:spPr>
          <a:xfrm>
            <a:off x="452694" y="1464583"/>
            <a:ext cx="5488172" cy="4515336"/>
          </a:xfrm>
        </p:spPr>
        <p:txBody>
          <a:bodyPr>
            <a:noAutofit/>
          </a:bodyPr>
          <a:lstStyle/>
          <a:p>
            <a:pPr marL="0" indent="0">
              <a:lnSpc>
                <a:spcPts val="2400"/>
              </a:lnSpc>
              <a:buNone/>
            </a:pPr>
            <a:r>
              <a:rPr lang="en-US" alt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What Is Self-Funding?</a:t>
            </a:r>
          </a:p>
          <a:p>
            <a:pPr marL="0" indent="0">
              <a:lnSpc>
                <a:spcPts val="2400"/>
              </a:lnSpc>
              <a:buNone/>
            </a:pPr>
            <a:r>
              <a:rPr lang="en-US" alt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What About the Risk?</a:t>
            </a:r>
          </a:p>
          <a:p>
            <a:pPr marL="0" indent="0">
              <a:lnSpc>
                <a:spcPts val="2400"/>
              </a:lnSpc>
              <a:buNone/>
            </a:pPr>
            <a:r>
              <a:rPr lang="en-US" alt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Why Self-Fund? </a:t>
            </a:r>
          </a:p>
          <a:p>
            <a:pPr marL="0" indent="0">
              <a:lnSpc>
                <a:spcPts val="2400"/>
              </a:lnSpc>
              <a:buNone/>
            </a:pPr>
            <a:r>
              <a:rPr lang="en-US" alt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What Makes Up a Self-Funded Health Plan?</a:t>
            </a:r>
          </a:p>
          <a:p>
            <a:pPr marL="0" indent="0">
              <a:lnSpc>
                <a:spcPts val="2400"/>
              </a:lnSpc>
              <a:buNone/>
            </a:pPr>
            <a:r>
              <a:rPr lang="en-US" alt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How Does Self-Funding Work?</a:t>
            </a:r>
          </a:p>
          <a:p>
            <a:pPr marL="0" indent="0">
              <a:lnSpc>
                <a:spcPts val="2400"/>
              </a:lnSpc>
              <a:buNone/>
            </a:pPr>
            <a:r>
              <a:rPr lang="en-US" alt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What Is Stop Loss Coverage?</a:t>
            </a:r>
          </a:p>
          <a:p>
            <a:pPr marL="0" indent="0">
              <a:lnSpc>
                <a:spcPts val="2400"/>
              </a:lnSpc>
              <a:buNone/>
            </a:pPr>
            <a:r>
              <a:rPr lang="en-US" alt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How Does Stop Loss Coverage Work?</a:t>
            </a:r>
          </a:p>
          <a:p>
            <a:pPr marL="0" indent="0">
              <a:lnSpc>
                <a:spcPts val="2400"/>
              </a:lnSpc>
              <a:buNone/>
            </a:pPr>
            <a:r>
              <a:rPr lang="en-US" alt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What Types of Plans are Self-Funded?</a:t>
            </a:r>
          </a:p>
          <a:p>
            <a:pPr marL="0" indent="0">
              <a:lnSpc>
                <a:spcPts val="2400"/>
              </a:lnSpc>
              <a:buNone/>
            </a:pPr>
            <a:r>
              <a:rPr lang="en-US" alt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What Regulatory Requirements Are There?</a:t>
            </a:r>
          </a:p>
          <a:p>
            <a:pPr marL="0" indent="0">
              <a:lnSpc>
                <a:spcPts val="2400"/>
              </a:lnSpc>
              <a:buNone/>
            </a:pPr>
            <a:r>
              <a:rPr lang="en-US" alt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What Reporting is Required?</a:t>
            </a:r>
          </a:p>
          <a:p>
            <a:pPr marL="0" indent="0">
              <a:lnSpc>
                <a:spcPts val="2400"/>
              </a:lnSpc>
              <a:buNone/>
            </a:pPr>
            <a:r>
              <a:rPr lang="en-US" alt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What About Due Diligence?</a:t>
            </a:r>
          </a:p>
          <a:p>
            <a:pPr marL="0" indent="0">
              <a:lnSpc>
                <a:spcPts val="2400"/>
              </a:lnSpc>
              <a:buNone/>
            </a:pPr>
            <a:endParaRPr lang="en-US" altLang="en-US" sz="16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lnSpc>
                <a:spcPts val="2400"/>
              </a:lnSpc>
              <a:buNone/>
            </a:pPr>
            <a:endParaRPr lang="en-US" altLang="en-US" sz="16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lnSpc>
                <a:spcPts val="2400"/>
              </a:lnSpc>
              <a:buNone/>
            </a:pPr>
            <a:endParaRPr lang="en-US" altLang="en-US" sz="16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lnSpc>
                <a:spcPts val="2400"/>
              </a:lnSpc>
              <a:buNone/>
            </a:pPr>
            <a:endParaRPr lang="en-US" altLang="en-US" sz="16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lnSpc>
                <a:spcPts val="2400"/>
              </a:lnSpc>
              <a:buNone/>
            </a:pPr>
            <a:endParaRPr lang="en-US" altLang="en-US" sz="16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lnSpc>
                <a:spcPts val="2400"/>
              </a:lnSpc>
              <a:buNone/>
            </a:pPr>
            <a:endParaRPr lang="en-US" altLang="en-US" sz="16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lnSpc>
                <a:spcPts val="2400"/>
              </a:lnSpc>
              <a:buNone/>
            </a:pPr>
            <a:endParaRPr lang="en-US" altLang="en-US" sz="16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lnSpc>
                <a:spcPts val="2400"/>
              </a:lnSpc>
              <a:buNone/>
            </a:pPr>
            <a:endParaRPr lang="en-US" altLang="en-US" sz="16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lnSpc>
                <a:spcPts val="2400"/>
              </a:lnSpc>
              <a:buNone/>
            </a:pPr>
            <a:endParaRPr lang="en-US" altLang="en-US" sz="16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lnSpc>
                <a:spcPts val="2400"/>
              </a:lnSpc>
              <a:buNone/>
            </a:pPr>
            <a:endParaRPr lang="en-US" altLang="en-US" sz="16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lnSpc>
                <a:spcPts val="2400"/>
              </a:lnSpc>
              <a:buNone/>
            </a:pPr>
            <a:endParaRPr lang="en-US" altLang="en-US" sz="16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lnSpc>
                <a:spcPts val="2400"/>
              </a:lnSpc>
              <a:buNone/>
            </a:pPr>
            <a:endPar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lnSpc>
                <a:spcPts val="2400"/>
              </a:lnSpc>
              <a:buNone/>
            </a:pPr>
            <a:endParaRPr lang="en-US" altLang="en-US" sz="16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nSpc>
                <a:spcPts val="2400"/>
              </a:lnSpc>
              <a:spcBef>
                <a:spcPts val="500"/>
              </a:spcBef>
              <a:buFont typeface="Wingdings" charset="2"/>
              <a:buChar char="§"/>
            </a:pPr>
            <a:endPar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cxnSp>
        <p:nvCxnSpPr>
          <p:cNvPr id="21" name="Straight Connector 20"/>
          <p:cNvCxnSpPr>
            <a:cxnSpLocks/>
          </p:cNvCxnSpPr>
          <p:nvPr/>
        </p:nvCxnSpPr>
        <p:spPr>
          <a:xfrm flipH="1">
            <a:off x="2" y="1062941"/>
            <a:ext cx="450232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91529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9B154B-CC04-4D5F-A0DC-418261BC37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3548" y="0"/>
            <a:ext cx="6172200" cy="6858000"/>
          </a:xfrm>
          <a:prstGeom prst="rect">
            <a:avLst/>
          </a:prstGeom>
        </p:spPr>
      </p:pic>
      <p:sp>
        <p:nvSpPr>
          <p:cNvPr id="7" name="Content Placeholder 6"/>
          <p:cNvSpPr>
            <a:spLocks noGrp="1"/>
          </p:cNvSpPr>
          <p:nvPr>
            <p:ph idx="1"/>
          </p:nvPr>
        </p:nvSpPr>
        <p:spPr>
          <a:xfrm>
            <a:off x="125449" y="1382724"/>
            <a:ext cx="5842649" cy="2158405"/>
          </a:xfrm>
        </p:spPr>
        <p:txBody>
          <a:bodyPr>
            <a:noAutofit/>
          </a:bodyPr>
          <a:lstStyle/>
          <a:p>
            <a:pPr>
              <a:lnSpc>
                <a:spcPts val="2300"/>
              </a:lnSpc>
              <a:spcBef>
                <a:spcPts val="0"/>
              </a:spcBef>
            </a:pPr>
            <a:r>
              <a:rPr lang="en-US" sz="1200" b="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Summary Plan Description (SPD). </a:t>
            </a:r>
            <a:r>
              <a:rPr lang="en-US" sz="12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Create and distribute SPD to plan participants. (Many insurers provide SPDs or benefits booklets for free for insured plans, but usually charge an additional amount or simply do not provide for a self-insured plan for which insurer is the TPA.)</a:t>
            </a:r>
          </a:p>
          <a:p>
            <a:pPr>
              <a:lnSpc>
                <a:spcPts val="2300"/>
              </a:lnSpc>
              <a:spcBef>
                <a:spcPts val="0"/>
              </a:spcBef>
            </a:pPr>
            <a:r>
              <a:rPr lang="en-US" sz="1200" b="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Plan Document. </a:t>
            </a:r>
            <a:r>
              <a:rPr lang="en-US" sz="12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Create plan document (can be a wrap-around or “wrap” document); not required to distribute but must provide to participants if they request a copy (in writing). Plan can have a combined Wrap Document and SPD (which must be distributed since it is an SPD).</a:t>
            </a:r>
          </a:p>
          <a:p>
            <a:pPr>
              <a:lnSpc>
                <a:spcPts val="2300"/>
              </a:lnSpc>
              <a:spcBef>
                <a:spcPts val="0"/>
              </a:spcBef>
            </a:pPr>
            <a:r>
              <a:rPr lang="en-US" sz="1200" b="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Other Employee notification requirements. </a:t>
            </a:r>
            <a:r>
              <a:rPr lang="en-US" sz="12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CHIP, GINA, HIPAA Privacy, MHPAEA, NMHPA, WHCRA, PPACA (e.g., SBC, Grandfather status), ERISA (e.g., internal claims and appeals and external review).</a:t>
            </a:r>
          </a:p>
          <a:p>
            <a:pPr>
              <a:lnSpc>
                <a:spcPts val="2300"/>
              </a:lnSpc>
              <a:spcBef>
                <a:spcPts val="0"/>
              </a:spcBef>
            </a:pPr>
            <a:r>
              <a:rPr lang="en-US" sz="1200" b="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Form 5500</a:t>
            </a:r>
            <a:r>
              <a:rPr lang="en-US" sz="12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File if plan has at least 100 employee participants as of first day of plan year. (If plan has a trust that holds assets, must file Form 5500 regardless of number of participants.)</a:t>
            </a:r>
          </a:p>
          <a:p>
            <a:pPr>
              <a:lnSpc>
                <a:spcPts val="2300"/>
              </a:lnSpc>
              <a:spcBef>
                <a:spcPts val="500"/>
              </a:spcBef>
            </a:pPr>
            <a:endParaRPr lang="en-US" sz="12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6" name="Rectangle 15">
            <a:extLst>
              <a:ext uri="{FF2B5EF4-FFF2-40B4-BE49-F238E27FC236}">
                <a16:creationId xmlns:a16="http://schemas.microsoft.com/office/drawing/2014/main" id="{CB3ABB24-4B3F-40B6-B5C0-713F779A64AA}"/>
              </a:ext>
            </a:extLst>
          </p:cNvPr>
          <p:cNvSpPr/>
          <p:nvPr/>
        </p:nvSpPr>
        <p:spPr>
          <a:xfrm>
            <a:off x="-1" y="-28241"/>
            <a:ext cx="6096001" cy="950702"/>
          </a:xfrm>
          <a:prstGeom prst="rect">
            <a:avLst/>
          </a:prstGeom>
          <a:solidFill>
            <a:srgbClr val="E584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8" name="Title 1">
            <a:extLst>
              <a:ext uri="{FF2B5EF4-FFF2-40B4-BE49-F238E27FC236}">
                <a16:creationId xmlns:a16="http://schemas.microsoft.com/office/drawing/2014/main" id="{178FA5F1-8013-4157-B8E4-644E70395AC3}"/>
              </a:ext>
            </a:extLst>
          </p:cNvPr>
          <p:cNvSpPr txBox="1">
            <a:spLocks/>
          </p:cNvSpPr>
          <p:nvPr/>
        </p:nvSpPr>
        <p:spPr>
          <a:xfrm>
            <a:off x="-3325597" y="-142274"/>
            <a:ext cx="12192001" cy="12070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solidFill>
                  <a:schemeClr val="bg1"/>
                </a:solidFill>
                <a:latin typeface="Verdana" panose="020B0604030504040204" pitchFamily="34" charset="0"/>
                <a:ea typeface="Verdana" panose="020B0604030504040204" pitchFamily="34" charset="0"/>
                <a:cs typeface="Verdana" panose="020B0604030504040204" pitchFamily="34" charset="0"/>
              </a:rPr>
              <a:t>What Reporting is Required?</a:t>
            </a:r>
          </a:p>
        </p:txBody>
      </p:sp>
    </p:spTree>
    <p:extLst>
      <p:ext uri="{BB962C8B-B14F-4D97-AF65-F5344CB8AC3E}">
        <p14:creationId xmlns:p14="http://schemas.microsoft.com/office/powerpoint/2010/main" val="9664233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120001" y="1036494"/>
            <a:ext cx="6423674" cy="2158405"/>
          </a:xfrm>
        </p:spPr>
        <p:txBody>
          <a:bodyPr>
            <a:noAutofit/>
          </a:bodyPr>
          <a:lstStyle/>
          <a:p>
            <a:pPr>
              <a:lnSpc>
                <a:spcPts val="1800"/>
              </a:lnSpc>
              <a:spcBef>
                <a:spcPts val="0"/>
              </a:spcBef>
              <a:spcAft>
                <a:spcPts val="1200"/>
              </a:spcAft>
            </a:pPr>
            <a:r>
              <a:rPr lang="en-US" sz="12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Make sure the client knows that they would have fiduciary responsibility if they become self-funded. It is the employer’s plan, and the employer has to take responsibility for it.</a:t>
            </a:r>
          </a:p>
          <a:p>
            <a:pPr>
              <a:lnSpc>
                <a:spcPts val="1800"/>
              </a:lnSpc>
              <a:spcBef>
                <a:spcPts val="0"/>
              </a:spcBef>
              <a:spcAft>
                <a:spcPts val="1200"/>
              </a:spcAft>
            </a:pPr>
            <a:r>
              <a:rPr lang="en-US" sz="12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Need to stress having a long-term relationship, not a year-to-year transactional arrangement.</a:t>
            </a:r>
          </a:p>
          <a:p>
            <a:pPr>
              <a:lnSpc>
                <a:spcPts val="1800"/>
              </a:lnSpc>
              <a:spcBef>
                <a:spcPts val="0"/>
              </a:spcBef>
              <a:spcAft>
                <a:spcPts val="1200"/>
              </a:spcAft>
            </a:pPr>
            <a:r>
              <a:rPr lang="en-US" sz="12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While the rule of thumb is, that the bigger the employer, the more likely they are to be a viable candidate for self-insurance, that’s not always the case if they do not have enough cash flow to pay claims and wait for reimbursement from the stop loss carrier.</a:t>
            </a:r>
          </a:p>
          <a:p>
            <a:pPr>
              <a:lnSpc>
                <a:spcPts val="1800"/>
              </a:lnSpc>
              <a:spcBef>
                <a:spcPts val="0"/>
              </a:spcBef>
              <a:spcAft>
                <a:spcPts val="1200"/>
              </a:spcAft>
            </a:pPr>
            <a:r>
              <a:rPr lang="en-US" sz="12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Learn what tradeoffs the client is willing to make between costs and the types of benefits they want to offer.</a:t>
            </a:r>
          </a:p>
          <a:p>
            <a:pPr>
              <a:lnSpc>
                <a:spcPts val="1800"/>
              </a:lnSpc>
              <a:spcBef>
                <a:spcPts val="0"/>
              </a:spcBef>
              <a:spcAft>
                <a:spcPts val="1200"/>
              </a:spcAft>
            </a:pPr>
            <a:r>
              <a:rPr lang="en-US" sz="12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Do they value reduced costs over reduced volatility?</a:t>
            </a:r>
          </a:p>
          <a:p>
            <a:pPr>
              <a:lnSpc>
                <a:spcPts val="1800"/>
              </a:lnSpc>
              <a:spcBef>
                <a:spcPts val="0"/>
              </a:spcBef>
              <a:spcAft>
                <a:spcPts val="1200"/>
              </a:spcAft>
            </a:pPr>
            <a:r>
              <a:rPr lang="en-US" sz="12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Do they value ease of administration over cost?</a:t>
            </a:r>
          </a:p>
          <a:p>
            <a:pPr>
              <a:lnSpc>
                <a:spcPts val="1800"/>
              </a:lnSpc>
              <a:spcBef>
                <a:spcPts val="0"/>
              </a:spcBef>
              <a:spcAft>
                <a:spcPts val="1200"/>
              </a:spcAft>
            </a:pPr>
            <a:r>
              <a:rPr lang="en-US" sz="12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Determine what the client can do or is willing to do to control costs.</a:t>
            </a:r>
          </a:p>
          <a:p>
            <a:pPr>
              <a:lnSpc>
                <a:spcPts val="1800"/>
              </a:lnSpc>
              <a:spcBef>
                <a:spcPts val="0"/>
              </a:spcBef>
              <a:spcAft>
                <a:spcPts val="1200"/>
              </a:spcAft>
            </a:pPr>
            <a:r>
              <a:rPr lang="en-US" sz="12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A college that employs tenured professors might take a very holistic life approach to chronic disease management.</a:t>
            </a:r>
          </a:p>
          <a:p>
            <a:pPr>
              <a:lnSpc>
                <a:spcPts val="1800"/>
              </a:lnSpc>
              <a:spcBef>
                <a:spcPts val="0"/>
              </a:spcBef>
              <a:spcAft>
                <a:spcPts val="1200"/>
              </a:spcAft>
            </a:pPr>
            <a:r>
              <a:rPr lang="en-US" sz="12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A fast-food company might forgo efforts on  long-term disease management and instead focus on creating a narrow network of providers to reduce </a:t>
            </a:r>
            <a:br>
              <a:rPr lang="en-US" sz="12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br>
            <a:r>
              <a:rPr lang="en-US" sz="12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the costs.</a:t>
            </a:r>
          </a:p>
          <a:p>
            <a:pPr>
              <a:lnSpc>
                <a:spcPts val="2300"/>
              </a:lnSpc>
              <a:spcBef>
                <a:spcPts val="500"/>
              </a:spcBef>
            </a:pPr>
            <a:endParaRPr lang="en-US" sz="12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6" name="Rectangle 15">
            <a:extLst>
              <a:ext uri="{FF2B5EF4-FFF2-40B4-BE49-F238E27FC236}">
                <a16:creationId xmlns:a16="http://schemas.microsoft.com/office/drawing/2014/main" id="{CB3ABB24-4B3F-40B6-B5C0-713F779A64AA}"/>
              </a:ext>
            </a:extLst>
          </p:cNvPr>
          <p:cNvSpPr/>
          <p:nvPr/>
        </p:nvSpPr>
        <p:spPr>
          <a:xfrm>
            <a:off x="-1" y="-28241"/>
            <a:ext cx="7258972" cy="950702"/>
          </a:xfrm>
          <a:prstGeom prst="rect">
            <a:avLst/>
          </a:prstGeom>
          <a:solidFill>
            <a:srgbClr val="E584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8" name="Title 1">
            <a:extLst>
              <a:ext uri="{FF2B5EF4-FFF2-40B4-BE49-F238E27FC236}">
                <a16:creationId xmlns:a16="http://schemas.microsoft.com/office/drawing/2014/main" id="{178FA5F1-8013-4157-B8E4-644E70395AC3}"/>
              </a:ext>
            </a:extLst>
          </p:cNvPr>
          <p:cNvSpPr txBox="1">
            <a:spLocks/>
          </p:cNvSpPr>
          <p:nvPr/>
        </p:nvSpPr>
        <p:spPr>
          <a:xfrm>
            <a:off x="-3325597" y="-142274"/>
            <a:ext cx="12192001" cy="12070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solidFill>
                  <a:schemeClr val="bg1"/>
                </a:solidFill>
                <a:latin typeface="Verdana" panose="020B0604030504040204" pitchFamily="34" charset="0"/>
                <a:ea typeface="Verdana" panose="020B0604030504040204" pitchFamily="34" charset="0"/>
                <a:cs typeface="Verdana" panose="020B0604030504040204" pitchFamily="34" charset="0"/>
              </a:rPr>
              <a:t>What About Due Diligence?</a:t>
            </a:r>
          </a:p>
        </p:txBody>
      </p:sp>
      <p:pic>
        <p:nvPicPr>
          <p:cNvPr id="2" name="Picture 1">
            <a:extLst>
              <a:ext uri="{FF2B5EF4-FFF2-40B4-BE49-F238E27FC236}">
                <a16:creationId xmlns:a16="http://schemas.microsoft.com/office/drawing/2014/main" id="{30EC20DA-FB29-42DE-BBD7-77F9DD49829D}"/>
              </a:ext>
            </a:extLst>
          </p:cNvPr>
          <p:cNvPicPr>
            <a:picLocks noChangeAspect="1"/>
          </p:cNvPicPr>
          <p:nvPr/>
        </p:nvPicPr>
        <p:blipFill>
          <a:blip r:embed="rId2"/>
          <a:stretch>
            <a:fillRect/>
          </a:stretch>
        </p:blipFill>
        <p:spPr>
          <a:xfrm>
            <a:off x="7258971" y="0"/>
            <a:ext cx="10932021" cy="7286192"/>
          </a:xfrm>
          <a:prstGeom prst="rect">
            <a:avLst/>
          </a:prstGeom>
        </p:spPr>
      </p:pic>
    </p:spTree>
    <p:extLst>
      <p:ext uri="{BB962C8B-B14F-4D97-AF65-F5344CB8AC3E}">
        <p14:creationId xmlns:p14="http://schemas.microsoft.com/office/powerpoint/2010/main" val="6600550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2535A63-49D7-405A-9BF6-1562CD721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0"/>
            <a:ext cx="14053553" cy="6886241"/>
          </a:xfrm>
          <a:prstGeom prst="rect">
            <a:avLst/>
          </a:prstGeom>
        </p:spPr>
      </p:pic>
      <p:sp>
        <p:nvSpPr>
          <p:cNvPr id="10" name="Rectangle 9">
            <a:extLst>
              <a:ext uri="{FF2B5EF4-FFF2-40B4-BE49-F238E27FC236}">
                <a16:creationId xmlns:a16="http://schemas.microsoft.com/office/drawing/2014/main" id="{BBDD8F79-25F6-4EB1-A5CB-639565377B5F}"/>
              </a:ext>
            </a:extLst>
          </p:cNvPr>
          <p:cNvSpPr/>
          <p:nvPr/>
        </p:nvSpPr>
        <p:spPr>
          <a:xfrm>
            <a:off x="0" y="922461"/>
            <a:ext cx="7547623" cy="7538692"/>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idx="1"/>
          </p:nvPr>
        </p:nvSpPr>
        <p:spPr>
          <a:xfrm>
            <a:off x="119999" y="1036494"/>
            <a:ext cx="7280925" cy="2158405"/>
          </a:xfrm>
        </p:spPr>
        <p:txBody>
          <a:bodyPr>
            <a:noAutofit/>
          </a:bodyPr>
          <a:lstStyle/>
          <a:p>
            <a:pPr marL="0" indent="0">
              <a:lnSpc>
                <a:spcPts val="1700"/>
              </a:lnSpc>
              <a:spcBef>
                <a:spcPts val="0"/>
              </a:spcBef>
              <a:buNone/>
            </a:pPr>
            <a:r>
              <a:rPr lang="en-US" sz="1100" b="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Choose the right administrative service partner.</a:t>
            </a:r>
          </a:p>
          <a:p>
            <a:pPr>
              <a:lnSpc>
                <a:spcPts val="1700"/>
              </a:lnSpc>
              <a:spcBef>
                <a:spcPts val="0"/>
              </a:spcBef>
              <a:spcAft>
                <a:spcPts val="500"/>
              </a:spcAft>
            </a:pPr>
            <a:r>
              <a:rPr lang="en-US" sz="11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Insurance carrier ASO can be a simpler, but perhaps not as cost-effective.</a:t>
            </a:r>
          </a:p>
          <a:p>
            <a:pPr>
              <a:lnSpc>
                <a:spcPts val="1700"/>
              </a:lnSpc>
              <a:spcBef>
                <a:spcPts val="0"/>
              </a:spcBef>
              <a:spcAft>
                <a:spcPts val="500"/>
              </a:spcAft>
            </a:pPr>
            <a:r>
              <a:rPr lang="en-US" sz="11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Independent third-party administrators often provide the same administration services but may offer a greater degree of flexibility.</a:t>
            </a:r>
          </a:p>
          <a:p>
            <a:pPr>
              <a:lnSpc>
                <a:spcPts val="1700"/>
              </a:lnSpc>
              <a:spcBef>
                <a:spcPts val="0"/>
              </a:spcBef>
              <a:spcAft>
                <a:spcPts val="500"/>
              </a:spcAft>
            </a:pPr>
            <a:r>
              <a:rPr lang="en-US" sz="11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On advantage of using a TPA is if the employer becomes dissatisfied with a specific vendor’s services, the employer can change it without disrupting the plan completely.</a:t>
            </a:r>
          </a:p>
          <a:p>
            <a:pPr marL="0" indent="0">
              <a:lnSpc>
                <a:spcPts val="1700"/>
              </a:lnSpc>
              <a:spcBef>
                <a:spcPts val="0"/>
              </a:spcBef>
              <a:buNone/>
            </a:pPr>
            <a:r>
              <a:rPr lang="en-US" sz="1100" b="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Find the right Stop Loss policy.</a:t>
            </a:r>
          </a:p>
          <a:p>
            <a:pPr>
              <a:lnSpc>
                <a:spcPts val="1700"/>
              </a:lnSpc>
              <a:spcBef>
                <a:spcPts val="0"/>
              </a:spcBef>
              <a:spcAft>
                <a:spcPts val="500"/>
              </a:spcAft>
            </a:pPr>
            <a:r>
              <a:rPr lang="en-US" sz="11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Make sure the stop loss policy covers everything the plan does (mind the gaps)</a:t>
            </a:r>
          </a:p>
          <a:p>
            <a:pPr>
              <a:lnSpc>
                <a:spcPts val="1700"/>
              </a:lnSpc>
              <a:spcBef>
                <a:spcPts val="0"/>
              </a:spcBef>
              <a:spcAft>
                <a:spcPts val="500"/>
              </a:spcAft>
            </a:pPr>
            <a:r>
              <a:rPr lang="en-US" sz="11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Evaluate several stop loss policies from different carriers (different exclusions and terms).</a:t>
            </a:r>
          </a:p>
          <a:p>
            <a:pPr>
              <a:lnSpc>
                <a:spcPts val="1700"/>
              </a:lnSpc>
              <a:spcBef>
                <a:spcPts val="0"/>
              </a:spcBef>
              <a:spcAft>
                <a:spcPts val="500"/>
              </a:spcAft>
            </a:pPr>
            <a:r>
              <a:rPr lang="en-US" sz="11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Employers with 50 to 300 employees should have a “no laser on renewal feature” with a limit on the renewal premium increase.</a:t>
            </a:r>
          </a:p>
          <a:p>
            <a:pPr>
              <a:lnSpc>
                <a:spcPts val="1700"/>
              </a:lnSpc>
              <a:spcBef>
                <a:spcPts val="0"/>
              </a:spcBef>
              <a:spcAft>
                <a:spcPts val="500"/>
              </a:spcAft>
            </a:pPr>
            <a:r>
              <a:rPr lang="en-US" sz="11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Contracts should also include a maximum rate increase, specific advance, monthly aggregate accommodation and gapless renewal options and some offer an experience refund option that returns a portion of the premium if stop-loss claims fall below a defined threshold.</a:t>
            </a:r>
          </a:p>
          <a:p>
            <a:pPr marL="0" indent="0">
              <a:lnSpc>
                <a:spcPts val="1800"/>
              </a:lnSpc>
              <a:spcBef>
                <a:spcPts val="0"/>
              </a:spcBef>
              <a:buNone/>
            </a:pPr>
            <a:r>
              <a:rPr lang="en-US" sz="1100" b="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Help the employer monitor success.</a:t>
            </a:r>
          </a:p>
          <a:p>
            <a:pPr>
              <a:lnSpc>
                <a:spcPts val="1700"/>
              </a:lnSpc>
              <a:spcBef>
                <a:spcPts val="0"/>
              </a:spcBef>
              <a:spcAft>
                <a:spcPts val="500"/>
              </a:spcAft>
            </a:pPr>
            <a:r>
              <a:rPr lang="en-US" sz="11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Successful self-funded plans typically have executive teams that have made a decision that they are going to take control. They will take time to structure and manage a plan in a way that leverages all of the advantages of self-insurance.</a:t>
            </a:r>
          </a:p>
          <a:p>
            <a:pPr>
              <a:lnSpc>
                <a:spcPts val="1700"/>
              </a:lnSpc>
              <a:spcBef>
                <a:spcPts val="0"/>
              </a:spcBef>
              <a:spcAft>
                <a:spcPts val="500"/>
              </a:spcAft>
            </a:pPr>
            <a:r>
              <a:rPr lang="en-US" sz="11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Let clients know ahead of time that the most appropriate analysis for self-funding initiatives takes into account multiple years. Advise clients to measure success over a longer period of time, say three to five years. The idea that self-insureds have more risk evaporate pretty quickly when analyzed on a multi-year basis.</a:t>
            </a:r>
          </a:p>
          <a:p>
            <a:pPr>
              <a:lnSpc>
                <a:spcPts val="1700"/>
              </a:lnSpc>
              <a:spcBef>
                <a:spcPts val="500"/>
              </a:spcBef>
              <a:spcAft>
                <a:spcPts val="500"/>
              </a:spcAft>
            </a:pPr>
            <a:endParaRPr lang="en-US" sz="11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6" name="Rectangle 15">
            <a:extLst>
              <a:ext uri="{FF2B5EF4-FFF2-40B4-BE49-F238E27FC236}">
                <a16:creationId xmlns:a16="http://schemas.microsoft.com/office/drawing/2014/main" id="{CB3ABB24-4B3F-40B6-B5C0-713F779A64AA}"/>
              </a:ext>
            </a:extLst>
          </p:cNvPr>
          <p:cNvSpPr/>
          <p:nvPr/>
        </p:nvSpPr>
        <p:spPr>
          <a:xfrm>
            <a:off x="-2" y="-28241"/>
            <a:ext cx="7547625" cy="950702"/>
          </a:xfrm>
          <a:prstGeom prst="rect">
            <a:avLst/>
          </a:prstGeom>
          <a:solidFill>
            <a:srgbClr val="E584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8" name="Title 1">
            <a:extLst>
              <a:ext uri="{FF2B5EF4-FFF2-40B4-BE49-F238E27FC236}">
                <a16:creationId xmlns:a16="http://schemas.microsoft.com/office/drawing/2014/main" id="{178FA5F1-8013-4157-B8E4-644E70395AC3}"/>
              </a:ext>
            </a:extLst>
          </p:cNvPr>
          <p:cNvSpPr txBox="1">
            <a:spLocks/>
          </p:cNvSpPr>
          <p:nvPr/>
        </p:nvSpPr>
        <p:spPr>
          <a:xfrm>
            <a:off x="-3325597" y="-142274"/>
            <a:ext cx="12192001" cy="12070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solidFill>
                  <a:schemeClr val="bg1"/>
                </a:solidFill>
                <a:latin typeface="Verdana" panose="020B0604030504040204" pitchFamily="34" charset="0"/>
                <a:ea typeface="Verdana" panose="020B0604030504040204" pitchFamily="34" charset="0"/>
                <a:cs typeface="Verdana" panose="020B0604030504040204" pitchFamily="34" charset="0"/>
              </a:rPr>
              <a:t>What About Due Diligence?</a:t>
            </a:r>
          </a:p>
        </p:txBody>
      </p:sp>
    </p:spTree>
    <p:extLst>
      <p:ext uri="{BB962C8B-B14F-4D97-AF65-F5344CB8AC3E}">
        <p14:creationId xmlns:p14="http://schemas.microsoft.com/office/powerpoint/2010/main" val="14061354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1000" y="-28241"/>
            <a:ext cx="14872998" cy="6886241"/>
          </a:xfrm>
          <a:prstGeom prst="rect">
            <a:avLst/>
          </a:prstGeom>
        </p:spPr>
      </p:pic>
      <p:sp>
        <p:nvSpPr>
          <p:cNvPr id="7" name="TextBox 6"/>
          <p:cNvSpPr txBox="1"/>
          <p:nvPr/>
        </p:nvSpPr>
        <p:spPr>
          <a:xfrm>
            <a:off x="-1173805" y="2151144"/>
            <a:ext cx="9435830" cy="1200329"/>
          </a:xfrm>
          <a:prstGeom prst="rect">
            <a:avLst/>
          </a:prstGeom>
          <a:noFill/>
        </p:spPr>
        <p:txBody>
          <a:bodyPr wrap="square" rtlCol="0">
            <a:spAutoFit/>
          </a:bodyPr>
          <a:lstStyle/>
          <a:p>
            <a:pPr algn="ctr"/>
            <a:r>
              <a:rPr lang="en-US" sz="3600" b="1" dirty="0">
                <a:solidFill>
                  <a:schemeClr val="bg1"/>
                </a:solidFill>
                <a:latin typeface="Verdana" panose="020B0604030504040204" pitchFamily="34" charset="0"/>
                <a:ea typeface="Verdana" panose="020B0604030504040204" pitchFamily="34" charset="0"/>
                <a:cs typeface="Verdana" panose="020B0604030504040204" pitchFamily="34" charset="0"/>
              </a:rPr>
              <a:t>Bill Brooks</a:t>
            </a:r>
          </a:p>
          <a:p>
            <a:pPr algn="ctr"/>
            <a:r>
              <a:rPr lang="en-US" sz="3600" b="1">
                <a:solidFill>
                  <a:schemeClr val="bg1"/>
                </a:solidFill>
                <a:latin typeface="Verdana" panose="020B0604030504040204" pitchFamily="34" charset="0"/>
                <a:ea typeface="Verdana" panose="020B0604030504040204" pitchFamily="34" charset="0"/>
                <a:cs typeface="Verdana" panose="020B0604030504040204" pitchFamily="34" charset="0"/>
              </a:rPr>
              <a:t>bbrooks@</a:t>
            </a:r>
            <a:r>
              <a:rPr lang="en-US" sz="3600" b="1" dirty="0">
                <a:solidFill>
                  <a:schemeClr val="bg1"/>
                </a:solidFill>
                <a:latin typeface="Verdana" panose="020B0604030504040204" pitchFamily="34" charset="0"/>
                <a:ea typeface="Verdana" panose="020B0604030504040204" pitchFamily="34" charset="0"/>
                <a:cs typeface="Verdana" panose="020B0604030504040204" pitchFamily="34" charset="0"/>
              </a:rPr>
              <a:t>abadmin.com	</a:t>
            </a:r>
          </a:p>
        </p:txBody>
      </p:sp>
      <p:sp>
        <p:nvSpPr>
          <p:cNvPr id="2" name="Rectangle 1">
            <a:extLst>
              <a:ext uri="{FF2B5EF4-FFF2-40B4-BE49-F238E27FC236}">
                <a16:creationId xmlns:a16="http://schemas.microsoft.com/office/drawing/2014/main" id="{AA87230B-C55E-4D6A-8E4C-41C69CFB7E2C}"/>
              </a:ext>
            </a:extLst>
          </p:cNvPr>
          <p:cNvSpPr/>
          <p:nvPr/>
        </p:nvSpPr>
        <p:spPr>
          <a:xfrm>
            <a:off x="-2" y="-28241"/>
            <a:ext cx="2524127" cy="950702"/>
          </a:xfrm>
          <a:prstGeom prst="rect">
            <a:avLst/>
          </a:prstGeom>
          <a:solidFill>
            <a:srgbClr val="E584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4" name="Title 1">
            <a:extLst>
              <a:ext uri="{FF2B5EF4-FFF2-40B4-BE49-F238E27FC236}">
                <a16:creationId xmlns:a16="http://schemas.microsoft.com/office/drawing/2014/main" id="{084456DA-7047-4D93-A410-6FC0D87E26CE}"/>
              </a:ext>
            </a:extLst>
          </p:cNvPr>
          <p:cNvSpPr txBox="1">
            <a:spLocks/>
          </p:cNvSpPr>
          <p:nvPr/>
        </p:nvSpPr>
        <p:spPr>
          <a:xfrm>
            <a:off x="-4868647" y="-156395"/>
            <a:ext cx="12192001" cy="12070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solidFill>
                  <a:schemeClr val="bg1"/>
                </a:solidFill>
                <a:latin typeface="Verdana" panose="020B0604030504040204" pitchFamily="34" charset="0"/>
                <a:ea typeface="Verdana" panose="020B0604030504040204" pitchFamily="34" charset="0"/>
                <a:cs typeface="Verdana" panose="020B0604030504040204" pitchFamily="34" charset="0"/>
              </a:rPr>
              <a:t>Questions?</a:t>
            </a:r>
          </a:p>
        </p:txBody>
      </p:sp>
      <p:pic>
        <p:nvPicPr>
          <p:cNvPr id="11" name="Picture 10">
            <a:extLst>
              <a:ext uri="{FF2B5EF4-FFF2-40B4-BE49-F238E27FC236}">
                <a16:creationId xmlns:a16="http://schemas.microsoft.com/office/drawing/2014/main" id="{D0DAB7BA-2351-4A39-B620-971FB3D29C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668" y="3854571"/>
            <a:ext cx="4052637" cy="3131583"/>
          </a:xfrm>
          <a:prstGeom prst="rect">
            <a:avLst/>
          </a:prstGeom>
        </p:spPr>
      </p:pic>
    </p:spTree>
    <p:extLst>
      <p:ext uri="{BB962C8B-B14F-4D97-AF65-F5344CB8AC3E}">
        <p14:creationId xmlns:p14="http://schemas.microsoft.com/office/powerpoint/2010/main" val="11152979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A3EF592A-08FA-4421-923A-2DC3D6521C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2631" y="-1"/>
            <a:ext cx="7714286" cy="6858000"/>
          </a:xfrm>
          <a:prstGeom prst="rect">
            <a:avLst/>
          </a:prstGeom>
        </p:spPr>
      </p:pic>
      <p:sp>
        <p:nvSpPr>
          <p:cNvPr id="5" name="Rectangle 4">
            <a:extLst>
              <a:ext uri="{FF2B5EF4-FFF2-40B4-BE49-F238E27FC236}">
                <a16:creationId xmlns:a16="http://schemas.microsoft.com/office/drawing/2014/main" id="{5DFB1EAB-9C61-4706-AACE-C01B2AE56D9E}"/>
              </a:ext>
            </a:extLst>
          </p:cNvPr>
          <p:cNvSpPr/>
          <p:nvPr/>
        </p:nvSpPr>
        <p:spPr>
          <a:xfrm>
            <a:off x="-2" y="1"/>
            <a:ext cx="4812633" cy="1081474"/>
          </a:xfrm>
          <a:prstGeom prst="rect">
            <a:avLst/>
          </a:prstGeom>
          <a:solidFill>
            <a:srgbClr val="E584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 name="Title 1"/>
          <p:cNvSpPr>
            <a:spLocks noGrp="1"/>
          </p:cNvSpPr>
          <p:nvPr>
            <p:ph type="title"/>
          </p:nvPr>
        </p:nvSpPr>
        <p:spPr>
          <a:xfrm>
            <a:off x="203901" y="-25675"/>
            <a:ext cx="5063138" cy="1207009"/>
          </a:xfrm>
        </p:spPr>
        <p:txBody>
          <a:bodyPr>
            <a:normAutofit/>
          </a:bodyPr>
          <a:lstStyle/>
          <a:p>
            <a:r>
              <a:rPr lang="en-US" sz="2400" b="1" dirty="0">
                <a:solidFill>
                  <a:schemeClr val="bg1"/>
                </a:solidFill>
                <a:latin typeface="Verdana" panose="020B0604030504040204" pitchFamily="34" charset="0"/>
                <a:ea typeface="Verdana" panose="020B0604030504040204" pitchFamily="34" charset="0"/>
                <a:cs typeface="Verdana" panose="020B0604030504040204" pitchFamily="34" charset="0"/>
              </a:rPr>
              <a:t>What is Self-Funding?</a:t>
            </a:r>
          </a:p>
        </p:txBody>
      </p:sp>
      <p:sp>
        <p:nvSpPr>
          <p:cNvPr id="7" name="Content Placeholder 6"/>
          <p:cNvSpPr>
            <a:spLocks noGrp="1"/>
          </p:cNvSpPr>
          <p:nvPr>
            <p:ph idx="1"/>
          </p:nvPr>
        </p:nvSpPr>
        <p:spPr>
          <a:xfrm>
            <a:off x="299925" y="1267287"/>
            <a:ext cx="4380359" cy="4539776"/>
          </a:xfrm>
        </p:spPr>
        <p:txBody>
          <a:bodyPr>
            <a:noAutofit/>
          </a:bodyPr>
          <a:lstStyle/>
          <a:p>
            <a:pPr>
              <a:lnSpc>
                <a:spcPts val="2200"/>
              </a:lnSpc>
              <a:spcBef>
                <a:spcPts val="500"/>
              </a:spcBef>
            </a:pPr>
            <a:r>
              <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An alternative funding mechanism to buying traditional fully insured health insurance.</a:t>
            </a:r>
          </a:p>
          <a:p>
            <a:pPr>
              <a:lnSpc>
                <a:spcPts val="2200"/>
              </a:lnSpc>
              <a:spcBef>
                <a:spcPts val="500"/>
              </a:spcBef>
            </a:pPr>
            <a:endPar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endParaRPr>
          </a:p>
          <a:p>
            <a:pPr>
              <a:lnSpc>
                <a:spcPts val="2200"/>
              </a:lnSpc>
              <a:spcBef>
                <a:spcPts val="500"/>
              </a:spcBef>
            </a:pPr>
            <a:r>
              <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Self-funding was made possible by the passage of the Employee Retirement Income Security Act of 1974 (ERISA).</a:t>
            </a:r>
          </a:p>
          <a:p>
            <a:pPr>
              <a:lnSpc>
                <a:spcPts val="2200"/>
              </a:lnSpc>
              <a:spcBef>
                <a:spcPts val="500"/>
              </a:spcBef>
            </a:pPr>
            <a:endPar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endParaRPr>
          </a:p>
          <a:p>
            <a:pPr>
              <a:lnSpc>
                <a:spcPts val="2200"/>
              </a:lnSpc>
              <a:spcBef>
                <a:spcPts val="500"/>
              </a:spcBef>
            </a:pPr>
            <a:r>
              <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Unbundled: deliver each part in most efficient manner.</a:t>
            </a:r>
          </a:p>
          <a:p>
            <a:pPr>
              <a:lnSpc>
                <a:spcPts val="2200"/>
              </a:lnSpc>
              <a:spcBef>
                <a:spcPts val="500"/>
              </a:spcBef>
            </a:pPr>
            <a:endPar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endParaRPr>
          </a:p>
          <a:p>
            <a:pPr>
              <a:lnSpc>
                <a:spcPts val="2200"/>
              </a:lnSpc>
              <a:spcBef>
                <a:spcPts val="500"/>
              </a:spcBef>
            </a:pPr>
            <a:r>
              <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Employer pays for claims instead of paying for premiums.</a:t>
            </a:r>
          </a:p>
          <a:p>
            <a:pPr lvl="1">
              <a:lnSpc>
                <a:spcPts val="2200"/>
              </a:lnSpc>
              <a:buFont typeface="Verdana" panose="020B0604030504040204" pitchFamily="34" charset="0"/>
              <a:buChar char="‒"/>
            </a:pPr>
            <a:r>
              <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Claims: employer budgets</a:t>
            </a:r>
          </a:p>
          <a:p>
            <a:pPr lvl="1">
              <a:lnSpc>
                <a:spcPts val="2200"/>
              </a:lnSpc>
              <a:buFont typeface="Verdana" panose="020B0604030504040204" pitchFamily="34" charset="0"/>
              <a:buChar char="‒"/>
            </a:pPr>
            <a:r>
              <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Risk: employer insures</a:t>
            </a:r>
          </a:p>
        </p:txBody>
      </p:sp>
    </p:spTree>
    <p:extLst>
      <p:ext uri="{BB962C8B-B14F-4D97-AF65-F5344CB8AC3E}">
        <p14:creationId xmlns:p14="http://schemas.microsoft.com/office/powerpoint/2010/main" val="805664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7871D18D-F169-48B3-86DB-6E8DF780CB46}"/>
              </a:ext>
            </a:extLst>
          </p:cNvPr>
          <p:cNvGrpSpPr/>
          <p:nvPr/>
        </p:nvGrpSpPr>
        <p:grpSpPr>
          <a:xfrm>
            <a:off x="2978322" y="1409814"/>
            <a:ext cx="5471168" cy="4922292"/>
            <a:chOff x="5059671" y="1383689"/>
            <a:chExt cx="5471168" cy="4922292"/>
          </a:xfrm>
        </p:grpSpPr>
        <p:sp>
          <p:nvSpPr>
            <p:cNvPr id="22" name="TextBox 21">
              <a:extLst>
                <a:ext uri="{FF2B5EF4-FFF2-40B4-BE49-F238E27FC236}">
                  <a16:creationId xmlns:a16="http://schemas.microsoft.com/office/drawing/2014/main" id="{A815884B-738E-4D42-8A55-11F3F58BDF83}"/>
                </a:ext>
              </a:extLst>
            </p:cNvPr>
            <p:cNvSpPr txBox="1"/>
            <p:nvPr/>
          </p:nvSpPr>
          <p:spPr>
            <a:xfrm rot="16200000">
              <a:off x="3611331" y="2865269"/>
              <a:ext cx="3235234" cy="338554"/>
            </a:xfrm>
            <a:prstGeom prst="rect">
              <a:avLst/>
            </a:prstGeom>
            <a:noFill/>
          </p:spPr>
          <p:txBody>
            <a:bodyPr wrap="square" rtlCol="0">
              <a:spAutoFit/>
            </a:bodyPr>
            <a:lstStyle/>
            <a:p>
              <a:r>
                <a:rPr lang="en-US" sz="1600" dirty="0">
                  <a:latin typeface="Trebuchet MS" panose="020B0603020202020204" pitchFamily="34" charset="0"/>
                </a:rPr>
                <a:t>Frequency</a:t>
              </a:r>
              <a:r>
                <a:rPr lang="en-US" sz="1600" dirty="0">
                  <a:latin typeface="Trebuchet MS" panose="020B0603020202020204" pitchFamily="34" charset="0"/>
                  <a:ea typeface="Verdana" panose="020B0604030504040204" pitchFamily="34" charset="0"/>
                  <a:cs typeface="Verdana" panose="020B0604030504040204" pitchFamily="34" charset="0"/>
                </a:rPr>
                <a:t>—Low</a:t>
              </a:r>
              <a:endParaRPr lang="en-US" sz="1600" dirty="0">
                <a:latin typeface="Trebuchet MS" panose="020B0603020202020204" pitchFamily="34" charset="0"/>
              </a:endParaRPr>
            </a:p>
          </p:txBody>
        </p:sp>
        <p:grpSp>
          <p:nvGrpSpPr>
            <p:cNvPr id="26" name="Group 25">
              <a:extLst>
                <a:ext uri="{FF2B5EF4-FFF2-40B4-BE49-F238E27FC236}">
                  <a16:creationId xmlns:a16="http://schemas.microsoft.com/office/drawing/2014/main" id="{02397F30-85E3-47C8-B009-35565DE1735D}"/>
                </a:ext>
              </a:extLst>
            </p:cNvPr>
            <p:cNvGrpSpPr/>
            <p:nvPr/>
          </p:nvGrpSpPr>
          <p:grpSpPr>
            <a:xfrm>
              <a:off x="5529943" y="1383689"/>
              <a:ext cx="5000896" cy="4922292"/>
              <a:chOff x="5529943" y="1383689"/>
              <a:chExt cx="5000896" cy="4922292"/>
            </a:xfrm>
          </p:grpSpPr>
          <p:grpSp>
            <p:nvGrpSpPr>
              <p:cNvPr id="25" name="Group 24">
                <a:extLst>
                  <a:ext uri="{FF2B5EF4-FFF2-40B4-BE49-F238E27FC236}">
                    <a16:creationId xmlns:a16="http://schemas.microsoft.com/office/drawing/2014/main" id="{7877BBCF-6635-4525-AC70-316C8B8371D0}"/>
                  </a:ext>
                </a:extLst>
              </p:cNvPr>
              <p:cNvGrpSpPr/>
              <p:nvPr/>
            </p:nvGrpSpPr>
            <p:grpSpPr>
              <a:xfrm>
                <a:off x="5529943" y="1383689"/>
                <a:ext cx="4698274" cy="4922292"/>
                <a:chOff x="5529943" y="1383689"/>
                <a:chExt cx="4698274" cy="4922292"/>
              </a:xfrm>
            </p:grpSpPr>
            <p:sp>
              <p:nvSpPr>
                <p:cNvPr id="2" name="Rectangle 1">
                  <a:extLst>
                    <a:ext uri="{FF2B5EF4-FFF2-40B4-BE49-F238E27FC236}">
                      <a16:creationId xmlns:a16="http://schemas.microsoft.com/office/drawing/2014/main" id="{4C41144B-D7B8-4C70-AF3D-60CFD533EA56}"/>
                    </a:ext>
                  </a:extLst>
                </p:cNvPr>
                <p:cNvSpPr/>
                <p:nvPr/>
              </p:nvSpPr>
              <p:spPr>
                <a:xfrm>
                  <a:off x="5634446" y="1881052"/>
                  <a:ext cx="4310743" cy="3927566"/>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Arrow Connector 7">
                  <a:extLst>
                    <a:ext uri="{FF2B5EF4-FFF2-40B4-BE49-F238E27FC236}">
                      <a16:creationId xmlns:a16="http://schemas.microsoft.com/office/drawing/2014/main" id="{808ADE0D-BD74-4874-9C84-9DBF6CBD1B22}"/>
                    </a:ext>
                  </a:extLst>
                </p:cNvPr>
                <p:cNvCxnSpPr>
                  <a:cxnSpLocks/>
                </p:cNvCxnSpPr>
                <p:nvPr/>
              </p:nvCxnSpPr>
              <p:spPr>
                <a:xfrm>
                  <a:off x="5529943" y="3818708"/>
                  <a:ext cx="4563291" cy="0"/>
                </a:xfrm>
                <a:prstGeom prst="straightConnector1">
                  <a:avLst/>
                </a:prstGeom>
                <a:ln w="28575">
                  <a:solidFill>
                    <a:srgbClr val="E58426"/>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5DDD213-C682-4B13-96F3-7AE2470C9110}"/>
                    </a:ext>
                  </a:extLst>
                </p:cNvPr>
                <p:cNvSpPr txBox="1"/>
                <p:nvPr/>
              </p:nvSpPr>
              <p:spPr>
                <a:xfrm>
                  <a:off x="6222275" y="2665214"/>
                  <a:ext cx="966650" cy="369332"/>
                </a:xfrm>
                <a:prstGeom prst="rect">
                  <a:avLst/>
                </a:prstGeom>
                <a:noFill/>
              </p:spPr>
              <p:txBody>
                <a:bodyPr wrap="square" rtlCol="0">
                  <a:spAutoFit/>
                </a:bodyPr>
                <a:lstStyle/>
                <a:p>
                  <a:r>
                    <a:rPr lang="en-US" b="1" dirty="0">
                      <a:solidFill>
                        <a:schemeClr val="bg1"/>
                      </a:solidFill>
                    </a:rPr>
                    <a:t>Transfer</a:t>
                  </a:r>
                </a:p>
              </p:txBody>
            </p:sp>
            <p:sp>
              <p:nvSpPr>
                <p:cNvPr id="13" name="TextBox 12">
                  <a:extLst>
                    <a:ext uri="{FF2B5EF4-FFF2-40B4-BE49-F238E27FC236}">
                      <a16:creationId xmlns:a16="http://schemas.microsoft.com/office/drawing/2014/main" id="{41C65BF7-9E88-47C0-B891-1F38DA533CCB}"/>
                    </a:ext>
                  </a:extLst>
                </p:cNvPr>
                <p:cNvSpPr txBox="1"/>
                <p:nvPr/>
              </p:nvSpPr>
              <p:spPr>
                <a:xfrm>
                  <a:off x="8364584" y="2665214"/>
                  <a:ext cx="966650" cy="369332"/>
                </a:xfrm>
                <a:prstGeom prst="rect">
                  <a:avLst/>
                </a:prstGeom>
                <a:noFill/>
              </p:spPr>
              <p:txBody>
                <a:bodyPr wrap="square" rtlCol="0">
                  <a:spAutoFit/>
                </a:bodyPr>
                <a:lstStyle/>
                <a:p>
                  <a:r>
                    <a:rPr lang="en-US" b="1" dirty="0">
                      <a:solidFill>
                        <a:schemeClr val="bg1"/>
                      </a:solidFill>
                    </a:rPr>
                    <a:t>Avoid</a:t>
                  </a:r>
                </a:p>
              </p:txBody>
            </p:sp>
            <p:sp>
              <p:nvSpPr>
                <p:cNvPr id="15" name="TextBox 14">
                  <a:extLst>
                    <a:ext uri="{FF2B5EF4-FFF2-40B4-BE49-F238E27FC236}">
                      <a16:creationId xmlns:a16="http://schemas.microsoft.com/office/drawing/2014/main" id="{640E95EA-9AB6-4BF8-AE0A-88A667A2A438}"/>
                    </a:ext>
                  </a:extLst>
                </p:cNvPr>
                <p:cNvSpPr txBox="1"/>
                <p:nvPr/>
              </p:nvSpPr>
              <p:spPr>
                <a:xfrm>
                  <a:off x="6337661" y="4366395"/>
                  <a:ext cx="966650" cy="369332"/>
                </a:xfrm>
                <a:prstGeom prst="rect">
                  <a:avLst/>
                </a:prstGeom>
                <a:noFill/>
              </p:spPr>
              <p:txBody>
                <a:bodyPr wrap="square" rtlCol="0">
                  <a:spAutoFit/>
                </a:bodyPr>
                <a:lstStyle/>
                <a:p>
                  <a:r>
                    <a:rPr lang="en-US" b="1" dirty="0">
                      <a:solidFill>
                        <a:schemeClr val="bg1"/>
                      </a:solidFill>
                    </a:rPr>
                    <a:t>Retain</a:t>
                  </a:r>
                </a:p>
              </p:txBody>
            </p:sp>
            <p:sp>
              <p:nvSpPr>
                <p:cNvPr id="17" name="TextBox 16">
                  <a:extLst>
                    <a:ext uri="{FF2B5EF4-FFF2-40B4-BE49-F238E27FC236}">
                      <a16:creationId xmlns:a16="http://schemas.microsoft.com/office/drawing/2014/main" id="{B610ECD4-446C-422D-B310-2C52181F62E2}"/>
                    </a:ext>
                  </a:extLst>
                </p:cNvPr>
                <p:cNvSpPr txBox="1"/>
                <p:nvPr/>
              </p:nvSpPr>
              <p:spPr>
                <a:xfrm>
                  <a:off x="8249198" y="4352356"/>
                  <a:ext cx="966650" cy="369332"/>
                </a:xfrm>
                <a:prstGeom prst="rect">
                  <a:avLst/>
                </a:prstGeom>
                <a:noFill/>
              </p:spPr>
              <p:txBody>
                <a:bodyPr wrap="square" rtlCol="0">
                  <a:spAutoFit/>
                </a:bodyPr>
                <a:lstStyle/>
                <a:p>
                  <a:r>
                    <a:rPr lang="en-US" b="1" dirty="0">
                      <a:solidFill>
                        <a:schemeClr val="bg1"/>
                      </a:solidFill>
                    </a:rPr>
                    <a:t>Manage</a:t>
                  </a:r>
                </a:p>
              </p:txBody>
            </p:sp>
            <p:sp>
              <p:nvSpPr>
                <p:cNvPr id="18" name="TextBox 17">
                  <a:extLst>
                    <a:ext uri="{FF2B5EF4-FFF2-40B4-BE49-F238E27FC236}">
                      <a16:creationId xmlns:a16="http://schemas.microsoft.com/office/drawing/2014/main" id="{85EDE181-A793-4071-913C-93C45BFBD174}"/>
                    </a:ext>
                  </a:extLst>
                </p:cNvPr>
                <p:cNvSpPr txBox="1"/>
                <p:nvPr/>
              </p:nvSpPr>
              <p:spPr>
                <a:xfrm>
                  <a:off x="6992983" y="1383689"/>
                  <a:ext cx="3235234" cy="338554"/>
                </a:xfrm>
                <a:prstGeom prst="rect">
                  <a:avLst/>
                </a:prstGeom>
                <a:noFill/>
              </p:spPr>
              <p:txBody>
                <a:bodyPr wrap="square" rtlCol="0">
                  <a:spAutoFit/>
                </a:bodyPr>
                <a:lstStyle/>
                <a:p>
                  <a:r>
                    <a:rPr lang="en-US" sz="1600" dirty="0">
                      <a:latin typeface="Trebuchet MS" panose="020B0603020202020204" pitchFamily="34" charset="0"/>
                    </a:rPr>
                    <a:t>Severity</a:t>
                  </a:r>
                  <a:r>
                    <a:rPr lang="en-US" sz="1600" dirty="0">
                      <a:latin typeface="Trebuchet MS" panose="020B0603020202020204" pitchFamily="34" charset="0"/>
                      <a:ea typeface="Verdana" panose="020B0604030504040204" pitchFamily="34" charset="0"/>
                      <a:cs typeface="Verdana" panose="020B0604030504040204" pitchFamily="34" charset="0"/>
                    </a:rPr>
                    <a:t>—High</a:t>
                  </a:r>
                  <a:endParaRPr lang="en-US" sz="1600" dirty="0">
                    <a:latin typeface="Trebuchet MS" panose="020B0603020202020204" pitchFamily="34" charset="0"/>
                  </a:endParaRPr>
                </a:p>
              </p:txBody>
            </p:sp>
            <p:sp>
              <p:nvSpPr>
                <p:cNvPr id="20" name="TextBox 19">
                  <a:extLst>
                    <a:ext uri="{FF2B5EF4-FFF2-40B4-BE49-F238E27FC236}">
                      <a16:creationId xmlns:a16="http://schemas.microsoft.com/office/drawing/2014/main" id="{565AD0BC-CA79-41AD-BAA8-E22FEB610B66}"/>
                    </a:ext>
                  </a:extLst>
                </p:cNvPr>
                <p:cNvSpPr txBox="1"/>
                <p:nvPr/>
              </p:nvSpPr>
              <p:spPr>
                <a:xfrm>
                  <a:off x="7019108" y="5967427"/>
                  <a:ext cx="1584960" cy="338554"/>
                </a:xfrm>
                <a:prstGeom prst="rect">
                  <a:avLst/>
                </a:prstGeom>
                <a:noFill/>
              </p:spPr>
              <p:txBody>
                <a:bodyPr wrap="square" rtlCol="0">
                  <a:spAutoFit/>
                </a:bodyPr>
                <a:lstStyle/>
                <a:p>
                  <a:r>
                    <a:rPr lang="en-US" sz="1600" dirty="0">
                      <a:latin typeface="Trebuchet MS" panose="020B0603020202020204" pitchFamily="34" charset="0"/>
                    </a:rPr>
                    <a:t>Severity</a:t>
                  </a:r>
                  <a:r>
                    <a:rPr lang="en-US" sz="1600" dirty="0">
                      <a:latin typeface="Trebuchet MS" panose="020B0603020202020204" pitchFamily="34" charset="0"/>
                      <a:ea typeface="Verdana" panose="020B0604030504040204" pitchFamily="34" charset="0"/>
                      <a:cs typeface="Verdana" panose="020B0604030504040204" pitchFamily="34" charset="0"/>
                    </a:rPr>
                    <a:t>—Low</a:t>
                  </a:r>
                  <a:endParaRPr lang="en-US" sz="1600" dirty="0">
                    <a:latin typeface="Trebuchet MS" panose="020B0603020202020204" pitchFamily="34" charset="0"/>
                  </a:endParaRPr>
                </a:p>
              </p:txBody>
            </p:sp>
          </p:grpSp>
          <p:sp>
            <p:nvSpPr>
              <p:cNvPr id="24" name="TextBox 23">
                <a:extLst>
                  <a:ext uri="{FF2B5EF4-FFF2-40B4-BE49-F238E27FC236}">
                    <a16:creationId xmlns:a16="http://schemas.microsoft.com/office/drawing/2014/main" id="{97471868-A35F-4B7E-953E-D1D31D32ADC0}"/>
                  </a:ext>
                </a:extLst>
              </p:cNvPr>
              <p:cNvSpPr txBox="1"/>
              <p:nvPr/>
            </p:nvSpPr>
            <p:spPr>
              <a:xfrm rot="5400000">
                <a:off x="8743945" y="4381784"/>
                <a:ext cx="3235234" cy="338554"/>
              </a:xfrm>
              <a:prstGeom prst="rect">
                <a:avLst/>
              </a:prstGeom>
              <a:noFill/>
            </p:spPr>
            <p:txBody>
              <a:bodyPr wrap="square" rtlCol="0">
                <a:spAutoFit/>
              </a:bodyPr>
              <a:lstStyle/>
              <a:p>
                <a:r>
                  <a:rPr lang="en-US" sz="1600" dirty="0">
                    <a:latin typeface="Trebuchet MS" panose="020B0603020202020204" pitchFamily="34" charset="0"/>
                  </a:rPr>
                  <a:t>Frequency</a:t>
                </a:r>
                <a:r>
                  <a:rPr lang="en-US" sz="1600" dirty="0">
                    <a:latin typeface="Trebuchet MS" panose="020B0603020202020204" pitchFamily="34" charset="0"/>
                    <a:ea typeface="Verdana" panose="020B0604030504040204" pitchFamily="34" charset="0"/>
                    <a:cs typeface="Verdana" panose="020B0604030504040204" pitchFamily="34" charset="0"/>
                  </a:rPr>
                  <a:t>—High</a:t>
                </a:r>
                <a:endParaRPr lang="en-US" sz="1600" dirty="0">
                  <a:latin typeface="Trebuchet MS" panose="020B0603020202020204" pitchFamily="34" charset="0"/>
                </a:endParaRPr>
              </a:p>
            </p:txBody>
          </p:sp>
          <p:cxnSp>
            <p:nvCxnSpPr>
              <p:cNvPr id="7" name="Straight Arrow Connector 6">
                <a:extLst>
                  <a:ext uri="{FF2B5EF4-FFF2-40B4-BE49-F238E27FC236}">
                    <a16:creationId xmlns:a16="http://schemas.microsoft.com/office/drawing/2014/main" id="{B8116CA8-1D6B-4F46-9C1D-159D1674CACA}"/>
                  </a:ext>
                </a:extLst>
              </p:cNvPr>
              <p:cNvCxnSpPr/>
              <p:nvPr/>
            </p:nvCxnSpPr>
            <p:spPr>
              <a:xfrm>
                <a:off x="7776754" y="1750423"/>
                <a:ext cx="0" cy="4206240"/>
              </a:xfrm>
              <a:prstGeom prst="straightConnector1">
                <a:avLst/>
              </a:prstGeom>
              <a:ln w="28575">
                <a:solidFill>
                  <a:srgbClr val="E58426"/>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sp>
        <p:nvSpPr>
          <p:cNvPr id="29" name="Rectangle 28">
            <a:extLst>
              <a:ext uri="{FF2B5EF4-FFF2-40B4-BE49-F238E27FC236}">
                <a16:creationId xmlns:a16="http://schemas.microsoft.com/office/drawing/2014/main" id="{5EB89071-E5C6-4CF7-A127-9A8FDBBB030B}"/>
              </a:ext>
            </a:extLst>
          </p:cNvPr>
          <p:cNvSpPr/>
          <p:nvPr/>
        </p:nvSpPr>
        <p:spPr>
          <a:xfrm>
            <a:off x="0" y="0"/>
            <a:ext cx="12184777" cy="919797"/>
          </a:xfrm>
          <a:prstGeom prst="rect">
            <a:avLst/>
          </a:prstGeom>
          <a:solidFill>
            <a:srgbClr val="E584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 dirty="0"/>
          </a:p>
        </p:txBody>
      </p:sp>
      <p:sp>
        <p:nvSpPr>
          <p:cNvPr id="31" name="TextBox 30">
            <a:extLst>
              <a:ext uri="{FF2B5EF4-FFF2-40B4-BE49-F238E27FC236}">
                <a16:creationId xmlns:a16="http://schemas.microsoft.com/office/drawing/2014/main" id="{325AD5FB-069E-44E3-A9E0-1F3602621DE5}"/>
              </a:ext>
            </a:extLst>
          </p:cNvPr>
          <p:cNvSpPr txBox="1"/>
          <p:nvPr/>
        </p:nvSpPr>
        <p:spPr>
          <a:xfrm>
            <a:off x="21671" y="257998"/>
            <a:ext cx="12163106" cy="480131"/>
          </a:xfrm>
          <a:prstGeom prst="rect">
            <a:avLst/>
          </a:prstGeom>
          <a:noFill/>
        </p:spPr>
        <p:txBody>
          <a:bodyPr wrap="square" rtlCol="0">
            <a:spAutoFit/>
          </a:bodyPr>
          <a:lstStyle/>
          <a:p>
            <a:pPr algn="ctr">
              <a:lnSpc>
                <a:spcPct val="90000"/>
              </a:lnSpc>
              <a:spcBef>
                <a:spcPct val="0"/>
              </a:spcBef>
            </a:pPr>
            <a: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t>What About the Risk?</a:t>
            </a:r>
          </a:p>
        </p:txBody>
      </p:sp>
    </p:spTree>
    <p:extLst>
      <p:ext uri="{BB962C8B-B14F-4D97-AF65-F5344CB8AC3E}">
        <p14:creationId xmlns:p14="http://schemas.microsoft.com/office/powerpoint/2010/main" val="21558380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45" name="Chart 1044">
            <a:extLst>
              <a:ext uri="{FF2B5EF4-FFF2-40B4-BE49-F238E27FC236}">
                <a16:creationId xmlns:a16="http://schemas.microsoft.com/office/drawing/2014/main" id="{EAE1BC5E-5407-46B8-8505-DD7095426866}"/>
              </a:ext>
            </a:extLst>
          </p:cNvPr>
          <p:cNvGraphicFramePr/>
          <p:nvPr>
            <p:extLst>
              <p:ext uri="{D42A27DB-BD31-4B8C-83A1-F6EECF244321}">
                <p14:modId xmlns:p14="http://schemas.microsoft.com/office/powerpoint/2010/main" val="1987420257"/>
              </p:ext>
            </p:extLst>
          </p:nvPr>
        </p:nvGraphicFramePr>
        <p:xfrm>
          <a:off x="1918789" y="1325563"/>
          <a:ext cx="8128000" cy="5418667"/>
        </p:xfrm>
        <a:graphic>
          <a:graphicData uri="http://schemas.openxmlformats.org/drawingml/2006/chart">
            <c:chart xmlns:c="http://schemas.openxmlformats.org/drawingml/2006/chart" xmlns:r="http://schemas.openxmlformats.org/officeDocument/2006/relationships" r:id="rId2"/>
          </a:graphicData>
        </a:graphic>
      </p:graphicFrame>
      <p:sp>
        <p:nvSpPr>
          <p:cNvPr id="1046" name="Rectangle 1045">
            <a:extLst>
              <a:ext uri="{FF2B5EF4-FFF2-40B4-BE49-F238E27FC236}">
                <a16:creationId xmlns:a16="http://schemas.microsoft.com/office/drawing/2014/main" id="{001BC74F-4046-44C8-8F69-6F909426B27B}"/>
              </a:ext>
            </a:extLst>
          </p:cNvPr>
          <p:cNvSpPr/>
          <p:nvPr/>
        </p:nvSpPr>
        <p:spPr>
          <a:xfrm>
            <a:off x="0" y="0"/>
            <a:ext cx="12184777" cy="919797"/>
          </a:xfrm>
          <a:prstGeom prst="rect">
            <a:avLst/>
          </a:prstGeom>
          <a:solidFill>
            <a:srgbClr val="E584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 dirty="0"/>
          </a:p>
        </p:txBody>
      </p:sp>
      <p:sp>
        <p:nvSpPr>
          <p:cNvPr id="1047" name="TextBox 1046">
            <a:extLst>
              <a:ext uri="{FF2B5EF4-FFF2-40B4-BE49-F238E27FC236}">
                <a16:creationId xmlns:a16="http://schemas.microsoft.com/office/drawing/2014/main" id="{0E10E263-6EEB-4C1F-A2EF-334EBD54165B}"/>
              </a:ext>
            </a:extLst>
          </p:cNvPr>
          <p:cNvSpPr txBox="1"/>
          <p:nvPr/>
        </p:nvSpPr>
        <p:spPr>
          <a:xfrm>
            <a:off x="21671" y="257998"/>
            <a:ext cx="12163106" cy="480131"/>
          </a:xfrm>
          <a:prstGeom prst="rect">
            <a:avLst/>
          </a:prstGeom>
          <a:noFill/>
          <a:ln>
            <a:solidFill>
              <a:srgbClr val="E58426"/>
            </a:solidFill>
          </a:ln>
        </p:spPr>
        <p:txBody>
          <a:bodyPr wrap="square" rtlCol="0">
            <a:spAutoFit/>
          </a:bodyPr>
          <a:lstStyle/>
          <a:p>
            <a:pPr algn="ctr">
              <a:lnSpc>
                <a:spcPct val="90000"/>
              </a:lnSpc>
              <a:spcBef>
                <a:spcPct val="0"/>
              </a:spcBef>
            </a:pPr>
            <a: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t>What About the Risk?</a:t>
            </a:r>
          </a:p>
        </p:txBody>
      </p:sp>
    </p:spTree>
    <p:extLst>
      <p:ext uri="{BB962C8B-B14F-4D97-AF65-F5344CB8AC3E}">
        <p14:creationId xmlns:p14="http://schemas.microsoft.com/office/powerpoint/2010/main" val="30923374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A9EB74D-C390-4B5D-9BF2-9208F223D1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3877" y="-25673"/>
            <a:ext cx="10287000" cy="6858000"/>
          </a:xfrm>
          <a:prstGeom prst="rect">
            <a:avLst/>
          </a:prstGeom>
        </p:spPr>
      </p:pic>
      <p:cxnSp>
        <p:nvCxnSpPr>
          <p:cNvPr id="21" name="Straight Connector 20"/>
          <p:cNvCxnSpPr/>
          <p:nvPr/>
        </p:nvCxnSpPr>
        <p:spPr>
          <a:xfrm flipH="1">
            <a:off x="0" y="1432349"/>
            <a:ext cx="5058133"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5DFB1EAB-9C61-4706-AACE-C01B2AE56D9E}"/>
              </a:ext>
            </a:extLst>
          </p:cNvPr>
          <p:cNvSpPr/>
          <p:nvPr/>
        </p:nvSpPr>
        <p:spPr>
          <a:xfrm>
            <a:off x="0" y="-25673"/>
            <a:ext cx="5213877" cy="1046395"/>
          </a:xfrm>
          <a:prstGeom prst="rect">
            <a:avLst/>
          </a:prstGeom>
          <a:solidFill>
            <a:srgbClr val="E584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 name="Title 1"/>
          <p:cNvSpPr>
            <a:spLocks noGrp="1"/>
          </p:cNvSpPr>
          <p:nvPr>
            <p:ph type="title"/>
          </p:nvPr>
        </p:nvSpPr>
        <p:spPr>
          <a:xfrm>
            <a:off x="299926" y="-105981"/>
            <a:ext cx="5063138" cy="1207009"/>
          </a:xfrm>
        </p:spPr>
        <p:txBody>
          <a:bodyPr>
            <a:normAutofit/>
          </a:bodyPr>
          <a:lstStyle/>
          <a:p>
            <a:r>
              <a:rPr lang="en-US" sz="2400" b="1" dirty="0">
                <a:solidFill>
                  <a:schemeClr val="bg1"/>
                </a:solidFill>
                <a:latin typeface="Verdana" panose="020B0604030504040204" pitchFamily="34" charset="0"/>
                <a:ea typeface="Verdana" panose="020B0604030504040204" pitchFamily="34" charset="0"/>
                <a:cs typeface="Verdana" panose="020B0604030504040204" pitchFamily="34" charset="0"/>
              </a:rPr>
              <a:t>Why Self-Fund?</a:t>
            </a:r>
          </a:p>
        </p:txBody>
      </p:sp>
      <p:sp>
        <p:nvSpPr>
          <p:cNvPr id="7" name="Content Placeholder 6"/>
          <p:cNvSpPr>
            <a:spLocks noGrp="1"/>
          </p:cNvSpPr>
          <p:nvPr>
            <p:ph idx="1"/>
          </p:nvPr>
        </p:nvSpPr>
        <p:spPr>
          <a:xfrm>
            <a:off x="299925" y="1181336"/>
            <a:ext cx="4758207" cy="4539776"/>
          </a:xfrm>
        </p:spPr>
        <p:txBody>
          <a:bodyPr>
            <a:noAutofit/>
          </a:bodyPr>
          <a:lstStyle/>
          <a:p>
            <a:pPr>
              <a:lnSpc>
                <a:spcPts val="2300"/>
              </a:lnSpc>
              <a:spcBef>
                <a:spcPts val="500"/>
              </a:spcBef>
            </a:pPr>
            <a:r>
              <a:rPr lang="en-US" sz="1400" dirty="0">
                <a:latin typeface="Verdana" panose="020B0604030504040204" pitchFamily="34" charset="0"/>
                <a:ea typeface="Verdana" panose="020B0604030504040204" pitchFamily="34" charset="0"/>
                <a:cs typeface="Verdana" panose="020B0604030504040204" pitchFamily="34" charset="0"/>
              </a:rPr>
              <a:t>Lower fixed insurance costs.</a:t>
            </a:r>
          </a:p>
          <a:p>
            <a:pPr>
              <a:lnSpc>
                <a:spcPts val="2300"/>
              </a:lnSpc>
              <a:spcBef>
                <a:spcPts val="500"/>
              </a:spcBef>
            </a:pPr>
            <a:r>
              <a:rPr lang="en-US" sz="1400" dirty="0">
                <a:latin typeface="Verdana" panose="020B0604030504040204" pitchFamily="34" charset="0"/>
                <a:ea typeface="Verdana" panose="020B0604030504040204" pitchFamily="34" charset="0"/>
                <a:cs typeface="Verdana" panose="020B0604030504040204" pitchFamily="34" charset="0"/>
              </a:rPr>
              <a:t>Eliminates most state premium taxes expenses.</a:t>
            </a:r>
          </a:p>
          <a:p>
            <a:pPr>
              <a:lnSpc>
                <a:spcPts val="2300"/>
              </a:lnSpc>
              <a:spcBef>
                <a:spcPts val="500"/>
              </a:spcBef>
            </a:pPr>
            <a:r>
              <a:rPr lang="en-US" sz="1400" dirty="0">
                <a:latin typeface="Verdana" panose="020B0604030504040204" pitchFamily="34" charset="0"/>
                <a:ea typeface="Verdana" panose="020B0604030504040204" pitchFamily="34" charset="0"/>
                <a:cs typeface="Verdana" panose="020B0604030504040204" pitchFamily="34" charset="0"/>
              </a:rPr>
              <a:t>Reduces insurance carrier risk charges and profit margins.</a:t>
            </a:r>
          </a:p>
          <a:p>
            <a:pPr>
              <a:lnSpc>
                <a:spcPts val="2300"/>
              </a:lnSpc>
              <a:spcBef>
                <a:spcPts val="500"/>
              </a:spcBef>
            </a:pPr>
            <a:r>
              <a:rPr lang="en-US" sz="1400" dirty="0">
                <a:latin typeface="Verdana" panose="020B0604030504040204" pitchFamily="34" charset="0"/>
                <a:ea typeface="Verdana" panose="020B0604030504040204" pitchFamily="34" charset="0"/>
                <a:cs typeface="Verdana" panose="020B0604030504040204" pitchFamily="34" charset="0"/>
              </a:rPr>
              <a:t>Better manage variable claim costs, improve cash flow.</a:t>
            </a:r>
          </a:p>
          <a:p>
            <a:pPr>
              <a:lnSpc>
                <a:spcPts val="2300"/>
              </a:lnSpc>
              <a:spcBef>
                <a:spcPts val="500"/>
              </a:spcBef>
            </a:pPr>
            <a:r>
              <a:rPr lang="en-US" sz="1400" dirty="0">
                <a:latin typeface="Verdana" panose="020B0604030504040204" pitchFamily="34" charset="0"/>
                <a:ea typeface="Verdana" panose="020B0604030504040204" pitchFamily="34" charset="0"/>
                <a:cs typeface="Verdana" panose="020B0604030504040204" pitchFamily="34" charset="0"/>
              </a:rPr>
              <a:t>Fund claims on a level basis or as incurred</a:t>
            </a:r>
          </a:p>
          <a:p>
            <a:pPr>
              <a:lnSpc>
                <a:spcPts val="2300"/>
              </a:lnSpc>
              <a:spcBef>
                <a:spcPts val="500"/>
              </a:spcBef>
            </a:pPr>
            <a:r>
              <a:rPr lang="en-US" sz="1400" dirty="0">
                <a:latin typeface="Verdana" panose="020B0604030504040204" pitchFamily="34" charset="0"/>
                <a:ea typeface="Verdana" panose="020B0604030504040204" pitchFamily="34" charset="0"/>
                <a:cs typeface="Verdana" panose="020B0604030504040204" pitchFamily="34" charset="0"/>
              </a:rPr>
              <a:t>Reserves held or accrued by employer, not by insurance carrier.</a:t>
            </a:r>
          </a:p>
          <a:p>
            <a:pPr>
              <a:lnSpc>
                <a:spcPts val="2300"/>
              </a:lnSpc>
              <a:spcBef>
                <a:spcPts val="500"/>
              </a:spcBef>
            </a:pPr>
            <a:r>
              <a:rPr lang="en-US" sz="1400" dirty="0">
                <a:latin typeface="Verdana" panose="020B0604030504040204" pitchFamily="34" charset="0"/>
                <a:ea typeface="Verdana" panose="020B0604030504040204" pitchFamily="34" charset="0"/>
                <a:cs typeface="Verdana" panose="020B0604030504040204" pitchFamily="34" charset="0"/>
              </a:rPr>
              <a:t>Control over plan design and healthcare spend</a:t>
            </a:r>
          </a:p>
          <a:p>
            <a:pPr>
              <a:lnSpc>
                <a:spcPts val="2300"/>
              </a:lnSpc>
              <a:spcBef>
                <a:spcPts val="500"/>
              </a:spcBef>
            </a:pPr>
            <a:r>
              <a:rPr lang="en-US" sz="1400" dirty="0">
                <a:latin typeface="Verdana" panose="020B0604030504040204" pitchFamily="34" charset="0"/>
                <a:ea typeface="Verdana" panose="020B0604030504040204" pitchFamily="34" charset="0"/>
                <a:cs typeface="Verdana" panose="020B0604030504040204" pitchFamily="34" charset="0"/>
              </a:rPr>
              <a:t>Coverage governed by federal ERISA Law not states regulation.</a:t>
            </a:r>
          </a:p>
          <a:p>
            <a:pPr>
              <a:lnSpc>
                <a:spcPts val="2300"/>
              </a:lnSpc>
              <a:spcBef>
                <a:spcPts val="500"/>
              </a:spcBef>
            </a:pPr>
            <a:r>
              <a:rPr lang="en-US" sz="1400" dirty="0">
                <a:latin typeface="Verdana" panose="020B0604030504040204" pitchFamily="34" charset="0"/>
                <a:ea typeface="Verdana" panose="020B0604030504040204" pitchFamily="34" charset="0"/>
                <a:cs typeface="Verdana" panose="020B0604030504040204" pitchFamily="34" charset="0"/>
              </a:rPr>
              <a:t>Greater control over the delivery of healthcare</a:t>
            </a:r>
          </a:p>
          <a:p>
            <a:pPr>
              <a:lnSpc>
                <a:spcPts val="2300"/>
              </a:lnSpc>
              <a:spcBef>
                <a:spcPts val="500"/>
              </a:spcBef>
            </a:pPr>
            <a:r>
              <a:rPr lang="en-US" sz="1400" dirty="0">
                <a:latin typeface="Verdana" panose="020B0604030504040204" pitchFamily="34" charset="0"/>
                <a:ea typeface="Verdana" panose="020B0604030504040204" pitchFamily="34" charset="0"/>
                <a:cs typeface="Verdana" panose="020B0604030504040204" pitchFamily="34" charset="0"/>
              </a:rPr>
              <a:t>Tailor plans to meet member needs and wants.</a:t>
            </a:r>
          </a:p>
        </p:txBody>
      </p:sp>
    </p:spTree>
    <p:extLst>
      <p:ext uri="{BB962C8B-B14F-4D97-AF65-F5344CB8AC3E}">
        <p14:creationId xmlns:p14="http://schemas.microsoft.com/office/powerpoint/2010/main" val="9055436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duotone>
              <a:schemeClr val="accent5">
                <a:shade val="45000"/>
                <a:satMod val="135000"/>
              </a:schemeClr>
              <a:prstClr val="white"/>
            </a:duotone>
          </a:blip>
          <a:stretch>
            <a:fillRect/>
          </a:stretch>
        </p:blipFill>
        <p:spPr>
          <a:xfrm>
            <a:off x="2355669" y="1025603"/>
            <a:ext cx="7480662" cy="5480274"/>
          </a:xfrm>
          <a:prstGeom prst="rect">
            <a:avLst/>
          </a:prstGeom>
        </p:spPr>
      </p:pic>
      <p:sp>
        <p:nvSpPr>
          <p:cNvPr id="2" name="Rectangle 1">
            <a:extLst>
              <a:ext uri="{FF2B5EF4-FFF2-40B4-BE49-F238E27FC236}">
                <a16:creationId xmlns:a16="http://schemas.microsoft.com/office/drawing/2014/main" id="{66B1F7B6-4E9B-488C-81DE-AAD2766FCD35}"/>
              </a:ext>
            </a:extLst>
          </p:cNvPr>
          <p:cNvSpPr/>
          <p:nvPr/>
        </p:nvSpPr>
        <p:spPr>
          <a:xfrm>
            <a:off x="0" y="0"/>
            <a:ext cx="12184777" cy="919797"/>
          </a:xfrm>
          <a:prstGeom prst="rect">
            <a:avLst/>
          </a:prstGeom>
          <a:solidFill>
            <a:srgbClr val="E584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 dirty="0"/>
          </a:p>
        </p:txBody>
      </p:sp>
      <p:sp>
        <p:nvSpPr>
          <p:cNvPr id="3" name="TextBox 2">
            <a:extLst>
              <a:ext uri="{FF2B5EF4-FFF2-40B4-BE49-F238E27FC236}">
                <a16:creationId xmlns:a16="http://schemas.microsoft.com/office/drawing/2014/main" id="{4F524D37-2E84-4746-B236-3420428CCB90}"/>
              </a:ext>
            </a:extLst>
          </p:cNvPr>
          <p:cNvSpPr txBox="1"/>
          <p:nvPr/>
        </p:nvSpPr>
        <p:spPr>
          <a:xfrm>
            <a:off x="21671" y="257998"/>
            <a:ext cx="12163106" cy="480131"/>
          </a:xfrm>
          <a:prstGeom prst="rect">
            <a:avLst/>
          </a:prstGeom>
          <a:noFill/>
        </p:spPr>
        <p:txBody>
          <a:bodyPr wrap="square" rtlCol="0">
            <a:spAutoFit/>
          </a:bodyPr>
          <a:lstStyle/>
          <a:p>
            <a:pPr algn="ctr">
              <a:lnSpc>
                <a:spcPct val="90000"/>
              </a:lnSpc>
              <a:spcBef>
                <a:spcPct val="0"/>
              </a:spcBef>
            </a:pPr>
            <a: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t>What Makes Up a Self-Funded Health Plan?</a:t>
            </a:r>
          </a:p>
        </p:txBody>
      </p:sp>
    </p:spTree>
    <p:extLst>
      <p:ext uri="{BB962C8B-B14F-4D97-AF65-F5344CB8AC3E}">
        <p14:creationId xmlns:p14="http://schemas.microsoft.com/office/powerpoint/2010/main" val="30139096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Connector 20"/>
          <p:cNvCxnSpPr/>
          <p:nvPr/>
        </p:nvCxnSpPr>
        <p:spPr>
          <a:xfrm flipH="1">
            <a:off x="0" y="1432349"/>
            <a:ext cx="5058133"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5DFB1EAB-9C61-4706-AACE-C01B2AE56D9E}"/>
              </a:ext>
            </a:extLst>
          </p:cNvPr>
          <p:cNvSpPr/>
          <p:nvPr/>
        </p:nvSpPr>
        <p:spPr>
          <a:xfrm>
            <a:off x="0" y="0"/>
            <a:ext cx="7043328" cy="950702"/>
          </a:xfrm>
          <a:prstGeom prst="rect">
            <a:avLst/>
          </a:prstGeom>
          <a:solidFill>
            <a:srgbClr val="E584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 name="Title 1"/>
          <p:cNvSpPr>
            <a:spLocks noGrp="1"/>
          </p:cNvSpPr>
          <p:nvPr>
            <p:ph type="title"/>
          </p:nvPr>
        </p:nvSpPr>
        <p:spPr>
          <a:xfrm>
            <a:off x="206391" y="-128154"/>
            <a:ext cx="6005459" cy="1207009"/>
          </a:xfrm>
        </p:spPr>
        <p:txBody>
          <a:bodyPr>
            <a:normAutofit/>
          </a:bodyPr>
          <a:lstStyle/>
          <a:p>
            <a:r>
              <a:rPr lang="en-US" sz="2400" b="1" dirty="0">
                <a:solidFill>
                  <a:schemeClr val="bg1"/>
                </a:solidFill>
                <a:latin typeface="Verdana" panose="020B0604030504040204" pitchFamily="34" charset="0"/>
                <a:ea typeface="Verdana" panose="020B0604030504040204" pitchFamily="34" charset="0"/>
                <a:cs typeface="Verdana" panose="020B0604030504040204" pitchFamily="34" charset="0"/>
              </a:rPr>
              <a:t>How Does Self-Funding Work?</a:t>
            </a:r>
          </a:p>
        </p:txBody>
      </p:sp>
      <p:sp>
        <p:nvSpPr>
          <p:cNvPr id="7" name="Content Placeholder 6"/>
          <p:cNvSpPr>
            <a:spLocks noGrp="1"/>
          </p:cNvSpPr>
          <p:nvPr>
            <p:ph idx="1"/>
          </p:nvPr>
        </p:nvSpPr>
        <p:spPr>
          <a:xfrm>
            <a:off x="90541" y="1096823"/>
            <a:ext cx="7043327" cy="4539776"/>
          </a:xfrm>
        </p:spPr>
        <p:txBody>
          <a:bodyPr>
            <a:noAutofit/>
          </a:bodyPr>
          <a:lstStyle/>
          <a:p>
            <a:pPr>
              <a:lnSpc>
                <a:spcPts val="2000"/>
              </a:lnSpc>
              <a:spcBef>
                <a:spcPts val="500"/>
              </a:spcBef>
              <a:spcAft>
                <a:spcPts val="1500"/>
              </a:spcAft>
            </a:pPr>
            <a:r>
              <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The employer decides on a plan of benefits with the assistance of an agent or broker and sometimes a third party administrator (TPA).This plan is often similar to the plan currently provided on an insured basis.</a:t>
            </a:r>
          </a:p>
          <a:p>
            <a:pPr>
              <a:lnSpc>
                <a:spcPts val="2000"/>
              </a:lnSpc>
              <a:spcBef>
                <a:spcPts val="500"/>
              </a:spcBef>
              <a:spcAft>
                <a:spcPts val="1500"/>
              </a:spcAft>
            </a:pPr>
            <a:r>
              <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Stop Loss insurance is arranged to protect the plan against extreme losses. The amount of risk to be insured will be a function of the employer's size, nature of business, location, plan of benefits, financial resources, prior experience and tolerance for risk.</a:t>
            </a:r>
          </a:p>
          <a:p>
            <a:pPr>
              <a:lnSpc>
                <a:spcPts val="2000"/>
              </a:lnSpc>
              <a:spcBef>
                <a:spcPts val="500"/>
              </a:spcBef>
              <a:spcAft>
                <a:spcPts val="1500"/>
              </a:spcAft>
            </a:pPr>
            <a:r>
              <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A plan document is prepared. The plan document contains all the provisions of the plan, including eligibility, coverage and termination.  Employee benefit descriptions, identification cards and other materials necessary to operate the plan are also prepared, usually by the TPA.</a:t>
            </a:r>
          </a:p>
          <a:p>
            <a:pPr>
              <a:lnSpc>
                <a:spcPts val="2000"/>
              </a:lnSpc>
              <a:spcBef>
                <a:spcPts val="500"/>
              </a:spcBef>
              <a:spcAft>
                <a:spcPts val="1500"/>
              </a:spcAft>
            </a:pPr>
            <a:r>
              <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The TPA operates the plan. This includes maintaining proper funds on deposit so that claims can be paid, paying the claims, preparing special claim reports and other required data for the plan and the insurer, and preparing any required government reports. The TPA also bills and collects any premiums and other administrative fees for the plan.</a:t>
            </a:r>
          </a:p>
          <a:p>
            <a:pPr>
              <a:lnSpc>
                <a:spcPts val="2300"/>
              </a:lnSpc>
              <a:spcBef>
                <a:spcPts val="500"/>
              </a:spcBef>
            </a:pPr>
            <a:endPar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Picture 8">
            <a:extLst>
              <a:ext uri="{FF2B5EF4-FFF2-40B4-BE49-F238E27FC236}">
                <a16:creationId xmlns:a16="http://schemas.microsoft.com/office/drawing/2014/main" id="{5C415EB9-2AB4-411F-918A-1B1CB9DB04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3329" y="0"/>
            <a:ext cx="6390271" cy="6858000"/>
          </a:xfrm>
          <a:prstGeom prst="rect">
            <a:avLst/>
          </a:prstGeom>
        </p:spPr>
      </p:pic>
      <p:pic>
        <p:nvPicPr>
          <p:cNvPr id="13" name="Picture 12">
            <a:extLst>
              <a:ext uri="{FF2B5EF4-FFF2-40B4-BE49-F238E27FC236}">
                <a16:creationId xmlns:a16="http://schemas.microsoft.com/office/drawing/2014/main" id="{1A94B092-D8C8-4344-8A70-3108695AD7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9523" y="-217692"/>
            <a:ext cx="3024077" cy="2336787"/>
          </a:xfrm>
          <a:prstGeom prst="rect">
            <a:avLst/>
          </a:prstGeom>
        </p:spPr>
      </p:pic>
    </p:spTree>
    <p:extLst>
      <p:ext uri="{BB962C8B-B14F-4D97-AF65-F5344CB8AC3E}">
        <p14:creationId xmlns:p14="http://schemas.microsoft.com/office/powerpoint/2010/main" val="2574395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Connector 20"/>
          <p:cNvCxnSpPr/>
          <p:nvPr/>
        </p:nvCxnSpPr>
        <p:spPr>
          <a:xfrm flipH="1">
            <a:off x="0" y="1432349"/>
            <a:ext cx="5058133"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Content Placeholder 6"/>
          <p:cNvSpPr>
            <a:spLocks noGrp="1"/>
          </p:cNvSpPr>
          <p:nvPr>
            <p:ph idx="1"/>
          </p:nvPr>
        </p:nvSpPr>
        <p:spPr>
          <a:xfrm>
            <a:off x="87603" y="1167236"/>
            <a:ext cx="7908081" cy="2158405"/>
          </a:xfrm>
        </p:spPr>
        <p:txBody>
          <a:bodyPr>
            <a:noAutofit/>
          </a:bodyPr>
          <a:lstStyle/>
          <a:p>
            <a:pPr>
              <a:lnSpc>
                <a:spcPts val="2300"/>
              </a:lnSpc>
              <a:spcBef>
                <a:spcPts val="0"/>
              </a:spcBef>
            </a:pPr>
            <a:r>
              <a:rPr lang="en-US" sz="1100" b="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Level Funded Plans </a:t>
            </a:r>
            <a:r>
              <a:rPr lang="en-US" sz="11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are employer sponsored and are designed to fund a fixed amount of premium, claim funding and administrative every month and only varies by enrollment. These plans typically leverage an aggregate and/or Specific Stop Loss product to cap the financial exposure.</a:t>
            </a:r>
          </a:p>
          <a:p>
            <a:pPr lvl="1">
              <a:lnSpc>
                <a:spcPts val="2300"/>
              </a:lnSpc>
              <a:spcBef>
                <a:spcPts val="0"/>
              </a:spcBef>
              <a:buFont typeface="Verdana" panose="020B0604030504040204" pitchFamily="34" charset="0"/>
              <a:buChar char="‒"/>
            </a:pPr>
            <a:r>
              <a:rPr lang="en-US" sz="11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Typically for smaller employers (under 100 covered employees)</a:t>
            </a:r>
          </a:p>
          <a:p>
            <a:pPr lvl="1">
              <a:lnSpc>
                <a:spcPts val="2300"/>
              </a:lnSpc>
              <a:spcBef>
                <a:spcPts val="0"/>
              </a:spcBef>
              <a:spcAft>
                <a:spcPts val="500"/>
              </a:spcAft>
              <a:buFont typeface="Verdana" panose="020B0604030504040204" pitchFamily="34" charset="0"/>
              <a:buChar char="‒"/>
            </a:pPr>
            <a:r>
              <a:rPr lang="en-US" sz="11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A transitional step toward a conventional self-funded arrangement</a:t>
            </a:r>
          </a:p>
          <a:p>
            <a:pPr>
              <a:lnSpc>
                <a:spcPts val="2300"/>
              </a:lnSpc>
              <a:spcBef>
                <a:spcPts val="0"/>
              </a:spcBef>
            </a:pPr>
            <a:r>
              <a:rPr lang="en-US" sz="1100" b="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Narrow Network Plans </a:t>
            </a:r>
            <a:r>
              <a:rPr lang="en-US" sz="11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are PPO Plans that have smaller panels of providers in exchange for improved pricing.</a:t>
            </a:r>
          </a:p>
          <a:p>
            <a:pPr lvl="1">
              <a:lnSpc>
                <a:spcPts val="2300"/>
              </a:lnSpc>
              <a:spcBef>
                <a:spcPts val="0"/>
              </a:spcBef>
              <a:buFont typeface="Verdana" panose="020B0604030504040204" pitchFamily="34" charset="0"/>
              <a:buChar char="‒"/>
            </a:pPr>
            <a:r>
              <a:rPr lang="en-US" sz="11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Typically only available in larger markets</a:t>
            </a:r>
          </a:p>
          <a:p>
            <a:pPr lvl="1">
              <a:lnSpc>
                <a:spcPts val="2300"/>
              </a:lnSpc>
              <a:spcBef>
                <a:spcPts val="0"/>
              </a:spcBef>
              <a:buFont typeface="Verdana" panose="020B0604030504040204" pitchFamily="34" charset="0"/>
              <a:buChar char="‒"/>
            </a:pPr>
            <a:r>
              <a:rPr lang="en-US" sz="11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Being used in conjunction with employer direct provider contracting</a:t>
            </a:r>
          </a:p>
          <a:p>
            <a:pPr lvl="1">
              <a:lnSpc>
                <a:spcPts val="2300"/>
              </a:lnSpc>
              <a:spcBef>
                <a:spcPts val="0"/>
              </a:spcBef>
              <a:spcAft>
                <a:spcPts val="500"/>
              </a:spcAft>
              <a:buFont typeface="Verdana" panose="020B0604030504040204" pitchFamily="34" charset="0"/>
              <a:buChar char="‒"/>
            </a:pPr>
            <a:r>
              <a:rPr lang="en-US" sz="11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Using transparency tools (</a:t>
            </a:r>
            <a:r>
              <a:rPr lang="en-US" sz="1100"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Castlight</a:t>
            </a:r>
            <a:r>
              <a:rPr lang="en-US" sz="11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Healthcare Bluebook) to help navigate networks</a:t>
            </a:r>
          </a:p>
          <a:p>
            <a:pPr>
              <a:lnSpc>
                <a:spcPts val="2300"/>
              </a:lnSpc>
              <a:spcBef>
                <a:spcPts val="0"/>
              </a:spcBef>
            </a:pPr>
            <a:r>
              <a:rPr lang="en-US" sz="1100" b="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Referenced Based Pricing Plan </a:t>
            </a:r>
            <a:r>
              <a:rPr lang="en-US" sz="11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alternative to PPOs for self-funded employers are designed to provide logical, fair and transparent reimbursements for medical services. RBP models fall into these categories:</a:t>
            </a:r>
          </a:p>
          <a:p>
            <a:pPr lvl="1">
              <a:lnSpc>
                <a:spcPts val="2300"/>
              </a:lnSpc>
              <a:spcBef>
                <a:spcPts val="0"/>
              </a:spcBef>
              <a:buFont typeface="Verdana" panose="020B0604030504040204" pitchFamily="34" charset="0"/>
              <a:buChar char="‒"/>
            </a:pPr>
            <a:r>
              <a:rPr lang="en-US" sz="11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A hard lined-defined contribution model:  “This is all we will pay”</a:t>
            </a:r>
          </a:p>
          <a:p>
            <a:pPr lvl="1">
              <a:lnSpc>
                <a:spcPts val="2300"/>
              </a:lnSpc>
              <a:spcBef>
                <a:spcPts val="0"/>
              </a:spcBef>
              <a:buFont typeface="Verdana" panose="020B0604030504040204" pitchFamily="34" charset="0"/>
              <a:buChar char="‒"/>
            </a:pPr>
            <a:r>
              <a:rPr lang="en-US" sz="11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A pure negotiations model requiring that all claims be negotiated to mutual satisfaction</a:t>
            </a:r>
          </a:p>
          <a:p>
            <a:pPr lvl="1">
              <a:lnSpc>
                <a:spcPts val="2300"/>
              </a:lnSpc>
              <a:spcBef>
                <a:spcPts val="0"/>
              </a:spcBef>
              <a:buFont typeface="Verdana" panose="020B0604030504040204" pitchFamily="34" charset="0"/>
              <a:buChar char="‒"/>
            </a:pPr>
            <a:r>
              <a:rPr lang="en-US" sz="11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A hybrid model that limits payments but uses multiple reference point to confirm </a:t>
            </a:r>
            <a:br>
              <a:rPr lang="en-US" sz="11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br>
            <a:r>
              <a:rPr lang="en-US" sz="11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reasonable reimbursements.</a:t>
            </a:r>
          </a:p>
          <a:p>
            <a:pPr lvl="1">
              <a:lnSpc>
                <a:spcPts val="2300"/>
              </a:lnSpc>
              <a:spcBef>
                <a:spcPts val="0"/>
              </a:spcBef>
              <a:buFont typeface="Verdana" panose="020B0604030504040204" pitchFamily="34" charset="0"/>
              <a:buChar char="‒"/>
            </a:pPr>
            <a:r>
              <a:rPr lang="en-US" sz="11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Some use a physician-only network to help manage participant disruption</a:t>
            </a:r>
          </a:p>
          <a:p>
            <a:pPr lvl="2">
              <a:lnSpc>
                <a:spcPts val="2300"/>
              </a:lnSpc>
              <a:spcBef>
                <a:spcPts val="0"/>
              </a:spcBef>
              <a:buFont typeface="Trebuchet MS" panose="020B0603020202020204" pitchFamily="34" charset="0"/>
              <a:buChar char="▪"/>
            </a:pPr>
            <a:r>
              <a:rPr lang="en-US" sz="11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The networks that offer these are experiencing extremely high provider terminations</a:t>
            </a:r>
          </a:p>
          <a:p>
            <a:pPr>
              <a:lnSpc>
                <a:spcPts val="2300"/>
              </a:lnSpc>
              <a:spcBef>
                <a:spcPts val="500"/>
              </a:spcBef>
            </a:pPr>
            <a:endParaRPr lang="en-US" sz="11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6" name="Rectangle 15">
            <a:extLst>
              <a:ext uri="{FF2B5EF4-FFF2-40B4-BE49-F238E27FC236}">
                <a16:creationId xmlns:a16="http://schemas.microsoft.com/office/drawing/2014/main" id="{CB3ABB24-4B3F-40B6-B5C0-713F779A64AA}"/>
              </a:ext>
            </a:extLst>
          </p:cNvPr>
          <p:cNvSpPr/>
          <p:nvPr/>
        </p:nvSpPr>
        <p:spPr>
          <a:xfrm>
            <a:off x="-1" y="-28241"/>
            <a:ext cx="8686801" cy="950702"/>
          </a:xfrm>
          <a:prstGeom prst="rect">
            <a:avLst/>
          </a:prstGeom>
          <a:solidFill>
            <a:srgbClr val="E584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8" name="Title 1">
            <a:extLst>
              <a:ext uri="{FF2B5EF4-FFF2-40B4-BE49-F238E27FC236}">
                <a16:creationId xmlns:a16="http://schemas.microsoft.com/office/drawing/2014/main" id="{178FA5F1-8013-4157-B8E4-644E70395AC3}"/>
              </a:ext>
            </a:extLst>
          </p:cNvPr>
          <p:cNvSpPr txBox="1">
            <a:spLocks/>
          </p:cNvSpPr>
          <p:nvPr/>
        </p:nvSpPr>
        <p:spPr>
          <a:xfrm>
            <a:off x="-2541183" y="-39773"/>
            <a:ext cx="12192001" cy="12070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solidFill>
                  <a:schemeClr val="bg1"/>
                </a:solidFill>
                <a:latin typeface="Verdana" panose="020B0604030504040204" pitchFamily="34" charset="0"/>
                <a:ea typeface="Verdana" panose="020B0604030504040204" pitchFamily="34" charset="0"/>
                <a:cs typeface="Verdana" panose="020B0604030504040204" pitchFamily="34" charset="0"/>
              </a:rPr>
              <a:t>What Types of Plans are Self-Funded?</a:t>
            </a:r>
          </a:p>
        </p:txBody>
      </p:sp>
      <p:pic>
        <p:nvPicPr>
          <p:cNvPr id="13" name="Picture 12">
            <a:extLst>
              <a:ext uri="{FF2B5EF4-FFF2-40B4-BE49-F238E27FC236}">
                <a16:creationId xmlns:a16="http://schemas.microsoft.com/office/drawing/2014/main" id="{97E474F5-50FA-4258-98AF-DED4ECF456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3362" y="-39774"/>
            <a:ext cx="6780248" cy="6897773"/>
          </a:xfrm>
          <a:prstGeom prst="rect">
            <a:avLst/>
          </a:prstGeom>
        </p:spPr>
      </p:pic>
    </p:spTree>
    <p:extLst>
      <p:ext uri="{BB962C8B-B14F-4D97-AF65-F5344CB8AC3E}">
        <p14:creationId xmlns:p14="http://schemas.microsoft.com/office/powerpoint/2010/main" val="86150135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BDB7D2920F86A48B353FA0BA701CB9C" ma:contentTypeVersion="10" ma:contentTypeDescription="Create a new document." ma:contentTypeScope="" ma:versionID="0cc4c98ca528967d78de2d35688d3c7d">
  <xsd:schema xmlns:xsd="http://www.w3.org/2001/XMLSchema" xmlns:xs="http://www.w3.org/2001/XMLSchema" xmlns:p="http://schemas.microsoft.com/office/2006/metadata/properties" xmlns:ns3="0d7e0f74-bb46-464b-9474-979dde9dab66" targetNamespace="http://schemas.microsoft.com/office/2006/metadata/properties" ma:root="true" ma:fieldsID="fcb7a0e386dbc5732d95684e10eea733" ns3:_="">
    <xsd:import namespace="0d7e0f74-bb46-464b-9474-979dde9dab66"/>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7e0f74-bb46-464b-9474-979dde9dab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A72A722-FED2-43F3-AF6F-9477EB5ED8F2}">
  <ds:schemaRefs>
    <ds:schemaRef ds:uri="http://schemas.microsoft.com/sharepoint/v3/contenttype/forms"/>
  </ds:schemaRefs>
</ds:datastoreItem>
</file>

<file path=customXml/itemProps2.xml><?xml version="1.0" encoding="utf-8"?>
<ds:datastoreItem xmlns:ds="http://schemas.openxmlformats.org/officeDocument/2006/customXml" ds:itemID="{5A514867-0B93-4279-9143-E9D4D8C0115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d7e0f74-bb46-464b-9474-979dde9dab6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6F77E41-B0A7-4603-89EA-C2B3469756BC}">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TotalTime>9137</TotalTime>
  <Words>2772</Words>
  <Application>Microsoft Office PowerPoint</Application>
  <PresentationFormat>Widescreen</PresentationFormat>
  <Paragraphs>184</Paragraphs>
  <Slides>23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Calibri</vt:lpstr>
      <vt:lpstr>Calibri Light</vt:lpstr>
      <vt:lpstr>Open Sans</vt:lpstr>
      <vt:lpstr>Trebuchet MS</vt:lpstr>
      <vt:lpstr>Verdana</vt:lpstr>
      <vt:lpstr>Wingdings</vt:lpstr>
      <vt:lpstr>Office Theme</vt:lpstr>
      <vt:lpstr>PowerPoint Presentation</vt:lpstr>
      <vt:lpstr>Table of Contents</vt:lpstr>
      <vt:lpstr>What is Self-Funding?</vt:lpstr>
      <vt:lpstr>PowerPoint Presentation</vt:lpstr>
      <vt:lpstr>PowerPoint Presentation</vt:lpstr>
      <vt:lpstr>Why Self-Fund?</vt:lpstr>
      <vt:lpstr>PowerPoint Presentation</vt:lpstr>
      <vt:lpstr>How Does Self-Funding Work?</vt:lpstr>
      <vt:lpstr>PowerPoint Presentation</vt:lpstr>
      <vt:lpstr>PowerPoint Presentation</vt:lpstr>
      <vt:lpstr>What is Stop Loss Coverage?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BHDS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SELF-FUNDING OF HEALTH BENEFITS</dc:title>
  <dc:creator>Todd Archer</dc:creator>
  <cp:lastModifiedBy>Bill Brooks</cp:lastModifiedBy>
  <cp:revision>174</cp:revision>
  <cp:lastPrinted>2018-04-30T21:45:49Z</cp:lastPrinted>
  <dcterms:created xsi:type="dcterms:W3CDTF">2018-04-23T21:46:50Z</dcterms:created>
  <dcterms:modified xsi:type="dcterms:W3CDTF">2021-06-03T15:25:27Z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0x0101004BDB7D2920F86A48B353FA0BA701CB9C</vt:lpwstr>
  </property>
</Properties>
</file>