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8" r:id="rId1"/>
    <p:sldMasterId id="2147483763" r:id="rId2"/>
  </p:sldMasterIdLst>
  <p:notesMasterIdLst>
    <p:notesMasterId r:id="rId27"/>
  </p:notesMasterIdLst>
  <p:handoutMasterIdLst>
    <p:handoutMasterId r:id="rId28"/>
  </p:handoutMasterIdLst>
  <p:sldIdLst>
    <p:sldId id="731" r:id="rId3"/>
    <p:sldId id="802" r:id="rId4"/>
    <p:sldId id="803" r:id="rId5"/>
    <p:sldId id="806" r:id="rId6"/>
    <p:sldId id="755" r:id="rId7"/>
    <p:sldId id="687" r:id="rId8"/>
    <p:sldId id="788" r:id="rId9"/>
    <p:sldId id="793" r:id="rId10"/>
    <p:sldId id="774" r:id="rId11"/>
    <p:sldId id="775" r:id="rId12"/>
    <p:sldId id="776" r:id="rId13"/>
    <p:sldId id="723" r:id="rId14"/>
    <p:sldId id="799" r:id="rId15"/>
    <p:sldId id="800" r:id="rId16"/>
    <p:sldId id="804" r:id="rId17"/>
    <p:sldId id="784" r:id="rId18"/>
    <p:sldId id="785" r:id="rId19"/>
    <p:sldId id="797" r:id="rId20"/>
    <p:sldId id="758" r:id="rId21"/>
    <p:sldId id="751" r:id="rId22"/>
    <p:sldId id="753" r:id="rId23"/>
    <p:sldId id="728" r:id="rId24"/>
    <p:sldId id="805" r:id="rId25"/>
    <p:sldId id="773" r:id="rId26"/>
  </p:sldIdLst>
  <p:sldSz cx="9144000" cy="6858000" type="screen4x3"/>
  <p:notesSz cx="7077075" cy="93694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1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PG Desktop" initials="M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535353"/>
    <a:srgbClr val="FF9900"/>
    <a:srgbClr val="72AF2F"/>
    <a:srgbClr val="D0D8E8"/>
    <a:srgbClr val="C00322"/>
    <a:srgbClr val="858585"/>
    <a:srgbClr val="176487"/>
    <a:srgbClr val="DA0A1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91" autoAdjust="0"/>
    <p:restoredTop sz="86536" autoAdjust="0"/>
  </p:normalViewPr>
  <p:slideViewPr>
    <p:cSldViewPr snapToGrid="0" snapToObjects="1">
      <p:cViewPr varScale="1">
        <p:scale>
          <a:sx n="64" d="100"/>
          <a:sy n="64" d="100"/>
        </p:scale>
        <p:origin x="138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5" d="100"/>
        <a:sy n="175" d="100"/>
      </p:scale>
      <p:origin x="0" y="-10422"/>
    </p:cViewPr>
  </p:sorterViewPr>
  <p:notesViewPr>
    <p:cSldViewPr snapToGrid="0" snapToObjects="1">
      <p:cViewPr>
        <p:scale>
          <a:sx n="90" d="100"/>
          <a:sy n="90" d="100"/>
        </p:scale>
        <p:origin x="-1776" y="2244"/>
      </p:cViewPr>
      <p:guideLst>
        <p:guide orient="horz" pos="2951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rgbClr val="0099FF"/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dirty="0">
                <a:solidFill>
                  <a:srgbClr val="0099FF"/>
                </a:solidFill>
                <a:effectLst/>
                <a:latin typeface="Open Sans Semibold" charset="0"/>
                <a:ea typeface="Open Sans Semibold" charset="0"/>
                <a:cs typeface="Open Sans Semibold" charset="0"/>
              </a:rPr>
              <a:t>PROJECTED</a:t>
            </a:r>
            <a:r>
              <a:rPr lang="en-US" sz="1200" b="1" i="0" baseline="0" dirty="0">
                <a:solidFill>
                  <a:srgbClr val="0099FF"/>
                </a:solidFill>
                <a:effectLst/>
                <a:latin typeface="Open Sans Semibold" charset="0"/>
                <a:ea typeface="Open Sans Semibold" charset="0"/>
                <a:cs typeface="Open Sans Semibold" charset="0"/>
              </a:rPr>
              <a:t> NUMBER OF OFFICE VISITS: 2015 - 2025</a:t>
            </a:r>
            <a:endParaRPr lang="en-US" sz="1200" b="1" i="0" dirty="0">
              <a:solidFill>
                <a:srgbClr val="0099FF"/>
              </a:solidFill>
              <a:effectLst/>
              <a:latin typeface="Open Sans Semibold" charset="0"/>
              <a:ea typeface="Open Sans Semibold" charset="0"/>
              <a:cs typeface="Open Sans Semibold" charset="0"/>
            </a:endParaRPr>
          </a:p>
        </c:rich>
      </c:tx>
      <c:layout>
        <c:manualLayout>
          <c:xMode val="edge"/>
          <c:yMode val="edge"/>
          <c:x val="0.127246072570767"/>
          <c:y val="0.1303855459749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rgbClr val="0099FF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4345471734422402E-2"/>
          <c:y val="3.46188334020665E-2"/>
          <c:w val="0.91455080685116097"/>
          <c:h val="0.85691402422183305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PHYSICAL VISITS</c:v>
                </c:pt>
              </c:strCache>
            </c:strRef>
          </c:tx>
          <c:spPr>
            <a:gradFill>
              <a:gsLst>
                <a:gs pos="0">
                  <a:schemeClr val="bg1">
                    <a:lumMod val="50000"/>
                    <a:alpha val="50000"/>
                  </a:schemeClr>
                </a:gs>
                <a:gs pos="100000">
                  <a:schemeClr val="tx1">
                    <a:lumMod val="75000"/>
                    <a:lumOff val="25000"/>
                    <a:alpha val="0"/>
                  </a:schemeClr>
                </a:gs>
              </a:gsLst>
              <a:lin ang="5400000" scaled="0"/>
            </a:gradFill>
            <a:ln w="9525">
              <a:solidFill>
                <a:schemeClr val="bg1">
                  <a:lumMod val="95000"/>
                </a:schemeClr>
              </a:solidFill>
            </a:ln>
            <a:effectLst/>
          </c:spPr>
          <c:dLbls>
            <c:dLbl>
              <c:idx val="0"/>
              <c:layout>
                <c:manualLayout>
                  <c:x val="1.46669115382182E-2"/>
                  <c:y val="-0.2809564256716620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1FC-4FBF-BC4F-A04D08F9BC5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0.2810361151993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990M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1FC-4FBF-BC4F-A04D08F9BC5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0.27807294169280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980M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1FC-4FBF-BC4F-A04D08F9BC5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0.2691032587105149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960M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1FC-4FBF-BC4F-A04D08F9BC5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0.2571704022216589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930M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1FC-4FBF-BC4F-A04D08F9BC5B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0.2542866817753600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900M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1FC-4FBF-BC4F-A04D08F9BC5B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-0.2363875152757969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870M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21FC-4FBF-BC4F-A04D08F9BC5B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8.4422903680046299E-17"/>
                  <c:y val="-0.2245740748447830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820M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1FC-4FBF-BC4F-A04D08F9BC5B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9.2098777026142203E-3"/>
                  <c:y val="-0.2067940879356200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760M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21FC-4FBF-BC4F-A04D08F9BC5B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1.49659606183454E-2"/>
                  <c:y val="-0.165108661518613"/>
                </c:manualLayout>
              </c:layout>
              <c:tx>
                <c:rich>
                  <a:bodyPr rot="0" spcFirstLastPara="1" vertOverflow="ellipsis" vert="horz" wrap="square" lIns="38100" tIns="19050" rIns="38100" bIns="19050" anchor="t" anchorCtr="0">
                    <a:noAutofit/>
                  </a:bodyPr>
                  <a:lstStyle/>
                  <a:p>
                    <a:pPr>
                      <a:defRPr sz="800" b="1" i="0" u="none" strike="noStrike" kern="1200" baseline="0">
                        <a:solidFill>
                          <a:schemeClr val="tx1"/>
                        </a:solidFill>
                        <a:latin typeface="Open Sans Semibold" charset="0"/>
                        <a:ea typeface="Open Sans Semibold" charset="0"/>
                        <a:cs typeface="Open Sans Semibold" charset="0"/>
                      </a:defRPr>
                    </a:pPr>
                    <a:r>
                      <a:rPr lang="en-US" sz="800" b="1" i="0" dirty="0">
                        <a:solidFill>
                          <a:schemeClr val="tx1"/>
                        </a:solidFill>
                        <a:latin typeface="Open Sans Semibold" charset="0"/>
                        <a:ea typeface="Open Sans Semibold" charset="0"/>
                        <a:cs typeface="Open Sans Semibold" charset="0"/>
                      </a:rPr>
                      <a:t>690M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0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Open Sans Semibold" charset="0"/>
                      <a:ea typeface="Open Sans Semibold" charset="0"/>
                      <a:cs typeface="Open Sans Semibold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1FC-4FBF-BC4F-A04D08F9BC5B}"/>
                </c:ext>
                <c:ext xmlns:c15="http://schemas.microsoft.com/office/drawing/2012/chart" uri="{CE6537A1-D6FC-4f65-9D91-7224C49458BB}">
                  <c15:layout>
                    <c:manualLayout>
                      <c:w val="7.8376059249246302E-2"/>
                      <c:h val="4.77349729670421E-2"/>
                    </c:manualLayout>
                  </c15:layout>
                </c:ext>
              </c:extLst>
            </c:dLbl>
            <c:dLbl>
              <c:idx val="10"/>
              <c:layout>
                <c:manualLayout>
                  <c:x val="-5.1345068192073804E-3"/>
                  <c:y val="-0.153534407904444"/>
                </c:manualLayout>
              </c:layout>
              <c:tx>
                <c:rich>
                  <a:bodyPr rot="0" spcFirstLastPara="1" vertOverflow="ellipsis" vert="horz" wrap="square" lIns="38100" tIns="19050" rIns="38100" bIns="19050" anchor="t" anchorCtr="0">
                    <a:spAutoFit/>
                  </a:bodyPr>
                  <a:lstStyle/>
                  <a:p>
                    <a:pPr>
                      <a:defRPr sz="800" b="1" i="0" u="none" strike="noStrike" kern="1200" baseline="0">
                        <a:solidFill>
                          <a:schemeClr val="tx1"/>
                        </a:solidFill>
                        <a:latin typeface="Open Sans Semibold" charset="0"/>
                        <a:ea typeface="Open Sans Semibold" charset="0"/>
                        <a:cs typeface="Open Sans Semibold" charset="0"/>
                      </a:defRPr>
                    </a:pPr>
                    <a:r>
                      <a:rPr lang="en-US" sz="800" b="1" i="0" dirty="0">
                        <a:solidFill>
                          <a:schemeClr val="tx1"/>
                        </a:solidFill>
                        <a:latin typeface="Open Sans Semibold" charset="0"/>
                        <a:ea typeface="Open Sans Semibold" charset="0"/>
                        <a:cs typeface="Open Sans Semibold" charset="0"/>
                      </a:rPr>
                      <a:t>600M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0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Open Sans Semibold" charset="0"/>
                      <a:ea typeface="Open Sans Semibold" charset="0"/>
                      <a:cs typeface="Open Sans Semibold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21FC-4FBF-BC4F-A04D08F9BC5B}"/>
                </c:ext>
                <c:ext xmlns:c15="http://schemas.microsoft.com/office/drawing/2012/chart" uri="{CE6537A1-D6FC-4f65-9D91-7224C49458BB}">
                  <c15:layout>
                    <c:manualLayout>
                      <c:w val="7.4507910614148395E-2"/>
                      <c:h val="4.99121286988237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Sheet1!$A$2:$A$12</c:f>
              <c:numCache>
                <c:formatCode>0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Sheet1!$B$2:$B$12</c:f>
              <c:numCache>
                <c:formatCode>#,##0</c:formatCode>
                <c:ptCount val="11"/>
                <c:pt idx="0">
                  <c:v>1000000000</c:v>
                </c:pt>
                <c:pt idx="1">
                  <c:v>990000000</c:v>
                </c:pt>
                <c:pt idx="2">
                  <c:v>980000000</c:v>
                </c:pt>
                <c:pt idx="3">
                  <c:v>960000000</c:v>
                </c:pt>
                <c:pt idx="4">
                  <c:v>930000000</c:v>
                </c:pt>
                <c:pt idx="5">
                  <c:v>900000000</c:v>
                </c:pt>
                <c:pt idx="6">
                  <c:v>870000000</c:v>
                </c:pt>
                <c:pt idx="7">
                  <c:v>820000000</c:v>
                </c:pt>
                <c:pt idx="8">
                  <c:v>760000000</c:v>
                </c:pt>
                <c:pt idx="9">
                  <c:v>690000000</c:v>
                </c:pt>
                <c:pt idx="10">
                  <c:v>600000000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21FC-4FBF-BC4F-A04D08F9BC5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VIRTUAL VISITS</c:v>
                </c:pt>
              </c:strCache>
            </c:strRef>
          </c:tx>
          <c:spPr>
            <a:gradFill>
              <a:gsLst>
                <a:gs pos="88000">
                  <a:srgbClr val="0099FF">
                    <a:lumMod val="84000"/>
                    <a:lumOff val="16000"/>
                  </a:srgbClr>
                </a:gs>
                <a:gs pos="51294">
                  <a:srgbClr val="00B0F0"/>
                </a:gs>
                <a:gs pos="24000">
                  <a:srgbClr val="0070C0">
                    <a:lumMod val="92000"/>
                    <a:lumOff val="8000"/>
                  </a:srgbClr>
                </a:gs>
                <a:gs pos="100000">
                  <a:srgbClr val="72AF2F">
                    <a:lumMod val="73000"/>
                  </a:srgbClr>
                </a:gs>
                <a:gs pos="91000">
                  <a:srgbClr val="92D050">
                    <a:lumMod val="99000"/>
                  </a:srgbClr>
                </a:gs>
              </a:gsLst>
              <a:lin ang="0" scaled="0"/>
            </a:gradFill>
            <a:ln w="19050">
              <a:solidFill>
                <a:schemeClr val="bg1"/>
              </a:solidFill>
            </a:ln>
            <a:effectLst/>
          </c:spPr>
          <c:dLbls>
            <c:dLbl>
              <c:idx val="0"/>
              <c:layout>
                <c:manualLayout>
                  <c:x val="2.1688718099240799E-2"/>
                  <c:y val="-4.7412904312031198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99FF"/>
                        </a:solidFill>
                      </a:rPr>
                      <a:t>40M</a:t>
                    </a:r>
                    <a:endParaRPr lang="en-US" dirty="0">
                      <a:solidFill>
                        <a:srgbClr val="0099FF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21FC-4FBF-BC4F-A04D08F9BC5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9074082769605997E-3"/>
                  <c:y val="-4.7373177781897598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99FF"/>
                        </a:solidFill>
                      </a:rPr>
                      <a:t>50M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21FC-4FBF-BC4F-A04D08F9BC5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4.7412905036757901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99FF"/>
                        </a:solidFill>
                      </a:rPr>
                      <a:t>60M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21FC-4FBF-BC4F-A04D08F9BC5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5.3339518166352698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99FF"/>
                        </a:solidFill>
                      </a:rPr>
                      <a:t>80M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21FC-4FBF-BC4F-A04D08F9BC5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6.8156050990339501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99FF"/>
                        </a:solidFill>
                      </a:rPr>
                      <a:t>120M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21FC-4FBF-BC4F-A04D08F9BC5B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7.7045970684731596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99FF"/>
                        </a:solidFill>
                      </a:rPr>
                      <a:t>160M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21FC-4FBF-BC4F-A04D08F9BC5B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-0.103835218136485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99FF"/>
                        </a:solidFill>
                      </a:rPr>
                      <a:t>230M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21FC-4FBF-BC4F-A04D08F9BC5B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9.2098777026141301E-3"/>
                  <c:y val="-0.133388682479087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99FF"/>
                        </a:solidFill>
                      </a:rPr>
                      <a:t>330M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21FC-4FBF-BC4F-A04D08F9BC5B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9.2098777026142203E-3"/>
                  <c:y val="-0.18977103330596601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99FF"/>
                        </a:solidFill>
                      </a:rPr>
                      <a:t>500M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21FC-4FBF-BC4F-A04D08F9BC5B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4.1444449661763597E-2"/>
                  <c:y val="-0.1798058223959259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rgbClr val="0099FF"/>
                        </a:solidFill>
                        <a:latin typeface="Open Sans Semibold" charset="0"/>
                        <a:ea typeface="Open Sans Semibold" charset="0"/>
                        <a:cs typeface="Open Sans Semibold" charset="0"/>
                      </a:defRPr>
                    </a:pPr>
                    <a:r>
                      <a:rPr lang="en-US" sz="1100" b="1" i="0" dirty="0">
                        <a:solidFill>
                          <a:srgbClr val="0099FF"/>
                        </a:solidFill>
                        <a:latin typeface="Open Sans Semibold" charset="0"/>
                        <a:ea typeface="Open Sans Semibold" charset="0"/>
                        <a:cs typeface="Open Sans Semibold" charset="0"/>
                      </a:rPr>
                      <a:t>740M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99FF"/>
                      </a:solidFill>
                      <a:latin typeface="Open Sans Semibold" charset="0"/>
                      <a:ea typeface="Open Sans Semibold" charset="0"/>
                      <a:cs typeface="Open Sans Semibold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21FC-4FBF-BC4F-A04D08F9BC5B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7.6365840273527798E-3"/>
                  <c:y val="-0.3884720230640880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rgbClr val="0099FF"/>
                        </a:solidFill>
                        <a:latin typeface="Open Sans Semibold" charset="0"/>
                        <a:ea typeface="Open Sans Semibold" charset="0"/>
                        <a:cs typeface="Open Sans Semibold" charset="0"/>
                      </a:defRPr>
                    </a:pPr>
                    <a:r>
                      <a:rPr lang="en-US" sz="1000" b="1" i="0" dirty="0">
                        <a:solidFill>
                          <a:srgbClr val="0099FF"/>
                        </a:solidFill>
                        <a:latin typeface="Open Sans Semibold" charset="0"/>
                        <a:ea typeface="Open Sans Semibold" charset="0"/>
                        <a:cs typeface="Open Sans Semibold" charset="0"/>
                      </a:rPr>
                      <a:t>1.15B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99FF"/>
                      </a:solidFill>
                      <a:latin typeface="Open Sans Semibold" charset="0"/>
                      <a:ea typeface="Open Sans Semibold" charset="0"/>
                      <a:cs typeface="Open Sans Semibold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21FC-4FBF-BC4F-A04D08F9BC5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0099FF"/>
                    </a:solidFill>
                    <a:latin typeface="Open Sans" charset="0"/>
                    <a:ea typeface="Open Sans" charset="0"/>
                    <a:cs typeface="Open Sans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Sheet1!$A$2:$A$12</c:f>
              <c:numCache>
                <c:formatCode>0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Sheet1!$C$2:$C$12</c:f>
              <c:numCache>
                <c:formatCode>#,##0</c:formatCode>
                <c:ptCount val="11"/>
                <c:pt idx="0">
                  <c:v>40000000</c:v>
                </c:pt>
                <c:pt idx="1">
                  <c:v>50000000</c:v>
                </c:pt>
                <c:pt idx="2">
                  <c:v>60000000</c:v>
                </c:pt>
                <c:pt idx="3">
                  <c:v>80000000</c:v>
                </c:pt>
                <c:pt idx="4">
                  <c:v>120000000</c:v>
                </c:pt>
                <c:pt idx="5">
                  <c:v>160000000</c:v>
                </c:pt>
                <c:pt idx="6">
                  <c:v>230000000</c:v>
                </c:pt>
                <c:pt idx="7">
                  <c:v>330000000</c:v>
                </c:pt>
                <c:pt idx="8">
                  <c:v>500000000</c:v>
                </c:pt>
                <c:pt idx="9">
                  <c:v>740000000</c:v>
                </c:pt>
                <c:pt idx="10">
                  <c:v>1150000000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21FC-4FBF-BC4F-A04D08F9BC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9148408"/>
        <c:axId val="319142136"/>
      </c:areaChart>
      <c:catAx>
        <c:axId val="319148408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pPr>
            <a:endParaRPr lang="en-US"/>
          </a:p>
        </c:txPr>
        <c:crossAx val="319142136"/>
        <c:crosses val="autoZero"/>
        <c:auto val="1"/>
        <c:lblAlgn val="ctr"/>
        <c:lblOffset val="100"/>
        <c:noMultiLvlLbl val="0"/>
      </c:catAx>
      <c:valAx>
        <c:axId val="31914213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3191484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Willingness to have a video visit</c:v>
                </c:pt>
              </c:strCache>
            </c:strRef>
          </c:tx>
          <c:spPr>
            <a:solidFill>
              <a:srgbClr val="00B0F0"/>
            </a:solidFill>
          </c:spPr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10E-4BAC-936D-E66AC906ABD7}"/>
              </c:ext>
            </c:extLst>
          </c:dPt>
          <c:dPt>
            <c:idx val="1"/>
            <c:bubble3D val="0"/>
            <c:spPr>
              <a:solidFill>
                <a:srgbClr val="00B0F0">
                  <a:alpha val="33000"/>
                </a:srgbClr>
              </a:solidFill>
              <a:ln>
                <a:solidFill>
                  <a:schemeClr val="bg1">
                    <a:alpha val="0"/>
                  </a:schemeClr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10E-4BAC-936D-E66AC906ABD7}"/>
              </c:ext>
            </c:extLst>
          </c:dPt>
          <c:dLbls>
            <c:dLbl>
              <c:idx val="0"/>
              <c:layout>
                <c:manualLayout>
                  <c:x val="-4.8637211774297973E-2"/>
                  <c:y val="-0.30806217014548798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/>
                      <a:t>96%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10E-4BAC-936D-E66AC906ABD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2898859012993218E-2"/>
                  <c:y val="9.9027802916433857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/>
                      <a:t>4%</a:t>
                    </a:r>
                    <a:endParaRPr lang="en-US" sz="1100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10E-4BAC-936D-E66AC906ABD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2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Willing</c:v>
                </c:pt>
                <c:pt idx="1">
                  <c:v>Not Willing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0.96</c:v>
                </c:pt>
                <c:pt idx="1">
                  <c:v>0.04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10E-4BAC-936D-E66AC906ABD7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>
          <a:solidFill>
            <a:schemeClr val="bg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0.05166</cdr:x>
      <cdr:y>0.38163</cdr:y>
    </cdr:from>
    <cdr:to>
      <cdr:x>0.34699</cdr:x>
      <cdr:y>0.45441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4947" y="1613880"/>
          <a:ext cx="1628986" cy="3077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chemeClr val="tx1"/>
              </a:solidFill>
              <a:latin typeface="Trebuchet MS" pitchFamily="34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chemeClr val="tx1"/>
              </a:solidFill>
              <a:latin typeface="Trebuchet MS" pitchFamily="34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chemeClr val="tx1"/>
              </a:solidFill>
              <a:latin typeface="Trebuchet MS" pitchFamily="34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chemeClr val="tx1"/>
              </a:solidFill>
              <a:latin typeface="Trebuchet MS" pitchFamily="34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chemeClr val="tx1"/>
              </a:solidFill>
              <a:latin typeface="Trebuchet MS" pitchFamily="34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1700" kern="1200">
              <a:solidFill>
                <a:schemeClr val="tx1"/>
              </a:solidFill>
              <a:latin typeface="Trebuchet MS" pitchFamily="34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1700" kern="1200">
              <a:solidFill>
                <a:schemeClr val="tx1"/>
              </a:solidFill>
              <a:latin typeface="Trebuchet MS" pitchFamily="34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1700" kern="1200">
              <a:solidFill>
                <a:schemeClr val="tx1"/>
              </a:solidFill>
              <a:latin typeface="Trebuchet MS" pitchFamily="34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1700" kern="1200">
              <a:solidFill>
                <a:schemeClr val="tx1"/>
              </a:solidFill>
              <a:latin typeface="Trebuchet MS" pitchFamily="34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en-US" sz="1400" b="1" dirty="0">
              <a:solidFill>
                <a:srgbClr val="0099FF"/>
              </a:solidFill>
              <a:latin typeface="Open Sans" charset="0"/>
              <a:ea typeface="Open Sans" charset="0"/>
              <a:cs typeface="Open Sans" charset="0"/>
            </a:rPr>
            <a:t>PHYSICAL</a:t>
          </a:r>
          <a:r>
            <a:rPr lang="en-US" sz="1400" dirty="0">
              <a:solidFill>
                <a:srgbClr val="0099FF"/>
              </a:solidFill>
              <a:latin typeface="Open Sans" charset="0"/>
              <a:ea typeface="Open Sans" charset="0"/>
              <a:cs typeface="Open Sans" charset="0"/>
            </a:rPr>
            <a:t> </a:t>
          </a:r>
          <a:r>
            <a:rPr lang="en-US" sz="1400" dirty="0">
              <a:solidFill>
                <a:srgbClr val="0099FF"/>
              </a:solidFill>
              <a:latin typeface="Open Sans Light" charset="0"/>
              <a:ea typeface="Open Sans Light" charset="0"/>
              <a:cs typeface="Open Sans Light" charset="0"/>
            </a:rPr>
            <a:t>VISITS</a:t>
          </a:r>
        </a:p>
      </cdr:txBody>
    </cdr:sp>
  </cdr:relSizeAnchor>
  <cdr:relSizeAnchor xmlns:cdr="http://schemas.openxmlformats.org/drawingml/2006/chartDrawing">
    <cdr:from>
      <cdr:x>0.68787</cdr:x>
      <cdr:y>0.7922</cdr:y>
    </cdr:from>
    <cdr:to>
      <cdr:x>0.955</cdr:x>
      <cdr:y>0.86498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94165" y="3350144"/>
          <a:ext cx="1473440" cy="3077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 anchor="b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chemeClr val="tx1"/>
              </a:solidFill>
              <a:latin typeface="Trebuchet MS" pitchFamily="34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chemeClr val="tx1"/>
              </a:solidFill>
              <a:latin typeface="Trebuchet MS" pitchFamily="34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chemeClr val="tx1"/>
              </a:solidFill>
              <a:latin typeface="Trebuchet MS" pitchFamily="34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chemeClr val="tx1"/>
              </a:solidFill>
              <a:latin typeface="Trebuchet MS" pitchFamily="34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chemeClr val="tx1"/>
              </a:solidFill>
              <a:latin typeface="Trebuchet MS" pitchFamily="34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1700" kern="1200">
              <a:solidFill>
                <a:schemeClr val="tx1"/>
              </a:solidFill>
              <a:latin typeface="Trebuchet MS" pitchFamily="34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1700" kern="1200">
              <a:solidFill>
                <a:schemeClr val="tx1"/>
              </a:solidFill>
              <a:latin typeface="Trebuchet MS" pitchFamily="34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1700" kern="1200">
              <a:solidFill>
                <a:schemeClr val="tx1"/>
              </a:solidFill>
              <a:latin typeface="Trebuchet MS" pitchFamily="34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1700" kern="1200">
              <a:solidFill>
                <a:schemeClr val="tx1"/>
              </a:solidFill>
              <a:latin typeface="Trebuchet MS" pitchFamily="34" charset="0"/>
              <a:ea typeface="+mn-ea"/>
              <a:cs typeface="Arial" charset="0"/>
            </a:defRPr>
          </a:lvl9pPr>
        </a:lstStyle>
        <a:p xmlns:a="http://schemas.openxmlformats.org/drawingml/2006/main">
          <a:pPr algn="r"/>
          <a:r>
            <a:rPr lang="en-US" sz="1400" b="1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rPr>
            <a:t>VIRTUAL </a:t>
          </a:r>
          <a:r>
            <a:rPr lang="en-US" sz="1400" dirty="0">
              <a:solidFill>
                <a:schemeClr val="bg1"/>
              </a:solidFill>
              <a:latin typeface="Open Sans Light" charset="0"/>
              <a:ea typeface="Open Sans Light" charset="0"/>
              <a:cs typeface="Open Sans Light" charset="0"/>
            </a:rPr>
            <a:t>VISITS</a:t>
          </a:r>
        </a:p>
      </cdr:txBody>
    </cdr:sp>
  </cdr:relSizeAnchor>
  <cdr:relSizeAnchor xmlns:cdr="http://schemas.openxmlformats.org/drawingml/2006/chartDrawing">
    <cdr:from>
      <cdr:x>0.84704</cdr:x>
      <cdr:y>0.46092</cdr:y>
    </cdr:from>
    <cdr:to>
      <cdr:x>0.95786</cdr:x>
      <cdr:y>0.52339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xmlns="" id="{548FAE16-BBBE-41B4-97D0-2A050F8077E4}"/>
            </a:ext>
          </a:extLst>
        </cdr:cNvPr>
        <cdr:cNvCxnSpPr/>
      </cdr:nvCxnSpPr>
      <cdr:spPr>
        <a:xfrm xmlns:a="http://schemas.openxmlformats.org/drawingml/2006/main">
          <a:off x="4672118" y="1949190"/>
          <a:ext cx="611256" cy="264169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bg1">
              <a:lumMod val="95000"/>
            </a:schemeClr>
          </a:solidFill>
          <a:tailEnd type="non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A1E5C-1EDA-2749-B3FF-CD33F21C489C}" type="datetimeFigureOut">
              <a:rPr lang="en-US" smtClean="0"/>
              <a:t>5/14/2020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52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89952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D003F-BD9E-F44D-ABF4-0365D21C2D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768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88274232-B8E1-8C4F-8843-E27C5594FBAB}" type="datetimeFigureOut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3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73" tIns="46986" rIns="93973" bIns="469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50477"/>
            <a:ext cx="5661660" cy="4216241"/>
          </a:xfrm>
          <a:prstGeom prst="rect">
            <a:avLst/>
          </a:prstGeom>
        </p:spPr>
        <p:txBody>
          <a:bodyPr vert="horz" lIns="93973" tIns="46986" rIns="93973" bIns="46986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9328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F69509E4-93EB-4143-B04B-43BDCEE337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939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509E4-93EB-4143-B04B-43BDCEE3370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66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34AAD-7873-4C77-BE92-61CA20803FF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35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Remove draft deck.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509E4-93EB-4143-B04B-43BDCEE33701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247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509E4-93EB-4143-B04B-43BDCEE3370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54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509E4-93EB-4143-B04B-43BDCEE3370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315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8DF1D-3479-4355-BA95-673361501CA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434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5C9DB8B-6822-404C-AE75-F5C68F09574D}" type="slidenum">
              <a:rPr lang="en-US" altLang="en-US" smtClean="0">
                <a:latin typeface="Calibri" pitchFamily="34" charset="0"/>
                <a:cs typeface="Arial" pitchFamily="34" charset="0"/>
              </a:rPr>
              <a:pPr/>
              <a:t>7</a:t>
            </a:fld>
            <a:endParaRPr lang="en-US" altLang="en-US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149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509E4-93EB-4143-B04B-43BDCEE3370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600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89025" y="669925"/>
            <a:ext cx="4457700" cy="3344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758161" y="8475550"/>
            <a:ext cx="2875062" cy="44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4391" indent="-27476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9062" indent="-219812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8687" indent="-219812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78312" indent="-219812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17938" indent="-21981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57562" indent="-21981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97188" indent="-21981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36812" indent="-21981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6B162A89-90E0-4E43-B12F-B3CB1FBA0EC3}" type="slidenum">
              <a:rPr lang="en-US" sz="1200"/>
              <a:pPr eaLnBrk="1" hangingPunct="1"/>
              <a:t>16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9403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89025" y="669925"/>
            <a:ext cx="4457700" cy="3344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758161" y="8475550"/>
            <a:ext cx="2875062" cy="44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4391" indent="-27476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9062" indent="-219812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8687" indent="-219812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78312" indent="-219812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17938" indent="-21981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57562" indent="-21981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97188" indent="-21981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36812" indent="-21981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6B162A89-90E0-4E43-B12F-B3CB1FBA0EC3}" type="slidenum">
              <a:rPr lang="en-US" sz="1200"/>
              <a:pPr eaLnBrk="1" hangingPunct="1"/>
              <a:t>17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23744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8DF1D-3479-4355-BA95-673361501CA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377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76045" y="2655532"/>
            <a:ext cx="8600539" cy="1143000"/>
          </a:xfrm>
          <a:prstGeom prst="rect">
            <a:avLst/>
          </a:prstGeom>
        </p:spPr>
        <p:txBody>
          <a:bodyPr/>
          <a:lstStyle>
            <a:lvl1pPr algn="ctr">
              <a:defRPr lang="en-US" sz="4400" kern="1200" dirty="0">
                <a:solidFill>
                  <a:srgbClr val="404040"/>
                </a:solidFill>
                <a:latin typeface="Calibri Light"/>
                <a:ea typeface="+mn-ea"/>
                <a:cs typeface="Calibri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 bwMode="auto">
          <a:xfrm>
            <a:off x="6834994" y="642249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26379D-4A5C-49B7-9AA0-DE95C3426B14}" type="slidenum">
              <a:rPr lang="en-US" altLang="en-US" smtClean="0">
                <a:latin typeface="Calibri" pitchFamily="34" charset="0"/>
                <a:cs typeface="Arial" pitchFamily="34" charset="0"/>
              </a:rPr>
              <a:pPr/>
              <a:t>‹#›</a:t>
            </a:fld>
            <a:endParaRPr lang="en-US" altLang="en-US" dirty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 bwMode="auto">
          <a:xfrm>
            <a:off x="6834994" y="642249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26379D-4A5C-49B7-9AA0-DE95C3426B14}" type="slidenum">
              <a:rPr lang="en-US" altLang="en-US" smtClean="0">
                <a:latin typeface="Calibri" pitchFamily="34" charset="0"/>
                <a:cs typeface="Arial" pitchFamily="34" charset="0"/>
              </a:rPr>
              <a:pPr/>
              <a:t>‹#›</a:t>
            </a:fld>
            <a:endParaRPr lang="en-US" altLang="en-US" dirty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 bwMode="auto">
          <a:xfrm>
            <a:off x="6834994" y="642249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26379D-4A5C-49B7-9AA0-DE95C3426B14}" type="slidenum">
              <a:rPr lang="en-US" altLang="en-US" smtClean="0">
                <a:latin typeface="Calibri" pitchFamily="34" charset="0"/>
                <a:cs typeface="Arial" pitchFamily="34" charset="0"/>
              </a:rPr>
              <a:pPr/>
              <a:t>‹#›</a:t>
            </a:fld>
            <a:endParaRPr lang="en-US" altLang="en-US" dirty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63970" y="197004"/>
            <a:ext cx="6012614" cy="665638"/>
          </a:xfrm>
          <a:prstGeom prst="rect">
            <a:avLst/>
          </a:prstGeom>
        </p:spPr>
        <p:txBody>
          <a:bodyPr/>
          <a:lstStyle>
            <a:lvl1pPr algn="r">
              <a:defRPr lang="en-US" sz="3600" kern="1200" dirty="0">
                <a:solidFill>
                  <a:srgbClr val="404040"/>
                </a:solidFill>
                <a:latin typeface="Calibri Light"/>
                <a:ea typeface="+mn-ea"/>
                <a:cs typeface="Calibri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3" descr="AllyHealth Logo 2014 oulines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604" y="246888"/>
            <a:ext cx="2599558" cy="53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3"/>
          <p:cNvSpPr txBox="1">
            <a:spLocks/>
          </p:cNvSpPr>
          <p:nvPr userDrawn="1"/>
        </p:nvSpPr>
        <p:spPr bwMode="auto">
          <a:xfrm>
            <a:off x="6834994" y="642249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26379D-4A5C-49B7-9AA0-DE95C3426B14}" type="slidenum">
              <a:rPr lang="en-US" altLang="en-US" smtClean="0">
                <a:latin typeface="Calibri" pitchFamily="34" charset="0"/>
                <a:cs typeface="Arial" pitchFamily="34" charset="0"/>
              </a:rPr>
              <a:pPr/>
              <a:t>‹#›</a:t>
            </a:fld>
            <a:endParaRPr lang="en-US" altLang="en-US" dirty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 bwMode="auto">
          <a:xfrm>
            <a:off x="6834994" y="642249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26379D-4A5C-49B7-9AA0-DE95C3426B14}" type="slidenum">
              <a:rPr lang="en-US" altLang="en-US" smtClean="0">
                <a:latin typeface="Calibri" pitchFamily="34" charset="0"/>
                <a:cs typeface="Arial" pitchFamily="34" charset="0"/>
              </a:rPr>
              <a:pPr/>
              <a:t>‹#›</a:t>
            </a:fld>
            <a:endParaRPr lang="en-US" altLang="en-US" dirty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50234" y="205630"/>
            <a:ext cx="5926350" cy="571609"/>
          </a:xfrm>
          <a:prstGeom prst="rect">
            <a:avLst/>
          </a:prstGeom>
        </p:spPr>
        <p:txBody>
          <a:bodyPr/>
          <a:lstStyle>
            <a:lvl1pPr algn="r">
              <a:defRPr lang="en-US" sz="3600" kern="1200" dirty="0">
                <a:solidFill>
                  <a:srgbClr val="404040"/>
                </a:solidFill>
                <a:latin typeface="Calibri Light"/>
                <a:ea typeface="+mn-ea"/>
                <a:cs typeface="Calibri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3" descr="AllyHealth Logo 2014 oulines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604" y="246888"/>
            <a:ext cx="2599558" cy="53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3"/>
          <p:cNvSpPr txBox="1">
            <a:spLocks/>
          </p:cNvSpPr>
          <p:nvPr userDrawn="1"/>
        </p:nvSpPr>
        <p:spPr bwMode="auto">
          <a:xfrm>
            <a:off x="6834994" y="642249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26379D-4A5C-49B7-9AA0-DE95C3426B14}" type="slidenum">
              <a:rPr lang="en-US" altLang="en-US" smtClean="0">
                <a:latin typeface="Calibri" pitchFamily="34" charset="0"/>
                <a:cs typeface="Arial" pitchFamily="34" charset="0"/>
              </a:rPr>
              <a:pPr/>
              <a:t>‹#›</a:t>
            </a:fld>
            <a:endParaRPr lang="en-US" altLang="en-US" dirty="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478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Diagonals.png"/>
          <p:cNvPicPr/>
          <p:nvPr userDrawn="1"/>
        </p:nvPicPr>
        <p:blipFill rotWithShape="1">
          <a:blip r:embed="rId2"/>
          <a:srcRect b="4182"/>
          <a:stretch/>
        </p:blipFill>
        <p:spPr>
          <a:xfrm>
            <a:off x="0" y="4"/>
            <a:ext cx="9144000" cy="6571209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861060" y="2020759"/>
            <a:ext cx="7946068" cy="14689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4000" baseline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Title Text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034729" y="3383586"/>
            <a:ext cx="4773207" cy="80836"/>
            <a:chOff x="3334473" y="3326316"/>
            <a:chExt cx="9203850" cy="116903"/>
          </a:xfrm>
        </p:grpSpPr>
        <p:sp>
          <p:nvSpPr>
            <p:cNvPr id="15" name="Shape 21"/>
            <p:cNvSpPr/>
            <p:nvPr userDrawn="1"/>
          </p:nvSpPr>
          <p:spPr>
            <a:xfrm>
              <a:off x="3334473" y="3326316"/>
              <a:ext cx="2980850" cy="116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cubicBezTo>
                    <a:pt x="18336" y="21600"/>
                    <a:pt x="15071" y="21600"/>
                    <a:pt x="11807" y="21600"/>
                  </a:cubicBezTo>
                  <a:cubicBezTo>
                    <a:pt x="7871" y="21600"/>
                    <a:pt x="3936" y="21600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7BBFE"/>
                </a:gs>
                <a:gs pos="100000">
                  <a:srgbClr val="007FC9"/>
                </a:gs>
              </a:gsLst>
            </a:gra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320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endParaRPr sz="3200" dirty="0">
                <a:solidFill>
                  <a:srgbClr val="FFFFFF"/>
                </a:solidFill>
              </a:endParaRPr>
            </a:p>
          </p:txBody>
        </p:sp>
        <p:sp>
          <p:nvSpPr>
            <p:cNvPr id="16" name="Shape 22"/>
            <p:cNvSpPr/>
            <p:nvPr userDrawn="1"/>
          </p:nvSpPr>
          <p:spPr>
            <a:xfrm>
              <a:off x="6445973" y="3326316"/>
              <a:ext cx="2980850" cy="116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cubicBezTo>
                    <a:pt x="18336" y="21600"/>
                    <a:pt x="15071" y="21600"/>
                    <a:pt x="11807" y="21600"/>
                  </a:cubicBezTo>
                  <a:cubicBezTo>
                    <a:pt x="7871" y="21600"/>
                    <a:pt x="3936" y="21600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75DD5C"/>
                </a:gs>
                <a:gs pos="100000">
                  <a:srgbClr val="369F3F"/>
                </a:gs>
              </a:gsLst>
            </a:gra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sz="320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endParaRPr sz="3200" dirty="0">
                <a:solidFill>
                  <a:srgbClr val="FFFFFF"/>
                </a:solidFill>
              </a:endParaRPr>
            </a:p>
          </p:txBody>
        </p:sp>
        <p:sp>
          <p:nvSpPr>
            <p:cNvPr id="17" name="Shape 23"/>
            <p:cNvSpPr/>
            <p:nvPr userDrawn="1"/>
          </p:nvSpPr>
          <p:spPr>
            <a:xfrm>
              <a:off x="9557473" y="3326316"/>
              <a:ext cx="2980850" cy="116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cubicBezTo>
                    <a:pt x="18336" y="21600"/>
                    <a:pt x="15071" y="21600"/>
                    <a:pt x="11807" y="21600"/>
                  </a:cubicBezTo>
                  <a:cubicBezTo>
                    <a:pt x="7871" y="21600"/>
                    <a:pt x="3936" y="21600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BD35A"/>
                </a:gs>
                <a:gs pos="100000">
                  <a:srgbClr val="ED9B35"/>
                </a:gs>
              </a:gsLst>
            </a:gra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sz="320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endParaRPr sz="32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8" name="Rectangle 17"/>
          <p:cNvSpPr/>
          <p:nvPr userDrawn="1"/>
        </p:nvSpPr>
        <p:spPr>
          <a:xfrm>
            <a:off x="5408348" y="6577517"/>
            <a:ext cx="512505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700" kern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2017  American Well Corporation  </a:t>
            </a:r>
            <a:r>
              <a:rPr lang="en-US" sz="7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</a:t>
            </a:r>
            <a:r>
              <a:rPr lang="en-US" sz="700" kern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Confidential  </a:t>
            </a:r>
            <a:endParaRPr lang="en-US" sz="700" kern="1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54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0" y="2"/>
            <a:ext cx="9144000" cy="634999"/>
          </a:xfrm>
          <a:prstGeom prst="rect">
            <a:avLst/>
          </a:prstGeom>
          <a:gradFill flip="none" rotWithShape="1">
            <a:gsLst>
              <a:gs pos="100000">
                <a:srgbClr val="27BBFE"/>
              </a:gs>
              <a:gs pos="0">
                <a:srgbClr val="007FC9"/>
              </a:gs>
            </a:gsLst>
            <a:lin ang="0" scaled="0"/>
          </a:gra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8600" tIns="71437" rIns="71437" bIns="71437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58420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Helvetica Light"/>
              <a:cs typeface="Helvetica Light"/>
            </a:endParaRPr>
          </a:p>
        </p:txBody>
      </p:sp>
      <p:pic>
        <p:nvPicPr>
          <p:cNvPr id="15" name="Diagonals.png"/>
          <p:cNvPicPr/>
          <p:nvPr userDrawn="1"/>
        </p:nvPicPr>
        <p:blipFill rotWithShape="1">
          <a:blip r:embed="rId2"/>
          <a:srcRect b="4182"/>
          <a:stretch/>
        </p:blipFill>
        <p:spPr>
          <a:xfrm>
            <a:off x="0" y="4"/>
            <a:ext cx="9144000" cy="657120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266128" y="992373"/>
            <a:ext cx="8611522" cy="50644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7BBFE"/>
              </a:buClr>
              <a:buSzTx/>
              <a:buFont typeface="Arial" panose="020B0604020202020204" pitchFamily="34" charset="0"/>
              <a:buChar char="•"/>
              <a:tabLst/>
              <a:defRPr sz="1600" b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731520" marR="0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7BBFE"/>
              </a:buClr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7BBFE"/>
              </a:buClr>
              <a:buSzTx/>
              <a:buFont typeface="Arial" panose="020B0604020202020204" pitchFamily="34" charset="0"/>
              <a:buChar char="•"/>
              <a:tabLst/>
              <a:defRPr sz="110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7BBFE"/>
              </a:buClr>
              <a:buSzTx/>
              <a:buFont typeface="Arial" panose="020B0604020202020204" pitchFamily="34" charset="0"/>
              <a:buChar char="•"/>
              <a:tabLst/>
              <a:defRPr sz="110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7BBFE"/>
              </a:buClr>
              <a:buSzTx/>
              <a:buFont typeface="Arial" panose="020B0604020202020204" pitchFamily="34" charset="0"/>
              <a:buChar char="•"/>
              <a:tabLst/>
              <a:defRPr sz="110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Rectangle 15"/>
          <p:cNvSpPr>
            <a:spLocks noChangeArrowheads="1"/>
          </p:cNvSpPr>
          <p:nvPr userDrawn="1"/>
        </p:nvSpPr>
        <p:spPr bwMode="auto">
          <a:xfrm>
            <a:off x="8791007" y="6638997"/>
            <a:ext cx="294362" cy="33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fld id="{56769742-659C-BB46-8305-ED60B0C8C160}" type="slidenum">
              <a:rPr lang="en-US" sz="700" kern="12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 eaLnBrk="0" hangingPunct="0">
                <a:defRPr/>
              </a:pPr>
              <a:t>‹#›</a:t>
            </a:fld>
            <a:endParaRPr lang="en-US" sz="700" kern="12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5169332" y="6577517"/>
            <a:ext cx="512505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700" kern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2017  American Well Corporation  </a:t>
            </a:r>
            <a:r>
              <a:rPr lang="en-US" sz="7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</a:t>
            </a:r>
            <a:r>
              <a:rPr lang="en-US" sz="700" kern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Confidential  </a:t>
            </a:r>
            <a:r>
              <a:rPr lang="en-US" sz="7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</a:t>
            </a:r>
            <a:endParaRPr lang="en-US" sz="700" kern="1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" y="1"/>
            <a:ext cx="8877649" cy="635000"/>
          </a:xfrm>
        </p:spPr>
        <p:txBody>
          <a:bodyPr bIns="64008">
            <a:normAutofit/>
          </a:bodyPr>
          <a:lstStyle>
            <a:lvl1pPr>
              <a:defRPr sz="20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7454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0" y="2"/>
            <a:ext cx="9144000" cy="634999"/>
          </a:xfrm>
          <a:prstGeom prst="rect">
            <a:avLst/>
          </a:prstGeom>
          <a:gradFill flip="none" rotWithShape="1">
            <a:gsLst>
              <a:gs pos="100000">
                <a:srgbClr val="27BBFE"/>
              </a:gs>
              <a:gs pos="0">
                <a:srgbClr val="007FC9"/>
              </a:gs>
            </a:gsLst>
            <a:lin ang="0" scaled="0"/>
          </a:gra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8600" tIns="71437" rIns="71437" bIns="71437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58420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Helvetica Light"/>
              <a:cs typeface="Helvetica Light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8" r="34792" b="7877"/>
          <a:stretch/>
        </p:blipFill>
        <p:spPr>
          <a:xfrm>
            <a:off x="2" y="635003"/>
            <a:ext cx="9143999" cy="5949904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266128" y="992373"/>
            <a:ext cx="3772472" cy="50644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7BBFE"/>
              </a:buClr>
              <a:buSzTx/>
              <a:buFont typeface="Arial" panose="020B0604020202020204" pitchFamily="34" charset="0"/>
              <a:buChar char="•"/>
              <a:tabLst/>
              <a:defRPr sz="1600" b="0"/>
            </a:lvl1pPr>
            <a:lvl2pPr marL="731520" marR="0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7BBFE"/>
              </a:buClr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bg1">
                    <a:lumMod val="85000"/>
                  </a:schemeClr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7BBFE"/>
              </a:buClr>
              <a:buSzTx/>
              <a:buFont typeface="Arial" panose="020B0604020202020204" pitchFamily="34" charset="0"/>
              <a:buChar char="•"/>
              <a:tabLst/>
              <a:defRPr sz="1100">
                <a:solidFill>
                  <a:schemeClr val="bg1">
                    <a:lumMod val="85000"/>
                  </a:schemeClr>
                </a:solidFill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7BBFE"/>
              </a:buClr>
              <a:buSzTx/>
              <a:buFont typeface="Arial" panose="020B0604020202020204" pitchFamily="34" charset="0"/>
              <a:buChar char="•"/>
              <a:tabLst/>
              <a:defRPr sz="1100">
                <a:solidFill>
                  <a:schemeClr val="bg1">
                    <a:lumMod val="85000"/>
                  </a:schemeClr>
                </a:solidFill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7BBFE"/>
              </a:buClr>
              <a:buSzTx/>
              <a:buFont typeface="Arial" panose="020B0604020202020204" pitchFamily="34" charset="0"/>
              <a:buChar char="•"/>
              <a:tabLst/>
              <a:defRPr sz="11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" y="1"/>
            <a:ext cx="8877649" cy="635000"/>
          </a:xfrm>
        </p:spPr>
        <p:txBody>
          <a:bodyPr vert="horz" lIns="137160" tIns="45720" rIns="91440" bIns="64008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4" name="Rectangle 15"/>
          <p:cNvSpPr>
            <a:spLocks noChangeArrowheads="1"/>
          </p:cNvSpPr>
          <p:nvPr userDrawn="1"/>
        </p:nvSpPr>
        <p:spPr bwMode="auto">
          <a:xfrm>
            <a:off x="8791007" y="6638997"/>
            <a:ext cx="294362" cy="33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fld id="{56769742-659C-BB46-8305-ED60B0C8C160}" type="slidenum">
              <a:rPr lang="en-US" sz="700" kern="12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 eaLnBrk="0" hangingPunct="0">
                <a:defRPr/>
              </a:pPr>
              <a:t>‹#›</a:t>
            </a:fld>
            <a:endParaRPr lang="en-US" sz="700" kern="12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5169332" y="6577517"/>
            <a:ext cx="512505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700" kern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2016  American Well Corporation  </a:t>
            </a:r>
            <a:r>
              <a:rPr lang="en-US" sz="7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</a:t>
            </a:r>
            <a:r>
              <a:rPr lang="en-US" sz="700" kern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Confidential  </a:t>
            </a:r>
            <a:r>
              <a:rPr lang="en-US" sz="7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</a:t>
            </a:r>
            <a:endParaRPr lang="en-US" sz="700" kern="1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3675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2"/>
            <a:ext cx="9144000" cy="634999"/>
          </a:xfrm>
          <a:prstGeom prst="rect">
            <a:avLst/>
          </a:prstGeom>
          <a:gradFill flip="none" rotWithShape="1">
            <a:gsLst>
              <a:gs pos="100000">
                <a:srgbClr val="27BBFE"/>
              </a:gs>
              <a:gs pos="0">
                <a:srgbClr val="007FC9"/>
              </a:gs>
            </a:gsLst>
            <a:lin ang="0" scaled="0"/>
          </a:gra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8600" tIns="71437" rIns="71437" bIns="71437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58420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Helvetica Light"/>
              <a:cs typeface="Helvetica Light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266128" y="992373"/>
            <a:ext cx="8611522" cy="50644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7BBFE"/>
              </a:buClr>
              <a:buSzTx/>
              <a:buFont typeface="Arial" panose="020B0604020202020204" pitchFamily="34" charset="0"/>
              <a:buChar char="•"/>
              <a:tabLst/>
              <a:defRPr sz="1600" b="0"/>
            </a:lvl1pPr>
            <a:lvl2pPr marL="731520" marR="0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7BBFE"/>
              </a:buClr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bg1">
                    <a:lumMod val="85000"/>
                  </a:schemeClr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7BBFE"/>
              </a:buClr>
              <a:buSzTx/>
              <a:buFont typeface="Arial" panose="020B0604020202020204" pitchFamily="34" charset="0"/>
              <a:buChar char="•"/>
              <a:tabLst/>
              <a:defRPr sz="1100">
                <a:solidFill>
                  <a:schemeClr val="bg1">
                    <a:lumMod val="85000"/>
                  </a:schemeClr>
                </a:solidFill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7BBFE"/>
              </a:buClr>
              <a:buSzTx/>
              <a:buFont typeface="Arial" panose="020B0604020202020204" pitchFamily="34" charset="0"/>
              <a:buChar char="•"/>
              <a:tabLst/>
              <a:defRPr sz="1100">
                <a:solidFill>
                  <a:schemeClr val="bg1">
                    <a:lumMod val="85000"/>
                  </a:schemeClr>
                </a:solidFill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7BBFE"/>
              </a:buClr>
              <a:buSzTx/>
              <a:buFont typeface="Arial" panose="020B0604020202020204" pitchFamily="34" charset="0"/>
              <a:buChar char="•"/>
              <a:tabLst/>
              <a:defRPr sz="11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" y="1"/>
            <a:ext cx="8877649" cy="635000"/>
          </a:xfrm>
        </p:spPr>
        <p:txBody>
          <a:bodyPr vert="horz" lIns="137160" tIns="45720" rIns="91440" bIns="64008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4" name="Rectangle 15"/>
          <p:cNvSpPr>
            <a:spLocks noChangeArrowheads="1"/>
          </p:cNvSpPr>
          <p:nvPr userDrawn="1"/>
        </p:nvSpPr>
        <p:spPr bwMode="auto">
          <a:xfrm>
            <a:off x="8791007" y="6638997"/>
            <a:ext cx="294362" cy="33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fld id="{56769742-659C-BB46-8305-ED60B0C8C160}" type="slidenum">
              <a:rPr lang="en-US" sz="700" kern="12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 eaLnBrk="0" hangingPunct="0">
                <a:defRPr/>
              </a:pPr>
              <a:t>‹#›</a:t>
            </a:fld>
            <a:endParaRPr lang="en-US" sz="700" kern="12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5169332" y="6577517"/>
            <a:ext cx="512505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700" kern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2017  American Well Corporation  </a:t>
            </a:r>
            <a:r>
              <a:rPr lang="en-US" sz="7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</a:t>
            </a:r>
            <a:r>
              <a:rPr lang="en-US" sz="700" kern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Confidential  </a:t>
            </a:r>
            <a:r>
              <a:rPr lang="en-US" sz="7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</a:t>
            </a:r>
            <a:endParaRPr lang="en-US" sz="700" kern="1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0067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Diagonals.png"/>
          <p:cNvPicPr/>
          <p:nvPr userDrawn="1"/>
        </p:nvPicPr>
        <p:blipFill rotWithShape="1">
          <a:blip r:embed="rId2"/>
          <a:srcRect b="4182"/>
          <a:stretch/>
        </p:blipFill>
        <p:spPr>
          <a:xfrm>
            <a:off x="0" y="4"/>
            <a:ext cx="9144000" cy="6571209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ctangle 8"/>
          <p:cNvSpPr/>
          <p:nvPr userDrawn="1"/>
        </p:nvSpPr>
        <p:spPr bwMode="auto">
          <a:xfrm>
            <a:off x="0" y="2"/>
            <a:ext cx="9144000" cy="634999"/>
          </a:xfrm>
          <a:prstGeom prst="rect">
            <a:avLst/>
          </a:prstGeom>
          <a:gradFill>
            <a:gsLst>
              <a:gs pos="100000">
                <a:srgbClr val="75DD5C"/>
              </a:gs>
              <a:gs pos="0">
                <a:srgbClr val="369F3F"/>
              </a:gs>
            </a:gsLst>
            <a:lin ang="0" scaled="0"/>
          </a:gra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8600" tIns="71437" rIns="71437" bIns="71437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58420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Helvetica Light"/>
              <a:cs typeface="Helvetica Light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266128" y="992373"/>
            <a:ext cx="8611522" cy="50644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5DD5C"/>
              </a:buClr>
              <a:buSzTx/>
              <a:buFont typeface="Arial" panose="020B0604020202020204" pitchFamily="34" charset="0"/>
              <a:buChar char="•"/>
              <a:tabLst/>
              <a:defRPr sz="1600" b="0"/>
            </a:lvl1pPr>
            <a:lvl2pPr marL="731520" marR="0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5DD5C"/>
              </a:buClr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bg1">
                    <a:lumMod val="85000"/>
                  </a:schemeClr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5DD5C"/>
              </a:buClr>
              <a:buSzTx/>
              <a:buFont typeface="Arial" panose="020B0604020202020204" pitchFamily="34" charset="0"/>
              <a:buChar char="•"/>
              <a:tabLst/>
              <a:defRPr sz="1100">
                <a:solidFill>
                  <a:schemeClr val="bg1">
                    <a:lumMod val="85000"/>
                  </a:schemeClr>
                </a:solidFill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5DD5C"/>
              </a:buClr>
              <a:buSzTx/>
              <a:buFont typeface="Arial" panose="020B0604020202020204" pitchFamily="34" charset="0"/>
              <a:buChar char="•"/>
              <a:tabLst/>
              <a:defRPr sz="1100">
                <a:solidFill>
                  <a:schemeClr val="bg1">
                    <a:lumMod val="85000"/>
                  </a:schemeClr>
                </a:solidFill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5DD5C"/>
              </a:buClr>
              <a:buSzTx/>
              <a:buFont typeface="Arial" panose="020B0604020202020204" pitchFamily="34" charset="0"/>
              <a:buChar char="•"/>
              <a:tabLst/>
              <a:defRPr sz="11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" y="1"/>
            <a:ext cx="8877649" cy="635000"/>
          </a:xfrm>
        </p:spPr>
        <p:txBody>
          <a:bodyPr vert="horz" lIns="137160" tIns="45720" rIns="91440" bIns="64008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Rectangle 15"/>
          <p:cNvSpPr>
            <a:spLocks noChangeArrowheads="1"/>
          </p:cNvSpPr>
          <p:nvPr userDrawn="1"/>
        </p:nvSpPr>
        <p:spPr bwMode="auto">
          <a:xfrm>
            <a:off x="8791007" y="6638997"/>
            <a:ext cx="294362" cy="33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fld id="{56769742-659C-BB46-8305-ED60B0C8C160}" type="slidenum">
              <a:rPr lang="en-US" sz="700" kern="12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 eaLnBrk="0" hangingPunct="0">
                <a:defRPr/>
              </a:pPr>
              <a:t>‹#›</a:t>
            </a:fld>
            <a:endParaRPr lang="en-US" sz="700" kern="12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5169332" y="6577517"/>
            <a:ext cx="512505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700" kern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2016  American Well Corporation  </a:t>
            </a:r>
            <a:r>
              <a:rPr lang="en-US" sz="7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</a:t>
            </a:r>
            <a:r>
              <a:rPr lang="en-US" sz="700" kern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Confidential  </a:t>
            </a:r>
            <a:r>
              <a:rPr lang="en-US" sz="7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</a:t>
            </a:r>
            <a:endParaRPr lang="en-US" sz="700" kern="1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751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10287" y="179752"/>
            <a:ext cx="6366297" cy="597488"/>
          </a:xfrm>
          <a:prstGeom prst="rect">
            <a:avLst/>
          </a:prstGeom>
        </p:spPr>
        <p:txBody>
          <a:bodyPr/>
          <a:lstStyle>
            <a:lvl1pPr algn="r">
              <a:defRPr lang="en-US" sz="3600" kern="1200" dirty="0">
                <a:solidFill>
                  <a:srgbClr val="404040"/>
                </a:solidFill>
                <a:latin typeface="Calibri Light"/>
                <a:ea typeface="+mn-ea"/>
                <a:cs typeface="Calibri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3" descr="AllyHealth Logo 2014 oulines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604" y="246888"/>
            <a:ext cx="2599558" cy="53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3"/>
          <p:cNvSpPr txBox="1">
            <a:spLocks/>
          </p:cNvSpPr>
          <p:nvPr userDrawn="1"/>
        </p:nvSpPr>
        <p:spPr bwMode="auto">
          <a:xfrm>
            <a:off x="6834994" y="642249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26379D-4A5C-49B7-9AA0-DE95C3426B14}" type="slidenum">
              <a:rPr lang="en-US" altLang="en-US" smtClean="0">
                <a:latin typeface="Calibri" pitchFamily="34" charset="0"/>
                <a:cs typeface="Arial" pitchFamily="34" charset="0"/>
              </a:rPr>
              <a:pPr/>
              <a:t>‹#›</a:t>
            </a:fld>
            <a:endParaRPr lang="en-US" altLang="en-US" dirty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2"/>
            <a:ext cx="9144000" cy="634999"/>
          </a:xfrm>
          <a:prstGeom prst="rect">
            <a:avLst/>
          </a:prstGeom>
          <a:gradFill>
            <a:gsLst>
              <a:gs pos="100000">
                <a:srgbClr val="75DD5C"/>
              </a:gs>
              <a:gs pos="0">
                <a:srgbClr val="369F3F"/>
              </a:gs>
            </a:gsLst>
            <a:lin ang="0" scaled="0"/>
          </a:gra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8600" tIns="71437" rIns="71437" bIns="71437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58420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Helvetica Light"/>
              <a:cs typeface="Helvetica Light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266128" y="992373"/>
            <a:ext cx="8611522" cy="50644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5DD5C"/>
              </a:buClr>
              <a:buSzTx/>
              <a:buFont typeface="Arial" panose="020B0604020202020204" pitchFamily="34" charset="0"/>
              <a:buChar char="•"/>
              <a:tabLst/>
              <a:defRPr sz="1600" b="0"/>
            </a:lvl1pPr>
            <a:lvl2pPr marL="731520" marR="0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5DD5C"/>
              </a:buClr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bg1">
                    <a:lumMod val="85000"/>
                  </a:schemeClr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5DD5C"/>
              </a:buClr>
              <a:buSzTx/>
              <a:buFont typeface="Arial" panose="020B0604020202020204" pitchFamily="34" charset="0"/>
              <a:buChar char="•"/>
              <a:tabLst/>
              <a:defRPr sz="1100">
                <a:solidFill>
                  <a:schemeClr val="bg1">
                    <a:lumMod val="85000"/>
                  </a:schemeClr>
                </a:solidFill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5DD5C"/>
              </a:buClr>
              <a:buSzTx/>
              <a:buFont typeface="Arial" panose="020B0604020202020204" pitchFamily="34" charset="0"/>
              <a:buChar char="•"/>
              <a:tabLst/>
              <a:defRPr sz="1100">
                <a:solidFill>
                  <a:schemeClr val="bg1">
                    <a:lumMod val="85000"/>
                  </a:schemeClr>
                </a:solidFill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5DD5C"/>
              </a:buClr>
              <a:buSzTx/>
              <a:buFont typeface="Arial" panose="020B0604020202020204" pitchFamily="34" charset="0"/>
              <a:buChar char="•"/>
              <a:tabLst/>
              <a:defRPr sz="11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" y="1"/>
            <a:ext cx="8877649" cy="635000"/>
          </a:xfrm>
        </p:spPr>
        <p:txBody>
          <a:bodyPr vert="horz" lIns="137160" tIns="45720" rIns="91440" bIns="64008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Rectangle 15"/>
          <p:cNvSpPr>
            <a:spLocks noChangeArrowheads="1"/>
          </p:cNvSpPr>
          <p:nvPr userDrawn="1"/>
        </p:nvSpPr>
        <p:spPr bwMode="auto">
          <a:xfrm>
            <a:off x="8791007" y="6638997"/>
            <a:ext cx="294362" cy="33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fld id="{56769742-659C-BB46-8305-ED60B0C8C160}" type="slidenum">
              <a:rPr lang="en-US" sz="700" kern="12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 eaLnBrk="0" hangingPunct="0">
                <a:defRPr/>
              </a:pPr>
              <a:t>‹#›</a:t>
            </a:fld>
            <a:endParaRPr lang="en-US" sz="700" kern="12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5169332" y="6577517"/>
            <a:ext cx="512505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700" kern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2017  American Well Corporation  </a:t>
            </a:r>
            <a:r>
              <a:rPr lang="en-US" sz="7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</a:t>
            </a:r>
            <a:r>
              <a:rPr lang="en-US" sz="700" kern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Confidential  </a:t>
            </a:r>
            <a:r>
              <a:rPr lang="en-US" sz="7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</a:t>
            </a:r>
            <a:endParaRPr lang="en-US" sz="700" kern="1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0603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Diagonals.png"/>
          <p:cNvPicPr/>
          <p:nvPr userDrawn="1"/>
        </p:nvPicPr>
        <p:blipFill rotWithShape="1">
          <a:blip r:embed="rId2"/>
          <a:srcRect b="4182"/>
          <a:stretch/>
        </p:blipFill>
        <p:spPr>
          <a:xfrm>
            <a:off x="0" y="4"/>
            <a:ext cx="9144000" cy="6571209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ctangle 8"/>
          <p:cNvSpPr/>
          <p:nvPr userDrawn="1"/>
        </p:nvSpPr>
        <p:spPr bwMode="auto">
          <a:xfrm>
            <a:off x="0" y="2"/>
            <a:ext cx="9144000" cy="634999"/>
          </a:xfrm>
          <a:prstGeom prst="rect">
            <a:avLst/>
          </a:prstGeom>
          <a:gradFill>
            <a:gsLst>
              <a:gs pos="100000">
                <a:srgbClr val="F8C651"/>
              </a:gs>
              <a:gs pos="0">
                <a:srgbClr val="ED9B35"/>
              </a:gs>
            </a:gsLst>
            <a:lin ang="0" scaled="0"/>
          </a:gra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8600" tIns="71437" rIns="71437" bIns="71437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58420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Helvetica Light"/>
              <a:cs typeface="Helvetica Light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266128" y="992373"/>
            <a:ext cx="8611522" cy="50644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BD35A"/>
              </a:buClr>
              <a:buSzTx/>
              <a:buFont typeface="Arial" panose="020B0604020202020204" pitchFamily="34" charset="0"/>
              <a:buChar char="•"/>
              <a:tabLst/>
              <a:defRPr sz="1600" b="0"/>
            </a:lvl1pPr>
            <a:lvl2pPr marL="731520" marR="0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BD35A"/>
              </a:buClr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bg1">
                    <a:lumMod val="85000"/>
                  </a:schemeClr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BD35A"/>
              </a:buClr>
              <a:buSzTx/>
              <a:buFont typeface="Arial" panose="020B0604020202020204" pitchFamily="34" charset="0"/>
              <a:buChar char="•"/>
              <a:tabLst/>
              <a:defRPr sz="1100">
                <a:solidFill>
                  <a:schemeClr val="bg1">
                    <a:lumMod val="85000"/>
                  </a:schemeClr>
                </a:solidFill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BD35A"/>
              </a:buClr>
              <a:buSzTx/>
              <a:buFont typeface="Arial" panose="020B0604020202020204" pitchFamily="34" charset="0"/>
              <a:buChar char="•"/>
              <a:tabLst/>
              <a:defRPr sz="1100">
                <a:solidFill>
                  <a:schemeClr val="bg1">
                    <a:lumMod val="85000"/>
                  </a:schemeClr>
                </a:solidFill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BD35A"/>
              </a:buClr>
              <a:buSzTx/>
              <a:buFont typeface="Arial" panose="020B0604020202020204" pitchFamily="34" charset="0"/>
              <a:buChar char="•"/>
              <a:tabLst/>
              <a:defRPr sz="11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" y="1"/>
            <a:ext cx="8884919" cy="635000"/>
          </a:xfrm>
        </p:spPr>
        <p:txBody>
          <a:bodyPr vert="horz" lIns="137160" tIns="45720" rIns="91440" bIns="64008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Rectangle 15"/>
          <p:cNvSpPr>
            <a:spLocks noChangeArrowheads="1"/>
          </p:cNvSpPr>
          <p:nvPr userDrawn="1"/>
        </p:nvSpPr>
        <p:spPr bwMode="auto">
          <a:xfrm>
            <a:off x="8791007" y="6638997"/>
            <a:ext cx="294362" cy="33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fld id="{56769742-659C-BB46-8305-ED60B0C8C160}" type="slidenum">
              <a:rPr lang="en-US" sz="700" kern="12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 eaLnBrk="0" hangingPunct="0">
                <a:defRPr/>
              </a:pPr>
              <a:t>‹#›</a:t>
            </a:fld>
            <a:endParaRPr lang="en-US" sz="700" kern="12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5169332" y="6577517"/>
            <a:ext cx="512505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700" kern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2016  American Well Corporation  </a:t>
            </a:r>
            <a:r>
              <a:rPr lang="en-US" sz="7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</a:t>
            </a:r>
            <a:r>
              <a:rPr lang="en-US" sz="700" kern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Confidential  </a:t>
            </a:r>
            <a:r>
              <a:rPr lang="en-US" sz="7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</a:t>
            </a:r>
            <a:endParaRPr lang="en-US" sz="700" kern="1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459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2"/>
            <a:ext cx="9144000" cy="634999"/>
          </a:xfrm>
          <a:prstGeom prst="rect">
            <a:avLst/>
          </a:prstGeom>
          <a:gradFill>
            <a:gsLst>
              <a:gs pos="100000">
                <a:srgbClr val="F8C651"/>
              </a:gs>
              <a:gs pos="0">
                <a:srgbClr val="ED9B35"/>
              </a:gs>
            </a:gsLst>
            <a:lin ang="0" scaled="0"/>
          </a:gra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8600" tIns="71437" rIns="71437" bIns="71437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58420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Helvetica Light"/>
              <a:cs typeface="Helvetica Light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266128" y="992373"/>
            <a:ext cx="8611522" cy="50644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BD35A"/>
              </a:buClr>
              <a:buSzTx/>
              <a:buFont typeface="Arial" panose="020B0604020202020204" pitchFamily="34" charset="0"/>
              <a:buChar char="•"/>
              <a:tabLst/>
              <a:defRPr sz="1600" b="0"/>
            </a:lvl1pPr>
            <a:lvl2pPr marL="731520" marR="0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BD35A"/>
              </a:buClr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bg1">
                    <a:lumMod val="85000"/>
                  </a:schemeClr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BD35A"/>
              </a:buClr>
              <a:buSzTx/>
              <a:buFont typeface="Arial" panose="020B0604020202020204" pitchFamily="34" charset="0"/>
              <a:buChar char="•"/>
              <a:tabLst/>
              <a:defRPr sz="1100">
                <a:solidFill>
                  <a:schemeClr val="bg1">
                    <a:lumMod val="85000"/>
                  </a:schemeClr>
                </a:solidFill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BD35A"/>
              </a:buClr>
              <a:buSzTx/>
              <a:buFont typeface="Arial" panose="020B0604020202020204" pitchFamily="34" charset="0"/>
              <a:buChar char="•"/>
              <a:tabLst/>
              <a:defRPr sz="1100">
                <a:solidFill>
                  <a:schemeClr val="bg1">
                    <a:lumMod val="85000"/>
                  </a:schemeClr>
                </a:solidFill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BD35A"/>
              </a:buClr>
              <a:buSzTx/>
              <a:buFont typeface="Arial" panose="020B0604020202020204" pitchFamily="34" charset="0"/>
              <a:buChar char="•"/>
              <a:tabLst/>
              <a:defRPr sz="11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" y="1"/>
            <a:ext cx="8877649" cy="635000"/>
          </a:xfrm>
        </p:spPr>
        <p:txBody>
          <a:bodyPr vert="horz" lIns="137160" tIns="45720" rIns="91440" bIns="64008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Rectangle 15"/>
          <p:cNvSpPr>
            <a:spLocks noChangeArrowheads="1"/>
          </p:cNvSpPr>
          <p:nvPr userDrawn="1"/>
        </p:nvSpPr>
        <p:spPr bwMode="auto">
          <a:xfrm>
            <a:off x="8791007" y="6638997"/>
            <a:ext cx="294362" cy="33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fld id="{56769742-659C-BB46-8305-ED60B0C8C160}" type="slidenum">
              <a:rPr lang="en-US" sz="700" kern="12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 eaLnBrk="0" hangingPunct="0">
                <a:defRPr/>
              </a:pPr>
              <a:t>‹#›</a:t>
            </a:fld>
            <a:endParaRPr lang="en-US" sz="700" kern="12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5169332" y="6577517"/>
            <a:ext cx="512505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700" kern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2016  American Well Corporation  </a:t>
            </a:r>
            <a:r>
              <a:rPr lang="en-US" sz="7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</a:t>
            </a:r>
            <a:r>
              <a:rPr lang="en-US" sz="700" kern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Confidential  </a:t>
            </a:r>
            <a:r>
              <a:rPr lang="en-US" sz="7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</a:t>
            </a:r>
            <a:endParaRPr lang="en-US" sz="700" kern="1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7788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Diagonals.png"/>
          <p:cNvPicPr/>
          <p:nvPr userDrawn="1"/>
        </p:nvPicPr>
        <p:blipFill rotWithShape="1">
          <a:blip r:embed="rId2"/>
          <a:srcRect b="4182"/>
          <a:stretch/>
        </p:blipFill>
        <p:spPr>
          <a:xfrm>
            <a:off x="0" y="4"/>
            <a:ext cx="9144000" cy="6571209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ctangle 8"/>
          <p:cNvSpPr/>
          <p:nvPr userDrawn="1"/>
        </p:nvSpPr>
        <p:spPr bwMode="auto">
          <a:xfrm>
            <a:off x="0" y="2"/>
            <a:ext cx="9144000" cy="634999"/>
          </a:xfrm>
          <a:prstGeom prst="rect">
            <a:avLst/>
          </a:prstGeom>
          <a:gradFill>
            <a:gsLst>
              <a:gs pos="100000">
                <a:srgbClr val="9E85ED"/>
              </a:gs>
              <a:gs pos="0">
                <a:srgbClr val="5D51A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228600" tIns="45720" rIns="91440" bIns="45720" rtlCol="0" anchor="ctr" anchorCtr="0">
            <a:noAutofit/>
          </a:bodyPr>
          <a:lstStyle/>
          <a:p>
            <a:pPr marL="0" marR="0" lvl="0" indent="0" defTabSz="58420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266128" y="992373"/>
            <a:ext cx="8611522" cy="50644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E85ED"/>
              </a:buClr>
              <a:buSzTx/>
              <a:buFont typeface="Arial" panose="020B0604020202020204" pitchFamily="34" charset="0"/>
              <a:buChar char="•"/>
              <a:tabLst/>
              <a:defRPr sz="1600" b="0"/>
            </a:lvl1pPr>
            <a:lvl2pPr marL="731520" marR="0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E85ED"/>
              </a:buClr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bg1">
                    <a:lumMod val="85000"/>
                  </a:schemeClr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E85ED"/>
              </a:buClr>
              <a:buSzTx/>
              <a:buFont typeface="Arial" panose="020B0604020202020204" pitchFamily="34" charset="0"/>
              <a:buChar char="•"/>
              <a:tabLst/>
              <a:defRPr sz="1100">
                <a:solidFill>
                  <a:schemeClr val="bg1">
                    <a:lumMod val="85000"/>
                  </a:schemeClr>
                </a:solidFill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E85ED"/>
              </a:buClr>
              <a:buSzTx/>
              <a:buFont typeface="Arial" panose="020B0604020202020204" pitchFamily="34" charset="0"/>
              <a:buChar char="•"/>
              <a:tabLst/>
              <a:defRPr sz="1100">
                <a:solidFill>
                  <a:schemeClr val="bg1">
                    <a:lumMod val="85000"/>
                  </a:schemeClr>
                </a:solidFill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E85ED"/>
              </a:buClr>
              <a:buSzTx/>
              <a:buFont typeface="Arial" panose="020B0604020202020204" pitchFamily="34" charset="0"/>
              <a:buChar char="•"/>
              <a:tabLst/>
              <a:defRPr sz="11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" y="1"/>
            <a:ext cx="8884919" cy="635000"/>
          </a:xfrm>
        </p:spPr>
        <p:txBody>
          <a:bodyPr vert="horz" lIns="137160" tIns="45720" rIns="91440" bIns="64008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Rectangle 15"/>
          <p:cNvSpPr>
            <a:spLocks noChangeArrowheads="1"/>
          </p:cNvSpPr>
          <p:nvPr userDrawn="1"/>
        </p:nvSpPr>
        <p:spPr bwMode="auto">
          <a:xfrm>
            <a:off x="8791007" y="6638997"/>
            <a:ext cx="294362" cy="33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fld id="{56769742-659C-BB46-8305-ED60B0C8C160}" type="slidenum">
              <a:rPr lang="en-US" sz="700" kern="12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 eaLnBrk="0" hangingPunct="0">
                <a:defRPr/>
              </a:pPr>
              <a:t>‹#›</a:t>
            </a:fld>
            <a:endParaRPr lang="en-US" sz="700" kern="12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5169332" y="6577517"/>
            <a:ext cx="512505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700" kern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2016  American Well Corporation  </a:t>
            </a:r>
            <a:r>
              <a:rPr lang="en-US" sz="7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</a:t>
            </a:r>
            <a:r>
              <a:rPr lang="en-US" sz="700" kern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Confidential  </a:t>
            </a:r>
            <a:r>
              <a:rPr lang="en-US" sz="7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</a:t>
            </a:r>
            <a:endParaRPr lang="en-US" sz="700" kern="1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0356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2"/>
            <a:ext cx="9144000" cy="634999"/>
          </a:xfrm>
          <a:prstGeom prst="rect">
            <a:avLst/>
          </a:prstGeom>
          <a:gradFill>
            <a:gsLst>
              <a:gs pos="100000">
                <a:srgbClr val="9E85ED"/>
              </a:gs>
              <a:gs pos="0">
                <a:srgbClr val="5D51A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228600" tIns="45720" rIns="91440" bIns="45720" rtlCol="0" anchor="ctr" anchorCtr="0">
            <a:noAutofit/>
          </a:bodyPr>
          <a:lstStyle/>
          <a:p>
            <a:pPr marL="0" marR="0" lvl="0" indent="0" defTabSz="58420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266128" y="992373"/>
            <a:ext cx="8611522" cy="50644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E85ED"/>
              </a:buClr>
              <a:buSzTx/>
              <a:buFont typeface="Arial" panose="020B0604020202020204" pitchFamily="34" charset="0"/>
              <a:buChar char="•"/>
              <a:tabLst/>
              <a:defRPr sz="1600" b="0"/>
            </a:lvl1pPr>
            <a:lvl2pPr marL="731520" marR="0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E85ED"/>
              </a:buClr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bg1">
                    <a:lumMod val="85000"/>
                  </a:schemeClr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E85ED"/>
              </a:buClr>
              <a:buSzTx/>
              <a:buFont typeface="Arial" panose="020B0604020202020204" pitchFamily="34" charset="0"/>
              <a:buChar char="•"/>
              <a:tabLst/>
              <a:defRPr sz="1100">
                <a:solidFill>
                  <a:schemeClr val="bg1">
                    <a:lumMod val="85000"/>
                  </a:schemeClr>
                </a:solidFill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E85ED"/>
              </a:buClr>
              <a:buSzTx/>
              <a:buFont typeface="Arial" panose="020B0604020202020204" pitchFamily="34" charset="0"/>
              <a:buChar char="•"/>
              <a:tabLst/>
              <a:defRPr sz="1100">
                <a:solidFill>
                  <a:schemeClr val="bg1">
                    <a:lumMod val="85000"/>
                  </a:schemeClr>
                </a:solidFill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E85ED"/>
              </a:buClr>
              <a:buSzTx/>
              <a:buFont typeface="Arial" panose="020B0604020202020204" pitchFamily="34" charset="0"/>
              <a:buChar char="•"/>
              <a:tabLst/>
              <a:defRPr sz="11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" y="4"/>
            <a:ext cx="8877649" cy="634997"/>
          </a:xfrm>
        </p:spPr>
        <p:txBody>
          <a:bodyPr vert="horz" lIns="137160" tIns="45720" rIns="91440" bIns="64008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Rectangle 15"/>
          <p:cNvSpPr>
            <a:spLocks noChangeArrowheads="1"/>
          </p:cNvSpPr>
          <p:nvPr userDrawn="1"/>
        </p:nvSpPr>
        <p:spPr bwMode="auto">
          <a:xfrm>
            <a:off x="8791007" y="6638997"/>
            <a:ext cx="294362" cy="33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fld id="{56769742-659C-BB46-8305-ED60B0C8C160}" type="slidenum">
              <a:rPr lang="en-US" sz="700" kern="12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 eaLnBrk="0" hangingPunct="0">
                <a:defRPr/>
              </a:pPr>
              <a:t>‹#›</a:t>
            </a:fld>
            <a:endParaRPr lang="en-US" sz="700" kern="12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5169332" y="6577517"/>
            <a:ext cx="512505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700" kern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2016  American Well Corporation  </a:t>
            </a:r>
            <a:r>
              <a:rPr lang="en-US" sz="7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</a:t>
            </a:r>
            <a:r>
              <a:rPr lang="en-US" sz="700" kern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Confidential  </a:t>
            </a:r>
            <a:r>
              <a:rPr lang="en-US" sz="7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</a:t>
            </a:r>
            <a:endParaRPr lang="en-US" sz="700" kern="1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1981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0" y="2"/>
            <a:ext cx="9144000" cy="634999"/>
          </a:xfrm>
          <a:prstGeom prst="rect">
            <a:avLst/>
          </a:prstGeom>
          <a:gradFill flip="none" rotWithShape="1">
            <a:gsLst>
              <a:gs pos="100000">
                <a:srgbClr val="27BBFE"/>
              </a:gs>
              <a:gs pos="0">
                <a:srgbClr val="007FC9"/>
              </a:gs>
            </a:gsLst>
            <a:lin ang="0" scaled="0"/>
          </a:gra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8600" tIns="71437" rIns="71437" bIns="71437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58420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Helvetica Light"/>
              <a:cs typeface="Helvetica Light"/>
            </a:endParaRPr>
          </a:p>
        </p:txBody>
      </p:sp>
      <p:pic>
        <p:nvPicPr>
          <p:cNvPr id="15" name="Diagonals.png"/>
          <p:cNvPicPr/>
          <p:nvPr userDrawn="1"/>
        </p:nvPicPr>
        <p:blipFill rotWithShape="1">
          <a:blip r:embed="rId2"/>
          <a:srcRect b="4182"/>
          <a:stretch/>
        </p:blipFill>
        <p:spPr>
          <a:xfrm>
            <a:off x="0" y="4"/>
            <a:ext cx="9144000" cy="657120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412066" y="992373"/>
            <a:ext cx="5465584" cy="50644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7BBFE"/>
              </a:buClr>
              <a:buSzTx/>
              <a:buFont typeface="Arial" panose="020B0604020202020204" pitchFamily="34" charset="0"/>
              <a:buChar char="•"/>
              <a:tabLst/>
              <a:defRPr sz="1600" b="0"/>
            </a:lvl1pPr>
            <a:lvl2pPr marL="731520" marR="0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7BBFE"/>
              </a:buClr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bg1">
                    <a:lumMod val="85000"/>
                  </a:schemeClr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7BBFE"/>
              </a:buClr>
              <a:buSzTx/>
              <a:buFont typeface="Arial" panose="020B0604020202020204" pitchFamily="34" charset="0"/>
              <a:buChar char="•"/>
              <a:tabLst/>
              <a:defRPr sz="1100">
                <a:solidFill>
                  <a:schemeClr val="bg1">
                    <a:lumMod val="85000"/>
                  </a:schemeClr>
                </a:solidFill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7BBFE"/>
              </a:buClr>
              <a:buSzTx/>
              <a:buFont typeface="Arial" panose="020B0604020202020204" pitchFamily="34" charset="0"/>
              <a:buChar char="•"/>
              <a:tabLst/>
              <a:defRPr sz="1100">
                <a:solidFill>
                  <a:schemeClr val="bg1">
                    <a:lumMod val="85000"/>
                  </a:schemeClr>
                </a:solidFill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7BBFE"/>
              </a:buClr>
              <a:buSzTx/>
              <a:buFont typeface="Arial" panose="020B0604020202020204" pitchFamily="34" charset="0"/>
              <a:buChar char="•"/>
              <a:tabLst/>
              <a:defRPr sz="11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" y="1"/>
            <a:ext cx="8877649" cy="635000"/>
          </a:xfrm>
        </p:spPr>
        <p:txBody>
          <a:bodyPr vert="horz" lIns="137160" tIns="45720" rIns="91440" bIns="64008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2" name="Rectangle 15"/>
          <p:cNvSpPr>
            <a:spLocks noChangeArrowheads="1"/>
          </p:cNvSpPr>
          <p:nvPr userDrawn="1"/>
        </p:nvSpPr>
        <p:spPr bwMode="auto">
          <a:xfrm>
            <a:off x="8791007" y="6638997"/>
            <a:ext cx="294362" cy="33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fld id="{56769742-659C-BB46-8305-ED60B0C8C160}" type="slidenum">
              <a:rPr lang="en-US" sz="700" kern="12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 eaLnBrk="0" hangingPunct="0">
                <a:defRPr/>
              </a:pPr>
              <a:t>‹#›</a:t>
            </a:fld>
            <a:endParaRPr lang="en-US" sz="700" kern="12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5169332" y="6577517"/>
            <a:ext cx="512505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700" kern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2017  American Well Corporation  </a:t>
            </a:r>
            <a:r>
              <a:rPr lang="en-US" sz="7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</a:t>
            </a:r>
            <a:r>
              <a:rPr lang="en-US" sz="700" kern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Confidential  </a:t>
            </a:r>
            <a:r>
              <a:rPr lang="en-US" sz="7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</a:t>
            </a:r>
            <a:endParaRPr lang="en-US" sz="700" kern="1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5911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2"/>
            <a:ext cx="9144000" cy="634999"/>
          </a:xfrm>
          <a:prstGeom prst="rect">
            <a:avLst/>
          </a:prstGeom>
          <a:gradFill flip="none" rotWithShape="1">
            <a:gsLst>
              <a:gs pos="100000">
                <a:srgbClr val="27BBFE"/>
              </a:gs>
              <a:gs pos="0">
                <a:srgbClr val="007FC9"/>
              </a:gs>
            </a:gsLst>
            <a:lin ang="0" scaled="0"/>
          </a:gra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8600" tIns="71437" rIns="71437" bIns="71437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58420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Helvetica Light"/>
              <a:cs typeface="Helvetica Light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412066" y="992373"/>
            <a:ext cx="5465584" cy="50644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7BBFE"/>
              </a:buClr>
              <a:buSzTx/>
              <a:buFont typeface="Arial" panose="020B0604020202020204" pitchFamily="34" charset="0"/>
              <a:buChar char="•"/>
              <a:tabLst/>
              <a:defRPr sz="1600" b="0"/>
            </a:lvl1pPr>
            <a:lvl2pPr marL="731520" marR="0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7BBFE"/>
              </a:buClr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bg1">
                    <a:lumMod val="85000"/>
                  </a:schemeClr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7BBFE"/>
              </a:buClr>
              <a:buSzTx/>
              <a:buFont typeface="Arial" panose="020B0604020202020204" pitchFamily="34" charset="0"/>
              <a:buChar char="•"/>
              <a:tabLst/>
              <a:defRPr sz="1100">
                <a:solidFill>
                  <a:schemeClr val="bg1">
                    <a:lumMod val="85000"/>
                  </a:schemeClr>
                </a:solidFill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7BBFE"/>
              </a:buClr>
              <a:buSzTx/>
              <a:buFont typeface="Arial" panose="020B0604020202020204" pitchFamily="34" charset="0"/>
              <a:buChar char="•"/>
              <a:tabLst/>
              <a:defRPr sz="1100">
                <a:solidFill>
                  <a:schemeClr val="bg1">
                    <a:lumMod val="85000"/>
                  </a:schemeClr>
                </a:solidFill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7BBFE"/>
              </a:buClr>
              <a:buSzTx/>
              <a:buFont typeface="Arial" panose="020B0604020202020204" pitchFamily="34" charset="0"/>
              <a:buChar char="•"/>
              <a:tabLst/>
              <a:defRPr sz="11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" y="4"/>
            <a:ext cx="4442790" cy="634997"/>
          </a:xfrm>
        </p:spPr>
        <p:txBody>
          <a:bodyPr vert="horz" lIns="137160" tIns="45720" rIns="91440" bIns="64008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Rectangle 15"/>
          <p:cNvSpPr>
            <a:spLocks noChangeArrowheads="1"/>
          </p:cNvSpPr>
          <p:nvPr userDrawn="1"/>
        </p:nvSpPr>
        <p:spPr bwMode="auto">
          <a:xfrm>
            <a:off x="8791007" y="6638997"/>
            <a:ext cx="294362" cy="33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fld id="{56769742-659C-BB46-8305-ED60B0C8C160}" type="slidenum">
              <a:rPr lang="en-US" sz="700" kern="12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 eaLnBrk="0" hangingPunct="0">
                <a:defRPr/>
              </a:pPr>
              <a:t>‹#›</a:t>
            </a:fld>
            <a:endParaRPr lang="en-US" sz="700" kern="12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5169332" y="6577517"/>
            <a:ext cx="512505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700" kern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2017 American Well Corporation  </a:t>
            </a:r>
            <a:r>
              <a:rPr lang="en-US" sz="7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</a:t>
            </a:r>
            <a:r>
              <a:rPr lang="en-US" sz="700" kern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Confidential  </a:t>
            </a:r>
            <a:r>
              <a:rPr lang="en-US" sz="7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</a:t>
            </a:r>
            <a:endParaRPr lang="en-US" sz="700" kern="1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1238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0" y="2"/>
            <a:ext cx="9144000" cy="634999"/>
          </a:xfrm>
          <a:prstGeom prst="rect">
            <a:avLst/>
          </a:prstGeom>
          <a:gradFill>
            <a:gsLst>
              <a:gs pos="100000">
                <a:srgbClr val="75DD5C"/>
              </a:gs>
              <a:gs pos="0">
                <a:srgbClr val="369F3F"/>
              </a:gs>
            </a:gsLst>
            <a:lin ang="0" scaled="0"/>
          </a:gra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8600" tIns="71437" rIns="71437" bIns="71437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58420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Helvetica Light"/>
              <a:cs typeface="Helvetica Light"/>
            </a:endParaRPr>
          </a:p>
        </p:txBody>
      </p:sp>
      <p:pic>
        <p:nvPicPr>
          <p:cNvPr id="15" name="Diagonals.png"/>
          <p:cNvPicPr/>
          <p:nvPr userDrawn="1"/>
        </p:nvPicPr>
        <p:blipFill rotWithShape="1">
          <a:blip r:embed="rId2"/>
          <a:srcRect b="4182"/>
          <a:stretch/>
        </p:blipFill>
        <p:spPr>
          <a:xfrm>
            <a:off x="0" y="4"/>
            <a:ext cx="9144000" cy="657120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412066" y="992373"/>
            <a:ext cx="5465584" cy="50644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5DD5C"/>
              </a:buClr>
              <a:buSzTx/>
              <a:buFont typeface="Arial" panose="020B0604020202020204" pitchFamily="34" charset="0"/>
              <a:buChar char="•"/>
              <a:tabLst/>
              <a:defRPr sz="1600" b="0"/>
            </a:lvl1pPr>
            <a:lvl2pPr marL="731520" marR="0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5DD5C"/>
              </a:buClr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bg1">
                    <a:lumMod val="85000"/>
                  </a:schemeClr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5DD5C"/>
              </a:buClr>
              <a:buSzTx/>
              <a:buFont typeface="Arial" panose="020B0604020202020204" pitchFamily="34" charset="0"/>
              <a:buChar char="•"/>
              <a:tabLst/>
              <a:defRPr sz="1100">
                <a:solidFill>
                  <a:schemeClr val="bg1">
                    <a:lumMod val="85000"/>
                  </a:schemeClr>
                </a:solidFill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5DD5C"/>
              </a:buClr>
              <a:buSzTx/>
              <a:buFont typeface="Arial" panose="020B0604020202020204" pitchFamily="34" charset="0"/>
              <a:buChar char="•"/>
              <a:tabLst/>
              <a:defRPr sz="1100">
                <a:solidFill>
                  <a:schemeClr val="bg1">
                    <a:lumMod val="85000"/>
                  </a:schemeClr>
                </a:solidFill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5DD5C"/>
              </a:buClr>
              <a:buSzTx/>
              <a:buFont typeface="Arial" panose="020B0604020202020204" pitchFamily="34" charset="0"/>
              <a:buChar char="•"/>
              <a:tabLst/>
              <a:defRPr sz="11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" y="1"/>
            <a:ext cx="8877649" cy="635000"/>
          </a:xfrm>
        </p:spPr>
        <p:txBody>
          <a:bodyPr vert="horz" lIns="137160" tIns="45720" rIns="91440" bIns="64008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4" name="Rectangle 15"/>
          <p:cNvSpPr>
            <a:spLocks noChangeArrowheads="1"/>
          </p:cNvSpPr>
          <p:nvPr userDrawn="1"/>
        </p:nvSpPr>
        <p:spPr bwMode="auto">
          <a:xfrm>
            <a:off x="8791007" y="6638997"/>
            <a:ext cx="294362" cy="33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fld id="{56769742-659C-BB46-8305-ED60B0C8C160}" type="slidenum">
              <a:rPr lang="en-US" sz="700" kern="12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 eaLnBrk="0" hangingPunct="0">
                <a:defRPr/>
              </a:pPr>
              <a:t>‹#›</a:t>
            </a:fld>
            <a:endParaRPr lang="en-US" sz="700" kern="12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5169332" y="6577517"/>
            <a:ext cx="512505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700" kern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2016  American Well Corporation  </a:t>
            </a:r>
            <a:r>
              <a:rPr lang="en-US" sz="7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</a:t>
            </a:r>
            <a:r>
              <a:rPr lang="en-US" sz="700" kern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Confidential  </a:t>
            </a:r>
            <a:r>
              <a:rPr lang="en-US" sz="7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</a:t>
            </a:r>
            <a:endParaRPr lang="en-US" sz="700" kern="1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1057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2"/>
            <a:ext cx="9144000" cy="634999"/>
          </a:xfrm>
          <a:prstGeom prst="rect">
            <a:avLst/>
          </a:prstGeom>
          <a:gradFill>
            <a:gsLst>
              <a:gs pos="100000">
                <a:srgbClr val="75DD5C"/>
              </a:gs>
              <a:gs pos="0">
                <a:srgbClr val="369F3F"/>
              </a:gs>
            </a:gsLst>
            <a:lin ang="0" scaled="0"/>
          </a:gra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8600" tIns="71437" rIns="71437" bIns="71437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58420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Helvetica Light"/>
              <a:cs typeface="Helvetica Light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412066" y="992373"/>
            <a:ext cx="5465584" cy="50644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5DD5C"/>
              </a:buClr>
              <a:buSzTx/>
              <a:buFont typeface="Arial" panose="020B0604020202020204" pitchFamily="34" charset="0"/>
              <a:buChar char="•"/>
              <a:tabLst/>
              <a:defRPr sz="1600" b="0"/>
            </a:lvl1pPr>
            <a:lvl2pPr marL="731520" marR="0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5DD5C"/>
              </a:buClr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bg1">
                    <a:lumMod val="85000"/>
                  </a:schemeClr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5DD5C"/>
              </a:buClr>
              <a:buSzTx/>
              <a:buFont typeface="Arial" panose="020B0604020202020204" pitchFamily="34" charset="0"/>
              <a:buChar char="•"/>
              <a:tabLst/>
              <a:defRPr sz="1100">
                <a:solidFill>
                  <a:schemeClr val="bg1">
                    <a:lumMod val="85000"/>
                  </a:schemeClr>
                </a:solidFill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5DD5C"/>
              </a:buClr>
              <a:buSzTx/>
              <a:buFont typeface="Arial" panose="020B0604020202020204" pitchFamily="34" charset="0"/>
              <a:buChar char="•"/>
              <a:tabLst/>
              <a:defRPr sz="1100">
                <a:solidFill>
                  <a:schemeClr val="bg1">
                    <a:lumMod val="85000"/>
                  </a:schemeClr>
                </a:solidFill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5DD5C"/>
              </a:buClr>
              <a:buSzTx/>
              <a:buFont typeface="Arial" panose="020B0604020202020204" pitchFamily="34" charset="0"/>
              <a:buChar char="•"/>
              <a:tabLst/>
              <a:defRPr sz="11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" y="1"/>
            <a:ext cx="8877649" cy="635000"/>
          </a:xfrm>
        </p:spPr>
        <p:txBody>
          <a:bodyPr vert="horz" lIns="137160" tIns="45720" rIns="91440" bIns="64008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Rectangle 15"/>
          <p:cNvSpPr>
            <a:spLocks noChangeArrowheads="1"/>
          </p:cNvSpPr>
          <p:nvPr userDrawn="1"/>
        </p:nvSpPr>
        <p:spPr bwMode="auto">
          <a:xfrm>
            <a:off x="8791007" y="6638997"/>
            <a:ext cx="294362" cy="33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fld id="{56769742-659C-BB46-8305-ED60B0C8C160}" type="slidenum">
              <a:rPr lang="en-US" sz="700" kern="12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 eaLnBrk="0" hangingPunct="0">
                <a:defRPr/>
              </a:pPr>
              <a:t>‹#›</a:t>
            </a:fld>
            <a:endParaRPr lang="en-US" sz="700" kern="12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5169332" y="6577517"/>
            <a:ext cx="512505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700" kern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2016  American Well Corporation  </a:t>
            </a:r>
            <a:r>
              <a:rPr lang="en-US" sz="7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</a:t>
            </a:r>
            <a:r>
              <a:rPr lang="en-US" sz="700" kern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Confidential  </a:t>
            </a:r>
            <a:r>
              <a:rPr lang="en-US" sz="7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</a:t>
            </a:r>
            <a:endParaRPr lang="en-US" sz="700" kern="1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7405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0" y="2"/>
            <a:ext cx="9144000" cy="634999"/>
          </a:xfrm>
          <a:prstGeom prst="rect">
            <a:avLst/>
          </a:prstGeom>
          <a:gradFill>
            <a:gsLst>
              <a:gs pos="100000">
                <a:srgbClr val="F8C651"/>
              </a:gs>
              <a:gs pos="0">
                <a:srgbClr val="ED9B35"/>
              </a:gs>
            </a:gsLst>
            <a:lin ang="0" scaled="0"/>
          </a:gra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8600" tIns="71437" rIns="71437" bIns="71437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58420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Helvetica Light"/>
              <a:cs typeface="Helvetica Light"/>
            </a:endParaRPr>
          </a:p>
        </p:txBody>
      </p:sp>
      <p:pic>
        <p:nvPicPr>
          <p:cNvPr id="15" name="Diagonals.png"/>
          <p:cNvPicPr/>
          <p:nvPr userDrawn="1"/>
        </p:nvPicPr>
        <p:blipFill rotWithShape="1">
          <a:blip r:embed="rId2"/>
          <a:srcRect b="4182"/>
          <a:stretch/>
        </p:blipFill>
        <p:spPr>
          <a:xfrm>
            <a:off x="0" y="4"/>
            <a:ext cx="9144000" cy="657120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412066" y="992373"/>
            <a:ext cx="5465584" cy="50644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BD35A"/>
              </a:buClr>
              <a:buSzTx/>
              <a:buFont typeface="Arial" panose="020B0604020202020204" pitchFamily="34" charset="0"/>
              <a:buChar char="•"/>
              <a:tabLst/>
              <a:defRPr sz="1600" b="0"/>
            </a:lvl1pPr>
            <a:lvl2pPr marL="731520" marR="0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BD35A"/>
              </a:buClr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bg1">
                    <a:lumMod val="85000"/>
                  </a:schemeClr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BD35A"/>
              </a:buClr>
              <a:buSzTx/>
              <a:buFont typeface="Arial" panose="020B0604020202020204" pitchFamily="34" charset="0"/>
              <a:buChar char="•"/>
              <a:tabLst/>
              <a:defRPr sz="1100">
                <a:solidFill>
                  <a:schemeClr val="bg1">
                    <a:lumMod val="85000"/>
                  </a:schemeClr>
                </a:solidFill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BD35A"/>
              </a:buClr>
              <a:buSzTx/>
              <a:buFont typeface="Arial" panose="020B0604020202020204" pitchFamily="34" charset="0"/>
              <a:buChar char="•"/>
              <a:tabLst/>
              <a:defRPr sz="1100">
                <a:solidFill>
                  <a:schemeClr val="bg1">
                    <a:lumMod val="85000"/>
                  </a:schemeClr>
                </a:solidFill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BD35A"/>
              </a:buClr>
              <a:buSzTx/>
              <a:buFont typeface="Arial" panose="020B0604020202020204" pitchFamily="34" charset="0"/>
              <a:buChar char="•"/>
              <a:tabLst/>
              <a:defRPr sz="11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" y="1"/>
            <a:ext cx="8884919" cy="635000"/>
          </a:xfrm>
        </p:spPr>
        <p:txBody>
          <a:bodyPr vert="horz" lIns="137160" tIns="45720" rIns="91440" bIns="64008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4" name="Rectangle 15"/>
          <p:cNvSpPr>
            <a:spLocks noChangeArrowheads="1"/>
          </p:cNvSpPr>
          <p:nvPr userDrawn="1"/>
        </p:nvSpPr>
        <p:spPr bwMode="auto">
          <a:xfrm>
            <a:off x="8791007" y="6638997"/>
            <a:ext cx="294362" cy="33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fld id="{56769742-659C-BB46-8305-ED60B0C8C160}" type="slidenum">
              <a:rPr lang="en-US" sz="700" kern="12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 eaLnBrk="0" hangingPunct="0">
                <a:defRPr/>
              </a:pPr>
              <a:t>‹#›</a:t>
            </a:fld>
            <a:endParaRPr lang="en-US" sz="700" kern="12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5169332" y="6577517"/>
            <a:ext cx="512505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700" kern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2016  American Well Corporation  </a:t>
            </a:r>
            <a:r>
              <a:rPr lang="en-US" sz="7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</a:t>
            </a:r>
            <a:r>
              <a:rPr lang="en-US" sz="700" kern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Confidential  </a:t>
            </a:r>
            <a:r>
              <a:rPr lang="en-US" sz="7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</a:t>
            </a:r>
            <a:endParaRPr lang="en-US" sz="700" kern="1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142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alphaModFix amt="6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36246"/>
            <a:ext cx="9144000" cy="592175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10287" y="179752"/>
            <a:ext cx="6366297" cy="597488"/>
          </a:xfrm>
          <a:prstGeom prst="rect">
            <a:avLst/>
          </a:prstGeom>
        </p:spPr>
        <p:txBody>
          <a:bodyPr/>
          <a:lstStyle>
            <a:lvl1pPr algn="r">
              <a:defRPr lang="en-US" sz="3600" kern="1200" dirty="0">
                <a:solidFill>
                  <a:srgbClr val="404040"/>
                </a:solidFill>
                <a:latin typeface="Calibri Light"/>
                <a:ea typeface="+mn-ea"/>
                <a:cs typeface="Calibri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3" descr="AllyHealth Logo 2014 ouline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604" y="246888"/>
            <a:ext cx="2599558" cy="53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3"/>
          <p:cNvSpPr txBox="1">
            <a:spLocks/>
          </p:cNvSpPr>
          <p:nvPr userDrawn="1"/>
        </p:nvSpPr>
        <p:spPr bwMode="auto">
          <a:xfrm>
            <a:off x="6834994" y="642249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26379D-4A5C-49B7-9AA0-DE95C3426B14}" type="slidenum">
              <a:rPr lang="en-US" altLang="en-US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pPr/>
              <a:t>‹#›</a:t>
            </a:fld>
            <a:endParaRPr lang="en-US" altLang="en-US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99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2"/>
            <a:ext cx="9144000" cy="634999"/>
          </a:xfrm>
          <a:prstGeom prst="rect">
            <a:avLst/>
          </a:prstGeom>
          <a:gradFill>
            <a:gsLst>
              <a:gs pos="100000">
                <a:srgbClr val="F8C651"/>
              </a:gs>
              <a:gs pos="0">
                <a:srgbClr val="ED9B35"/>
              </a:gs>
            </a:gsLst>
            <a:lin ang="0" scaled="0"/>
          </a:gra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8600" tIns="71437" rIns="71437" bIns="71437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58420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Helvetica Light"/>
              <a:cs typeface="Helvetica Light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412066" y="992373"/>
            <a:ext cx="5465584" cy="50644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BD35A"/>
              </a:buClr>
              <a:buSzTx/>
              <a:buFont typeface="Arial" panose="020B0604020202020204" pitchFamily="34" charset="0"/>
              <a:buChar char="•"/>
              <a:tabLst/>
              <a:defRPr sz="1600" b="0"/>
            </a:lvl1pPr>
            <a:lvl2pPr marL="731520" marR="0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BD35A"/>
              </a:buClr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bg1">
                    <a:lumMod val="85000"/>
                  </a:schemeClr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BD35A"/>
              </a:buClr>
              <a:buSzTx/>
              <a:buFont typeface="Arial" panose="020B0604020202020204" pitchFamily="34" charset="0"/>
              <a:buChar char="•"/>
              <a:tabLst/>
              <a:defRPr sz="1100">
                <a:solidFill>
                  <a:schemeClr val="bg1">
                    <a:lumMod val="85000"/>
                  </a:schemeClr>
                </a:solidFill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BD35A"/>
              </a:buClr>
              <a:buSzTx/>
              <a:buFont typeface="Arial" panose="020B0604020202020204" pitchFamily="34" charset="0"/>
              <a:buChar char="•"/>
              <a:tabLst/>
              <a:defRPr sz="1100">
                <a:solidFill>
                  <a:schemeClr val="bg1">
                    <a:lumMod val="85000"/>
                  </a:schemeClr>
                </a:solidFill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BD35A"/>
              </a:buClr>
              <a:buSzTx/>
              <a:buFont typeface="Arial" panose="020B0604020202020204" pitchFamily="34" charset="0"/>
              <a:buChar char="•"/>
              <a:tabLst/>
              <a:defRPr sz="11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" y="1"/>
            <a:ext cx="8877649" cy="635000"/>
          </a:xfrm>
        </p:spPr>
        <p:txBody>
          <a:bodyPr vert="horz" lIns="137160" tIns="45720" rIns="91440" bIns="64008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Rectangle 15"/>
          <p:cNvSpPr>
            <a:spLocks noChangeArrowheads="1"/>
          </p:cNvSpPr>
          <p:nvPr userDrawn="1"/>
        </p:nvSpPr>
        <p:spPr bwMode="auto">
          <a:xfrm>
            <a:off x="8791007" y="6638997"/>
            <a:ext cx="294362" cy="33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fld id="{56769742-659C-BB46-8305-ED60B0C8C160}" type="slidenum">
              <a:rPr lang="en-US" sz="700" kern="12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 eaLnBrk="0" hangingPunct="0">
                <a:defRPr/>
              </a:pPr>
              <a:t>‹#›</a:t>
            </a:fld>
            <a:endParaRPr lang="en-US" sz="700" kern="12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169332" y="6577517"/>
            <a:ext cx="512505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700" kern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2016  American Well Corporation  </a:t>
            </a:r>
            <a:r>
              <a:rPr lang="en-US" sz="7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</a:t>
            </a:r>
            <a:r>
              <a:rPr lang="en-US" sz="700" kern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Confidential  </a:t>
            </a:r>
            <a:r>
              <a:rPr lang="en-US" sz="7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</a:t>
            </a:r>
            <a:endParaRPr lang="en-US" sz="700" kern="1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6320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Diagonals.png"/>
          <p:cNvPicPr/>
          <p:nvPr userDrawn="1"/>
        </p:nvPicPr>
        <p:blipFill rotWithShape="1">
          <a:blip r:embed="rId2"/>
          <a:srcRect b="4182"/>
          <a:stretch/>
        </p:blipFill>
        <p:spPr>
          <a:xfrm>
            <a:off x="0" y="4"/>
            <a:ext cx="9144000" cy="6571209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ctangle 8"/>
          <p:cNvSpPr/>
          <p:nvPr userDrawn="1"/>
        </p:nvSpPr>
        <p:spPr bwMode="auto">
          <a:xfrm>
            <a:off x="0" y="2"/>
            <a:ext cx="9144000" cy="634999"/>
          </a:xfrm>
          <a:prstGeom prst="rect">
            <a:avLst/>
          </a:prstGeom>
          <a:gradFill>
            <a:gsLst>
              <a:gs pos="100000">
                <a:srgbClr val="9E85ED"/>
              </a:gs>
              <a:gs pos="0">
                <a:srgbClr val="5D51A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228600" tIns="45720" rIns="91440" bIns="45720" rtlCol="0" anchor="ctr" anchorCtr="0">
            <a:noAutofit/>
          </a:bodyPr>
          <a:lstStyle/>
          <a:p>
            <a:pPr marL="0" marR="0" lvl="0" indent="0" defTabSz="58420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412066" y="992373"/>
            <a:ext cx="5465584" cy="50644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E85ED"/>
              </a:buClr>
              <a:buSzTx/>
              <a:buFont typeface="Arial" panose="020B0604020202020204" pitchFamily="34" charset="0"/>
              <a:buChar char="•"/>
              <a:tabLst/>
              <a:defRPr sz="1600" b="0"/>
            </a:lvl1pPr>
            <a:lvl2pPr marL="731520" marR="0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E85ED"/>
              </a:buClr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bg1">
                    <a:lumMod val="85000"/>
                  </a:schemeClr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E85ED"/>
              </a:buClr>
              <a:buSzTx/>
              <a:buFont typeface="Arial" panose="020B0604020202020204" pitchFamily="34" charset="0"/>
              <a:buChar char="•"/>
              <a:tabLst/>
              <a:defRPr sz="1100">
                <a:solidFill>
                  <a:schemeClr val="bg1">
                    <a:lumMod val="85000"/>
                  </a:schemeClr>
                </a:solidFill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E85ED"/>
              </a:buClr>
              <a:buSzTx/>
              <a:buFont typeface="Arial" panose="020B0604020202020204" pitchFamily="34" charset="0"/>
              <a:buChar char="•"/>
              <a:tabLst/>
              <a:defRPr sz="1100">
                <a:solidFill>
                  <a:schemeClr val="bg1">
                    <a:lumMod val="85000"/>
                  </a:schemeClr>
                </a:solidFill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E85ED"/>
              </a:buClr>
              <a:buSzTx/>
              <a:buFont typeface="Arial" panose="020B0604020202020204" pitchFamily="34" charset="0"/>
              <a:buChar char="•"/>
              <a:tabLst/>
              <a:defRPr sz="11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" y="1"/>
            <a:ext cx="8884919" cy="635000"/>
          </a:xfrm>
        </p:spPr>
        <p:txBody>
          <a:bodyPr vert="horz" lIns="137160" tIns="45720" rIns="91440" bIns="64008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48082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2"/>
            <a:ext cx="9144000" cy="634999"/>
          </a:xfrm>
          <a:prstGeom prst="rect">
            <a:avLst/>
          </a:prstGeom>
          <a:gradFill>
            <a:gsLst>
              <a:gs pos="100000">
                <a:srgbClr val="9E85ED"/>
              </a:gs>
              <a:gs pos="0">
                <a:srgbClr val="5D51A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228600" tIns="45720" rIns="91440" bIns="45720" rtlCol="0" anchor="ctr" anchorCtr="0">
            <a:noAutofit/>
          </a:bodyPr>
          <a:lstStyle/>
          <a:p>
            <a:pPr marL="0" marR="0" lvl="0" indent="0" defTabSz="58420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412066" y="992373"/>
            <a:ext cx="5465584" cy="50644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E85ED"/>
              </a:buClr>
              <a:buSzTx/>
              <a:buFont typeface="Arial" panose="020B0604020202020204" pitchFamily="34" charset="0"/>
              <a:buChar char="•"/>
              <a:tabLst/>
              <a:defRPr sz="1600" b="0"/>
            </a:lvl1pPr>
            <a:lvl2pPr marL="731520" marR="0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E85ED"/>
              </a:buClr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bg1">
                    <a:lumMod val="85000"/>
                  </a:schemeClr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E85ED"/>
              </a:buClr>
              <a:buSzTx/>
              <a:buFont typeface="Arial" panose="020B0604020202020204" pitchFamily="34" charset="0"/>
              <a:buChar char="•"/>
              <a:tabLst/>
              <a:defRPr sz="1100">
                <a:solidFill>
                  <a:schemeClr val="bg1">
                    <a:lumMod val="85000"/>
                  </a:schemeClr>
                </a:solidFill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E85ED"/>
              </a:buClr>
              <a:buSzTx/>
              <a:buFont typeface="Arial" panose="020B0604020202020204" pitchFamily="34" charset="0"/>
              <a:buChar char="•"/>
              <a:tabLst/>
              <a:defRPr sz="1100">
                <a:solidFill>
                  <a:schemeClr val="bg1">
                    <a:lumMod val="85000"/>
                  </a:schemeClr>
                </a:solidFill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E85ED"/>
              </a:buClr>
              <a:buSzTx/>
              <a:buFont typeface="Arial" panose="020B0604020202020204" pitchFamily="34" charset="0"/>
              <a:buChar char="•"/>
              <a:tabLst/>
              <a:defRPr sz="11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" y="1"/>
            <a:ext cx="8877649" cy="635000"/>
          </a:xfrm>
        </p:spPr>
        <p:txBody>
          <a:bodyPr vert="horz" lIns="137160" tIns="45720" rIns="91440" bIns="64008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Rectangle 15"/>
          <p:cNvSpPr>
            <a:spLocks noChangeArrowheads="1"/>
          </p:cNvSpPr>
          <p:nvPr userDrawn="1"/>
        </p:nvSpPr>
        <p:spPr bwMode="auto">
          <a:xfrm>
            <a:off x="8791007" y="6638997"/>
            <a:ext cx="294362" cy="33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fld id="{56769742-659C-BB46-8305-ED60B0C8C160}" type="slidenum">
              <a:rPr lang="en-US" sz="700" kern="12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 eaLnBrk="0" hangingPunct="0">
                <a:defRPr/>
              </a:pPr>
              <a:t>‹#›</a:t>
            </a:fld>
            <a:endParaRPr lang="en-US" sz="700" kern="12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5169332" y="6577517"/>
            <a:ext cx="512505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700" kern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2016  American Well Corporation  </a:t>
            </a:r>
            <a:r>
              <a:rPr lang="en-US" sz="7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</a:t>
            </a:r>
            <a:r>
              <a:rPr lang="en-US" sz="700" kern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Confidential  </a:t>
            </a:r>
            <a:r>
              <a:rPr lang="en-US" sz="7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</a:t>
            </a:r>
            <a:endParaRPr lang="en-US" sz="700" kern="1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1298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Diagonals.png"/>
          <p:cNvPicPr/>
          <p:nvPr userDrawn="1"/>
        </p:nvPicPr>
        <p:blipFill rotWithShape="1">
          <a:blip r:embed="rId2"/>
          <a:srcRect b="4182"/>
          <a:stretch/>
        </p:blipFill>
        <p:spPr>
          <a:xfrm>
            <a:off x="0" y="4"/>
            <a:ext cx="9144000" cy="657120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4"/>
          <p:cNvSpPr/>
          <p:nvPr userDrawn="1"/>
        </p:nvSpPr>
        <p:spPr>
          <a:xfrm>
            <a:off x="0" y="1"/>
            <a:ext cx="9144000" cy="227463"/>
          </a:xfrm>
          <a:prstGeom prst="rect">
            <a:avLst/>
          </a:prstGeom>
          <a:gradFill flip="none" rotWithShape="1">
            <a:gsLst>
              <a:gs pos="0">
                <a:srgbClr val="27BBFE"/>
              </a:gs>
              <a:gs pos="100000">
                <a:srgbClr val="007FC9"/>
              </a:gs>
            </a:gsLst>
            <a:lin ang="0" scaled="0"/>
          </a:gra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8600" tIns="71437" rIns="71437" bIns="71437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58420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Helvetica Light"/>
              <a:cs typeface="Helvetica Light"/>
            </a:endParaRPr>
          </a:p>
        </p:txBody>
      </p:sp>
      <p:sp>
        <p:nvSpPr>
          <p:cNvPr id="10" name="Rectangle 15"/>
          <p:cNvSpPr>
            <a:spLocks noChangeArrowheads="1"/>
          </p:cNvSpPr>
          <p:nvPr userDrawn="1"/>
        </p:nvSpPr>
        <p:spPr bwMode="auto">
          <a:xfrm>
            <a:off x="8791007" y="6638997"/>
            <a:ext cx="294362" cy="33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fld id="{56769742-659C-BB46-8305-ED60B0C8C160}" type="slidenum">
              <a:rPr lang="en-US" sz="700" kern="12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 eaLnBrk="0" hangingPunct="0">
                <a:defRPr/>
              </a:pPr>
              <a:t>‹#›</a:t>
            </a:fld>
            <a:endParaRPr lang="en-US" sz="700" kern="12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5169332" y="6577517"/>
            <a:ext cx="512505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700" kern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2016  American Well Corporation  </a:t>
            </a:r>
            <a:r>
              <a:rPr lang="en-US" sz="7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</a:t>
            </a:r>
            <a:r>
              <a:rPr lang="en-US" sz="700" kern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Confidential  </a:t>
            </a:r>
            <a:r>
              <a:rPr lang="en-US" sz="7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</a:t>
            </a:r>
            <a:endParaRPr lang="en-US" sz="700" kern="1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8770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9144000" cy="227463"/>
          </a:xfrm>
          <a:prstGeom prst="rect">
            <a:avLst/>
          </a:prstGeom>
          <a:gradFill flip="none" rotWithShape="1">
            <a:gsLst>
              <a:gs pos="0">
                <a:srgbClr val="27BBFE"/>
              </a:gs>
              <a:gs pos="100000">
                <a:srgbClr val="007FC9"/>
              </a:gs>
            </a:gsLst>
            <a:lin ang="0" scaled="0"/>
          </a:gra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8600" tIns="71437" rIns="71437" bIns="71437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58420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Helvetica Light"/>
              <a:cs typeface="Helvetica Light"/>
            </a:endParaRPr>
          </a:p>
        </p:txBody>
      </p:sp>
      <p:sp>
        <p:nvSpPr>
          <p:cNvPr id="10" name="Rectangle 15"/>
          <p:cNvSpPr>
            <a:spLocks noChangeArrowheads="1"/>
          </p:cNvSpPr>
          <p:nvPr userDrawn="1"/>
        </p:nvSpPr>
        <p:spPr bwMode="auto">
          <a:xfrm>
            <a:off x="8791007" y="6638997"/>
            <a:ext cx="294362" cy="33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fld id="{56769742-659C-BB46-8305-ED60B0C8C160}" type="slidenum">
              <a:rPr lang="en-US" sz="700" kern="12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 eaLnBrk="0" hangingPunct="0">
                <a:defRPr/>
              </a:pPr>
              <a:t>‹#›</a:t>
            </a:fld>
            <a:endParaRPr lang="en-US" sz="700" kern="12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5169332" y="6577517"/>
            <a:ext cx="512505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700" kern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2016  American Well Corporation  </a:t>
            </a:r>
            <a:r>
              <a:rPr lang="en-US" sz="7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</a:t>
            </a:r>
            <a:r>
              <a:rPr lang="en-US" sz="700" kern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Confidential  </a:t>
            </a:r>
            <a:r>
              <a:rPr lang="en-US" sz="7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</a:t>
            </a:r>
            <a:endParaRPr lang="en-US" sz="700" kern="1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8470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Diagonals.png"/>
          <p:cNvPicPr/>
          <p:nvPr userDrawn="1"/>
        </p:nvPicPr>
        <p:blipFill rotWithShape="1">
          <a:blip r:embed="rId2"/>
          <a:srcRect b="4182"/>
          <a:stretch/>
        </p:blipFill>
        <p:spPr>
          <a:xfrm>
            <a:off x="0" y="4"/>
            <a:ext cx="9144000" cy="657120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4"/>
          <p:cNvSpPr/>
          <p:nvPr userDrawn="1"/>
        </p:nvSpPr>
        <p:spPr>
          <a:xfrm>
            <a:off x="0" y="1"/>
            <a:ext cx="9144000" cy="227463"/>
          </a:xfrm>
          <a:prstGeom prst="rect">
            <a:avLst/>
          </a:prstGeom>
          <a:gradFill>
            <a:gsLst>
              <a:gs pos="0">
                <a:srgbClr val="75DD5C"/>
              </a:gs>
              <a:gs pos="100000">
                <a:srgbClr val="369F3F"/>
              </a:gs>
            </a:gsLst>
            <a:lin ang="0" scaled="0"/>
          </a:gra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8600" tIns="71437" rIns="71437" bIns="71437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58420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Helvetica Light"/>
              <a:cs typeface="Helvetica Light"/>
            </a:endParaRPr>
          </a:p>
        </p:txBody>
      </p:sp>
      <p:sp>
        <p:nvSpPr>
          <p:cNvPr id="10" name="Rectangle 15"/>
          <p:cNvSpPr>
            <a:spLocks noChangeArrowheads="1"/>
          </p:cNvSpPr>
          <p:nvPr userDrawn="1"/>
        </p:nvSpPr>
        <p:spPr bwMode="auto">
          <a:xfrm>
            <a:off x="8791007" y="6638997"/>
            <a:ext cx="294362" cy="33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fld id="{56769742-659C-BB46-8305-ED60B0C8C160}" type="slidenum">
              <a:rPr lang="en-US" sz="700" kern="12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 eaLnBrk="0" hangingPunct="0">
                <a:defRPr/>
              </a:pPr>
              <a:t>‹#›</a:t>
            </a:fld>
            <a:endParaRPr lang="en-US" sz="700" kern="12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5169332" y="6577517"/>
            <a:ext cx="512505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700" kern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2015  American Well Corporation  </a:t>
            </a:r>
            <a:r>
              <a:rPr lang="en-US" sz="7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</a:t>
            </a:r>
            <a:r>
              <a:rPr lang="en-US" sz="700" kern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Confidential  </a:t>
            </a:r>
            <a:r>
              <a:rPr lang="en-US" sz="7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</a:t>
            </a:r>
            <a:endParaRPr lang="en-US" sz="700" kern="1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0030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9144000" cy="227463"/>
          </a:xfrm>
          <a:prstGeom prst="rect">
            <a:avLst/>
          </a:prstGeom>
          <a:gradFill>
            <a:gsLst>
              <a:gs pos="0">
                <a:srgbClr val="75DD5C"/>
              </a:gs>
              <a:gs pos="100000">
                <a:srgbClr val="369F3F"/>
              </a:gs>
            </a:gsLst>
            <a:lin ang="0" scaled="0"/>
          </a:gra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8600" tIns="71437" rIns="71437" bIns="71437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58420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5475913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Diagonals.png"/>
          <p:cNvPicPr/>
          <p:nvPr userDrawn="1"/>
        </p:nvPicPr>
        <p:blipFill rotWithShape="1">
          <a:blip r:embed="rId2"/>
          <a:srcRect b="4182"/>
          <a:stretch/>
        </p:blipFill>
        <p:spPr>
          <a:xfrm>
            <a:off x="0" y="4"/>
            <a:ext cx="9144000" cy="657120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4"/>
          <p:cNvSpPr/>
          <p:nvPr userDrawn="1"/>
        </p:nvSpPr>
        <p:spPr>
          <a:xfrm>
            <a:off x="0" y="1"/>
            <a:ext cx="9144000" cy="227463"/>
          </a:xfrm>
          <a:prstGeom prst="rect">
            <a:avLst/>
          </a:prstGeom>
          <a:gradFill>
            <a:gsLst>
              <a:gs pos="0">
                <a:srgbClr val="FBD35A"/>
              </a:gs>
              <a:gs pos="100000">
                <a:srgbClr val="ED9B35"/>
              </a:gs>
            </a:gsLst>
            <a:lin ang="0" scaled="0"/>
          </a:gra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8600" tIns="71437" rIns="71437" bIns="71437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58420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Helvetica Light"/>
              <a:cs typeface="Helvetica Light"/>
            </a:endParaRPr>
          </a:p>
        </p:txBody>
      </p:sp>
      <p:sp>
        <p:nvSpPr>
          <p:cNvPr id="10" name="Rectangle 15"/>
          <p:cNvSpPr>
            <a:spLocks noChangeArrowheads="1"/>
          </p:cNvSpPr>
          <p:nvPr userDrawn="1"/>
        </p:nvSpPr>
        <p:spPr bwMode="auto">
          <a:xfrm>
            <a:off x="8791007" y="6638997"/>
            <a:ext cx="294362" cy="33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fld id="{56769742-659C-BB46-8305-ED60B0C8C160}" type="slidenum">
              <a:rPr lang="en-US" sz="700" kern="12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 eaLnBrk="0" hangingPunct="0">
                <a:defRPr/>
              </a:pPr>
              <a:t>‹#›</a:t>
            </a:fld>
            <a:endParaRPr lang="en-US" sz="700" kern="12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5169332" y="6577517"/>
            <a:ext cx="512505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700" kern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2015  American Well Corporation  </a:t>
            </a:r>
            <a:r>
              <a:rPr lang="en-US" sz="7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</a:t>
            </a:r>
            <a:r>
              <a:rPr lang="en-US" sz="700" kern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Confidential  </a:t>
            </a:r>
            <a:r>
              <a:rPr lang="en-US" sz="7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</a:t>
            </a:r>
            <a:endParaRPr lang="en-US" sz="700" kern="1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1452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9144000" cy="227463"/>
          </a:xfrm>
          <a:prstGeom prst="rect">
            <a:avLst/>
          </a:prstGeom>
          <a:gradFill>
            <a:gsLst>
              <a:gs pos="0">
                <a:srgbClr val="FBD35A"/>
              </a:gs>
              <a:gs pos="100000">
                <a:srgbClr val="ED9B35"/>
              </a:gs>
            </a:gsLst>
            <a:lin ang="0" scaled="0"/>
          </a:gra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8600" tIns="71437" rIns="71437" bIns="71437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58420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Helvetica Light"/>
              <a:cs typeface="Helvetica Light"/>
            </a:endParaRPr>
          </a:p>
        </p:txBody>
      </p:sp>
      <p:sp>
        <p:nvSpPr>
          <p:cNvPr id="10" name="Rectangle 15"/>
          <p:cNvSpPr>
            <a:spLocks noChangeArrowheads="1"/>
          </p:cNvSpPr>
          <p:nvPr userDrawn="1"/>
        </p:nvSpPr>
        <p:spPr bwMode="auto">
          <a:xfrm>
            <a:off x="8791007" y="6638997"/>
            <a:ext cx="294362" cy="33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fld id="{56769742-659C-BB46-8305-ED60B0C8C160}" type="slidenum">
              <a:rPr lang="en-US" sz="700" kern="12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 eaLnBrk="0" hangingPunct="0">
                <a:defRPr/>
              </a:pPr>
              <a:t>‹#›</a:t>
            </a:fld>
            <a:endParaRPr lang="en-US" sz="700" kern="12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5169332" y="6577517"/>
            <a:ext cx="512505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700" kern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2015  American Well Corporation  </a:t>
            </a:r>
            <a:r>
              <a:rPr lang="en-US" sz="7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</a:t>
            </a:r>
            <a:r>
              <a:rPr lang="en-US" sz="700" kern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Confidential  </a:t>
            </a:r>
            <a:r>
              <a:rPr lang="en-US" sz="7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</a:t>
            </a:r>
            <a:endParaRPr lang="en-US" sz="700" kern="1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9369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9144000" cy="227463"/>
          </a:xfrm>
          <a:prstGeom prst="rect">
            <a:avLst/>
          </a:prstGeom>
          <a:gradFill>
            <a:gsLst>
              <a:gs pos="0">
                <a:srgbClr val="9E85ED"/>
              </a:gs>
              <a:gs pos="100000">
                <a:srgbClr val="5D51A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228600" tIns="45720" rIns="91440" bIns="45720" rtlCol="0" anchor="ctr" anchorCtr="0">
            <a:normAutofit fontScale="40000" lnSpcReduction="20000"/>
          </a:bodyPr>
          <a:lstStyle/>
          <a:p>
            <a:pPr marL="0" marR="0" lvl="0" indent="0" defTabSz="58420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angle 15"/>
          <p:cNvSpPr>
            <a:spLocks noChangeArrowheads="1"/>
          </p:cNvSpPr>
          <p:nvPr userDrawn="1"/>
        </p:nvSpPr>
        <p:spPr bwMode="auto">
          <a:xfrm>
            <a:off x="8791007" y="6638997"/>
            <a:ext cx="294362" cy="33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fld id="{56769742-659C-BB46-8305-ED60B0C8C160}" type="slidenum">
              <a:rPr lang="en-US" sz="700" kern="12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 eaLnBrk="0" hangingPunct="0">
                <a:defRPr/>
              </a:pPr>
              <a:t>‹#›</a:t>
            </a:fld>
            <a:endParaRPr lang="en-US" sz="700" kern="12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5169332" y="6577517"/>
            <a:ext cx="512505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700" kern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2015  American Well Corporation  </a:t>
            </a:r>
            <a:r>
              <a:rPr lang="en-US" sz="7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</a:t>
            </a:r>
            <a:r>
              <a:rPr lang="en-US" sz="700" kern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Confidential  </a:t>
            </a:r>
            <a:r>
              <a:rPr lang="en-US" sz="7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</a:t>
            </a:r>
            <a:endParaRPr lang="en-US" sz="700" kern="1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032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 bwMode="auto">
          <a:xfrm>
            <a:off x="6834994" y="642249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26379D-4A5C-49B7-9AA0-DE95C3426B14}" type="slidenum">
              <a:rPr lang="en-US" altLang="en-US" smtClean="0">
                <a:latin typeface="Calibri" pitchFamily="34" charset="0"/>
                <a:cs typeface="Arial" pitchFamily="34" charset="0"/>
              </a:rPr>
              <a:pPr/>
              <a:t>‹#›</a:t>
            </a:fld>
            <a:endParaRPr lang="en-US" altLang="en-US" dirty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agonals.png"/>
          <p:cNvPicPr/>
          <p:nvPr userDrawn="1"/>
        </p:nvPicPr>
        <p:blipFill rotWithShape="1">
          <a:blip r:embed="rId2"/>
          <a:srcRect b="4182"/>
          <a:stretch/>
        </p:blipFill>
        <p:spPr>
          <a:xfrm>
            <a:off x="0" y="4"/>
            <a:ext cx="9144000" cy="6571209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8791007" y="6638997"/>
            <a:ext cx="294362" cy="33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fld id="{56769742-659C-BB46-8305-ED60B0C8C160}" type="slidenum">
              <a:rPr lang="en-US" sz="700" kern="12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 eaLnBrk="0" hangingPunct="0">
                <a:defRPr/>
              </a:pPr>
              <a:t>‹#›</a:t>
            </a:fld>
            <a:endParaRPr lang="en-US" sz="700" kern="12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169332" y="6577517"/>
            <a:ext cx="512505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700" kern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2015  American Well Corporation  </a:t>
            </a:r>
            <a:r>
              <a:rPr lang="en-US" sz="7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</a:t>
            </a:r>
            <a:r>
              <a:rPr lang="en-US" sz="700" kern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Confidential  </a:t>
            </a:r>
            <a:r>
              <a:rPr lang="en-US" sz="7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</a:t>
            </a:r>
            <a:endParaRPr lang="en-US" sz="700" kern="1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7000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5"/>
          <p:cNvSpPr>
            <a:spLocks noChangeArrowheads="1"/>
          </p:cNvSpPr>
          <p:nvPr userDrawn="1"/>
        </p:nvSpPr>
        <p:spPr bwMode="auto">
          <a:xfrm>
            <a:off x="8791007" y="6638997"/>
            <a:ext cx="294362" cy="33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fld id="{56769742-659C-BB46-8305-ED60B0C8C160}" type="slidenum">
              <a:rPr lang="en-US" sz="700" kern="12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 eaLnBrk="0" hangingPunct="0">
                <a:defRPr/>
              </a:pPr>
              <a:t>‹#›</a:t>
            </a:fld>
            <a:endParaRPr lang="en-US" sz="700" kern="12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169332" y="6577517"/>
            <a:ext cx="512505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700" kern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2017  American Well Corporation  </a:t>
            </a:r>
            <a:r>
              <a:rPr lang="en-US" sz="7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</a:t>
            </a:r>
            <a:r>
              <a:rPr lang="en-US" sz="700" kern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Confidential  </a:t>
            </a:r>
            <a:r>
              <a:rPr lang="en-US" sz="7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</a:t>
            </a:r>
            <a:endParaRPr lang="en-US" sz="700" kern="1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3184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 flipH="1">
            <a:off x="0" y="2"/>
            <a:ext cx="9144000" cy="634999"/>
          </a:xfrm>
          <a:prstGeom prst="rect">
            <a:avLst/>
          </a:prstGeom>
          <a:gradFill>
            <a:gsLst>
              <a:gs pos="0">
                <a:srgbClr val="F8C651"/>
              </a:gs>
              <a:gs pos="100000">
                <a:srgbClr val="ED9B35"/>
              </a:gs>
            </a:gsLst>
            <a:lin ang="0" scaled="0"/>
          </a:gra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8600" tIns="71437" rIns="71437" bIns="71437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58420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Helvetica Light"/>
              <a:cs typeface="Helvetica Light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412066" y="992373"/>
            <a:ext cx="5465584" cy="50644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BD35A"/>
              </a:buClr>
              <a:buSzTx/>
              <a:buFont typeface="Arial" panose="020B0604020202020204" pitchFamily="34" charset="0"/>
              <a:buChar char="•"/>
              <a:tabLst/>
              <a:defRPr sz="1600" b="0"/>
            </a:lvl1pPr>
            <a:lvl2pPr marL="731520" marR="0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BD35A"/>
              </a:buClr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bg1">
                    <a:lumMod val="85000"/>
                  </a:schemeClr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BD35A"/>
              </a:buClr>
              <a:buSzTx/>
              <a:buFont typeface="Arial" panose="020B0604020202020204" pitchFamily="34" charset="0"/>
              <a:buChar char="•"/>
              <a:tabLst/>
              <a:defRPr sz="1100">
                <a:solidFill>
                  <a:schemeClr val="bg1">
                    <a:lumMod val="85000"/>
                  </a:schemeClr>
                </a:solidFill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BD35A"/>
              </a:buClr>
              <a:buSzTx/>
              <a:buFont typeface="Arial" panose="020B0604020202020204" pitchFamily="34" charset="0"/>
              <a:buChar char="•"/>
              <a:tabLst/>
              <a:defRPr sz="1100">
                <a:solidFill>
                  <a:schemeClr val="bg1">
                    <a:lumMod val="85000"/>
                  </a:schemeClr>
                </a:solidFill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BD35A"/>
              </a:buClr>
              <a:buSzTx/>
              <a:buFont typeface="Arial" panose="020B0604020202020204" pitchFamily="34" charset="0"/>
              <a:buChar char="•"/>
              <a:tabLst/>
              <a:defRPr sz="11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1"/>
            <a:ext cx="8877651" cy="635000"/>
          </a:xfrm>
        </p:spPr>
        <p:txBody>
          <a:bodyPr vert="horz" lIns="137160" tIns="45720" rIns="91440" bIns="64008" rtlCol="0" anchor="ctr">
            <a:normAutofit/>
          </a:bodyPr>
          <a:lstStyle>
            <a:lvl1pPr marL="91440"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Rectangle 15"/>
          <p:cNvSpPr>
            <a:spLocks noChangeArrowheads="1"/>
          </p:cNvSpPr>
          <p:nvPr userDrawn="1"/>
        </p:nvSpPr>
        <p:spPr bwMode="auto">
          <a:xfrm>
            <a:off x="8791007" y="6638997"/>
            <a:ext cx="294362" cy="33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fld id="{56769742-659C-BB46-8305-ED60B0C8C160}" type="slidenum">
              <a:rPr lang="en-US" sz="700" kern="12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 eaLnBrk="0" hangingPunct="0">
                <a:defRPr/>
              </a:pPr>
              <a:t>‹#›</a:t>
            </a:fld>
            <a:endParaRPr lang="en-US" sz="700" kern="12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5169332" y="6577517"/>
            <a:ext cx="512505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700" kern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2016  American Well Corporation  </a:t>
            </a:r>
            <a:r>
              <a:rPr lang="en-US" sz="7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</a:t>
            </a:r>
            <a:r>
              <a:rPr lang="en-US" sz="700" kern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Confidential  </a:t>
            </a:r>
            <a:r>
              <a:rPr lang="en-US" sz="7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</a:t>
            </a:r>
            <a:endParaRPr lang="en-US" sz="700" kern="1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981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80891" y="179752"/>
            <a:ext cx="6495693" cy="597487"/>
          </a:xfrm>
          <a:prstGeom prst="rect">
            <a:avLst/>
          </a:prstGeom>
        </p:spPr>
        <p:txBody>
          <a:bodyPr/>
          <a:lstStyle>
            <a:lvl1pPr algn="r">
              <a:defRPr lang="en-US" sz="3600" kern="1200" dirty="0">
                <a:solidFill>
                  <a:srgbClr val="404040"/>
                </a:solidFill>
                <a:latin typeface="Calibri Light"/>
                <a:ea typeface="+mn-ea"/>
                <a:cs typeface="Calibri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3" descr="AllyHealth Logo 2014 oulines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604" y="246888"/>
            <a:ext cx="2599558" cy="53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3"/>
          <p:cNvSpPr txBox="1">
            <a:spLocks/>
          </p:cNvSpPr>
          <p:nvPr userDrawn="1"/>
        </p:nvSpPr>
        <p:spPr bwMode="auto">
          <a:xfrm>
            <a:off x="6834994" y="642249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26379D-4A5C-49B7-9AA0-DE95C3426B14}" type="slidenum">
              <a:rPr lang="en-US" altLang="en-US" smtClean="0">
                <a:latin typeface="Calibri" pitchFamily="34" charset="0"/>
                <a:cs typeface="Arial" pitchFamily="34" charset="0"/>
              </a:rPr>
              <a:pPr/>
              <a:t>‹#›</a:t>
            </a:fld>
            <a:endParaRPr lang="en-US" altLang="en-US" dirty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674189" y="205630"/>
            <a:ext cx="6202395" cy="665638"/>
          </a:xfrm>
          <a:prstGeom prst="rect">
            <a:avLst/>
          </a:prstGeom>
        </p:spPr>
        <p:txBody>
          <a:bodyPr/>
          <a:lstStyle>
            <a:lvl1pPr algn="r">
              <a:defRPr lang="en-US" sz="3600" kern="1200" dirty="0">
                <a:solidFill>
                  <a:srgbClr val="404040"/>
                </a:solidFill>
                <a:latin typeface="Calibri Light"/>
                <a:ea typeface="+mn-ea"/>
                <a:cs typeface="Calibri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3" descr="AllyHealth Logo 2014 oulines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604" y="246888"/>
            <a:ext cx="2599558" cy="53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3"/>
          <p:cNvSpPr txBox="1">
            <a:spLocks/>
          </p:cNvSpPr>
          <p:nvPr userDrawn="1"/>
        </p:nvSpPr>
        <p:spPr bwMode="auto">
          <a:xfrm>
            <a:off x="6834994" y="642249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26379D-4A5C-49B7-9AA0-DE95C3426B14}" type="slidenum">
              <a:rPr lang="en-US" altLang="en-US" smtClean="0">
                <a:latin typeface="Calibri" pitchFamily="34" charset="0"/>
                <a:cs typeface="Arial" pitchFamily="34" charset="0"/>
              </a:rPr>
              <a:pPr/>
              <a:t>‹#›</a:t>
            </a:fld>
            <a:endParaRPr lang="en-US" altLang="en-US" dirty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6166" y="197004"/>
            <a:ext cx="6340418" cy="571609"/>
          </a:xfrm>
          <a:prstGeom prst="rect">
            <a:avLst/>
          </a:prstGeom>
        </p:spPr>
        <p:txBody>
          <a:bodyPr/>
          <a:lstStyle>
            <a:lvl1pPr algn="r">
              <a:defRPr lang="en-US" sz="3600" kern="1200" dirty="0">
                <a:solidFill>
                  <a:srgbClr val="404040"/>
                </a:solidFill>
                <a:latin typeface="Calibri Light"/>
                <a:ea typeface="+mn-ea"/>
                <a:cs typeface="Calibri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3" descr="AllyHealth Logo 2014 oulines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604" y="246888"/>
            <a:ext cx="2599558" cy="53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3"/>
          <p:cNvSpPr txBox="1">
            <a:spLocks/>
          </p:cNvSpPr>
          <p:nvPr userDrawn="1"/>
        </p:nvSpPr>
        <p:spPr bwMode="auto">
          <a:xfrm>
            <a:off x="6834994" y="642249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26379D-4A5C-49B7-9AA0-DE95C3426B14}" type="slidenum">
              <a:rPr lang="en-US" altLang="en-US" smtClean="0">
                <a:latin typeface="Calibri" pitchFamily="34" charset="0"/>
                <a:cs typeface="Arial" pitchFamily="34" charset="0"/>
              </a:rPr>
              <a:pPr/>
              <a:t>‹#›</a:t>
            </a:fld>
            <a:endParaRPr lang="en-US" altLang="en-US" dirty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AllyHealth Logo 2014 oulines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604" y="246888"/>
            <a:ext cx="2599558" cy="53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3"/>
          <p:cNvSpPr txBox="1">
            <a:spLocks/>
          </p:cNvSpPr>
          <p:nvPr userDrawn="1"/>
        </p:nvSpPr>
        <p:spPr bwMode="auto">
          <a:xfrm>
            <a:off x="6834994" y="642249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26379D-4A5C-49B7-9AA0-DE95C3426B14}" type="slidenum">
              <a:rPr lang="en-US" altLang="en-US" smtClean="0">
                <a:latin typeface="Calibri" pitchFamily="34" charset="0"/>
                <a:cs typeface="Arial" pitchFamily="34" charset="0"/>
              </a:rPr>
              <a:pPr/>
              <a:t>‹#›</a:t>
            </a:fld>
            <a:endParaRPr lang="en-US" altLang="en-US" dirty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 txBox="1">
            <a:spLocks/>
          </p:cNvSpPr>
          <p:nvPr userDrawn="1"/>
        </p:nvSpPr>
        <p:spPr bwMode="auto">
          <a:xfrm>
            <a:off x="6834994" y="642249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26379D-4A5C-49B7-9AA0-DE95C3426B14}" type="slidenum">
              <a:rPr lang="en-US" altLang="en-US" smtClean="0">
                <a:latin typeface="Calibri" pitchFamily="34" charset="0"/>
                <a:cs typeface="Arial" pitchFamily="34" charset="0"/>
              </a:rPr>
              <a:pPr/>
              <a:t>‹#›</a:t>
            </a:fld>
            <a:endParaRPr lang="en-US" altLang="en-US" dirty="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02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31" Type="http://schemas.microsoft.com/office/2007/relationships/hdphoto" Target="../media/hdphoto1.wdp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62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61" r:id="rId9"/>
    <p:sldLayoutId id="2147483756" r:id="rId10"/>
    <p:sldLayoutId id="2147483757" r:id="rId11"/>
    <p:sldLayoutId id="2147483758" r:id="rId12"/>
    <p:sldLayoutId id="2147483759" r:id="rId13"/>
    <p:sldLayoutId id="2147483760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Wingdings" panose="05000000000000000000" pitchFamily="2" charset="2"/>
        <a:buChar char="§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»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454646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128" y="992373"/>
            <a:ext cx="8420672" cy="50786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7BBF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7BBF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7BBF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7BBF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7BBF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8" name="Shape 3"/>
          <p:cNvSpPr/>
          <p:nvPr/>
        </p:nvSpPr>
        <p:spPr>
          <a:xfrm flipV="1">
            <a:off x="1" y="6572474"/>
            <a:ext cx="9144000" cy="285524"/>
          </a:xfrm>
          <a:prstGeom prst="rect">
            <a:avLst/>
          </a:prstGeom>
          <a:solidFill>
            <a:srgbClr val="25252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/>
          </a:p>
        </p:txBody>
      </p:sp>
      <p:pic>
        <p:nvPicPr>
          <p:cNvPr id="11" name="American Well Logo New?.pdf"/>
          <p:cNvPicPr/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rightnessContrast bright="100000" contrast="-7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9587" y="6635758"/>
            <a:ext cx="770507" cy="12724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2" y="0"/>
            <a:ext cx="8686799" cy="635000"/>
          </a:xfrm>
          <a:prstGeom prst="rect">
            <a:avLst/>
          </a:prstGeom>
        </p:spPr>
        <p:txBody>
          <a:bodyPr vert="horz" lIns="13716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817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  <p:sldLayoutId id="2147483781" r:id="rId18"/>
    <p:sldLayoutId id="2147483782" r:id="rId19"/>
    <p:sldLayoutId id="2147483783" r:id="rId20"/>
    <p:sldLayoutId id="2147483784" r:id="rId21"/>
    <p:sldLayoutId id="2147483785" r:id="rId22"/>
    <p:sldLayoutId id="2147483786" r:id="rId23"/>
    <p:sldLayoutId id="2147483787" r:id="rId24"/>
    <p:sldLayoutId id="2147483788" r:id="rId25"/>
    <p:sldLayoutId id="2147483789" r:id="rId26"/>
    <p:sldLayoutId id="2147483790" r:id="rId27"/>
    <p:sldLayoutId id="2147483791" r:id="rId28"/>
  </p:sldLayoutIdLst>
  <p:hf sldNum="0" hdr="0" ftr="0"/>
  <p:txStyles>
    <p:titleStyle>
      <a:lvl1pPr marL="182880" algn="l" defTabSz="914400" rtl="0" eaLnBrk="1" latinLnBrk="0" hangingPunct="1">
        <a:spcBef>
          <a:spcPct val="0"/>
        </a:spcBef>
        <a:buNone/>
        <a:defRPr kumimoji="0" lang="en-US" sz="2000" b="0" i="0" u="none" strike="noStrike" kern="1200" cap="none" spc="0" normalizeH="0" baseline="0" dirty="0">
          <a:ln>
            <a:noFill/>
          </a:ln>
          <a:solidFill>
            <a:srgbClr val="FFFFFF"/>
          </a:solidFill>
          <a:effectLst/>
          <a:uFillTx/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</p:titleStyle>
    <p:bodyStyle>
      <a:lvl1pPr marL="274320" marR="0" indent="-274320" algn="l" defTabSz="91440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rgbClr val="27BBFE"/>
        </a:buClr>
        <a:buSzTx/>
        <a:buFont typeface="Arial" panose="020B0604020202020204" pitchFamily="34" charset="0"/>
        <a:buChar char="•"/>
        <a:tabLst/>
        <a:defRPr sz="1800" b="0" kern="1200">
          <a:solidFill>
            <a:schemeClr val="bg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731520" marR="0" indent="-27432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27BBFE"/>
        </a:buClr>
        <a:buSzTx/>
        <a:buFont typeface="Arial" panose="020B0604020202020204" pitchFamily="34" charset="0"/>
        <a:buChar char="•"/>
        <a:tabLst/>
        <a:defRPr lang="en-US" sz="1600" kern="1200" noProof="0" dirty="0" smtClean="0">
          <a:solidFill>
            <a:schemeClr val="bg1">
              <a:lumMod val="85000"/>
            </a:schemeClr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27BBFE"/>
        </a:buClr>
        <a:buSzTx/>
        <a:buFont typeface="Arial" panose="020B0604020202020204" pitchFamily="34" charset="0"/>
        <a:buChar char="•"/>
        <a:tabLst/>
        <a:defRPr sz="1400" kern="1200">
          <a:solidFill>
            <a:schemeClr val="bg1">
              <a:lumMod val="85000"/>
            </a:schemeClr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27BBFE"/>
        </a:buClr>
        <a:buSzTx/>
        <a:buFont typeface="Arial" panose="020B0604020202020204" pitchFamily="34" charset="0"/>
        <a:buChar char="•"/>
        <a:tabLst/>
        <a:defRPr sz="1200" kern="1200">
          <a:solidFill>
            <a:schemeClr val="bg1">
              <a:lumMod val="85000"/>
            </a:schemeClr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27BBFE"/>
        </a:buClr>
        <a:buSzTx/>
        <a:buFont typeface="Arial" panose="020B0604020202020204" pitchFamily="34" charset="0"/>
        <a:buChar char="•"/>
        <a:tabLst/>
        <a:defRPr sz="1200" kern="1200">
          <a:solidFill>
            <a:schemeClr val="bg1">
              <a:lumMod val="85000"/>
            </a:schemeClr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tock_000018272934_Large.psd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623" y="1655461"/>
            <a:ext cx="7838377" cy="5202539"/>
          </a:xfrm>
          <a:prstGeom prst="rect">
            <a:avLst/>
          </a:prstGeom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56260" y="1343462"/>
            <a:ext cx="5381349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Telemedicine: </a:t>
            </a:r>
          </a:p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Understanding the different models in the market and how utilization affects the bottom line.”</a:t>
            </a:r>
          </a:p>
        </p:txBody>
      </p:sp>
      <p:pic>
        <p:nvPicPr>
          <p:cNvPr id="6" name="Picture 3" descr="AllyHealth Logo 2014 ouline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901" y="551517"/>
            <a:ext cx="3309696" cy="69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855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457200"/>
            <a:r>
              <a:rPr lang="en-US" sz="3200" dirty="0"/>
              <a:t>View Physician Profile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318210F-8CD1-4181-B7A5-961C8A766524}" type="slidenum">
              <a:rPr lang="en-US" altLang="en-US" smtClean="0">
                <a:latin typeface="Calibri" pitchFamily="34" charset="0"/>
                <a:cs typeface="Arial" pitchFamily="34" charset="0"/>
              </a:rPr>
              <a:pPr/>
              <a:t>10</a:t>
            </a:fld>
            <a:endParaRPr lang="en-US" altLang="en-US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084" y="776288"/>
            <a:ext cx="6003977" cy="594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1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457200"/>
            <a:r>
              <a:rPr lang="en-US" sz="3200" dirty="0"/>
              <a:t>Book your Appointment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236909" y="1347788"/>
            <a:ext cx="5781675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46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798" y="5710427"/>
            <a:ext cx="3483349" cy="519257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66469"/>
            <a:ext cx="4038600" cy="3868978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444092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Access to online care at home, at work or on the go</a:t>
            </a:r>
          </a:p>
          <a:p>
            <a:r>
              <a:rPr lang="en-US" dirty="0"/>
              <a:t>Telehealth in the palm of your hand</a:t>
            </a:r>
          </a:p>
          <a:p>
            <a:r>
              <a:rPr lang="en-US" dirty="0"/>
              <a:t>Engage with providers from iPhone, iPad, Windows Mobile &amp; Android</a:t>
            </a:r>
          </a:p>
          <a:p>
            <a:r>
              <a:rPr lang="en-US" dirty="0"/>
              <a:t>Schedule Appointments</a:t>
            </a:r>
          </a:p>
          <a:p>
            <a:r>
              <a:rPr lang="en-US" dirty="0"/>
              <a:t>Complete Medical History</a:t>
            </a:r>
          </a:p>
          <a:p>
            <a:r>
              <a:rPr lang="en-US" dirty="0"/>
              <a:t>Send and Receive secure messages</a:t>
            </a:r>
          </a:p>
          <a:p>
            <a:r>
              <a:rPr lang="en-US" dirty="0"/>
              <a:t>Symptom Checker</a:t>
            </a:r>
          </a:p>
          <a:p>
            <a:r>
              <a:rPr lang="en-US" dirty="0"/>
              <a:t>MDLIVE Assist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457200"/>
            <a:r>
              <a:rPr lang="en-US" sz="3200" dirty="0"/>
              <a:t>Mobile Engagement</a:t>
            </a:r>
          </a:p>
        </p:txBody>
      </p:sp>
    </p:spTree>
    <p:extLst>
      <p:ext uri="{BB962C8B-B14F-4D97-AF65-F5344CB8AC3E}">
        <p14:creationId xmlns:p14="http://schemas.microsoft.com/office/powerpoint/2010/main" val="364359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26359"/>
            <a:ext cx="9144000" cy="19092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31" name="Picture 7" descr="decrease-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5717" y="3666371"/>
            <a:ext cx="5372567" cy="278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AutoShape 2" descr="data:image/jpeg;base64,/9j/4AAQSkZJRgABAQAAAQABAAD/2wCEAAkGBxQTEhUUEhQVFhUXFhQVGBQWGBgVFRUXFxQWGBQWFxYZHSggGBwlHBQVITEhJikrLi4uFx8zODMsNygtLisBCgoKDg0OGxAQGy8lICUvLCw0LSw3Miw1KywwLDIsLCwsLC8yLCwtKywsNyw1KywsLSwvLiwtLCwvLywsLSwsLP/AABEIAL0BCwMBIgACEQEDEQH/xAAcAAACAQUBAAAAAAAAAAAAAAAABAMBAgUGBwj/xABJEAACAQIDAwgGBgYIBgMAAAABAgMAEQQhMQUSQQYHEyJRYXGBFDJCkaGxUnKCkrLBIzNTYqLRCBVDg5PC0vAWFyRjc9M04fH/xAAaAQEAAwEBAQAAAAAAAAAAAAAAAQIDBQQG/8QAMBEBAAICAAQEAwcFAQAAAAAAAAECAxEEBSExEhNBkVFh0RQicYGh4fAGUrHB8RX/2gAMAwEAAhEDEQA/AO40UUUBRRRQFFFFAUUUUBRRRQFFFFAUUUUBRRRQFFFFAUUUUBRRRQFFFFAUVZLMqi7MFHaSAPjS/wDWUdrq2/8A+MNJ+AGgbopX0w+zFIdc7Kv42B+FU6SU+wgGWrknvyC2+NA3RSgilOsij6qZ+9mPyo9CJ9aSRvMJ+ACgbpeTGxqbF0ByyLC+emVW/wBXR8V3s79cl/xE1PFCqiyqFHYAB8qC+iiigKKKKChNYePlVgybekwg6WZwpv2WaxvWZrjnOlyf6GcYhB+jmPWtosvH7wz8Q1ZZbWrG4dHlvC4uJy+VktMTPbX+HWoNoRP6kkbfVZT8jTINeZNwdlTw4uRfUkdfquw+RrGOJ+Ts2/pr+3J7x+70pRXBuTXONLgsSq4p3lw0gG8WJd4mBtvqTmVsRde64zyPdcNOsiK6MGVgGVlNwykXBB4i1eil4tG3z3F8Lbhss47ddeqSiiirvMKKKhmxSJ67qv1mA+dBNRSvp6cN5tc1R2GXeBaj0pjpE/DMlFGf2r/CgaopXemPsxr37zP4Zbo+dHQyHWS31EA/EWoGqoTS3oV/WeRvtFfwWoGz4voKTlmw3jlpm1zQVbHxDLpFvnkCCctchnVPTgfVWRvsMvxYAfGmVUDQW8KrQK9PIdIrfXdR+DeqhEx4xp5NJ453Wm6KBQ4VzrM/HJQgGfipOXjR/V6cS7fWkcg/ZLW+FN0UEEOCjTNI0X6qgfIVPRS8mOiU2aRAewsAfdegYopT+sE4B2yv1Y3IP2t23xqpxTcIX4ZkoBn9q/woGqKV35j7EY799my4Zbo+dUEUp1kUfVSx97MflQN0Up6GfalkPmq/gUGqrgEBvYk5eszPmND1iaBqiiigtkW4IuR3jUUuOkXskHkr/wClj92mqorA5jMUEMWLVja9m+iw3W8gdR3jKldv7JTFwPBISA4tvC28jDNWW+VwaeliVhZgCOwi4rUNvYZ4nurybp0G+9h3a0mNpraazFqzqYcC5Z7ExOBnMOJZiNUcXCSpwZRp4jgfImbYisIrMrLmbEqQCMjlfXWuzpiyCDZCRcglVJBOtiRcVg+cDEvNCjPmY3142cWPxC158uP7s6dzlPHW+118fr03/j9dOVco19Q/WHvsfyrunIblIkeysI0jxIBEE/SSbpPRsU6qhSTktcfxKIQC+7YG43tL+dJTbWiX1et9UWHvrHHkmI1EOtzHl2HLmnJmyRWOnT17a/nSXYtr86AW4w6hznmyMq9xBLbx81FahtXnBx7DfEoXc6wRFCq1s7N7RB01rRINsM8iiwCk27TnpnWZdbgjtFqi+S++steD4Hgb47eVXfpuevp8/pDtnITlBhtpQb6j9IthLDI7SGNj2BybobGzcbcCCBtUWHVfVVV8AB8q8/8AMNjuj2hJGzAB4HGZA6yOhHw3674cfHa4be+oC/4Qa9tZ3D4vLXw20Zopb0u/qxyHT2d3z65FU6aQ6Rga+s9j3eqG+dWZmqKVtMeMa/ZZ/jcfKg4dzrK3goQD4qT8aBqqMwGptS3oKnUudNXcadwIFVXARDMRpfM33QTnrmc6Ch2hFp0iE2vYEE28BnR6cDosh+ww+LAD40yBbSq0CvpEh0iYfXZAP4Sx+FF5jwjXzaT4WWmqKBT0eUjrS2NtY0Vc+3r79VOBB9Z5G09spp/492mqKBX+rYuKK3e/XPva5qeOMKLKAB2AWq+qM1tcqCtFLHaEQy6RL9m8CfcM6ocevAOeOUbkHwO7Y++gaopU4puEMh01KAfFr/CjpJeCIPFze3gE/OgaopXcmPtxjwRj8Sw+VVTDtcEysf3QECn+G/xoGaKKKApZsGL3QlD2pkD23U9UnvIvTNQHFKG3W6pvYbwsD4HQ+GtBZ0si+soYfSTI+aE/Ik91KbUaKWMguoPDeIUg9hBzB7jWVqlqDR4tkseJt2qruPeoIrH8pNkdQxMsm6623huqQeBG8dQbHMV0msFyrgvGG7DRNZms7ju8ybc2LPDP0UgZ2b1GALdIP3Rmb9o4VnNic1+0sTY9D0KH25z0f8Fi/wDDXV8JOUcONRpTmK21K/Gw7BVPLhvPE2n8WqbN5oMNCN7FYppHGYSMCNAeFybs2fZu1oZxaDJnUEZEEgEEai1dcELtnYnvrR+W3JATnpYd1JsgwY7qyDtvwYdvGqZMMW7Pfy7mt+F8UTG967+mmspjIgbh0B7QwB94qdMVvjJyw7mJ/OjDc2ONcAoYDe9gJQxy1yANZDZvNntKNriNGUjMbxXL7SgXrCcE66Ozh57WbxF4iI+Pwb1zdcuTvJhMU3rdWCY8Twhc9v0W46HO291GvMs8JBKsCCCQRmGVlPvBBHwredm85+KjULIkctgBvG6MbDViLg+4VfHniI1Z5+Y8ivfJOTh9anrrt1+Xpp2GiufYDnLhe3Sl4e39Fvj7wYn+GsftjnJAuuGEr6jfk3Y18QqLvHzIrWc1Nb25FeU8Za/h8ufz7e/Z1Aml4MfE4YpIjBTusVZSFNrkEg5HMVwDanKLEz5TTuVOW5vEIe7dvn53pfZO3JMDKMRGocDKWI2tJHfMdzDUHhnwNUjiIm2tdHQyf0/kx4LXm0TaOuo+v7PQ52hF+0QnsBBPuGdU9OXgJD/duPiRarNjbSjxMEc8RvHIgZfA8COBBuCO0U7XofPFRinOkL+JMYHn1yfhVN+b6EYy1LsTf6u5+dN0UChjm/aIMhpGbg8cy9vhVfRW4zScMrRgDwIS/wAaaooFfQE4lz4ySEe7etVRs+K9+jS/bui/vtTNFBRVtpVaKoTbWgrRS7Y+IGxkS/ZvLf3XqwbRjNrFmvoVR2HvUGgbopX0y/qxyHO3qhfPrkZVdHM5P6sqL6sy6dtlJoGKKKKAqjKCLEXHYcxVahmlKn1SV7VzI+zqR4X8KCP0Td/VsV/dPWT7pOXgpFHpDjJoyT2oVKn7xBHmPM1NDOrC6kHt7QewjUHxqSgWE7nSIj67KPPq71L42CWWMqRGt76Fn8LZLWRooNPw3JaU/rJAPqrY+PWJrLYbk3EvrM7eJC/gArNUUCL7Mj3SN0nK3WZmHuYmtCkw6qxAUCxOgArpdYPGbJg3izOFvmbsB86DBYPbMka7q2tUp5QzdorIf1Ths7OWsL9W7fhvS+O2Sm4TEJCbXzRh+ICg0zlvyVbGo2Kwd1xSi8kSmwxCgagadIB97TW1cpxGLxMB3Z4mQ9ksbRt8QPlXbsHjXjcMEYdtyo9+dbENvrIN2SOOx1DsWHu3CDWdsVbPbw/MM+GNVtOvxec4tvL7SkeBB+dqXxO22OSDdHacz/IfGu+43kLs7FZmHDoTfOJXjP8AA6g+YrWcbzQYFGBOLnC36ydQk9ytbq+d6z8iIe+ed5718M217f6cYEzlwblnuLakk3yAH5VuDxMMpEZGsCUdSrDeUGxU5jIj3107ZezMHg//AIkO637VmJkP29bdwyrWeXcWQxB3jbqubs5t7JJNzYZjzFVy4p8O4b8o5lWueaXnpb1n4/v9DnMxyiEDzYGZgqZzQMxsoB/WJc+TAdz10jFcscDH62KiP1D0h9yXrzi+2Yv3j5fzqB9urwQ+ZA/nURlya1ppl5dy/wAybWy9J9I+vV33Fc52CX1emk+qlvxlay2yuV2HxOUBZ2+jdEf7juCR3gWrzVHt7PrJl3G5+NZLDY5HtutnqBow8Kedkr3havKuX56+HDkmLfP6Tr9HpdppfZjX7cm7+FWqpEx4xrl2NJn71ri+xOXuMw9gX6ZB7MuZ8n9Yed637YnORhZrCW8D/v5p5OPztWtc9bfJzOK5LxWDrEeKPjH07tq6GQ6yAZewgGfb1i1Awh9qWRvNVv8AcUVNFMrAFWDA6EEEHwIqStnJ7FRs9OO+frSSMPcWqo2fFe/Rpft3Rf32pmi9BaqAaADwyq6tW5ZcqHwLQsYxJFJvK1juurCxFjobgnI29XWmdh8ssJirBJAr/s5Oo/lfJvImqeZXenq+x5/KjNFd1n1jr7/D82wUUs20Ih/aJlnbeF/deqx41GICkm+hCtb71rCrvKYooooCiio5lb2SAe8XB/MUFs2GVsyM+DDJh9oZ+VWBZF0KuP3uqw81BDe4edU9L3f1i7n72qfe4faApkGgWDTH2Y1z+kz5eG6udVMcv00GfBDe3m5+VM0UCxwzZ/pXz4AILeHUv8aDggdWkP8AeOPgCBTNUJoFzgIzqin6w3vnUscCr6qqPAAVbJi419Z0HiwFWenx52YG2u7dvlQM0WpYY1TawkN/+2499xlVPSm4RSH7gv72oMRtPk9vsWQgX4Vh59iSr7N/Ctw6WThGPtPb5A1S8p4RjzZvyFBojROuoIojiZzkCTW8yYZ21aP/AAz+b1bFs/d0cj6qxj5qTQa/hOTjsLud3u41h8Xh91mRgCMwQRcEcQRxBFb76Hpd5Db94rfx3bVrPKjZKghwGIOu8ztn9omg53JzPdPI0mHxCRQnPcdWdkPtKMwCvYb34cLlrDczGGX9dtG9/oLHH4jrO162HDMEuVVATx3Rf32qf0yQ5Bj4DIfCq+CGnnX+LGYbmt2Ql96Seb7d/d0KCo9t80uAmW+EM8DgZdWSRD4iWxv4MKyhRzmQx99SYbHyRnqsR3VPhhHm3+Llm1eQ+1cGCxhM0Q9qP9KbdpQHfXLuIFYXD7aQ5OCh48R/Me6vROC5S8JB5io9s8mdn7QF5okZ/wBovUlH21sT4G4rK2Csupw3OeIw9N7j59f57uBptOMaSW8CR8qnTboGmIYeDsPzrcts8xrb18JiV3T7M4O8PtoOt7hWLbmQx3CbDHzkH+Ssvs7o/wDv2t3iv6/ViF5UyDTGSj++f/VTCctJxpjpf8Un5mmTzJ7Q/aYX78n/AK6p/wAlNo/Twv8AiSf+unkz81Z5zWe9KexKfb0mIG4+IaUA71mbfsdL55jWoCKNt8lMTskBsSqsJDZXiYsgI9liQCCddM7Vrs+2pD6tl8Mz7z/Ks7YrbdPh+a8PXDEzqJ+FY/kOg7E5Z4vC2Cyb0Y/s5estu4+svkbVvvJrnTwmJkSGQ9FK53Vz3ombgok4E9hGptc15yklZz1iWJOQ1z7hWybG5vtoYmxjwzqp9uX9Etu3rWJHgDW2OLV9XE5hn4fiOsY4rPx9faOnvt6norA8i8Fi4cMseOlSWRcg6bxJW2QdmA3mGm9YXy45nPV6XCmNSKKKskS4tmPAkH3iiF9LHBgZoSh/d9U+KnLzFj31T9Iv/cHkr/6W/hqSHEqxsDnxU5MPI8O+gs6B8ryt9lUAPvBo9E7ZJD5hfwAUzRQLHBLx3j4u5+ZqowEWvRpftKgmpyaikxaL6zqPFgPzoL0iUaKB4ACr6X9OjvbfUnsBufhVPTlztvm3ZG5/y0DNFKNjhlZHNzYC26dL6MRwBPlVxxDfsn8bp/qoGaKV6WXhGvm9vkpqoMvZGPNm/IUDNFK7kv04x/dsf89aDzn84H9XBYkYSYhxfcAULGpyDOM2zzsARoc6DpFRYiBXG6wuK8ijlhtC1lxmLCqbgCeWwv8AavbxNZjZ3OXtOAqZJ5JUFupKWAYf+RSHvlrc1G06emI9jwj2BTC4SNdFUeVaVyA5b4PaYAt0eIUZwSOXJAGbRknrr5XHEVuS7OiBJEUYJ1IRbnxyqUCTFQr6zxjxZR8zWPxeGw0mjLf9w7x9wrMJGBoAPAWq6g0jGbJK+pvt/dS/6axrPJGfUkB8Av4iK3PbHKbCYVguJxMMTGxCu4DEE2vu6279KeaKOVQeqykXBFiCDoQRqKDSouUU4FgG8yn5MalHKXEfRTzYj5Ka2M7Ah+jVDyeh7DQYFeU0/ZH8T/Krhyln4mPyQ/m9Zv8A4dh7DVP+HIu+g1bbuK9LiMU2atkRZbH3gkHwNaJgubrDK15GkkFzZSdwWvkCVzJtxuK6bt7ZqRAbt7msXBg3f1VJpqJWi9q9pU5OYXB4UWjw4TtZGfePi29c++tz2fLCx3kPW7ySfiawOG5NyH1iFrM4HYSRkG5JoruZ7stRRRQFFFUIoK1HNCrCzAHs7Qe0HUHvFRejFf1bWH0D1k8hqvkbDso9L3f1g3O/VPvcPO1ADBD6Un+I/wDOj0JOIJ8WZvmaYBoJoIBgY/2aeO6L1KsSjRQPAAVbJiEUEsygAXJJAAHEknSuXcp+e3DQO0eFiOJKm3Sb4SEnjusAxYeQB7aDqxNaNyr50sDgwVVxiJc/0cJDAEH25B1U+Jy0rifK/nNxu0FMbssUJ1iiuA/dIxN3HdkO7StQVaDb9qcq9o7Sx0bwmQTBj0EMLH9GLEtu6XO6DvMdRfhlXoLkVj8W+EU4+Lo8QpKtYoQ4HqvZCQpN817Qa80ck9pjCYzD4g6RyoW+oerJ/AzV6yiRdVtY5i2hvxogsu2Yt8xlgGW17kAXtewubnIjuz7avl2xCozkXyux9wrEbXQJKTYZgH4W/KsTLMuXnXhycVatprp7cfDRasTtl9t8prQSHCIZZ7WRGBVd4m28xaw3Re5zubZVxo82M0zviNoYxEZ2LOQL3JPF3IA91hXU8NKFQkjjfP3Vpm2eb5cbM0s2KlPWJRGAMcak3CKt9BkO+2dZ/abW7zr8l54ete0baDtuCDCMkeGnE4N7vu5AZWAcCzduVZLk/tA4cscOyujZsk69RiOKyLcrx1Fqym0ObKcbwgkidd3JWur5EXIbMX1ysB86nw3LHZMQQLhAlgL/AKOIkEDM3Ju3jrnWs2i1fu9UVjwz16HNm43ZWOcBovRcUCoDKeicOTluSx2619L5nsNdJi2nNDGqP+mKixkY7rt2Fgq2v22t4Vo2zeUGAxLARYcm7LYnDZb1+qSwUgWPEkW7q2+UkJmfjevNOW9J1G4/Ffy621vqy+H2+h9cMh8Cw8iBf4VBtPlCiFQkgJJXqbjG4LAHPhWJjlAqeC0jooA1B8hma1pxd9xGts78NXu5Xzh82eL38RjOnWdbSTSGS6SKqKWIAAKsABYAW4ZVr3NxzlT7OPRvebDHWInrJ2tETp3roe4513LnPxqw7LxbMfWiaId7S/o1A+9fyNeVCK6UvDD1tyZ5eYHHD/p5ruBcxMCJVHE7nEC4zFxnrWcbHqOEnlFKfkteM9n46WFxJDI8bro6MVYduY4V1Tklz34hHRMeqyxGwMqLuyrw3iB1X8LD8qhLvJxnYkh+yR+K1UOKb9jJ74sv46t2TtSLExLNBIskbDJ1Nx3g9hHEHMU5QIzbzkAw3HazKPlerlMoNhHGF7ekIPu6P86cooFgZb6RgeLMfkKrCsl+uyEcAqFT7y5+VMUUBRRRQFFFFBGkykkA5jUcR5dnfUlRTQK/rDTQ6Ed4YZjyqLdkTQ747DYP5HQ+dvGguGBj+iPDh5DQUDARa9Gl+3dF6tO0Ix6zBD9F+qfcdfEZVc2NQe17rn5UGjc9cJXZE5iG71od/cUC6GVQwNuGYrzOtq9gcocJFjMLLh5OkCSoUJVH3hxBHVOYIBryRtjZzYbESwP60bslyCu8Aeq26cxcWNu+gi3gKoZOyrcjQEH+zRC1p677zN8t2xGGGGkSVpIAEV1R3V4/YDOBZWUZZ2uLHtri3J/Gw4eZZJ8KmKQf2TuyC/A3XI+DAjurtH/OfBR4Q+i4fckWyx4YgIoyyI6MFNwccwe6pidExtvu08BNOtgojI0ZzfxFlv8AloK1fa/J3E4ZOm6VJVU3dQpUqpOouTvC57q4ZjeWGNkxBxLYmYTG/WR2QIvBFUGwXL1dDxvW/wDJbnncr0G0lV0YFDiAp3t0ix6SNbBvFbHuNY5MNLzuY6tsWa+ONRPRvWyNoEoSOsM7WzNuIK91YTa/JWHFSGWPESxOc7Bi0INrfqrj3AjOrsHs944mlwuJWX2gGG9HKvBg6m4JA1tqMwTesZg+XGDxKWxSmJtC12Rgb2ylSxX3iubFb1n7rpW8MxufUYHkTisPMp9L6SIupdA80e+t+sm7vMACL8anxnKjA4CUxej9HYtkqRgZGxsd7S4rGbWjwyK0kG1J1sN4K8/SKLW6ov1iT49tJbO5wMLCi/8ATuZAOs9kcu30g5Nxxrbw2vG56/oz3FPu71+P/W9bI28+JzhgkWO/ryBY08s7t5AjvpzauLWNLu1zcAAZbx4ADU1zTaXOhNKGEMYjsLgv1mJ7LCwHx0rb+Q2wDiMPEcSHbEShnd2Zt5Iy2WQNlG7u9W1rmspwWjvGvktXLX2ZrYWxZsWplaQwxm4Tq7zvY9Z8zYLlYa310tfNw7JnwwZkAxB7BZJLdihm3fewpflrykwmysODJvsxG7Fh1kfee3i3VQZXbh3mwrip51MccQJQsSxA54bcDI63OTO933re0CNNNRXRx4aU1MR1c/JmvfcTPRJzt8qsViZVhnglw0KElI5VKtI4FjITobA2G6SBc5m9c+Irf+cfnEXGgQ4SFYYCo6S8aCSRzYlSQOqqnLI52J0tWgLGeHzrVjoFajcVIVP+/wD9q1loOyf0c9shTisO7HMRzIgBOhZJWAHjFXbGx6jhJ5RSn5LXMf6O+y1XAyz7g6SSZk39T0aKtl7hvFjausUSW9NHBZD/AHbj5gVQYsnSKT+EfNhTVFAquKY/2Mg7yY/yer4ZWJN0KjtJU38gTU9FAUUUUBRRRQRPOoO6TYnS+QPcDoT3a1LVrqCLEXB1BzBqA4cr+raw+g2a+XFfLIdlAzRS3pgHrgqfep8GHyNj3ULjkOhJ+y/8qBmuBf0ieTrLPFjUTqOoikYDSRSdwt4qbA/ueFd1fGKOD+Uch+S0ptBIcTE8M0bPG43WRo5ACPNRY8QRmCL0HjRWq8NWxc4PJJ9nYpoyGMT3aGRgRvp2H95bgHyOhFa0DkT/ALzoJrXqiJdrcKqwsT/vgKlw+ZPif9/A0Qk6PjUTw03VozzoGeTvKDE4J96FuqfWjOaMO8cDnqKt5TbWE0xkiYgOqs9l6MCQi7hRcm17Z3zN6WakZBxqvhje1/Hbw+HfRfCKYuez5UthjTV/lVlFkzEC4uCLG/yr0BFy/wAFhNlR4vDreWUdGsJYswlUddXJJIRb37wwt6wrz87aDt1qsEIA/Oo1HdaLTEaP7X2tNi5mnxDl5G1J0UcFUeyo4AUrVasZqlVA4z/3nVoTs/8Asd1EvH/elVQ6X8/zoK72XbWU5I7AbH4uHDJcb7dZh7MYzkbxAv5kVjcPh2d1jRSzuwRUGZZmNlA7ySK9J823NrHs+IvKS2JkFndHdFRcj0aFSCRcC5OpHCg3jZ+BSGJIolCRooVVGgAFhTNKpgFGhk85ZT82ofAIdd4+Luf81EmqKWTAxj2R55/OqHZsN7mKO/buLf5UDVUDClzs+L9lH9xf5VJDh0X1VVb/AEQB8qCWiiigKKKKAooooCiiigKKKKDDcrOTUG0MO0GIW4OasPXjcaOh4EfEXByNeWOWPJOfZ07QTi4PWjlA6kqcGXsOgK8CfAn2BWC5Zcl4doYZoJRY6xyWu0T+y6/mOIuKDyKpvY93xqWAi9Nbf2PNgcQ8GIXddTf91wdGQ+0rcD5GxBFIh+PbRBuT4UEVRDcVaGsbGgsxLcKgZMqaVNSau3cqBHC62pmSrI4wGJvUkq0EWIGlSA2qObQVJILfnQXK9xUbd9U3t0HstS5cmgukaqs+Xfl76gY1mOS+xJMdiosPGDeRgGI9lAeu57gtz7u2iXWeYnkWS52jOtgLrhweJOTzfNR4seyu31FhcOsaKiAKqKFVRkAFFgB5CpaAooooCiiigKKKKAooooCiiigKKKKAooooCiiigKKKKDmfP9hoDswySIpmEkaQucnVmYFwp4gorXGmV+FecFau1/0kcY18HDfqWmkI7WG4qnyBb7xriYoGI3tUrZil1qulEL1kIyqwyVRzUDmguD8amSccaVqoFEm+zxv5Ub+tK521q0mgkkkvlVsh4VYtUNBkuT+xZsZOmHgXekc2F8lUe0zHgoGZNepuQfIXD7MjtEN6VgBJM3rPbgPopf2R3XvXF/6PE5XabrlZsNID3WeNsvdXpKgKKKKAooooCiiigKKKKAooooP/2Q=="/>
          <p:cNvSpPr>
            <a:spLocks noChangeAspect="1" noChangeArrowheads="1"/>
          </p:cNvSpPr>
          <p:nvPr/>
        </p:nvSpPr>
        <p:spPr bwMode="auto">
          <a:xfrm>
            <a:off x="155575" y="-1774825"/>
            <a:ext cx="523875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26630" name="AutoShape 4" descr="data:image/jpeg;base64,/9j/4AAQSkZJRgABAQAAAQABAAD/2wCEAAkGBxQTEhUUEhQVFhUXFhQVGBQWGBgVFRUXFxQWGBQWFxYZHSggGBwlHBQVITEhJikrLi4uFx8zODMsNygtLisBCgoKDg0OGxAQGy8lICUvLCw0LSw3Miw1KywwLDIsLCwsLC8yLCwtKywsNyw1KywsLSwvLiwtLCwvLywsLSwsLP/AABEIAL0BCwMBIgACEQEDEQH/xAAcAAACAQUBAAAAAAAAAAAAAAAABAMBAgUGBwj/xABJEAACAQIDAwgGBgYIBgMAAAABAgMAEQQhMQUSQQYHEyJRYXGBFDJCkaGxUnKCkrLBIzNTYqLRCBVDg5PC0vAWFyRjc9M04fH/xAAaAQEAAwEBAQAAAAAAAAAAAAAAAQIDBQQG/8QAMBEBAAICAAQEAwcFAQAAAAAAAAECAxEEBSExEhNBkVFh0RQicYGh4fAGUrHB8RX/2gAMAwEAAhEDEQA/AO40UUUBRRRQFFFFAUUUUBRRRQFFFFAUUUUBRRRQFFFFAUUUUBRRRQFFFFAUVZLMqi7MFHaSAPjS/wDWUdrq2/8A+MNJ+AGgbopX0w+zFIdc7Kv42B+FU6SU+wgGWrknvyC2+NA3RSgilOsij6qZ+9mPyo9CJ9aSRvMJ+ACgbpeTGxqbF0ByyLC+emVW/wBXR8V3s79cl/xE1PFCqiyqFHYAB8qC+iiigKKKKChNYePlVgybekwg6WZwpv2WaxvWZrjnOlyf6GcYhB+jmPWtosvH7wz8Q1ZZbWrG4dHlvC4uJy+VktMTPbX+HWoNoRP6kkbfVZT8jTINeZNwdlTw4uRfUkdfquw+RrGOJ+Ts2/pr+3J7x+70pRXBuTXONLgsSq4p3lw0gG8WJd4mBtvqTmVsRde64zyPdcNOsiK6MGVgGVlNwykXBB4i1eil4tG3z3F8Lbhss47ddeqSiiirvMKKKhmxSJ67qv1mA+dBNRSvp6cN5tc1R2GXeBaj0pjpE/DMlFGf2r/CgaopXemPsxr37zP4Zbo+dHQyHWS31EA/EWoGqoTS3oV/WeRvtFfwWoGz4voKTlmw3jlpm1zQVbHxDLpFvnkCCctchnVPTgfVWRvsMvxYAfGmVUDQW8KrQK9PIdIrfXdR+DeqhEx4xp5NJ453Wm6KBQ4VzrM/HJQgGfipOXjR/V6cS7fWkcg/ZLW+FN0UEEOCjTNI0X6qgfIVPRS8mOiU2aRAewsAfdegYopT+sE4B2yv1Y3IP2t23xqpxTcIX4ZkoBn9q/woGqKV35j7EY799my4Zbo+dUEUp1kUfVSx97MflQN0Up6GfalkPmq/gUGqrgEBvYk5eszPmND1iaBqiiigtkW4IuR3jUUuOkXskHkr/wClj92mqorA5jMUEMWLVja9m+iw3W8gdR3jKldv7JTFwPBISA4tvC28jDNWW+VwaeliVhZgCOwi4rUNvYZ4nurybp0G+9h3a0mNpraazFqzqYcC5Z7ExOBnMOJZiNUcXCSpwZRp4jgfImbYisIrMrLmbEqQCMjlfXWuzpiyCDZCRcglVJBOtiRcVg+cDEvNCjPmY3142cWPxC158uP7s6dzlPHW+118fr03/j9dOVco19Q/WHvsfyrunIblIkeysI0jxIBEE/SSbpPRsU6qhSTktcfxKIQC+7YG43tL+dJTbWiX1et9UWHvrHHkmI1EOtzHl2HLmnJmyRWOnT17a/nSXYtr86AW4w6hznmyMq9xBLbx81FahtXnBx7DfEoXc6wRFCq1s7N7RB01rRINsM8iiwCk27TnpnWZdbgjtFqi+S++steD4Hgb47eVXfpuevp8/pDtnITlBhtpQb6j9IthLDI7SGNj2BybobGzcbcCCBtUWHVfVVV8AB8q8/8AMNjuj2hJGzAB4HGZA6yOhHw3674cfHa4be+oC/4Qa9tZ3D4vLXw20Zopb0u/qxyHT2d3z65FU6aQ6Rga+s9j3eqG+dWZmqKVtMeMa/ZZ/jcfKg4dzrK3goQD4qT8aBqqMwGptS3oKnUudNXcadwIFVXARDMRpfM33QTnrmc6Ch2hFp0iE2vYEE28BnR6cDosh+ww+LAD40yBbSq0CvpEh0iYfXZAP4Sx+FF5jwjXzaT4WWmqKBT0eUjrS2NtY0Vc+3r79VOBB9Z5G09spp/492mqKBX+rYuKK3e/XPva5qeOMKLKAB2AWq+qM1tcqCtFLHaEQy6RL9m8CfcM6ocevAOeOUbkHwO7Y++gaopU4puEMh01KAfFr/CjpJeCIPFze3gE/OgaopXcmPtxjwRj8Sw+VVTDtcEysf3QECn+G/xoGaKKKApZsGL3QlD2pkD23U9UnvIvTNQHFKG3W6pvYbwsD4HQ+GtBZ0si+soYfSTI+aE/Ik91KbUaKWMguoPDeIUg9hBzB7jWVqlqDR4tkseJt2qruPeoIrH8pNkdQxMsm6623huqQeBG8dQbHMV0msFyrgvGG7DRNZms7ju8ybc2LPDP0UgZ2b1GALdIP3Rmb9o4VnNic1+0sTY9D0KH25z0f8Fi/wDDXV8JOUcONRpTmK21K/Gw7BVPLhvPE2n8WqbN5oMNCN7FYppHGYSMCNAeFybs2fZu1oZxaDJnUEZEEgEEai1dcELtnYnvrR+W3JATnpYd1JsgwY7qyDtvwYdvGqZMMW7Pfy7mt+F8UTG967+mmspjIgbh0B7QwB94qdMVvjJyw7mJ/OjDc2ONcAoYDe9gJQxy1yANZDZvNntKNriNGUjMbxXL7SgXrCcE66Ozh57WbxF4iI+Pwb1zdcuTvJhMU3rdWCY8Twhc9v0W46HO291GvMs8JBKsCCCQRmGVlPvBBHwredm85+KjULIkctgBvG6MbDViLg+4VfHniI1Z5+Y8ivfJOTh9anrrt1+Xpp2GiufYDnLhe3Sl4e39Fvj7wYn+GsftjnJAuuGEr6jfk3Y18QqLvHzIrWc1Nb25FeU8Za/h8ufz7e/Z1Aml4MfE4YpIjBTusVZSFNrkEg5HMVwDanKLEz5TTuVOW5vEIe7dvn53pfZO3JMDKMRGocDKWI2tJHfMdzDUHhnwNUjiIm2tdHQyf0/kx4LXm0TaOuo+v7PQ52hF+0QnsBBPuGdU9OXgJD/duPiRarNjbSjxMEc8RvHIgZfA8COBBuCO0U7XofPFRinOkL+JMYHn1yfhVN+b6EYy1LsTf6u5+dN0UChjm/aIMhpGbg8cy9vhVfRW4zScMrRgDwIS/wAaaooFfQE4lz4ySEe7etVRs+K9+jS/bui/vtTNFBRVtpVaKoTbWgrRS7Y+IGxkS/ZvLf3XqwbRjNrFmvoVR2HvUGgbopX0y/qxyHO3qhfPrkZVdHM5P6sqL6sy6dtlJoGKKKKAqjKCLEXHYcxVahmlKn1SV7VzI+zqR4X8KCP0Td/VsV/dPWT7pOXgpFHpDjJoyT2oVKn7xBHmPM1NDOrC6kHt7QewjUHxqSgWE7nSIj67KPPq71L42CWWMqRGt76Fn8LZLWRooNPw3JaU/rJAPqrY+PWJrLYbk3EvrM7eJC/gArNUUCL7Mj3SN0nK3WZmHuYmtCkw6qxAUCxOgArpdYPGbJg3izOFvmbsB86DBYPbMka7q2tUp5QzdorIf1Ths7OWsL9W7fhvS+O2Sm4TEJCbXzRh+ICg0zlvyVbGo2Kwd1xSi8kSmwxCgagadIB97TW1cpxGLxMB3Z4mQ9ksbRt8QPlXbsHjXjcMEYdtyo9+dbENvrIN2SOOx1DsWHu3CDWdsVbPbw/MM+GNVtOvxec4tvL7SkeBB+dqXxO22OSDdHacz/IfGu+43kLs7FZmHDoTfOJXjP8AA6g+YrWcbzQYFGBOLnC36ydQk9ytbq+d6z8iIe+ed5718M217f6cYEzlwblnuLakk3yAH5VuDxMMpEZGsCUdSrDeUGxU5jIj3107ZezMHg//AIkO637VmJkP29bdwyrWeXcWQxB3jbqubs5t7JJNzYZjzFVy4p8O4b8o5lWueaXnpb1n4/v9DnMxyiEDzYGZgqZzQMxsoB/WJc+TAdz10jFcscDH62KiP1D0h9yXrzi+2Yv3j5fzqB9urwQ+ZA/nURlya1ppl5dy/wAybWy9J9I+vV33Fc52CX1emk+qlvxlay2yuV2HxOUBZ2+jdEf7juCR3gWrzVHt7PrJl3G5+NZLDY5HtutnqBow8Kedkr3havKuX56+HDkmLfP6Tr9HpdppfZjX7cm7+FWqpEx4xrl2NJn71ri+xOXuMw9gX6ZB7MuZ8n9Yed637YnORhZrCW8D/v5p5OPztWtc9bfJzOK5LxWDrEeKPjH07tq6GQ6yAZewgGfb1i1Awh9qWRvNVv8AcUVNFMrAFWDA6EEEHwIqStnJ7FRs9OO+frSSMPcWqo2fFe/Rpft3Rf32pmi9BaqAaADwyq6tW5ZcqHwLQsYxJFJvK1juurCxFjobgnI29XWmdh8ssJirBJAr/s5Oo/lfJvImqeZXenq+x5/KjNFd1n1jr7/D82wUUs20Ih/aJlnbeF/deqx41GICkm+hCtb71rCrvKYooooCiio5lb2SAe8XB/MUFs2GVsyM+DDJh9oZ+VWBZF0KuP3uqw81BDe4edU9L3f1i7n72qfe4faApkGgWDTH2Y1z+kz5eG6udVMcv00GfBDe3m5+VM0UCxwzZ/pXz4AILeHUv8aDggdWkP8AeOPgCBTNUJoFzgIzqin6w3vnUscCr6qqPAAVbJi419Z0HiwFWenx52YG2u7dvlQM0WpYY1TawkN/+2499xlVPSm4RSH7gv72oMRtPk9vsWQgX4Vh59iSr7N/Ctw6WThGPtPb5A1S8p4RjzZvyFBojROuoIojiZzkCTW8yYZ21aP/AAz+b1bFs/d0cj6qxj5qTQa/hOTjsLud3u41h8Xh91mRgCMwQRcEcQRxBFb76Hpd5Db94rfx3bVrPKjZKghwGIOu8ztn9omg53JzPdPI0mHxCRQnPcdWdkPtKMwCvYb34cLlrDczGGX9dtG9/oLHH4jrO162HDMEuVVATx3Rf32qf0yQ5Bj4DIfCq+CGnnX+LGYbmt2Ql96Seb7d/d0KCo9t80uAmW+EM8DgZdWSRD4iWxv4MKyhRzmQx99SYbHyRnqsR3VPhhHm3+Llm1eQ+1cGCxhM0Q9qP9KbdpQHfXLuIFYXD7aQ5OCh48R/Me6vROC5S8JB5io9s8mdn7QF5okZ/wBovUlH21sT4G4rK2Csupw3OeIw9N7j59f57uBptOMaSW8CR8qnTboGmIYeDsPzrcts8xrb18JiV3T7M4O8PtoOt7hWLbmQx3CbDHzkH+Ssvs7o/wDv2t3iv6/ViF5UyDTGSj++f/VTCctJxpjpf8Un5mmTzJ7Q/aYX78n/AK6p/wAlNo/Twv8AiSf+unkz81Z5zWe9KexKfb0mIG4+IaUA71mbfsdL55jWoCKNt8lMTskBsSqsJDZXiYsgI9liQCCddM7Vrs+2pD6tl8Mz7z/Ks7YrbdPh+a8PXDEzqJ+FY/kOg7E5Z4vC2Cyb0Y/s5estu4+svkbVvvJrnTwmJkSGQ9FK53Vz3ombgok4E9hGptc15yklZz1iWJOQ1z7hWybG5vtoYmxjwzqp9uX9Etu3rWJHgDW2OLV9XE5hn4fiOsY4rPx9faOnvt6norA8i8Fi4cMseOlSWRcg6bxJW2QdmA3mGm9YXy45nPV6XCmNSKKKskS4tmPAkH3iiF9LHBgZoSh/d9U+KnLzFj31T9Iv/cHkr/6W/hqSHEqxsDnxU5MPI8O+gs6B8ryt9lUAPvBo9E7ZJD5hfwAUzRQLHBLx3j4u5+ZqowEWvRpftKgmpyaikxaL6zqPFgPzoL0iUaKB4ACr6X9OjvbfUnsBufhVPTlztvm3ZG5/y0DNFKNjhlZHNzYC26dL6MRwBPlVxxDfsn8bp/qoGaKV6WXhGvm9vkpqoMvZGPNm/IUDNFK7kv04x/dsf89aDzn84H9XBYkYSYhxfcAULGpyDOM2zzsARoc6DpFRYiBXG6wuK8ijlhtC1lxmLCqbgCeWwv8AavbxNZjZ3OXtOAqZJ5JUFupKWAYf+RSHvlrc1G06emI9jwj2BTC4SNdFUeVaVyA5b4PaYAt0eIUZwSOXJAGbRknrr5XHEVuS7OiBJEUYJ1IRbnxyqUCTFQr6zxjxZR8zWPxeGw0mjLf9w7x9wrMJGBoAPAWq6g0jGbJK+pvt/dS/6axrPJGfUkB8Av4iK3PbHKbCYVguJxMMTGxCu4DEE2vu6279KeaKOVQeqykXBFiCDoQRqKDSouUU4FgG8yn5MalHKXEfRTzYj5Ka2M7Ah+jVDyeh7DQYFeU0/ZH8T/Krhyln4mPyQ/m9Zv8A4dh7DVP+HIu+g1bbuK9LiMU2atkRZbH3gkHwNaJgubrDK15GkkFzZSdwWvkCVzJtxuK6bt7ZqRAbt7msXBg3f1VJpqJWi9q9pU5OYXB4UWjw4TtZGfePi29c++tz2fLCx3kPW7ySfiawOG5NyH1iFrM4HYSRkG5JoruZ7stRRRQFFFUIoK1HNCrCzAHs7Qe0HUHvFRejFf1bWH0D1k8hqvkbDso9L3f1g3O/VPvcPO1ADBD6Un+I/wDOj0JOIJ8WZvmaYBoJoIBgY/2aeO6L1KsSjRQPAAVbJiEUEsygAXJJAAHEknSuXcp+e3DQO0eFiOJKm3Sb4SEnjusAxYeQB7aDqxNaNyr50sDgwVVxiJc/0cJDAEH25B1U+Jy0rifK/nNxu0FMbssUJ1iiuA/dIxN3HdkO7StQVaDb9qcq9o7Sx0bwmQTBj0EMLH9GLEtu6XO6DvMdRfhlXoLkVj8W+EU4+Lo8QpKtYoQ4HqvZCQpN817Qa80ck9pjCYzD4g6RyoW+oerJ/AzV6yiRdVtY5i2hvxogsu2Yt8xlgGW17kAXtewubnIjuz7avl2xCozkXyux9wrEbXQJKTYZgH4W/KsTLMuXnXhycVatprp7cfDRasTtl9t8prQSHCIZZ7WRGBVd4m28xaw3Re5zubZVxo82M0zviNoYxEZ2LOQL3JPF3IA91hXU8NKFQkjjfP3Vpm2eb5cbM0s2KlPWJRGAMcak3CKt9BkO+2dZ/abW7zr8l54ete0baDtuCDCMkeGnE4N7vu5AZWAcCzduVZLk/tA4cscOyujZsk69RiOKyLcrx1Fqym0ObKcbwgkidd3JWur5EXIbMX1ysB86nw3LHZMQQLhAlgL/AKOIkEDM3Ju3jrnWs2i1fu9UVjwz16HNm43ZWOcBovRcUCoDKeicOTluSx2619L5nsNdJi2nNDGqP+mKixkY7rt2Fgq2v22t4Vo2zeUGAxLARYcm7LYnDZb1+qSwUgWPEkW7q2+UkJmfjevNOW9J1G4/Ffy621vqy+H2+h9cMh8Cw8iBf4VBtPlCiFQkgJJXqbjG4LAHPhWJjlAqeC0jooA1B8hma1pxd9xGts78NXu5Xzh82eL38RjOnWdbSTSGS6SKqKWIAAKsABYAW4ZVr3NxzlT7OPRvebDHWInrJ2tETp3roe4513LnPxqw7LxbMfWiaId7S/o1A+9fyNeVCK6UvDD1tyZ5eYHHD/p5ruBcxMCJVHE7nEC4zFxnrWcbHqOEnlFKfkteM9n46WFxJDI8bro6MVYduY4V1Tklz34hHRMeqyxGwMqLuyrw3iB1X8LD8qhLvJxnYkh+yR+K1UOKb9jJ74sv46t2TtSLExLNBIskbDJ1Nx3g9hHEHMU5QIzbzkAw3HazKPlerlMoNhHGF7ekIPu6P86cooFgZb6RgeLMfkKrCsl+uyEcAqFT7y5+VMUUBRRRQFFFFBGkykkA5jUcR5dnfUlRTQK/rDTQ6Ed4YZjyqLdkTQ747DYP5HQ+dvGguGBj+iPDh5DQUDARa9Gl+3dF6tO0Ix6zBD9F+qfcdfEZVc2NQe17rn5UGjc9cJXZE5iG71od/cUC6GVQwNuGYrzOtq9gcocJFjMLLh5OkCSoUJVH3hxBHVOYIBryRtjZzYbESwP60bslyCu8Aeq26cxcWNu+gi3gKoZOyrcjQEH+zRC1p677zN8t2xGGGGkSVpIAEV1R3V4/YDOBZWUZZ2uLHtri3J/Gw4eZZJ8KmKQf2TuyC/A3XI+DAjurtH/OfBR4Q+i4fckWyx4YgIoyyI6MFNwccwe6pidExtvu08BNOtgojI0ZzfxFlv8AloK1fa/J3E4ZOm6VJVU3dQpUqpOouTvC57q4ZjeWGNkxBxLYmYTG/WR2QIvBFUGwXL1dDxvW/wDJbnncr0G0lV0YFDiAp3t0ix6SNbBvFbHuNY5MNLzuY6tsWa+ONRPRvWyNoEoSOsM7WzNuIK91YTa/JWHFSGWPESxOc7Bi0INrfqrj3AjOrsHs944mlwuJWX2gGG9HKvBg6m4JA1tqMwTesZg+XGDxKWxSmJtC12Rgb2ylSxX3iubFb1n7rpW8MxufUYHkTisPMp9L6SIupdA80e+t+sm7vMACL8anxnKjA4CUxej9HYtkqRgZGxsd7S4rGbWjwyK0kG1J1sN4K8/SKLW6ov1iT49tJbO5wMLCi/8ATuZAOs9kcu30g5Nxxrbw2vG56/oz3FPu71+P/W9bI28+JzhgkWO/ryBY08s7t5AjvpzauLWNLu1zcAAZbx4ADU1zTaXOhNKGEMYjsLgv1mJ7LCwHx0rb+Q2wDiMPEcSHbEShnd2Zt5Iy2WQNlG7u9W1rmspwWjvGvktXLX2ZrYWxZsWplaQwxm4Tq7zvY9Z8zYLlYa310tfNw7JnwwZkAxB7BZJLdihm3fewpflrykwmysODJvsxG7Fh1kfee3i3VQZXbh3mwrip51MccQJQsSxA54bcDI63OTO933re0CNNNRXRx4aU1MR1c/JmvfcTPRJzt8qsViZVhnglw0KElI5VKtI4FjITobA2G6SBc5m9c+Irf+cfnEXGgQ4SFYYCo6S8aCSRzYlSQOqqnLI52J0tWgLGeHzrVjoFajcVIVP+/wD9q1loOyf0c9shTisO7HMRzIgBOhZJWAHjFXbGx6jhJ5RSn5LXMf6O+y1XAyz7g6SSZk39T0aKtl7hvFjausUSW9NHBZD/AHbj5gVQYsnSKT+EfNhTVFAquKY/2Mg7yY/yer4ZWJN0KjtJU38gTU9FAUUUUBRRRQRPOoO6TYnS+QPcDoT3a1LVrqCLEXB1BzBqA4cr+raw+g2a+XFfLIdlAzRS3pgHrgqfep8GHyNj3ULjkOhJ+y/8qBmuBf0ieTrLPFjUTqOoikYDSRSdwt4qbA/ueFd1fGKOD+Uch+S0ptBIcTE8M0bPG43WRo5ACPNRY8QRmCL0HjRWq8NWxc4PJJ9nYpoyGMT3aGRgRvp2H95bgHyOhFa0DkT/ALzoJrXqiJdrcKqwsT/vgKlw+ZPif9/A0Qk6PjUTw03VozzoGeTvKDE4J96FuqfWjOaMO8cDnqKt5TbWE0xkiYgOqs9l6MCQi7hRcm17Z3zN6WakZBxqvhje1/Hbw+HfRfCKYuez5UthjTV/lVlFkzEC4uCLG/yr0BFy/wAFhNlR4vDreWUdGsJYswlUddXJJIRb37wwt6wrz87aDt1qsEIA/Oo1HdaLTEaP7X2tNi5mnxDl5G1J0UcFUeyo4AUrVasZqlVA4z/3nVoTs/8Asd1EvH/elVQ6X8/zoK72XbWU5I7AbH4uHDJcb7dZh7MYzkbxAv5kVjcPh2d1jRSzuwRUGZZmNlA7ySK9J823NrHs+IvKS2JkFndHdFRcj0aFSCRcC5OpHCg3jZ+BSGJIolCRooVVGgAFhTNKpgFGhk85ZT82ofAIdd4+Luf81EmqKWTAxj2R55/OqHZsN7mKO/buLf5UDVUDClzs+L9lH9xf5VJDh0X1VVb/AEQB8qCWiiigKKKKAooooCiiigKKKKDDcrOTUG0MO0GIW4OasPXjcaOh4EfEXByNeWOWPJOfZ07QTi4PWjlA6kqcGXsOgK8CfAn2BWC5Zcl4doYZoJRY6xyWu0T+y6/mOIuKDyKpvY93xqWAi9Nbf2PNgcQ8GIXddTf91wdGQ+0rcD5GxBFIh+PbRBuT4UEVRDcVaGsbGgsxLcKgZMqaVNSau3cqBHC62pmSrI4wGJvUkq0EWIGlSA2qObQVJILfnQXK9xUbd9U3t0HstS5cmgukaqs+Xfl76gY1mOS+xJMdiosPGDeRgGI9lAeu57gtz7u2iXWeYnkWS52jOtgLrhweJOTzfNR4seyu31FhcOsaKiAKqKFVRkAFFgB5CpaAooooCiiigKKKKAooooCiiigKKKKAooooCiiigKKKKDmfP9hoDswySIpmEkaQucnVmYFwp4gorXGmV+FecFau1/0kcY18HDfqWmkI7WG4qnyBb7xriYoGI3tUrZil1qulEL1kIyqwyVRzUDmguD8amSccaVqoFEm+zxv5Ub+tK521q0mgkkkvlVsh4VYtUNBkuT+xZsZOmHgXekc2F8lUe0zHgoGZNepuQfIXD7MjtEN6VgBJM3rPbgPopf2R3XvXF/6PE5XabrlZsNID3WeNsvdXpKgKKKKAooooCiiigKKKKAooooP/2Q=="/>
          <p:cNvSpPr>
            <a:spLocks noChangeAspect="1" noChangeArrowheads="1"/>
          </p:cNvSpPr>
          <p:nvPr/>
        </p:nvSpPr>
        <p:spPr bwMode="auto">
          <a:xfrm>
            <a:off x="155575" y="-1774825"/>
            <a:ext cx="523875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grpSp>
        <p:nvGrpSpPr>
          <p:cNvPr id="4" name="Group 3"/>
          <p:cNvGrpSpPr/>
          <p:nvPr/>
        </p:nvGrpSpPr>
        <p:grpSpPr>
          <a:xfrm>
            <a:off x="434588" y="1459049"/>
            <a:ext cx="8504282" cy="1631216"/>
            <a:chOff x="434588" y="895230"/>
            <a:chExt cx="8504282" cy="1631216"/>
          </a:xfrm>
        </p:grpSpPr>
        <p:sp>
          <p:nvSpPr>
            <p:cNvPr id="17" name="TextBox 16"/>
            <p:cNvSpPr txBox="1"/>
            <p:nvPr/>
          </p:nvSpPr>
          <p:spPr>
            <a:xfrm>
              <a:off x="434588" y="895230"/>
              <a:ext cx="3042142" cy="15542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0" hangingPunct="0">
                <a:buClr>
                  <a:schemeClr val="tx2">
                    <a:lumMod val="60000"/>
                    <a:lumOff val="40000"/>
                  </a:schemeClr>
                </a:buClr>
                <a:buSzPct val="80000"/>
                <a:defRPr/>
              </a:pPr>
              <a:r>
                <a:rPr lang="en-US" sz="1500" b="1" dirty="0">
                  <a:solidFill>
                    <a:srgbClr val="464646"/>
                  </a:solidFill>
                </a:rPr>
                <a:t>Who?</a:t>
              </a:r>
            </a:p>
            <a:p>
              <a:pPr marL="225425" indent="-225425" eaLnBrk="0" hangingPunct="0">
                <a:buClr>
                  <a:schemeClr val="tx2">
                    <a:lumMod val="60000"/>
                    <a:lumOff val="40000"/>
                  </a:schemeClr>
                </a:buClr>
                <a:buSzPct val="80000"/>
                <a:buFont typeface="Wingdings" pitchFamily="2" charset="2"/>
                <a:buChar char="§"/>
                <a:defRPr/>
              </a:pPr>
              <a:r>
                <a:rPr lang="en-US" sz="1500" dirty="0">
                  <a:solidFill>
                    <a:srgbClr val="464646"/>
                  </a:solidFill>
                </a:rPr>
                <a:t>Most Insurance Carriers</a:t>
              </a:r>
            </a:p>
            <a:p>
              <a:pPr marL="225425" indent="-225425" eaLnBrk="0" hangingPunct="0">
                <a:spcAft>
                  <a:spcPts val="600"/>
                </a:spcAft>
                <a:buClr>
                  <a:schemeClr val="tx2">
                    <a:lumMod val="60000"/>
                    <a:lumOff val="40000"/>
                  </a:schemeClr>
                </a:buClr>
                <a:buSzPct val="80000"/>
                <a:buFont typeface="Wingdings" pitchFamily="2" charset="2"/>
                <a:buChar char="§"/>
                <a:defRPr/>
              </a:pPr>
              <a:r>
                <a:rPr lang="en-US" sz="1500" dirty="0" err="1">
                  <a:solidFill>
                    <a:srgbClr val="464646"/>
                  </a:solidFill>
                </a:rPr>
                <a:t>Telemed</a:t>
              </a:r>
              <a:r>
                <a:rPr lang="en-US" sz="1500" dirty="0">
                  <a:solidFill>
                    <a:srgbClr val="464646"/>
                  </a:solidFill>
                </a:rPr>
                <a:t> “Carriers”</a:t>
              </a:r>
              <a:endParaRPr lang="en-US" sz="1500" b="1" dirty="0">
                <a:solidFill>
                  <a:srgbClr val="464646"/>
                </a:solidFill>
              </a:endParaRPr>
            </a:p>
            <a:p>
              <a:pPr eaLnBrk="0" hangingPunct="0">
                <a:buClr>
                  <a:schemeClr val="tx2">
                    <a:lumMod val="60000"/>
                    <a:lumOff val="40000"/>
                  </a:schemeClr>
                </a:buClr>
                <a:buSzPct val="80000"/>
                <a:defRPr/>
              </a:pPr>
              <a:r>
                <a:rPr lang="en-US" sz="1500" b="1" dirty="0">
                  <a:solidFill>
                    <a:srgbClr val="464646"/>
                  </a:solidFill>
                </a:rPr>
                <a:t>Cost:</a:t>
              </a:r>
            </a:p>
            <a:p>
              <a:pPr marL="225425" indent="-225425" eaLnBrk="0" hangingPunct="0">
                <a:buClr>
                  <a:schemeClr val="tx2">
                    <a:lumMod val="60000"/>
                    <a:lumOff val="40000"/>
                  </a:schemeClr>
                </a:buClr>
                <a:buSzPct val="80000"/>
                <a:buFont typeface="Wingdings" pitchFamily="2" charset="2"/>
                <a:buChar char="§"/>
                <a:defRPr/>
              </a:pPr>
              <a:r>
                <a:rPr lang="en-US" sz="1500" dirty="0">
                  <a:solidFill>
                    <a:srgbClr val="464646"/>
                  </a:solidFill>
                </a:rPr>
                <a:t>Low or zero monthly fee</a:t>
              </a:r>
            </a:p>
            <a:p>
              <a:pPr marL="225425" indent="-225425" eaLnBrk="0" hangingPunct="0">
                <a:spcAft>
                  <a:spcPts val="600"/>
                </a:spcAft>
                <a:buClr>
                  <a:schemeClr val="tx2">
                    <a:lumMod val="60000"/>
                    <a:lumOff val="40000"/>
                  </a:schemeClr>
                </a:buClr>
                <a:buSzPct val="80000"/>
                <a:buFont typeface="Wingdings" pitchFamily="2" charset="2"/>
                <a:buChar char="§"/>
                <a:defRPr/>
              </a:pPr>
              <a:r>
                <a:rPr lang="en-US" sz="1500" dirty="0">
                  <a:solidFill>
                    <a:srgbClr val="464646"/>
                  </a:solidFill>
                </a:rPr>
                <a:t>$40-$59 co-pay per consultation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6589271" y="895230"/>
              <a:ext cx="2349599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>
                <a:buClr>
                  <a:schemeClr val="tx2">
                    <a:lumMod val="60000"/>
                    <a:lumOff val="40000"/>
                  </a:schemeClr>
                </a:buClr>
                <a:buSzPct val="80000"/>
                <a:defRPr/>
              </a:pPr>
              <a:r>
                <a:rPr lang="en-US" sz="1500" b="1" dirty="0">
                  <a:solidFill>
                    <a:srgbClr val="464646"/>
                  </a:solidFill>
                </a:rPr>
                <a:t>Risk:</a:t>
              </a:r>
            </a:p>
            <a:p>
              <a:pPr marL="225425" indent="-225425" eaLnBrk="0" hangingPunct="0">
                <a:spcAft>
                  <a:spcPts val="600"/>
                </a:spcAft>
                <a:buClr>
                  <a:schemeClr val="tx2">
                    <a:lumMod val="60000"/>
                    <a:lumOff val="40000"/>
                  </a:schemeClr>
                </a:buClr>
                <a:buSzPct val="80000"/>
                <a:buFont typeface="Wingdings" pitchFamily="2" charset="2"/>
                <a:buChar char="§"/>
                <a:defRPr/>
              </a:pPr>
              <a:r>
                <a:rPr lang="en-US" sz="1500" dirty="0">
                  <a:solidFill>
                    <a:srgbClr val="464646"/>
                  </a:solidFill>
                </a:rPr>
                <a:t>Low</a:t>
              </a:r>
            </a:p>
            <a:p>
              <a:pPr eaLnBrk="0" hangingPunct="0">
                <a:buClr>
                  <a:schemeClr val="tx2">
                    <a:lumMod val="60000"/>
                    <a:lumOff val="40000"/>
                  </a:schemeClr>
                </a:buClr>
                <a:buSzPct val="80000"/>
                <a:defRPr/>
              </a:pPr>
              <a:r>
                <a:rPr lang="en-US" sz="1500" b="1" dirty="0">
                  <a:solidFill>
                    <a:srgbClr val="464646"/>
                  </a:solidFill>
                </a:rPr>
                <a:t>Return on Investment</a:t>
              </a:r>
            </a:p>
            <a:p>
              <a:pPr marL="225425" indent="-225425" eaLnBrk="0" hangingPunct="0">
                <a:spcAft>
                  <a:spcPts val="600"/>
                </a:spcAft>
                <a:buClr>
                  <a:schemeClr val="tx2">
                    <a:lumMod val="60000"/>
                    <a:lumOff val="40000"/>
                  </a:schemeClr>
                </a:buClr>
                <a:buSzPct val="80000"/>
                <a:buFont typeface="Wingdings" pitchFamily="2" charset="2"/>
                <a:buChar char="§"/>
                <a:defRPr/>
              </a:pPr>
              <a:r>
                <a:rPr lang="en-US" sz="1500" dirty="0">
                  <a:solidFill>
                    <a:srgbClr val="464646"/>
                  </a:solidFill>
                </a:rPr>
                <a:t>None or extremely low</a:t>
              </a:r>
              <a:endParaRPr lang="en-US" sz="1500" b="1" dirty="0">
                <a:solidFill>
                  <a:srgbClr val="464646"/>
                </a:solidFill>
              </a:endParaRPr>
            </a:p>
            <a:p>
              <a:pPr eaLnBrk="0" hangingPunct="0">
                <a:buClr>
                  <a:schemeClr val="tx2">
                    <a:lumMod val="60000"/>
                    <a:lumOff val="40000"/>
                  </a:schemeClr>
                </a:buClr>
                <a:buSzPct val="80000"/>
                <a:defRPr/>
              </a:pPr>
              <a:r>
                <a:rPr lang="en-US" sz="1500" b="1" dirty="0">
                  <a:solidFill>
                    <a:srgbClr val="464646"/>
                  </a:solidFill>
                </a:rPr>
                <a:t>Guarantee:</a:t>
              </a:r>
            </a:p>
            <a:p>
              <a:pPr marL="225425" indent="-225425" eaLnBrk="0" hangingPunct="0">
                <a:buClr>
                  <a:schemeClr val="tx2">
                    <a:lumMod val="60000"/>
                    <a:lumOff val="40000"/>
                  </a:schemeClr>
                </a:buClr>
                <a:buSzPct val="80000"/>
                <a:buFont typeface="Wingdings" pitchFamily="2" charset="2"/>
                <a:buChar char="§"/>
                <a:defRPr/>
              </a:pPr>
              <a:r>
                <a:rPr lang="en-US" sz="1500" dirty="0">
                  <a:solidFill>
                    <a:srgbClr val="464646"/>
                  </a:solidFill>
                </a:rPr>
                <a:t>None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3606291" y="895230"/>
              <a:ext cx="2984837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>
                <a:buClr>
                  <a:schemeClr val="tx2">
                    <a:lumMod val="60000"/>
                    <a:lumOff val="40000"/>
                  </a:schemeClr>
                </a:buClr>
                <a:buSzPct val="80000"/>
                <a:defRPr/>
              </a:pPr>
              <a:r>
                <a:rPr lang="en-US" sz="1500" b="1" dirty="0">
                  <a:solidFill>
                    <a:srgbClr val="464646"/>
                  </a:solidFill>
                </a:rPr>
                <a:t>Communication:</a:t>
              </a:r>
            </a:p>
            <a:p>
              <a:pPr marL="225425" indent="-225425" eaLnBrk="0" hangingPunct="0">
                <a:buClr>
                  <a:schemeClr val="tx2">
                    <a:lumMod val="60000"/>
                    <a:lumOff val="40000"/>
                  </a:schemeClr>
                </a:buClr>
                <a:buSzPct val="80000"/>
                <a:buFont typeface="Wingdings" pitchFamily="2" charset="2"/>
                <a:buChar char="§"/>
                <a:defRPr/>
              </a:pPr>
              <a:r>
                <a:rPr lang="en-US" sz="1500" dirty="0">
                  <a:solidFill>
                    <a:srgbClr val="464646"/>
                  </a:solidFill>
                </a:rPr>
                <a:t>Very little communication, marketing or awareness</a:t>
              </a:r>
            </a:p>
            <a:p>
              <a:pPr eaLnBrk="0" hangingPunct="0">
                <a:buClr>
                  <a:schemeClr val="tx2">
                    <a:lumMod val="60000"/>
                    <a:lumOff val="40000"/>
                  </a:schemeClr>
                </a:buClr>
                <a:buSzPct val="80000"/>
                <a:defRPr/>
              </a:pPr>
              <a:r>
                <a:rPr lang="en-US" sz="1500" b="1" dirty="0">
                  <a:solidFill>
                    <a:srgbClr val="464646"/>
                  </a:solidFill>
                </a:rPr>
                <a:t>Results:</a:t>
              </a:r>
            </a:p>
            <a:p>
              <a:pPr marL="225425" indent="-225425" eaLnBrk="0" hangingPunct="0">
                <a:buClr>
                  <a:schemeClr val="tx2">
                    <a:lumMod val="60000"/>
                    <a:lumOff val="40000"/>
                  </a:schemeClr>
                </a:buClr>
                <a:buSzPct val="80000"/>
                <a:buFont typeface="Wingdings" pitchFamily="2" charset="2"/>
                <a:buChar char="§"/>
                <a:defRPr/>
              </a:pPr>
              <a:r>
                <a:rPr lang="en-US" sz="1500" dirty="0">
                  <a:solidFill>
                    <a:srgbClr val="464646"/>
                  </a:solidFill>
                </a:rPr>
                <a:t>Very low utilization</a:t>
              </a:r>
            </a:p>
            <a:p>
              <a:pPr marL="225425" indent="-225425" eaLnBrk="0" hangingPunct="0">
                <a:spcAft>
                  <a:spcPts val="600"/>
                </a:spcAft>
                <a:buClr>
                  <a:schemeClr val="tx2">
                    <a:lumMod val="60000"/>
                    <a:lumOff val="40000"/>
                  </a:schemeClr>
                </a:buClr>
                <a:buSzPct val="80000"/>
                <a:buFont typeface="Wingdings" pitchFamily="2" charset="2"/>
                <a:buChar char="§"/>
                <a:defRPr/>
              </a:pPr>
              <a:r>
                <a:rPr lang="en-US" sz="1500" dirty="0">
                  <a:solidFill>
                    <a:srgbClr val="464646"/>
                  </a:solidFill>
                </a:rPr>
                <a:t>National Average of 2%-3%</a:t>
              </a:r>
              <a:endParaRPr lang="en-US" sz="1500" b="1" dirty="0">
                <a:solidFill>
                  <a:srgbClr val="464646"/>
                </a:solidFill>
              </a:endParaRPr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457200"/>
            <a:r>
              <a:rPr lang="en-US" sz="3200" dirty="0"/>
              <a:t>Co-Pay Model</a:t>
            </a:r>
          </a:p>
        </p:txBody>
      </p:sp>
    </p:spTree>
    <p:extLst>
      <p:ext uri="{BB962C8B-B14F-4D97-AF65-F5344CB8AC3E}">
        <p14:creationId xmlns:p14="http://schemas.microsoft.com/office/powerpoint/2010/main" val="28674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046807"/>
            <a:ext cx="9144000" cy="21787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38593" y="1206754"/>
            <a:ext cx="2053398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buClr>
                <a:schemeClr val="tx2">
                  <a:lumMod val="60000"/>
                  <a:lumOff val="40000"/>
                </a:schemeClr>
              </a:buClr>
              <a:buSzPct val="80000"/>
              <a:defRPr/>
            </a:pPr>
            <a:r>
              <a:rPr lang="en-US" sz="1500" b="1" dirty="0">
                <a:solidFill>
                  <a:srgbClr val="464646"/>
                </a:solidFill>
              </a:rPr>
              <a:t>Who?</a:t>
            </a:r>
          </a:p>
          <a:p>
            <a:pPr marL="225425" indent="-225425" eaLnBrk="0" hangingPunct="0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1500" dirty="0">
                <a:solidFill>
                  <a:srgbClr val="464646"/>
                </a:solidFill>
              </a:rPr>
              <a:t>Solution based </a:t>
            </a:r>
            <a:r>
              <a:rPr lang="en-US" sz="1500" dirty="0" err="1">
                <a:solidFill>
                  <a:srgbClr val="464646"/>
                </a:solidFill>
              </a:rPr>
              <a:t>Telemed</a:t>
            </a:r>
            <a:r>
              <a:rPr lang="en-US" sz="1500" dirty="0">
                <a:solidFill>
                  <a:srgbClr val="464646"/>
                </a:solidFill>
              </a:rPr>
              <a:t> Companies</a:t>
            </a:r>
          </a:p>
          <a:p>
            <a:pPr eaLnBrk="0" hangingPunct="0">
              <a:buClr>
                <a:schemeClr val="tx2">
                  <a:lumMod val="60000"/>
                  <a:lumOff val="40000"/>
                </a:schemeClr>
              </a:buClr>
              <a:buSzPct val="80000"/>
              <a:defRPr/>
            </a:pPr>
            <a:r>
              <a:rPr lang="en-US" sz="1500" b="1" dirty="0">
                <a:solidFill>
                  <a:srgbClr val="464646"/>
                </a:solidFill>
              </a:rPr>
              <a:t>Cost:</a:t>
            </a:r>
          </a:p>
          <a:p>
            <a:pPr marL="225425" indent="-225425" eaLnBrk="0" hangingPunct="0"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1500" dirty="0">
                <a:solidFill>
                  <a:srgbClr val="464646"/>
                </a:solidFill>
              </a:rPr>
              <a:t>Low monthly fee</a:t>
            </a:r>
          </a:p>
          <a:p>
            <a:pPr marL="225425" indent="-225425" eaLnBrk="0" hangingPunct="0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1500" dirty="0">
                <a:solidFill>
                  <a:srgbClr val="464646"/>
                </a:solidFill>
              </a:rPr>
              <a:t>$0 co-pay</a:t>
            </a:r>
          </a:p>
        </p:txBody>
      </p:sp>
      <p:sp>
        <p:nvSpPr>
          <p:cNvPr id="26629" name="AutoShape 2" descr="data:image/jpeg;base64,/9j/4AAQSkZJRgABAQAAAQABAAD/2wCEAAkGBxQTEhUUEhQVFhUXFhQVGBQWGBgVFRUXFxQWGBQWFxYZHSggGBwlHBQVITEhJikrLi4uFx8zODMsNygtLisBCgoKDg0OGxAQGy8lICUvLCw0LSw3Miw1KywwLDIsLCwsLC8yLCwtKywsNyw1KywsLSwvLiwtLCwvLywsLSwsLP/AABEIAL0BCwMBIgACEQEDEQH/xAAcAAACAQUBAAAAAAAAAAAAAAAABAMBAgUGBwj/xABJEAACAQIDAwgGBgYIBgMAAAABAgMAEQQhMQUSQQYHEyJRYXGBFDJCkaGxUnKCkrLBIzNTYqLRCBVDg5PC0vAWFyRjc9M04fH/xAAaAQEAAwEBAQAAAAAAAAAAAAAAAQIDBQQG/8QAMBEBAAICAAQEAwcFAQAAAAAAAAECAxEEBSExEhNBkVFh0RQicYGh4fAGUrHB8RX/2gAMAwEAAhEDEQA/AO40UUUBRRRQFFFFAUUUUBRRRQFFFFAUUUUBRRRQFFFFAUUUUBRRRQFFFFAUVZLMqi7MFHaSAPjS/wDWUdrq2/8A+MNJ+AGgbopX0w+zFIdc7Kv42B+FU6SU+wgGWrknvyC2+NA3RSgilOsij6qZ+9mPyo9CJ9aSRvMJ+ACgbpeTGxqbF0ByyLC+emVW/wBXR8V3s79cl/xE1PFCqiyqFHYAB8qC+iiigKKKKChNYePlVgybekwg6WZwpv2WaxvWZrjnOlyf6GcYhB+jmPWtosvH7wz8Q1ZZbWrG4dHlvC4uJy+VktMTPbX+HWoNoRP6kkbfVZT8jTINeZNwdlTw4uRfUkdfquw+RrGOJ+Ts2/pr+3J7x+70pRXBuTXONLgsSq4p3lw0gG8WJd4mBtvqTmVsRde64zyPdcNOsiK6MGVgGVlNwykXBB4i1eil4tG3z3F8Lbhss47ddeqSiiirvMKKKhmxSJ67qv1mA+dBNRSvp6cN5tc1R2GXeBaj0pjpE/DMlFGf2r/CgaopXemPsxr37zP4Zbo+dHQyHWS31EA/EWoGqoTS3oV/WeRvtFfwWoGz4voKTlmw3jlpm1zQVbHxDLpFvnkCCctchnVPTgfVWRvsMvxYAfGmVUDQW8KrQK9PIdIrfXdR+DeqhEx4xp5NJ453Wm6KBQ4VzrM/HJQgGfipOXjR/V6cS7fWkcg/ZLW+FN0UEEOCjTNI0X6qgfIVPRS8mOiU2aRAewsAfdegYopT+sE4B2yv1Y3IP2t23xqpxTcIX4ZkoBn9q/woGqKV35j7EY799my4Zbo+dUEUp1kUfVSx97MflQN0Up6GfalkPmq/gUGqrgEBvYk5eszPmND1iaBqiiigtkW4IuR3jUUuOkXskHkr/wClj92mqorA5jMUEMWLVja9m+iw3W8gdR3jKldv7JTFwPBISA4tvC28jDNWW+VwaeliVhZgCOwi4rUNvYZ4nurybp0G+9h3a0mNpraazFqzqYcC5Z7ExOBnMOJZiNUcXCSpwZRp4jgfImbYisIrMrLmbEqQCMjlfXWuzpiyCDZCRcglVJBOtiRcVg+cDEvNCjPmY3142cWPxC158uP7s6dzlPHW+118fr03/j9dOVco19Q/WHvsfyrunIblIkeysI0jxIBEE/SSbpPRsU6qhSTktcfxKIQC+7YG43tL+dJTbWiX1et9UWHvrHHkmI1EOtzHl2HLmnJmyRWOnT17a/nSXYtr86AW4w6hznmyMq9xBLbx81FahtXnBx7DfEoXc6wRFCq1s7N7RB01rRINsM8iiwCk27TnpnWZdbgjtFqi+S++steD4Hgb47eVXfpuevp8/pDtnITlBhtpQb6j9IthLDI7SGNj2BybobGzcbcCCBtUWHVfVVV8AB8q8/8AMNjuj2hJGzAB4HGZA6yOhHw3674cfHa4be+oC/4Qa9tZ3D4vLXw20Zopb0u/qxyHT2d3z65FU6aQ6Rga+s9j3eqG+dWZmqKVtMeMa/ZZ/jcfKg4dzrK3goQD4qT8aBqqMwGptS3oKnUudNXcadwIFVXARDMRpfM33QTnrmc6Ch2hFp0iE2vYEE28BnR6cDosh+ww+LAD40yBbSq0CvpEh0iYfXZAP4Sx+FF5jwjXzaT4WWmqKBT0eUjrS2NtY0Vc+3r79VOBB9Z5G09spp/492mqKBX+rYuKK3e/XPva5qeOMKLKAB2AWq+qM1tcqCtFLHaEQy6RL9m8CfcM6ocevAOeOUbkHwO7Y++gaopU4puEMh01KAfFr/CjpJeCIPFze3gE/OgaopXcmPtxjwRj8Sw+VVTDtcEysf3QECn+G/xoGaKKKApZsGL3QlD2pkD23U9UnvIvTNQHFKG3W6pvYbwsD4HQ+GtBZ0si+soYfSTI+aE/Ik91KbUaKWMguoPDeIUg9hBzB7jWVqlqDR4tkseJt2qruPeoIrH8pNkdQxMsm6623huqQeBG8dQbHMV0msFyrgvGG7DRNZms7ju8ybc2LPDP0UgZ2b1GALdIP3Rmb9o4VnNic1+0sTY9D0KH25z0f8Fi/wDDXV8JOUcONRpTmK21K/Gw7BVPLhvPE2n8WqbN5oMNCN7FYppHGYSMCNAeFybs2fZu1oZxaDJnUEZEEgEEai1dcELtnYnvrR+W3JATnpYd1JsgwY7qyDtvwYdvGqZMMW7Pfy7mt+F8UTG967+mmspjIgbh0B7QwB94qdMVvjJyw7mJ/OjDc2ONcAoYDe9gJQxy1yANZDZvNntKNriNGUjMbxXL7SgXrCcE66Ozh57WbxF4iI+Pwb1zdcuTvJhMU3rdWCY8Twhc9v0W46HO291GvMs8JBKsCCCQRmGVlPvBBHwredm85+KjULIkctgBvG6MbDViLg+4VfHniI1Z5+Y8ivfJOTh9anrrt1+Xpp2GiufYDnLhe3Sl4e39Fvj7wYn+GsftjnJAuuGEr6jfk3Y18QqLvHzIrWc1Nb25FeU8Za/h8ufz7e/Z1Aml4MfE4YpIjBTusVZSFNrkEg5HMVwDanKLEz5TTuVOW5vEIe7dvn53pfZO3JMDKMRGocDKWI2tJHfMdzDUHhnwNUjiIm2tdHQyf0/kx4LXm0TaOuo+v7PQ52hF+0QnsBBPuGdU9OXgJD/duPiRarNjbSjxMEc8RvHIgZfA8COBBuCO0U7XofPFRinOkL+JMYHn1yfhVN+b6EYy1LsTf6u5+dN0UChjm/aIMhpGbg8cy9vhVfRW4zScMrRgDwIS/wAaaooFfQE4lz4ySEe7etVRs+K9+jS/bui/vtTNFBRVtpVaKoTbWgrRS7Y+IGxkS/ZvLf3XqwbRjNrFmvoVR2HvUGgbopX0y/qxyHO3qhfPrkZVdHM5P6sqL6sy6dtlJoGKKKKAqjKCLEXHYcxVahmlKn1SV7VzI+zqR4X8KCP0Td/VsV/dPWT7pOXgpFHpDjJoyT2oVKn7xBHmPM1NDOrC6kHt7QewjUHxqSgWE7nSIj67KPPq71L42CWWMqRGt76Fn8LZLWRooNPw3JaU/rJAPqrY+PWJrLYbk3EvrM7eJC/gArNUUCL7Mj3SN0nK3WZmHuYmtCkw6qxAUCxOgArpdYPGbJg3izOFvmbsB86DBYPbMka7q2tUp5QzdorIf1Ths7OWsL9W7fhvS+O2Sm4TEJCbXzRh+ICg0zlvyVbGo2Kwd1xSi8kSmwxCgagadIB97TW1cpxGLxMB3Z4mQ9ksbRt8QPlXbsHjXjcMEYdtyo9+dbENvrIN2SOOx1DsWHu3CDWdsVbPbw/MM+GNVtOvxec4tvL7SkeBB+dqXxO22OSDdHacz/IfGu+43kLs7FZmHDoTfOJXjP8AA6g+YrWcbzQYFGBOLnC36ydQk9ytbq+d6z8iIe+ed5718M217f6cYEzlwblnuLakk3yAH5VuDxMMpEZGsCUdSrDeUGxU5jIj3107ZezMHg//AIkO637VmJkP29bdwyrWeXcWQxB3jbqubs5t7JJNzYZjzFVy4p8O4b8o5lWueaXnpb1n4/v9DnMxyiEDzYGZgqZzQMxsoB/WJc+TAdz10jFcscDH62KiP1D0h9yXrzi+2Yv3j5fzqB9urwQ+ZA/nURlya1ppl5dy/wAybWy9J9I+vV33Fc52CX1emk+qlvxlay2yuV2HxOUBZ2+jdEf7juCR3gWrzVHt7PrJl3G5+NZLDY5HtutnqBow8Kedkr3havKuX56+HDkmLfP6Tr9HpdppfZjX7cm7+FWqpEx4xrl2NJn71ri+xOXuMw9gX6ZB7MuZ8n9Yed637YnORhZrCW8D/v5p5OPztWtc9bfJzOK5LxWDrEeKPjH07tq6GQ6yAZewgGfb1i1Awh9qWRvNVv8AcUVNFMrAFWDA6EEEHwIqStnJ7FRs9OO+frSSMPcWqo2fFe/Rpft3Rf32pmi9BaqAaADwyq6tW5ZcqHwLQsYxJFJvK1juurCxFjobgnI29XWmdh8ssJirBJAr/s5Oo/lfJvImqeZXenq+x5/KjNFd1n1jr7/D82wUUs20Ih/aJlnbeF/deqx41GICkm+hCtb71rCrvKYooooCiio5lb2SAe8XB/MUFs2GVsyM+DDJh9oZ+VWBZF0KuP3uqw81BDe4edU9L3f1i7n72qfe4faApkGgWDTH2Y1z+kz5eG6udVMcv00GfBDe3m5+VM0UCxwzZ/pXz4AILeHUv8aDggdWkP8AeOPgCBTNUJoFzgIzqin6w3vnUscCr6qqPAAVbJi419Z0HiwFWenx52YG2u7dvlQM0WpYY1TawkN/+2499xlVPSm4RSH7gv72oMRtPk9vsWQgX4Vh59iSr7N/Ctw6WThGPtPb5A1S8p4RjzZvyFBojROuoIojiZzkCTW8yYZ21aP/AAz+b1bFs/d0cj6qxj5qTQa/hOTjsLud3u41h8Xh91mRgCMwQRcEcQRxBFb76Hpd5Db94rfx3bVrPKjZKghwGIOu8ztn9omg53JzPdPI0mHxCRQnPcdWdkPtKMwCvYb34cLlrDczGGX9dtG9/oLHH4jrO162HDMEuVVATx3Rf32qf0yQ5Bj4DIfCq+CGnnX+LGYbmt2Ql96Seb7d/d0KCo9t80uAmW+EM8DgZdWSRD4iWxv4MKyhRzmQx99SYbHyRnqsR3VPhhHm3+Llm1eQ+1cGCxhM0Q9qP9KbdpQHfXLuIFYXD7aQ5OCh48R/Me6vROC5S8JB5io9s8mdn7QF5okZ/wBovUlH21sT4G4rK2Csupw3OeIw9N7j59f57uBptOMaSW8CR8qnTboGmIYeDsPzrcts8xrb18JiV3T7M4O8PtoOt7hWLbmQx3CbDHzkH+Ssvs7o/wDv2t3iv6/ViF5UyDTGSj++f/VTCctJxpjpf8Un5mmTzJ7Q/aYX78n/AK6p/wAlNo/Twv8AiSf+unkz81Z5zWe9KexKfb0mIG4+IaUA71mbfsdL55jWoCKNt8lMTskBsSqsJDZXiYsgI9liQCCddM7Vrs+2pD6tl8Mz7z/Ks7YrbdPh+a8PXDEzqJ+FY/kOg7E5Z4vC2Cyb0Y/s5estu4+svkbVvvJrnTwmJkSGQ9FK53Vz3ombgok4E9hGptc15yklZz1iWJOQ1z7hWybG5vtoYmxjwzqp9uX9Etu3rWJHgDW2OLV9XE5hn4fiOsY4rPx9faOnvt6norA8i8Fi4cMseOlSWRcg6bxJW2QdmA3mGm9YXy45nPV6XCmNSKKKskS4tmPAkH3iiF9LHBgZoSh/d9U+KnLzFj31T9Iv/cHkr/6W/hqSHEqxsDnxU5MPI8O+gs6B8ryt9lUAPvBo9E7ZJD5hfwAUzRQLHBLx3j4u5+ZqowEWvRpftKgmpyaikxaL6zqPFgPzoL0iUaKB4ACr6X9OjvbfUnsBufhVPTlztvm3ZG5/y0DNFKNjhlZHNzYC26dL6MRwBPlVxxDfsn8bp/qoGaKV6WXhGvm9vkpqoMvZGPNm/IUDNFK7kv04x/dsf89aDzn84H9XBYkYSYhxfcAULGpyDOM2zzsARoc6DpFRYiBXG6wuK8ijlhtC1lxmLCqbgCeWwv8AavbxNZjZ3OXtOAqZJ5JUFupKWAYf+RSHvlrc1G06emI9jwj2BTC4SNdFUeVaVyA5b4PaYAt0eIUZwSOXJAGbRknrr5XHEVuS7OiBJEUYJ1IRbnxyqUCTFQr6zxjxZR8zWPxeGw0mjLf9w7x9wrMJGBoAPAWq6g0jGbJK+pvt/dS/6axrPJGfUkB8Av4iK3PbHKbCYVguJxMMTGxCu4DEE2vu6279KeaKOVQeqykXBFiCDoQRqKDSouUU4FgG8yn5MalHKXEfRTzYj5Ka2M7Ah+jVDyeh7DQYFeU0/ZH8T/Krhyln4mPyQ/m9Zv8A4dh7DVP+HIu+g1bbuK9LiMU2atkRZbH3gkHwNaJgubrDK15GkkFzZSdwWvkCVzJtxuK6bt7ZqRAbt7msXBg3f1VJpqJWi9q9pU5OYXB4UWjw4TtZGfePi29c++tz2fLCx3kPW7ySfiawOG5NyH1iFrM4HYSRkG5JoruZ7stRRRQFFFUIoK1HNCrCzAHs7Qe0HUHvFRejFf1bWH0D1k8hqvkbDso9L3f1g3O/VPvcPO1ADBD6Un+I/wDOj0JOIJ8WZvmaYBoJoIBgY/2aeO6L1KsSjRQPAAVbJiEUEsygAXJJAAHEknSuXcp+e3DQO0eFiOJKm3Sb4SEnjusAxYeQB7aDqxNaNyr50sDgwVVxiJc/0cJDAEH25B1U+Jy0rifK/nNxu0FMbssUJ1iiuA/dIxN3HdkO7StQVaDb9qcq9o7Sx0bwmQTBj0EMLH9GLEtu6XO6DvMdRfhlXoLkVj8W+EU4+Lo8QpKtYoQ4HqvZCQpN817Qa80ck9pjCYzD4g6RyoW+oerJ/AzV6yiRdVtY5i2hvxogsu2Yt8xlgGW17kAXtewubnIjuz7avl2xCozkXyux9wrEbXQJKTYZgH4W/KsTLMuXnXhycVatprp7cfDRasTtl9t8prQSHCIZZ7WRGBVd4m28xaw3Re5zubZVxo82M0zviNoYxEZ2LOQL3JPF3IA91hXU8NKFQkjjfP3Vpm2eb5cbM0s2KlPWJRGAMcak3CKt9BkO+2dZ/abW7zr8l54ete0baDtuCDCMkeGnE4N7vu5AZWAcCzduVZLk/tA4cscOyujZsk69RiOKyLcrx1Fqym0ObKcbwgkidd3JWur5EXIbMX1ysB86nw3LHZMQQLhAlgL/AKOIkEDM3Ju3jrnWs2i1fu9UVjwz16HNm43ZWOcBovRcUCoDKeicOTluSx2619L5nsNdJi2nNDGqP+mKixkY7rt2Fgq2v22t4Vo2zeUGAxLARYcm7LYnDZb1+qSwUgWPEkW7q2+UkJmfjevNOW9J1G4/Ffy621vqy+H2+h9cMh8Cw8iBf4VBtPlCiFQkgJJXqbjG4LAHPhWJjlAqeC0jooA1B8hma1pxd9xGts78NXu5Xzh82eL38RjOnWdbSTSGS6SKqKWIAAKsABYAW4ZVr3NxzlT7OPRvebDHWInrJ2tETp3roe4513LnPxqw7LxbMfWiaId7S/o1A+9fyNeVCK6UvDD1tyZ5eYHHD/p5ruBcxMCJVHE7nEC4zFxnrWcbHqOEnlFKfkteM9n46WFxJDI8bro6MVYduY4V1Tklz34hHRMeqyxGwMqLuyrw3iB1X8LD8qhLvJxnYkh+yR+K1UOKb9jJ74sv46t2TtSLExLNBIskbDJ1Nx3g9hHEHMU5QIzbzkAw3HazKPlerlMoNhHGF7ekIPu6P86cooFgZb6RgeLMfkKrCsl+uyEcAqFT7y5+VMUUBRRRQFFFFBGkykkA5jUcR5dnfUlRTQK/rDTQ6Ed4YZjyqLdkTQ747DYP5HQ+dvGguGBj+iPDh5DQUDARa9Gl+3dF6tO0Ix6zBD9F+qfcdfEZVc2NQe17rn5UGjc9cJXZE5iG71od/cUC6GVQwNuGYrzOtq9gcocJFjMLLh5OkCSoUJVH3hxBHVOYIBryRtjZzYbESwP60bslyCu8Aeq26cxcWNu+gi3gKoZOyrcjQEH+zRC1p677zN8t2xGGGGkSVpIAEV1R3V4/YDOBZWUZZ2uLHtri3J/Gw4eZZJ8KmKQf2TuyC/A3XI+DAjurtH/OfBR4Q+i4fckWyx4YgIoyyI6MFNwccwe6pidExtvu08BNOtgojI0ZzfxFlv8AloK1fa/J3E4ZOm6VJVU3dQpUqpOouTvC57q4ZjeWGNkxBxLYmYTG/WR2QIvBFUGwXL1dDxvW/wDJbnncr0G0lV0YFDiAp3t0ix6SNbBvFbHuNY5MNLzuY6tsWa+ONRPRvWyNoEoSOsM7WzNuIK91YTa/JWHFSGWPESxOc7Bi0INrfqrj3AjOrsHs944mlwuJWX2gGG9HKvBg6m4JA1tqMwTesZg+XGDxKWxSmJtC12Rgb2ylSxX3iubFb1n7rpW8MxufUYHkTisPMp9L6SIupdA80e+t+sm7vMACL8anxnKjA4CUxej9HYtkqRgZGxsd7S4rGbWjwyK0kG1J1sN4K8/SKLW6ov1iT49tJbO5wMLCi/8ATuZAOs9kcu30g5Nxxrbw2vG56/oz3FPu71+P/W9bI28+JzhgkWO/ryBY08s7t5AjvpzauLWNLu1zcAAZbx4ADU1zTaXOhNKGEMYjsLgv1mJ7LCwHx0rb+Q2wDiMPEcSHbEShnd2Zt5Iy2WQNlG7u9W1rmspwWjvGvktXLX2ZrYWxZsWplaQwxm4Tq7zvY9Z8zYLlYa310tfNw7JnwwZkAxB7BZJLdihm3fewpflrykwmysODJvsxG7Fh1kfee3i3VQZXbh3mwrip51MccQJQsSxA54bcDI63OTO933re0CNNNRXRx4aU1MR1c/JmvfcTPRJzt8qsViZVhnglw0KElI5VKtI4FjITobA2G6SBc5m9c+Irf+cfnEXGgQ4SFYYCo6S8aCSRzYlSQOqqnLI52J0tWgLGeHzrVjoFajcVIVP+/wD9q1loOyf0c9shTisO7HMRzIgBOhZJWAHjFXbGx6jhJ5RSn5LXMf6O+y1XAyz7g6SSZk39T0aKtl7hvFjausUSW9NHBZD/AHbj5gVQYsnSKT+EfNhTVFAquKY/2Mg7yY/yer4ZWJN0KjtJU38gTU9FAUUUUBRRRQRPOoO6TYnS+QPcDoT3a1LVrqCLEXB1BzBqA4cr+raw+g2a+XFfLIdlAzRS3pgHrgqfep8GHyNj3ULjkOhJ+y/8qBmuBf0ieTrLPFjUTqOoikYDSRSdwt4qbA/ueFd1fGKOD+Uch+S0ptBIcTE8M0bPG43WRo5ACPNRY8QRmCL0HjRWq8NWxc4PJJ9nYpoyGMT3aGRgRvp2H95bgHyOhFa0DkT/ALzoJrXqiJdrcKqwsT/vgKlw+ZPif9/A0Qk6PjUTw03VozzoGeTvKDE4J96FuqfWjOaMO8cDnqKt5TbWE0xkiYgOqs9l6MCQi7hRcm17Z3zN6WakZBxqvhje1/Hbw+HfRfCKYuez5UthjTV/lVlFkzEC4uCLG/yr0BFy/wAFhNlR4vDreWUdGsJYswlUddXJJIRb37wwt6wrz87aDt1qsEIA/Oo1HdaLTEaP7X2tNi5mnxDl5G1J0UcFUeyo4AUrVasZqlVA4z/3nVoTs/8Asd1EvH/elVQ6X8/zoK72XbWU5I7AbH4uHDJcb7dZh7MYzkbxAv5kVjcPh2d1jRSzuwRUGZZmNlA7ySK9J823NrHs+IvKS2JkFndHdFRcj0aFSCRcC5OpHCg3jZ+BSGJIolCRooVVGgAFhTNKpgFGhk85ZT82ofAIdd4+Luf81EmqKWTAxj2R55/OqHZsN7mKO/buLf5UDVUDClzs+L9lH9xf5VJDh0X1VVb/AEQB8qCWiiigKKKKAooooCiiigKKKKDDcrOTUG0MO0GIW4OasPXjcaOh4EfEXByNeWOWPJOfZ07QTi4PWjlA6kqcGXsOgK8CfAn2BWC5Zcl4doYZoJRY6xyWu0T+y6/mOIuKDyKpvY93xqWAi9Nbf2PNgcQ8GIXddTf91wdGQ+0rcD5GxBFIh+PbRBuT4UEVRDcVaGsbGgsxLcKgZMqaVNSau3cqBHC62pmSrI4wGJvUkq0EWIGlSA2qObQVJILfnQXK9xUbd9U3t0HstS5cmgukaqs+Xfl76gY1mOS+xJMdiosPGDeRgGI9lAeu57gtz7u2iXWeYnkWS52jOtgLrhweJOTzfNR4seyu31FhcOsaKiAKqKFVRkAFFgB5CpaAooooCiiigKKKKAooooCiiigKKKKAooooCiiigKKKKDmfP9hoDswySIpmEkaQucnVmYFwp4gorXGmV+FecFau1/0kcY18HDfqWmkI7WG4qnyBb7xriYoGI3tUrZil1qulEL1kIyqwyVRzUDmguD8amSccaVqoFEm+zxv5Ub+tK521q0mgkkkvlVsh4VYtUNBkuT+xZsZOmHgXekc2F8lUe0zHgoGZNepuQfIXD7MjtEN6VgBJM3rPbgPopf2R3XvXF/6PE5XabrlZsNID3WeNsvdXpKgKKKKAooooCiiigKKKKAooooP/2Q=="/>
          <p:cNvSpPr>
            <a:spLocks noChangeAspect="1" noChangeArrowheads="1"/>
          </p:cNvSpPr>
          <p:nvPr/>
        </p:nvSpPr>
        <p:spPr bwMode="auto">
          <a:xfrm>
            <a:off x="155575" y="-1774825"/>
            <a:ext cx="523875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26630" name="AutoShape 4" descr="data:image/jpeg;base64,/9j/4AAQSkZJRgABAQAAAQABAAD/2wCEAAkGBxQTEhUUEhQVFhUXFhQVGBQWGBgVFRUXFxQWGBQWFxYZHSggGBwlHBQVITEhJikrLi4uFx8zODMsNygtLisBCgoKDg0OGxAQGy8lICUvLCw0LSw3Miw1KywwLDIsLCwsLC8yLCwtKywsNyw1KywsLSwvLiwtLCwvLywsLSwsLP/AABEIAL0BCwMBIgACEQEDEQH/xAAcAAACAQUBAAAAAAAAAAAAAAAABAMBAgUGBwj/xABJEAACAQIDAwgGBgYIBgMAAAABAgMAEQQhMQUSQQYHEyJRYXGBFDJCkaGxUnKCkrLBIzNTYqLRCBVDg5PC0vAWFyRjc9M04fH/xAAaAQEAAwEBAQAAAAAAAAAAAAAAAQIDBQQG/8QAMBEBAAICAAQEAwcFAQAAAAAAAAECAxEEBSExEhNBkVFh0RQicYGh4fAGUrHB8RX/2gAMAwEAAhEDEQA/AO40UUUBRRRQFFFFAUUUUBRRRQFFFFAUUUUBRRRQFFFFAUUUUBRRRQFFFFAUVZLMqi7MFHaSAPjS/wDWUdrq2/8A+MNJ+AGgbopX0w+zFIdc7Kv42B+FU6SU+wgGWrknvyC2+NA3RSgilOsij6qZ+9mPyo9CJ9aSRvMJ+ACgbpeTGxqbF0ByyLC+emVW/wBXR8V3s79cl/xE1PFCqiyqFHYAB8qC+iiigKKKKChNYePlVgybekwg6WZwpv2WaxvWZrjnOlyf6GcYhB+jmPWtosvH7wz8Q1ZZbWrG4dHlvC4uJy+VktMTPbX+HWoNoRP6kkbfVZT8jTINeZNwdlTw4uRfUkdfquw+RrGOJ+Ts2/pr+3J7x+70pRXBuTXONLgsSq4p3lw0gG8WJd4mBtvqTmVsRde64zyPdcNOsiK6MGVgGVlNwykXBB4i1eil4tG3z3F8Lbhss47ddeqSiiirvMKKKhmxSJ67qv1mA+dBNRSvp6cN5tc1R2GXeBaj0pjpE/DMlFGf2r/CgaopXemPsxr37zP4Zbo+dHQyHWS31EA/EWoGqoTS3oV/WeRvtFfwWoGz4voKTlmw3jlpm1zQVbHxDLpFvnkCCctchnVPTgfVWRvsMvxYAfGmVUDQW8KrQK9PIdIrfXdR+DeqhEx4xp5NJ453Wm6KBQ4VzrM/HJQgGfipOXjR/V6cS7fWkcg/ZLW+FN0UEEOCjTNI0X6qgfIVPRS8mOiU2aRAewsAfdegYopT+sE4B2yv1Y3IP2t23xqpxTcIX4ZkoBn9q/woGqKV35j7EY799my4Zbo+dUEUp1kUfVSx97MflQN0Up6GfalkPmq/gUGqrgEBvYk5eszPmND1iaBqiiigtkW4IuR3jUUuOkXskHkr/wClj92mqorA5jMUEMWLVja9m+iw3W8gdR3jKldv7JTFwPBISA4tvC28jDNWW+VwaeliVhZgCOwi4rUNvYZ4nurybp0G+9h3a0mNpraazFqzqYcC5Z7ExOBnMOJZiNUcXCSpwZRp4jgfImbYisIrMrLmbEqQCMjlfXWuzpiyCDZCRcglVJBOtiRcVg+cDEvNCjPmY3142cWPxC158uP7s6dzlPHW+118fr03/j9dOVco19Q/WHvsfyrunIblIkeysI0jxIBEE/SSbpPRsU6qhSTktcfxKIQC+7YG43tL+dJTbWiX1et9UWHvrHHkmI1EOtzHl2HLmnJmyRWOnT17a/nSXYtr86AW4w6hznmyMq9xBLbx81FahtXnBx7DfEoXc6wRFCq1s7N7RB01rRINsM8iiwCk27TnpnWZdbgjtFqi+S++steD4Hgb47eVXfpuevp8/pDtnITlBhtpQb6j9IthLDI7SGNj2BybobGzcbcCCBtUWHVfVVV8AB8q8/8AMNjuj2hJGzAB4HGZA6yOhHw3674cfHa4be+oC/4Qa9tZ3D4vLXw20Zopb0u/qxyHT2d3z65FU6aQ6Rga+s9j3eqG+dWZmqKVtMeMa/ZZ/jcfKg4dzrK3goQD4qT8aBqqMwGptS3oKnUudNXcadwIFVXARDMRpfM33QTnrmc6Ch2hFp0iE2vYEE28BnR6cDosh+ww+LAD40yBbSq0CvpEh0iYfXZAP4Sx+FF5jwjXzaT4WWmqKBT0eUjrS2NtY0Vc+3r79VOBB9Z5G09spp/492mqKBX+rYuKK3e/XPva5qeOMKLKAB2AWq+qM1tcqCtFLHaEQy6RL9m8CfcM6ocevAOeOUbkHwO7Y++gaopU4puEMh01KAfFr/CjpJeCIPFze3gE/OgaopXcmPtxjwRj8Sw+VVTDtcEysf3QECn+G/xoGaKKKApZsGL3QlD2pkD23U9UnvIvTNQHFKG3W6pvYbwsD4HQ+GtBZ0si+soYfSTI+aE/Ik91KbUaKWMguoPDeIUg9hBzB7jWVqlqDR4tkseJt2qruPeoIrH8pNkdQxMsm6623huqQeBG8dQbHMV0msFyrgvGG7DRNZms7ju8ybc2LPDP0UgZ2b1GALdIP3Rmb9o4VnNic1+0sTY9D0KH25z0f8Fi/wDDXV8JOUcONRpTmK21K/Gw7BVPLhvPE2n8WqbN5oMNCN7FYppHGYSMCNAeFybs2fZu1oZxaDJnUEZEEgEEai1dcELtnYnvrR+W3JATnpYd1JsgwY7qyDtvwYdvGqZMMW7Pfy7mt+F8UTG967+mmspjIgbh0B7QwB94qdMVvjJyw7mJ/OjDc2ONcAoYDe9gJQxy1yANZDZvNntKNriNGUjMbxXL7SgXrCcE66Ozh57WbxF4iI+Pwb1zdcuTvJhMU3rdWCY8Twhc9v0W46HO291GvMs8JBKsCCCQRmGVlPvBBHwredm85+KjULIkctgBvG6MbDViLg+4VfHniI1Z5+Y8ivfJOTh9anrrt1+Xpp2GiufYDnLhe3Sl4e39Fvj7wYn+GsftjnJAuuGEr6jfk3Y18QqLvHzIrWc1Nb25FeU8Za/h8ufz7e/Z1Aml4MfE4YpIjBTusVZSFNrkEg5HMVwDanKLEz5TTuVOW5vEIe7dvn53pfZO3JMDKMRGocDKWI2tJHfMdzDUHhnwNUjiIm2tdHQyf0/kx4LXm0TaOuo+v7PQ52hF+0QnsBBPuGdU9OXgJD/duPiRarNjbSjxMEc8RvHIgZfA8COBBuCO0U7XofPFRinOkL+JMYHn1yfhVN+b6EYy1LsTf6u5+dN0UChjm/aIMhpGbg8cy9vhVfRW4zScMrRgDwIS/wAaaooFfQE4lz4ySEe7etVRs+K9+jS/bui/vtTNFBRVtpVaKoTbWgrRS7Y+IGxkS/ZvLf3XqwbRjNrFmvoVR2HvUGgbopX0y/qxyHO3qhfPrkZVdHM5P6sqL6sy6dtlJoGKKKKAqjKCLEXHYcxVahmlKn1SV7VzI+zqR4X8KCP0Td/VsV/dPWT7pOXgpFHpDjJoyT2oVKn7xBHmPM1NDOrC6kHt7QewjUHxqSgWE7nSIj67KPPq71L42CWWMqRGt76Fn8LZLWRooNPw3JaU/rJAPqrY+PWJrLYbk3EvrM7eJC/gArNUUCL7Mj3SN0nK3WZmHuYmtCkw6qxAUCxOgArpdYPGbJg3izOFvmbsB86DBYPbMka7q2tUp5QzdorIf1Ths7OWsL9W7fhvS+O2Sm4TEJCbXzRh+ICg0zlvyVbGo2Kwd1xSi8kSmwxCgagadIB97TW1cpxGLxMB3Z4mQ9ksbRt8QPlXbsHjXjcMEYdtyo9+dbENvrIN2SOOx1DsWHu3CDWdsVbPbw/MM+GNVtOvxec4tvL7SkeBB+dqXxO22OSDdHacz/IfGu+43kLs7FZmHDoTfOJXjP8AA6g+YrWcbzQYFGBOLnC36ydQk9ytbq+d6z8iIe+ed5718M217f6cYEzlwblnuLakk3yAH5VuDxMMpEZGsCUdSrDeUGxU5jIj3107ZezMHg//AIkO637VmJkP29bdwyrWeXcWQxB3jbqubs5t7JJNzYZjzFVy4p8O4b8o5lWueaXnpb1n4/v9DnMxyiEDzYGZgqZzQMxsoB/WJc+TAdz10jFcscDH62KiP1D0h9yXrzi+2Yv3j5fzqB9urwQ+ZA/nURlya1ppl5dy/wAybWy9J9I+vV33Fc52CX1emk+qlvxlay2yuV2HxOUBZ2+jdEf7juCR3gWrzVHt7PrJl3G5+NZLDY5HtutnqBow8Kedkr3havKuX56+HDkmLfP6Tr9HpdppfZjX7cm7+FWqpEx4xrl2NJn71ri+xOXuMw9gX6ZB7MuZ8n9Yed637YnORhZrCW8D/v5p5OPztWtc9bfJzOK5LxWDrEeKPjH07tq6GQ6yAZewgGfb1i1Awh9qWRvNVv8AcUVNFMrAFWDA6EEEHwIqStnJ7FRs9OO+frSSMPcWqo2fFe/Rpft3Rf32pmi9BaqAaADwyq6tW5ZcqHwLQsYxJFJvK1juurCxFjobgnI29XWmdh8ssJirBJAr/s5Oo/lfJvImqeZXenq+x5/KjNFd1n1jr7/D82wUUs20Ih/aJlnbeF/deqx41GICkm+hCtb71rCrvKYooooCiio5lb2SAe8XB/MUFs2GVsyM+DDJh9oZ+VWBZF0KuP3uqw81BDe4edU9L3f1i7n72qfe4faApkGgWDTH2Y1z+kz5eG6udVMcv00GfBDe3m5+VM0UCxwzZ/pXz4AILeHUv8aDggdWkP8AeOPgCBTNUJoFzgIzqin6w3vnUscCr6qqPAAVbJi419Z0HiwFWenx52YG2u7dvlQM0WpYY1TawkN/+2499xlVPSm4RSH7gv72oMRtPk9vsWQgX4Vh59iSr7N/Ctw6WThGPtPb5A1S8p4RjzZvyFBojROuoIojiZzkCTW8yYZ21aP/AAz+b1bFs/d0cj6qxj5qTQa/hOTjsLud3u41h8Xh91mRgCMwQRcEcQRxBFb76Hpd5Db94rfx3bVrPKjZKghwGIOu8ztn9omg53JzPdPI0mHxCRQnPcdWdkPtKMwCvYb34cLlrDczGGX9dtG9/oLHH4jrO162HDMEuVVATx3Rf32qf0yQ5Bj4DIfCq+CGnnX+LGYbmt2Ql96Seb7d/d0KCo9t80uAmW+EM8DgZdWSRD4iWxv4MKyhRzmQx99SYbHyRnqsR3VPhhHm3+Llm1eQ+1cGCxhM0Q9qP9KbdpQHfXLuIFYXD7aQ5OCh48R/Me6vROC5S8JB5io9s8mdn7QF5okZ/wBovUlH21sT4G4rK2Csupw3OeIw9N7j59f57uBptOMaSW8CR8qnTboGmIYeDsPzrcts8xrb18JiV3T7M4O8PtoOt7hWLbmQx3CbDHzkH+Ssvs7o/wDv2t3iv6/ViF5UyDTGSj++f/VTCctJxpjpf8Un5mmTzJ7Q/aYX78n/AK6p/wAlNo/Twv8AiSf+unkz81Z5zWe9KexKfb0mIG4+IaUA71mbfsdL55jWoCKNt8lMTskBsSqsJDZXiYsgI9liQCCddM7Vrs+2pD6tl8Mz7z/Ks7YrbdPh+a8PXDEzqJ+FY/kOg7E5Z4vC2Cyb0Y/s5estu4+svkbVvvJrnTwmJkSGQ9FK53Vz3ombgok4E9hGptc15yklZz1iWJOQ1z7hWybG5vtoYmxjwzqp9uX9Etu3rWJHgDW2OLV9XE5hn4fiOsY4rPx9faOnvt6norA8i8Fi4cMseOlSWRcg6bxJW2QdmA3mGm9YXy45nPV6XCmNSKKKskS4tmPAkH3iiF9LHBgZoSh/d9U+KnLzFj31T9Iv/cHkr/6W/hqSHEqxsDnxU5MPI8O+gs6B8ryt9lUAPvBo9E7ZJD5hfwAUzRQLHBLx3j4u5+ZqowEWvRpftKgmpyaikxaL6zqPFgPzoL0iUaKB4ACr6X9OjvbfUnsBufhVPTlztvm3ZG5/y0DNFKNjhlZHNzYC26dL6MRwBPlVxxDfsn8bp/qoGaKV6WXhGvm9vkpqoMvZGPNm/IUDNFK7kv04x/dsf89aDzn84H9XBYkYSYhxfcAULGpyDOM2zzsARoc6DpFRYiBXG6wuK8ijlhtC1lxmLCqbgCeWwv8AavbxNZjZ3OXtOAqZJ5JUFupKWAYf+RSHvlrc1G06emI9jwj2BTC4SNdFUeVaVyA5b4PaYAt0eIUZwSOXJAGbRknrr5XHEVuS7OiBJEUYJ1IRbnxyqUCTFQr6zxjxZR8zWPxeGw0mjLf9w7x9wrMJGBoAPAWq6g0jGbJK+pvt/dS/6axrPJGfUkB8Av4iK3PbHKbCYVguJxMMTGxCu4DEE2vu6279KeaKOVQeqykXBFiCDoQRqKDSouUU4FgG8yn5MalHKXEfRTzYj5Ka2M7Ah+jVDyeh7DQYFeU0/ZH8T/Krhyln4mPyQ/m9Zv8A4dh7DVP+HIu+g1bbuK9LiMU2atkRZbH3gkHwNaJgubrDK15GkkFzZSdwWvkCVzJtxuK6bt7ZqRAbt7msXBg3f1VJpqJWi9q9pU5OYXB4UWjw4TtZGfePi29c++tz2fLCx3kPW7ySfiawOG5NyH1iFrM4HYSRkG5JoruZ7stRRRQFFFUIoK1HNCrCzAHs7Qe0HUHvFRejFf1bWH0D1k8hqvkbDso9L3f1g3O/VPvcPO1ADBD6Un+I/wDOj0JOIJ8WZvmaYBoJoIBgY/2aeO6L1KsSjRQPAAVbJiEUEsygAXJJAAHEknSuXcp+e3DQO0eFiOJKm3Sb4SEnjusAxYeQB7aDqxNaNyr50sDgwVVxiJc/0cJDAEH25B1U+Jy0rifK/nNxu0FMbssUJ1iiuA/dIxN3HdkO7StQVaDb9qcq9o7Sx0bwmQTBj0EMLH9GLEtu6XO6DvMdRfhlXoLkVj8W+EU4+Lo8QpKtYoQ4HqvZCQpN817Qa80ck9pjCYzD4g6RyoW+oerJ/AzV6yiRdVtY5i2hvxogsu2Yt8xlgGW17kAXtewubnIjuz7avl2xCozkXyux9wrEbXQJKTYZgH4W/KsTLMuXnXhycVatprp7cfDRasTtl9t8prQSHCIZZ7WRGBVd4m28xaw3Re5zubZVxo82M0zviNoYxEZ2LOQL3JPF3IA91hXU8NKFQkjjfP3Vpm2eb5cbM0s2KlPWJRGAMcak3CKt9BkO+2dZ/abW7zr8l54ete0baDtuCDCMkeGnE4N7vu5AZWAcCzduVZLk/tA4cscOyujZsk69RiOKyLcrx1Fqym0ObKcbwgkidd3JWur5EXIbMX1ysB86nw3LHZMQQLhAlgL/AKOIkEDM3Ju3jrnWs2i1fu9UVjwz16HNm43ZWOcBovRcUCoDKeicOTluSx2619L5nsNdJi2nNDGqP+mKixkY7rt2Fgq2v22t4Vo2zeUGAxLARYcm7LYnDZb1+qSwUgWPEkW7q2+UkJmfjevNOW9J1G4/Ffy621vqy+H2+h9cMh8Cw8iBf4VBtPlCiFQkgJJXqbjG4LAHPhWJjlAqeC0jooA1B8hma1pxd9xGts78NXu5Xzh82eL38RjOnWdbSTSGS6SKqKWIAAKsABYAW4ZVr3NxzlT7OPRvebDHWInrJ2tETp3roe4513LnPxqw7LxbMfWiaId7S/o1A+9fyNeVCK6UvDD1tyZ5eYHHD/p5ruBcxMCJVHE7nEC4zFxnrWcbHqOEnlFKfkteM9n46WFxJDI8bro6MVYduY4V1Tklz34hHRMeqyxGwMqLuyrw3iB1X8LD8qhLvJxnYkh+yR+K1UOKb9jJ74sv46t2TtSLExLNBIskbDJ1Nx3g9hHEHMU5QIzbzkAw3HazKPlerlMoNhHGF7ekIPu6P86cooFgZb6RgeLMfkKrCsl+uyEcAqFT7y5+VMUUBRRRQFFFFBGkykkA5jUcR5dnfUlRTQK/rDTQ6Ed4YZjyqLdkTQ747DYP5HQ+dvGguGBj+iPDh5DQUDARa9Gl+3dF6tO0Ix6zBD9F+qfcdfEZVc2NQe17rn5UGjc9cJXZE5iG71od/cUC6GVQwNuGYrzOtq9gcocJFjMLLh5OkCSoUJVH3hxBHVOYIBryRtjZzYbESwP60bslyCu8Aeq26cxcWNu+gi3gKoZOyrcjQEH+zRC1p677zN8t2xGGGGkSVpIAEV1R3V4/YDOBZWUZZ2uLHtri3J/Gw4eZZJ8KmKQf2TuyC/A3XI+DAjurtH/OfBR4Q+i4fckWyx4YgIoyyI6MFNwccwe6pidExtvu08BNOtgojI0ZzfxFlv8AloK1fa/J3E4ZOm6VJVU3dQpUqpOouTvC57q4ZjeWGNkxBxLYmYTG/WR2QIvBFUGwXL1dDxvW/wDJbnncr0G0lV0YFDiAp3t0ix6SNbBvFbHuNY5MNLzuY6tsWa+ONRPRvWyNoEoSOsM7WzNuIK91YTa/JWHFSGWPESxOc7Bi0INrfqrj3AjOrsHs944mlwuJWX2gGG9HKvBg6m4JA1tqMwTesZg+XGDxKWxSmJtC12Rgb2ylSxX3iubFb1n7rpW8MxufUYHkTisPMp9L6SIupdA80e+t+sm7vMACL8anxnKjA4CUxej9HYtkqRgZGxsd7S4rGbWjwyK0kG1J1sN4K8/SKLW6ov1iT49tJbO5wMLCi/8ATuZAOs9kcu30g5Nxxrbw2vG56/oz3FPu71+P/W9bI28+JzhgkWO/ryBY08s7t5AjvpzauLWNLu1zcAAZbx4ADU1zTaXOhNKGEMYjsLgv1mJ7LCwHx0rb+Q2wDiMPEcSHbEShnd2Zt5Iy2WQNlG7u9W1rmspwWjvGvktXLX2ZrYWxZsWplaQwxm4Tq7zvY9Z8zYLlYa310tfNw7JnwwZkAxB7BZJLdihm3fewpflrykwmysODJvsxG7Fh1kfee3i3VQZXbh3mwrip51MccQJQsSxA54bcDI63OTO933re0CNNNRXRx4aU1MR1c/JmvfcTPRJzt8qsViZVhnglw0KElI5VKtI4FjITobA2G6SBc5m9c+Irf+cfnEXGgQ4SFYYCo6S8aCSRzYlSQOqqnLI52J0tWgLGeHzrVjoFajcVIVP+/wD9q1loOyf0c9shTisO7HMRzIgBOhZJWAHjFXbGx6jhJ5RSn5LXMf6O+y1XAyz7g6SSZk39T0aKtl7hvFjausUSW9NHBZD/AHbj5gVQYsnSKT+EfNhTVFAquKY/2Mg7yY/yer4ZWJN0KjtJU38gTU9FAUUUUBRRRQRPOoO6TYnS+QPcDoT3a1LVrqCLEXB1BzBqA4cr+raw+g2a+XFfLIdlAzRS3pgHrgqfep8GHyNj3ULjkOhJ+y/8qBmuBf0ieTrLPFjUTqOoikYDSRSdwt4qbA/ueFd1fGKOD+Uch+S0ptBIcTE8M0bPG43WRo5ACPNRY8QRmCL0HjRWq8NWxc4PJJ9nYpoyGMT3aGRgRvp2H95bgHyOhFa0DkT/ALzoJrXqiJdrcKqwsT/vgKlw+ZPif9/A0Qk6PjUTw03VozzoGeTvKDE4J96FuqfWjOaMO8cDnqKt5TbWE0xkiYgOqs9l6MCQi7hRcm17Z3zN6WakZBxqvhje1/Hbw+HfRfCKYuez5UthjTV/lVlFkzEC4uCLG/yr0BFy/wAFhNlR4vDreWUdGsJYswlUddXJJIRb37wwt6wrz87aDt1qsEIA/Oo1HdaLTEaP7X2tNi5mnxDl5G1J0UcFUeyo4AUrVasZqlVA4z/3nVoTs/8Asd1EvH/elVQ6X8/zoK72XbWU5I7AbH4uHDJcb7dZh7MYzkbxAv5kVjcPh2d1jRSzuwRUGZZmNlA7ySK9J823NrHs+IvKS2JkFndHdFRcj0aFSCRcC5OpHCg3jZ+BSGJIolCRooVVGgAFhTNKpgFGhk85ZT82ofAIdd4+Luf81EmqKWTAxj2R55/OqHZsN7mKO/buLf5UDVUDClzs+L9lH9xf5VJDh0X1VVb/AEQB8qCWiiigKKKKAooooCiiigKKKKDDcrOTUG0MO0GIW4OasPXjcaOh4EfEXByNeWOWPJOfZ07QTi4PWjlA6kqcGXsOgK8CfAn2BWC5Zcl4doYZoJRY6xyWu0T+y6/mOIuKDyKpvY93xqWAi9Nbf2PNgcQ8GIXddTf91wdGQ+0rcD5GxBFIh+PbRBuT4UEVRDcVaGsbGgsxLcKgZMqaVNSau3cqBHC62pmSrI4wGJvUkq0EWIGlSA2qObQVJILfnQXK9xUbd9U3t0HstS5cmgukaqs+Xfl76gY1mOS+xJMdiosPGDeRgGI9lAeu57gtz7u2iXWeYnkWS52jOtgLrhweJOTzfNR4seyu31FhcOsaKiAKqKFVRkAFFgB5CpaAooooCiiigKKKKAooooCiiigKKKKAooooCiiigKKKKDmfP9hoDswySIpmEkaQucnVmYFwp4gorXGmV+FecFau1/0kcY18HDfqWmkI7WG4qnyBb7xriYoGI3tUrZil1qulEL1kIyqwyVRzUDmguD8amSccaVqoFEm+zxv5Ub+tK521q0mgkkkvlVsh4VYtUNBkuT+xZsZOmHgXekc2F8lUe0zHgoGZNepuQfIXD7MjtEN6VgBJM3rPbgPopf2R3XvXF/6PE5XabrlZsNID3WeNsvdXpKgKKKKAooooCiiigKKKKAooooP/2Q=="/>
          <p:cNvSpPr>
            <a:spLocks noChangeAspect="1" noChangeArrowheads="1"/>
          </p:cNvSpPr>
          <p:nvPr/>
        </p:nvSpPr>
        <p:spPr bwMode="auto">
          <a:xfrm>
            <a:off x="155575" y="-1774825"/>
            <a:ext cx="523875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pic>
        <p:nvPicPr>
          <p:cNvPr id="2050" name="Picture 2" descr="Image result for return on investment">
            <a:extLst>
              <a:ext uri="{FF2B5EF4-FFF2-40B4-BE49-F238E27FC236}">
                <a16:creationId xmlns:a16="http://schemas.microsoft.com/office/drawing/2014/main" xmlns="" id="{E18975DC-5E62-4284-85CB-C2DD51AB3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86" y="3564588"/>
            <a:ext cx="3763068" cy="242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4E54ADF-03CC-4E90-8920-B3AB818C0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1306" y="3495088"/>
            <a:ext cx="2689302" cy="268930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53529" y="1206754"/>
            <a:ext cx="3390472" cy="232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buClr>
                <a:schemeClr val="tx2">
                  <a:lumMod val="60000"/>
                  <a:lumOff val="40000"/>
                </a:schemeClr>
              </a:buClr>
              <a:buSzPct val="80000"/>
              <a:defRPr/>
            </a:pPr>
            <a:r>
              <a:rPr lang="en-US" sz="1500" b="1" dirty="0">
                <a:solidFill>
                  <a:srgbClr val="464646"/>
                </a:solidFill>
              </a:rPr>
              <a:t>Risk:</a:t>
            </a:r>
          </a:p>
          <a:p>
            <a:pPr marL="225425" indent="-225425" eaLnBrk="0" hangingPunct="0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1500" dirty="0">
                <a:solidFill>
                  <a:srgbClr val="464646"/>
                </a:solidFill>
              </a:rPr>
              <a:t>None</a:t>
            </a:r>
          </a:p>
          <a:p>
            <a:pPr eaLnBrk="0" hangingPunct="0">
              <a:buClr>
                <a:schemeClr val="tx2">
                  <a:lumMod val="60000"/>
                  <a:lumOff val="40000"/>
                </a:schemeClr>
              </a:buClr>
              <a:buSzPct val="80000"/>
              <a:defRPr/>
            </a:pPr>
            <a:r>
              <a:rPr lang="en-US" sz="1500" b="1" dirty="0">
                <a:solidFill>
                  <a:srgbClr val="464646"/>
                </a:solidFill>
              </a:rPr>
              <a:t>Return on Investment</a:t>
            </a:r>
          </a:p>
          <a:p>
            <a:pPr marL="225425" indent="-225425" eaLnBrk="0" hangingPunct="0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1500" dirty="0">
                <a:solidFill>
                  <a:srgbClr val="464646"/>
                </a:solidFill>
              </a:rPr>
              <a:t>Very high</a:t>
            </a:r>
          </a:p>
          <a:p>
            <a:pPr eaLnBrk="0" hangingPunct="0">
              <a:buClr>
                <a:schemeClr val="tx2">
                  <a:lumMod val="60000"/>
                  <a:lumOff val="40000"/>
                </a:schemeClr>
              </a:buClr>
              <a:buSzPct val="80000"/>
              <a:defRPr/>
            </a:pPr>
            <a:r>
              <a:rPr lang="en-US" sz="1500" b="1" dirty="0">
                <a:solidFill>
                  <a:srgbClr val="464646"/>
                </a:solidFill>
              </a:rPr>
              <a:t>Guarantee:</a:t>
            </a:r>
          </a:p>
          <a:p>
            <a:pPr marL="225425" indent="-225425" eaLnBrk="0" hangingPunct="0"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1500" dirty="0">
                <a:solidFill>
                  <a:srgbClr val="464646"/>
                </a:solidFill>
              </a:rPr>
              <a:t>100% Guarantee to recoup all costs</a:t>
            </a:r>
          </a:p>
          <a:p>
            <a:pPr marL="225425" indent="-225425" eaLnBrk="0" hangingPunct="0"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1500" dirty="0">
                <a:solidFill>
                  <a:srgbClr val="464646"/>
                </a:solidFill>
              </a:rPr>
              <a:t>Potential for much higher return</a:t>
            </a:r>
          </a:p>
          <a:p>
            <a:pPr marL="225425" indent="-225425" eaLnBrk="0" hangingPunct="0"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  <a:defRPr/>
            </a:pPr>
            <a:endParaRPr lang="en-US" sz="1500" b="1" dirty="0">
              <a:solidFill>
                <a:srgbClr val="464646"/>
              </a:solidFill>
            </a:endParaRPr>
          </a:p>
          <a:p>
            <a:pPr marL="225425" indent="-225425" eaLnBrk="0" hangingPunct="0"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  <a:defRPr/>
            </a:pPr>
            <a:endParaRPr lang="en-US" sz="1500" b="1" dirty="0">
              <a:solidFill>
                <a:srgbClr val="46464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19089" y="1206754"/>
            <a:ext cx="3003812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buClr>
                <a:schemeClr val="tx2">
                  <a:lumMod val="60000"/>
                  <a:lumOff val="40000"/>
                </a:schemeClr>
              </a:buClr>
              <a:buSzPct val="80000"/>
              <a:defRPr/>
            </a:pPr>
            <a:r>
              <a:rPr lang="en-US" sz="1500" b="1" dirty="0">
                <a:solidFill>
                  <a:srgbClr val="464646"/>
                </a:solidFill>
              </a:rPr>
              <a:t>Communication:</a:t>
            </a:r>
          </a:p>
          <a:p>
            <a:pPr marL="225425" indent="-225425" eaLnBrk="0" hangingPunct="0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1500" dirty="0">
                <a:solidFill>
                  <a:srgbClr val="464646"/>
                </a:solidFill>
              </a:rPr>
              <a:t>Very high level communication, marketing or awareness and employee engagement.</a:t>
            </a:r>
          </a:p>
          <a:p>
            <a:pPr eaLnBrk="0" hangingPunct="0">
              <a:buClr>
                <a:schemeClr val="tx2">
                  <a:lumMod val="60000"/>
                  <a:lumOff val="40000"/>
                </a:schemeClr>
              </a:buClr>
              <a:buSzPct val="80000"/>
              <a:defRPr/>
            </a:pPr>
            <a:r>
              <a:rPr lang="en-US" sz="1500" b="1" dirty="0">
                <a:solidFill>
                  <a:srgbClr val="464646"/>
                </a:solidFill>
              </a:rPr>
              <a:t>Results:</a:t>
            </a:r>
          </a:p>
          <a:p>
            <a:pPr marL="225425" indent="-225425" eaLnBrk="0" hangingPunct="0"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1500" dirty="0">
                <a:solidFill>
                  <a:srgbClr val="464646"/>
                </a:solidFill>
              </a:rPr>
              <a:t>Industry leading utilization</a:t>
            </a:r>
          </a:p>
          <a:p>
            <a:pPr marL="225425" indent="-225425" eaLnBrk="0" hangingPunct="0">
              <a:buClr>
                <a:schemeClr val="tx2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1500" dirty="0">
                <a:solidFill>
                  <a:srgbClr val="464646"/>
                </a:solidFill>
              </a:rPr>
              <a:t>40+% utilization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457200"/>
            <a:r>
              <a:rPr lang="en-US" sz="3200" dirty="0"/>
              <a:t>$0 Co-Pay Model</a:t>
            </a:r>
          </a:p>
        </p:txBody>
      </p:sp>
    </p:spTree>
    <p:extLst>
      <p:ext uri="{BB962C8B-B14F-4D97-AF65-F5344CB8AC3E}">
        <p14:creationId xmlns:p14="http://schemas.microsoft.com/office/powerpoint/2010/main" val="23465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98904" y="1056000"/>
            <a:ext cx="6946191" cy="58372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C863B1-D2AA-42A2-A964-D102ED94F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6971" y="300329"/>
            <a:ext cx="5349613" cy="597488"/>
          </a:xfrm>
        </p:spPr>
        <p:txBody>
          <a:bodyPr>
            <a:noAutofit/>
          </a:bodyPr>
          <a:lstStyle/>
          <a:p>
            <a:pPr defTabSz="457200"/>
            <a:r>
              <a:rPr lang="en-US" sz="2400" dirty="0"/>
              <a:t>Carrier Model vs Independent Model</a:t>
            </a:r>
          </a:p>
        </p:txBody>
      </p:sp>
    </p:spTree>
    <p:extLst>
      <p:ext uri="{BB962C8B-B14F-4D97-AF65-F5344CB8AC3E}">
        <p14:creationId xmlns:p14="http://schemas.microsoft.com/office/powerpoint/2010/main" val="103374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18110" y="2658146"/>
            <a:ext cx="6472366" cy="48221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cs typeface="Calibri"/>
              </a:rPr>
              <a:t>$1,500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05454" y="3118116"/>
            <a:ext cx="6185022" cy="482216"/>
          </a:xfrm>
          <a:prstGeom prst="rect">
            <a:avLst/>
          </a:prstGeom>
          <a:solidFill>
            <a:srgbClr val="80C8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tx1"/>
                </a:solidFill>
                <a:cs typeface="Calibri"/>
              </a:rPr>
              <a:t>$1,500 Savings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20700" y="3114298"/>
            <a:ext cx="284753" cy="482216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cs typeface="Arial"/>
              </a:rPr>
              <a:t>$0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20702" y="3952568"/>
            <a:ext cx="2703045" cy="48221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cs typeface="Calibri"/>
              </a:rPr>
              <a:t>$160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20702" y="4434784"/>
            <a:ext cx="2703045" cy="482216"/>
          </a:xfrm>
          <a:prstGeom prst="rect">
            <a:avLst/>
          </a:prstGeom>
          <a:solidFill>
            <a:srgbClr val="80C8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tx1"/>
                </a:solidFill>
                <a:cs typeface="Calibri"/>
              </a:rPr>
              <a:t>$160 Savings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20702" y="5305991"/>
            <a:ext cx="2003512" cy="48221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cs typeface="Calibri"/>
              </a:rPr>
              <a:t>$130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20702" y="5788207"/>
            <a:ext cx="2003512" cy="482216"/>
          </a:xfrm>
          <a:prstGeom prst="rect">
            <a:avLst/>
          </a:prstGeom>
          <a:solidFill>
            <a:srgbClr val="80C8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tx1"/>
                </a:solidFill>
                <a:cs typeface="Calibri"/>
              </a:rPr>
              <a:t>$130 Savings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2069" y="2720327"/>
            <a:ext cx="1439813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ER Visit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2068" y="3209261"/>
            <a:ext cx="157774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200" b="1" dirty="0">
                <a:solidFill>
                  <a:srgbClr val="00B0F0"/>
                </a:solidFill>
                <a:cs typeface="Calibri"/>
              </a:rPr>
              <a:t>Telemedicine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2069" y="4045707"/>
            <a:ext cx="180431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Urgent Care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2069" y="4514340"/>
            <a:ext cx="157774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200" b="1" dirty="0">
                <a:solidFill>
                  <a:srgbClr val="00B0F0"/>
                </a:solidFill>
                <a:cs typeface="Calibri"/>
              </a:rPr>
              <a:t>Telemedicine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2069" y="5399133"/>
            <a:ext cx="1439813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PCP Visit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2069" y="5857718"/>
            <a:ext cx="157774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200" b="1" dirty="0">
                <a:solidFill>
                  <a:srgbClr val="00B0F0"/>
                </a:solidFill>
                <a:cs typeface="Calibri"/>
              </a:rPr>
              <a:t>Telemedicine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224558" y="5788207"/>
            <a:ext cx="284753" cy="482216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cs typeface="Arial"/>
              </a:rPr>
              <a:t>$0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220701" y="4434784"/>
            <a:ext cx="284753" cy="482216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cs typeface="Arial"/>
              </a:rPr>
              <a:t>$0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Redirecting in person medical visits to telemedicine services significantly lowers claim costs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457200"/>
            <a:r>
              <a:rPr lang="en-US" sz="3200" dirty="0"/>
              <a:t>Advantages For Employers</a:t>
            </a:r>
          </a:p>
        </p:txBody>
      </p:sp>
    </p:spTree>
    <p:extLst>
      <p:ext uri="{BB962C8B-B14F-4D97-AF65-F5344CB8AC3E}">
        <p14:creationId xmlns:p14="http://schemas.microsoft.com/office/powerpoint/2010/main" val="186852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151223" cy="871695"/>
          </a:xfrm>
        </p:spPr>
        <p:txBody>
          <a:bodyPr/>
          <a:lstStyle/>
          <a:p>
            <a:r>
              <a:rPr lang="en-US" dirty="0"/>
              <a:t>Convenient access to care improves productivity – reducing visit times and getting employees back to work faster.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457200"/>
            <a:r>
              <a:rPr lang="en-US" sz="3200" dirty="0"/>
              <a:t>Advantages For Employers</a:t>
            </a:r>
          </a:p>
        </p:txBody>
      </p:sp>
      <p:pic>
        <p:nvPicPr>
          <p:cNvPr id="10" name="Picture 4" descr="graphs-0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1265" y="2427611"/>
            <a:ext cx="3697158" cy="369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339265" y="2774693"/>
            <a:ext cx="4572000" cy="3773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lvl="1" indent="-285750" defTabSz="91440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–"/>
            </a:pP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Multiply an Employee's Hourly Rate X 3 to Calculate True Company Cost.</a:t>
            </a:r>
          </a:p>
          <a:p>
            <a:pPr marL="742950" lvl="1" indent="-285750" defTabSz="91440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–"/>
            </a:pP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 Employee being paid $20/Hour needs to produce $60/hour for their company.</a:t>
            </a:r>
          </a:p>
          <a:p>
            <a:pPr marL="1143000" lvl="2" indent="-228600" defTabSz="91440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Example:  $20/hour Wage =  $60/hour in Productivity to the company.</a:t>
            </a:r>
          </a:p>
          <a:p>
            <a:pPr marL="1143000" lvl="2" indent="-228600" defTabSz="91440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Missed Work: Someone that is out of work for 4 hours, costs the company $240.</a:t>
            </a:r>
          </a:p>
        </p:txBody>
      </p:sp>
    </p:spTree>
    <p:extLst>
      <p:ext uri="{BB962C8B-B14F-4D97-AF65-F5344CB8AC3E}">
        <p14:creationId xmlns:p14="http://schemas.microsoft.com/office/powerpoint/2010/main" val="384314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mp_591836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159" y="2620645"/>
            <a:ext cx="5889396" cy="3926264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Save co-pays</a:t>
            </a:r>
          </a:p>
          <a:p>
            <a:r>
              <a:rPr lang="en-US"/>
              <a:t>Avoid paying 100% of costs (high deductibles)</a:t>
            </a:r>
          </a:p>
          <a:p>
            <a:r>
              <a:rPr lang="en-US"/>
              <a:t>Care for kids from comfort of your own home</a:t>
            </a:r>
          </a:p>
          <a:p>
            <a:r>
              <a:rPr lang="en-US"/>
              <a:t>Great benefit for families</a:t>
            </a:r>
          </a:p>
          <a:p>
            <a:r>
              <a:rPr lang="en-US"/>
              <a:t>Avoid unpaid leave </a:t>
            </a:r>
          </a:p>
          <a:p>
            <a:r>
              <a:rPr lang="en-US"/>
              <a:t>Save sick time</a:t>
            </a:r>
          </a:p>
          <a:p>
            <a:r>
              <a:rPr lang="en-US"/>
              <a:t>More productive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457200"/>
            <a:r>
              <a:rPr lang="en-US" sz="3200" dirty="0"/>
              <a:t>Employee Benefits</a:t>
            </a:r>
          </a:p>
        </p:txBody>
      </p:sp>
    </p:spTree>
    <p:extLst>
      <p:ext uri="{BB962C8B-B14F-4D97-AF65-F5344CB8AC3E}">
        <p14:creationId xmlns:p14="http://schemas.microsoft.com/office/powerpoint/2010/main" val="187016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/>
          <p:cNvSpPr/>
          <p:nvPr/>
        </p:nvSpPr>
        <p:spPr>
          <a:xfrm>
            <a:off x="4327201" y="3839581"/>
            <a:ext cx="529074" cy="5290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10623"/>
              </a:solidFill>
              <a:latin typeface="Arial"/>
              <a:cs typeface="Arial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1369326" y="3827673"/>
            <a:ext cx="529074" cy="5290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10623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465" y="2139512"/>
            <a:ext cx="880592" cy="11225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046" y="2123306"/>
            <a:ext cx="1343768" cy="12915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727" y="2183369"/>
            <a:ext cx="1469162" cy="1235962"/>
          </a:xfrm>
          <a:prstGeom prst="rect">
            <a:avLst/>
          </a:prstGeom>
        </p:spPr>
      </p:pic>
      <p:pic>
        <p:nvPicPr>
          <p:cNvPr id="25" name="Picture 5"/>
          <p:cNvPicPr>
            <a:picLocks noChangeAspect="1"/>
          </p:cNvPicPr>
          <p:nvPr/>
        </p:nvPicPr>
        <p:blipFill>
          <a:blip r:embed="rId6"/>
          <a:srcRect/>
          <a:stretch/>
        </p:blipFill>
        <p:spPr bwMode="auto">
          <a:xfrm>
            <a:off x="925819" y="1107484"/>
            <a:ext cx="7310650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694944" y="6281100"/>
            <a:ext cx="75438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000" b="1" i="1" dirty="0">
                <a:solidFill>
                  <a:srgbClr val="00B0F0"/>
                </a:solidFill>
                <a:latin typeface="+mn-lt"/>
              </a:rPr>
              <a:t>Utilization Drives Savings and ROI</a:t>
            </a:r>
            <a:endParaRPr lang="en-US" sz="2000" b="1" i="1" u="sng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6054" y="227148"/>
            <a:ext cx="5540530" cy="571609"/>
          </a:xfrm>
        </p:spPr>
        <p:txBody>
          <a:bodyPr/>
          <a:lstStyle/>
          <a:p>
            <a:r>
              <a:rPr lang="en-US" sz="3200" dirty="0"/>
              <a:t>Utilization = Key to ROI &amp; Value</a:t>
            </a:r>
          </a:p>
        </p:txBody>
      </p:sp>
    </p:spTree>
    <p:extLst>
      <p:ext uri="{BB962C8B-B14F-4D97-AF65-F5344CB8AC3E}">
        <p14:creationId xmlns:p14="http://schemas.microsoft.com/office/powerpoint/2010/main" val="179538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mp_871010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8403"/>
            <a:ext cx="9144000" cy="5516880"/>
          </a:xfrm>
          <a:prstGeom prst="rect">
            <a:avLst/>
          </a:prstGeom>
        </p:spPr>
      </p:pic>
      <p:sp>
        <p:nvSpPr>
          <p:cNvPr id="8" name="Rounded Rectangle 15"/>
          <p:cNvSpPr/>
          <p:nvPr/>
        </p:nvSpPr>
        <p:spPr>
          <a:xfrm rot="16200000">
            <a:off x="4754818" y="1424919"/>
            <a:ext cx="4079632" cy="4706519"/>
          </a:xfrm>
          <a:prstGeom prst="round2SameRect">
            <a:avLst>
              <a:gd name="adj1" fmla="val 9770"/>
              <a:gd name="adj2" fmla="val 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1BEDA97-7D18-4FD3-AE72-0739AF6D3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7661" y="1989577"/>
            <a:ext cx="4460228" cy="3677697"/>
          </a:xfrm>
        </p:spPr>
        <p:txBody>
          <a:bodyPr>
            <a:normAutofit lnSpcReduction="10000"/>
          </a:bodyPr>
          <a:lstStyle/>
          <a:p>
            <a:pPr marL="341313" indent="-341313" algn="l"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Future of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Telemed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1313" indent="-341313" algn="l"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Telemed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Overview</a:t>
            </a:r>
          </a:p>
          <a:p>
            <a:pPr marL="341313" indent="-341313" algn="l"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Provider Networks</a:t>
            </a:r>
          </a:p>
          <a:p>
            <a:pPr marL="341313" indent="-341313" algn="l"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Methods of Access</a:t>
            </a:r>
          </a:p>
          <a:p>
            <a:pPr marL="341313" indent="-341313" algn="l"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Different Models of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Telemed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1313" indent="-341313" algn="l"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Carrier vs Independent Provider</a:t>
            </a:r>
          </a:p>
          <a:p>
            <a:pPr marL="341313" indent="-341313" algn="l"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Value to Employers</a:t>
            </a:r>
          </a:p>
          <a:p>
            <a:pPr marL="341313" indent="-341313" algn="l"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Value to Employees</a:t>
            </a:r>
          </a:p>
          <a:p>
            <a:pPr marL="341313" indent="-341313" algn="l"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Utilization</a:t>
            </a:r>
          </a:p>
          <a:p>
            <a:pPr marL="341313" indent="-341313" algn="l"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Marketing and Engagement</a:t>
            </a:r>
          </a:p>
          <a:p>
            <a:pPr marL="341313" indent="-341313" algn="l"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Keys to Selecting the Right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Telemed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Partner</a:t>
            </a:r>
          </a:p>
          <a:p>
            <a:pPr marL="341313" indent="-341313" algn="l"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Additional Telehealth Services</a:t>
            </a:r>
          </a:p>
          <a:p>
            <a:pPr marL="341313" indent="-341313" algn="l"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Q&amp;A</a:t>
            </a:r>
          </a:p>
          <a:p>
            <a:pPr algn="l"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743FE8-DBF4-4B37-B187-C98E9673D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08955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" y="8902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3111" r="3640"/>
          <a:stretch/>
        </p:blipFill>
        <p:spPr>
          <a:xfrm>
            <a:off x="389101" y="1771303"/>
            <a:ext cx="3842286" cy="32809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9807" y="5835823"/>
            <a:ext cx="7577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dirty="0">
                <a:solidFill>
                  <a:srgbClr val="00B0F0"/>
                </a:solidFill>
                <a:cs typeface="Arial" panose="020B0604020202020204" pitchFamily="34" charset="0"/>
              </a:rPr>
              <a:t>Assigned Account Manager works with each client to design a program that is right for your goals and culture.</a:t>
            </a:r>
          </a:p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457200"/>
            <a:r>
              <a:rPr lang="en-US" sz="3200" dirty="0"/>
              <a:t>Keys To Engagement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33736" y="1356528"/>
            <a:ext cx="3913833" cy="391885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en-US" b="1" dirty="0">
                <a:cs typeface="Arial" panose="020B0604020202020204" pitchFamily="34" charset="0"/>
              </a:rPr>
              <a:t>Benefit Design: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$0 Co-pay model is the key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Copays and consult charges have a negative impact on utilization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Free consult model creates industry leading utilization</a:t>
            </a:r>
          </a:p>
          <a:p>
            <a:endParaRPr lang="en-US" altLang="en-US" sz="12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b="1" dirty="0">
                <a:cs typeface="Arial" panose="020B0604020202020204" pitchFamily="34" charset="0"/>
              </a:rPr>
              <a:t>Engagement Campaign: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Robust comprehensive 12-month communication campaign toolkit is critical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Customized for each client to ensure our program fits your employee population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Assigned Account Manager to work with you on designing comprehensive program</a:t>
            </a:r>
          </a:p>
          <a:p>
            <a:endParaRPr lang="en-US" altLang="en-US" sz="12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b="1" dirty="0">
                <a:cs typeface="Arial" panose="020B0604020202020204" pitchFamily="34" charset="0"/>
              </a:rPr>
              <a:t>Incentives: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Customization for each client to design additional incentive programs as appropriate for your culture, program goals and budget00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53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90646" y="5872732"/>
            <a:ext cx="4371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Turnkey marketing materials available free of charge on password-protected Group Admin Portal and also mailed to Group Admin at beginning of campaign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6149" y="197004"/>
            <a:ext cx="5520434" cy="571609"/>
          </a:xfrm>
        </p:spPr>
        <p:txBody>
          <a:bodyPr/>
          <a:lstStyle/>
          <a:p>
            <a:pPr defTabSz="457200"/>
            <a:r>
              <a:rPr lang="en-US" sz="2800" dirty="0"/>
              <a:t>12 Month Engagement Campaign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2258" b="2258"/>
          <a:stretch>
            <a:fillRect/>
          </a:stretch>
        </p:blipFill>
        <p:spPr>
          <a:xfrm>
            <a:off x="751357" y="1337479"/>
            <a:ext cx="7462838" cy="4103688"/>
          </a:xfrm>
        </p:spPr>
      </p:pic>
      <p:sp>
        <p:nvSpPr>
          <p:cNvPr id="11" name="TextBox 10"/>
          <p:cNvSpPr txBox="1"/>
          <p:nvPr/>
        </p:nvSpPr>
        <p:spPr>
          <a:xfrm>
            <a:off x="277949" y="5792346"/>
            <a:ext cx="40026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99FF"/>
                </a:solidFill>
                <a:cs typeface="Arial" panose="020B0604020202020204" pitchFamily="34" charset="0"/>
              </a:rPr>
              <a:t>Account Management Promotion Campaign Highlights:</a:t>
            </a:r>
          </a:p>
          <a:p>
            <a:pPr marL="171450" indent="-1714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Communication to employees drives utilization, which drives savings</a:t>
            </a:r>
          </a:p>
          <a:p>
            <a:pPr marL="171450" indent="-1714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Support with all necessary marketing designs, e-newsletters, promotion strategies, etc.</a:t>
            </a:r>
          </a:p>
          <a:p>
            <a:pPr marL="171450" indent="-1714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Materials available in Spanish also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65991" y="5691696"/>
            <a:ext cx="7080287" cy="0"/>
          </a:xfrm>
          <a:prstGeom prst="line">
            <a:avLst/>
          </a:prstGeom>
          <a:ln w="6350" cmpd="sng">
            <a:solidFill>
              <a:srgbClr val="53535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68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40EBAE4-481E-48C2-A117-9128A9F05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882" y="1160298"/>
            <a:ext cx="3939683" cy="506971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32479" cy="4525963"/>
          </a:xfrm>
        </p:spPr>
        <p:txBody>
          <a:bodyPr>
            <a:normAutofit/>
          </a:bodyPr>
          <a:lstStyle/>
          <a:p>
            <a:r>
              <a:rPr lang="en-US" dirty="0"/>
              <a:t>Quarter and YTD</a:t>
            </a:r>
          </a:p>
          <a:p>
            <a:r>
              <a:rPr lang="en-US" dirty="0"/>
              <a:t>Specific to eligible population</a:t>
            </a:r>
          </a:p>
          <a:p>
            <a:pPr lvl="1"/>
            <a:r>
              <a:rPr lang="en-US" dirty="0"/>
              <a:t>Activation &amp; Registration numbers </a:t>
            </a:r>
          </a:p>
          <a:p>
            <a:pPr lvl="1"/>
            <a:r>
              <a:rPr lang="en-US" dirty="0"/>
              <a:t>Performance against goals</a:t>
            </a:r>
          </a:p>
          <a:p>
            <a:pPr lvl="1"/>
            <a:r>
              <a:rPr lang="en-US" dirty="0"/>
              <a:t>Proactive recommendations based on each clients’ reporting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Quarterly Client Reports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52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B0062B-7BD5-4583-8ACF-A3A4CC868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86" y="1831312"/>
            <a:ext cx="6812782" cy="4525963"/>
          </a:xfrm>
        </p:spPr>
        <p:txBody>
          <a:bodyPr/>
          <a:lstStyle/>
          <a:p>
            <a:r>
              <a:rPr lang="en-US" dirty="0"/>
              <a:t>Large and proficient doctor network.</a:t>
            </a:r>
          </a:p>
          <a:p>
            <a:r>
              <a:rPr lang="en-US" dirty="0"/>
              <a:t>Preferred $0 Co-Pay Model.</a:t>
            </a:r>
          </a:p>
          <a:p>
            <a:r>
              <a:rPr lang="en-US" dirty="0"/>
              <a:t>Multiple methods of access.</a:t>
            </a:r>
          </a:p>
          <a:p>
            <a:r>
              <a:rPr lang="en-US" dirty="0"/>
              <a:t>Very Robust Marketing and Engagement Strategy. </a:t>
            </a:r>
            <a:r>
              <a:rPr lang="en-US" sz="2000" dirty="0"/>
              <a:t>(this is critical)</a:t>
            </a:r>
            <a:endParaRPr lang="en-US" dirty="0"/>
          </a:p>
          <a:p>
            <a:r>
              <a:rPr lang="en-US" dirty="0"/>
              <a:t>Support for employer group admin, employees and broker.</a:t>
            </a:r>
          </a:p>
          <a:p>
            <a:r>
              <a:rPr lang="en-US" dirty="0"/>
              <a:t>Performance guarantee.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0D8679-7943-4350-9FE3-981D2E20F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Keys to Selecting the Right </a:t>
            </a:r>
            <a:br>
              <a:rPr lang="en-US" sz="3200" dirty="0"/>
            </a:br>
            <a:r>
              <a:rPr lang="en-US" sz="3200" dirty="0" err="1"/>
              <a:t>Telemed</a:t>
            </a:r>
            <a:r>
              <a:rPr lang="en-US" sz="3200" dirty="0"/>
              <a:t> Partner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9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188258" y="2074220"/>
            <a:ext cx="68705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 Healthy Workforce for a Healthier Bottom Line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22358" y="3299257"/>
            <a:ext cx="5602311" cy="47328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00B0F0"/>
                </a:solidFill>
                <a:latin typeface="+mn-lt"/>
                <a:cs typeface="Arial"/>
              </a:rPr>
              <a:t>THANK YOU!</a:t>
            </a:r>
          </a:p>
        </p:txBody>
      </p:sp>
      <p:pic>
        <p:nvPicPr>
          <p:cNvPr id="6" name="Picture 3" descr="AllyHealth Logo 2014 ouline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3131" y="557784"/>
            <a:ext cx="6543727" cy="133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499157" y="4833257"/>
            <a:ext cx="213167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Michael P. Gough</a:t>
            </a:r>
          </a:p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Vice President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AllyHealth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215-543-7981</a:t>
            </a:r>
          </a:p>
          <a:p>
            <a:pPr algn="ctr"/>
            <a:r>
              <a:rPr lang="en-US" u="sng">
                <a:solidFill>
                  <a:schemeClr val="tx1">
                    <a:lumMod val="65000"/>
                    <a:lumOff val="35000"/>
                  </a:schemeClr>
                </a:solidFill>
              </a:rPr>
              <a:t>mike@allyhealth.net</a:t>
            </a:r>
          </a:p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80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900667" y="1371047"/>
            <a:ext cx="8229600" cy="511666"/>
          </a:xfrm>
        </p:spPr>
        <p:txBody>
          <a:bodyPr/>
          <a:lstStyle/>
          <a:p>
            <a:r>
              <a:rPr lang="en-US" dirty="0"/>
              <a:t>Telehealth Is becoming healthcare (and vice versa)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 Future of </a:t>
            </a:r>
            <a:r>
              <a:rPr lang="en-US" sz="3200" dirty="0" err="1"/>
              <a:t>Telemed</a:t>
            </a:r>
            <a:endParaRPr lang="en-US" sz="32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44" y="2304321"/>
            <a:ext cx="1911057" cy="42075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99416" y="2948720"/>
            <a:ext cx="2578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Here’s What Your Future Doctor Visits Could Look Like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981" y="3438944"/>
            <a:ext cx="5068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“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2560" y="3634028"/>
            <a:ext cx="2063990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66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Tomorrow’s office visit will increasingly take place everywhere but the office.”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393797" y="3458638"/>
            <a:ext cx="229860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893747" y="2530213"/>
            <a:ext cx="10853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MAGAZINE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393797" y="2888256"/>
            <a:ext cx="229860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540641" y="5958153"/>
            <a:ext cx="48061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Source: Fortune, Ray Dorsey/Eric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Topol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 - http://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fortune.com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/2017/05/02/brainstorm-health-2017/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0722" y="5450890"/>
            <a:ext cx="2228300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r" defTabSz="914400" rtl="0" eaLnBrk="1" fontAlgn="base" latinLnBrk="0" hangingPunct="1">
              <a:lnSpc>
                <a:spcPts val="20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Dr. Eric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Topol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charset="0"/>
              <a:ea typeface="Open Sans" charset="0"/>
              <a:cs typeface="Open Sans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May 2</a:t>
            </a:r>
            <a:r>
              <a: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nd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 2017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946012" y="1915263"/>
            <a:ext cx="5920743" cy="39269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7" name="Chart 26"/>
          <p:cNvGraphicFramePr/>
          <p:nvPr>
            <p:extLst>
              <p:ext uri="{D42A27DB-BD31-4B8C-83A1-F6EECF244321}">
                <p14:modId xmlns:p14="http://schemas.microsoft.com/office/powerpoint/2010/main" val="600222555"/>
              </p:ext>
            </p:extLst>
          </p:nvPr>
        </p:nvGraphicFramePr>
        <p:xfrm>
          <a:off x="3148474" y="1633485"/>
          <a:ext cx="5515817" cy="4228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8679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1176433" y="1287156"/>
            <a:ext cx="6762023" cy="491259"/>
          </a:xfrm>
        </p:spPr>
        <p:txBody>
          <a:bodyPr/>
          <a:lstStyle/>
          <a:p>
            <a:r>
              <a:rPr lang="en-US" dirty="0"/>
              <a:t>Almost all large employers are offering telehealth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9ACCB3-701A-48DD-B6DB-A9ABDBB2A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 Future of </a:t>
            </a:r>
            <a:r>
              <a:rPr lang="en-US" sz="3200" dirty="0" err="1"/>
              <a:t>Telemed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376120" y="1904951"/>
            <a:ext cx="3918429" cy="744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»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96% of large employers will make telehealth services available in 2018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442883870"/>
              </p:ext>
            </p:extLst>
          </p:nvPr>
        </p:nvGraphicFramePr>
        <p:xfrm>
          <a:off x="433636" y="2649283"/>
          <a:ext cx="3880237" cy="3176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ontent Placeholder 1"/>
          <p:cNvSpPr txBox="1">
            <a:spLocks/>
          </p:cNvSpPr>
          <p:nvPr/>
        </p:nvSpPr>
        <p:spPr>
          <a:xfrm>
            <a:off x="4333197" y="1904951"/>
            <a:ext cx="4635081" cy="744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 algn="ctr" defTabSz="91440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42950" indent="-285750" defTabSz="91440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–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defTabSz="91440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defTabSz="91440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–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defTabSz="91440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»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/>
              <a:t>More than half of large employers will offer telehealth for behavioral health services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11815" y="2732926"/>
            <a:ext cx="200967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44% not offering behavioral health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57445" y="2732926"/>
            <a:ext cx="2054370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56% offering 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behavioral health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6397" y="5826108"/>
            <a:ext cx="3234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Source: National Business Group on Health,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Large Employers’ 2018 Health Care Strategy and Plan Design Survey</a:t>
            </a:r>
            <a:endParaRPr kumimoji="0" lang="en-US" sz="800" b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8" t="12041" r="10538" b="9428"/>
          <a:stretch/>
        </p:blipFill>
        <p:spPr>
          <a:xfrm>
            <a:off x="4557445" y="3254879"/>
            <a:ext cx="4064040" cy="292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27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4884357" y="159480"/>
            <a:ext cx="40104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200" dirty="0">
                <a:solidFill>
                  <a:srgbClr val="404040"/>
                </a:solidFill>
                <a:latin typeface="Calibri Light"/>
                <a:cs typeface="Calibri Light"/>
              </a:rPr>
              <a:t>Telemedicine Overview</a:t>
            </a:r>
          </a:p>
        </p:txBody>
      </p:sp>
      <p:pic>
        <p:nvPicPr>
          <p:cNvPr id="42" name="Picture 3" descr="AllyHealth Logo 2014 ouline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604" y="246888"/>
            <a:ext cx="2599558" cy="53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"/>
          <p:cNvPicPr>
            <a:picLocks noChangeAspect="1"/>
          </p:cNvPicPr>
          <p:nvPr/>
        </p:nvPicPr>
        <p:blipFill>
          <a:blip r:embed="rId4"/>
          <a:srcRect/>
          <a:stretch/>
        </p:blipFill>
        <p:spPr bwMode="auto">
          <a:xfrm>
            <a:off x="916115" y="1089348"/>
            <a:ext cx="7310437" cy="541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57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4883694" y="170048"/>
            <a:ext cx="4048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rgbClr val="404040"/>
                </a:solidFill>
                <a:latin typeface="Calibri Light"/>
                <a:cs typeface="Calibri Light"/>
              </a:rPr>
              <a:t>Methods of Access</a:t>
            </a:r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295983" y="3033181"/>
            <a:ext cx="51203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b="1" dirty="0">
                <a:cs typeface="Arial"/>
              </a:rPr>
              <a:t>By Video Conference</a:t>
            </a:r>
          </a:p>
        </p:txBody>
      </p:sp>
      <p:sp>
        <p:nvSpPr>
          <p:cNvPr id="33" name="TextBox 13"/>
          <p:cNvSpPr txBox="1">
            <a:spLocks noChangeArrowheads="1"/>
          </p:cNvSpPr>
          <p:nvPr/>
        </p:nvSpPr>
        <p:spPr bwMode="auto">
          <a:xfrm>
            <a:off x="1204972" y="3427678"/>
            <a:ext cx="1192678" cy="122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Step 1: Visit Website</a:t>
            </a:r>
          </a:p>
          <a:p>
            <a:pPr eaLnBrk="1" hangingPunct="1">
              <a:spcBef>
                <a:spcPts val="400"/>
              </a:spcBef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Customer visits our website and logs in using their username and password.</a:t>
            </a:r>
          </a:p>
        </p:txBody>
      </p:sp>
      <p:sp>
        <p:nvSpPr>
          <p:cNvPr id="34" name="TextBox 16"/>
          <p:cNvSpPr txBox="1">
            <a:spLocks noChangeArrowheads="1"/>
          </p:cNvSpPr>
          <p:nvPr/>
        </p:nvSpPr>
        <p:spPr bwMode="auto">
          <a:xfrm>
            <a:off x="3467924" y="3427678"/>
            <a:ext cx="2311946" cy="122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Step 2: Find a Doctor</a:t>
            </a:r>
          </a:p>
          <a:p>
            <a:pPr eaLnBrk="1" hangingPunct="1">
              <a:spcBef>
                <a:spcPts val="400"/>
              </a:spcBef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Our system helps the customer determine if telehealth is appropriate. Searches for a provider using criteria, such as specialty, language, gender, location, or simply find the next </a:t>
            </a:r>
            <a:b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</a:b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available doctor.</a:t>
            </a:r>
          </a:p>
        </p:txBody>
      </p:sp>
      <p:sp>
        <p:nvSpPr>
          <p:cNvPr id="35" name="TextBox 17"/>
          <p:cNvSpPr txBox="1">
            <a:spLocks noChangeArrowheads="1"/>
          </p:cNvSpPr>
          <p:nvPr/>
        </p:nvSpPr>
        <p:spPr bwMode="auto">
          <a:xfrm>
            <a:off x="6927704" y="3427678"/>
            <a:ext cx="1808281" cy="122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Step 3: See the </a:t>
            </a:r>
            <a:b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</a:br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Doctor Online </a:t>
            </a:r>
          </a:p>
          <a:p>
            <a:pPr eaLnBrk="1" hangingPunct="1">
              <a:spcBef>
                <a:spcPts val="400"/>
              </a:spcBef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Once an available provider is located, our system automatically connects the doctor to the customer via our online portal.</a:t>
            </a:r>
          </a:p>
        </p:txBody>
      </p:sp>
      <p:sp>
        <p:nvSpPr>
          <p:cNvPr id="57" name="TextBox 13"/>
          <p:cNvSpPr txBox="1">
            <a:spLocks noChangeArrowheads="1"/>
          </p:cNvSpPr>
          <p:nvPr/>
        </p:nvSpPr>
        <p:spPr bwMode="auto">
          <a:xfrm>
            <a:off x="1104386" y="1744823"/>
            <a:ext cx="1281396" cy="75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400"/>
              </a:spcBef>
            </a:pPr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Step 1: Call Toll-Free</a:t>
            </a:r>
          </a:p>
          <a:p>
            <a:pPr eaLnBrk="1" hangingPunct="1">
              <a:spcBef>
                <a:spcPts val="400"/>
              </a:spcBef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A patient calls a toll-free hotline that’s available 24/7/365.</a:t>
            </a:r>
          </a:p>
        </p:txBody>
      </p:sp>
      <p:sp>
        <p:nvSpPr>
          <p:cNvPr id="59" name="TextBox 16"/>
          <p:cNvSpPr txBox="1">
            <a:spLocks noChangeArrowheads="1"/>
          </p:cNvSpPr>
          <p:nvPr/>
        </p:nvSpPr>
        <p:spPr bwMode="auto">
          <a:xfrm>
            <a:off x="3467922" y="1739380"/>
            <a:ext cx="2311947" cy="91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Step 2: Speak with a Care Coordinator</a:t>
            </a:r>
          </a:p>
          <a:p>
            <a:pPr eaLnBrk="1" hangingPunct="1">
              <a:spcBef>
                <a:spcPts val="400"/>
              </a:spcBef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A care coordinator evaluates the patient to determine if telehealth is appropriate and redirects the patient to a doctor if appropriate.</a:t>
            </a:r>
          </a:p>
        </p:txBody>
      </p:sp>
      <p:sp>
        <p:nvSpPr>
          <p:cNvPr id="60" name="TextBox 17"/>
          <p:cNvSpPr txBox="1">
            <a:spLocks noChangeArrowheads="1"/>
          </p:cNvSpPr>
          <p:nvPr/>
        </p:nvSpPr>
        <p:spPr bwMode="auto">
          <a:xfrm>
            <a:off x="6927705" y="1728982"/>
            <a:ext cx="1782800" cy="106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Step 3: Speak with the Doctor</a:t>
            </a:r>
          </a:p>
          <a:p>
            <a:pPr>
              <a:spcBef>
                <a:spcPts val="400"/>
              </a:spcBef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Once an available provider is located, our system automatically calls and connects the doctor to the customer.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295983" y="1363746"/>
            <a:ext cx="9862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cs typeface="Arial"/>
              </a:rPr>
              <a:t>By Phone</a:t>
            </a:r>
          </a:p>
        </p:txBody>
      </p:sp>
      <p:sp>
        <p:nvSpPr>
          <p:cNvPr id="43" name="Rectangle 2"/>
          <p:cNvSpPr>
            <a:spLocks noChangeArrowheads="1"/>
          </p:cNvSpPr>
          <p:nvPr/>
        </p:nvSpPr>
        <p:spPr bwMode="auto">
          <a:xfrm>
            <a:off x="295983" y="4864070"/>
            <a:ext cx="51203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b="1" dirty="0">
                <a:cs typeface="Arial"/>
              </a:rPr>
              <a:t>By Mobile App</a:t>
            </a:r>
          </a:p>
        </p:txBody>
      </p:sp>
      <p:sp>
        <p:nvSpPr>
          <p:cNvPr id="44" name="TextBox 13"/>
          <p:cNvSpPr txBox="1">
            <a:spLocks noChangeArrowheads="1"/>
          </p:cNvSpPr>
          <p:nvPr/>
        </p:nvSpPr>
        <p:spPr bwMode="auto">
          <a:xfrm>
            <a:off x="1206916" y="5248417"/>
            <a:ext cx="1178866" cy="122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Step 1: Open Mobile App</a:t>
            </a:r>
          </a:p>
          <a:p>
            <a:pPr eaLnBrk="1" hangingPunct="1">
              <a:spcBef>
                <a:spcPts val="400"/>
              </a:spcBef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Customer opens mobile app and logs in using their username </a:t>
            </a:r>
            <a:b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</a:b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and password.</a:t>
            </a:r>
          </a:p>
        </p:txBody>
      </p:sp>
      <p:sp>
        <p:nvSpPr>
          <p:cNvPr id="45" name="TextBox 16"/>
          <p:cNvSpPr txBox="1">
            <a:spLocks noChangeArrowheads="1"/>
          </p:cNvSpPr>
          <p:nvPr/>
        </p:nvSpPr>
        <p:spPr bwMode="auto">
          <a:xfrm>
            <a:off x="3467925" y="5248417"/>
            <a:ext cx="2311944" cy="122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Step 2: Find a Doctor</a:t>
            </a:r>
          </a:p>
          <a:p>
            <a:pPr eaLnBrk="1" hangingPunct="1">
              <a:spcBef>
                <a:spcPts val="400"/>
              </a:spcBef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Our system helps the customer determine if telehealth is appropriate. Searches for a provider using criteria, such as specialty, language, gender, location, or simply find the next available doctor.</a:t>
            </a:r>
          </a:p>
        </p:txBody>
      </p:sp>
      <p:sp>
        <p:nvSpPr>
          <p:cNvPr id="46" name="TextBox 17"/>
          <p:cNvSpPr txBox="1">
            <a:spLocks noChangeArrowheads="1"/>
          </p:cNvSpPr>
          <p:nvPr/>
        </p:nvSpPr>
        <p:spPr bwMode="auto">
          <a:xfrm>
            <a:off x="6927704" y="5248417"/>
            <a:ext cx="1985825" cy="122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Step 3: See the Doctor On Your Smartphone</a:t>
            </a:r>
          </a:p>
          <a:p>
            <a:pPr eaLnBrk="1" hangingPunct="1">
              <a:spcBef>
                <a:spcPts val="400"/>
              </a:spcBef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Once an available </a:t>
            </a:r>
            <a:b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</a:b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  <a:t>provider is located, our system automatically connects the customer to the doctor via their smartphone.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585" y="1887380"/>
            <a:ext cx="728065" cy="8233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413" y="1818840"/>
            <a:ext cx="645726" cy="83884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413" y="3427094"/>
            <a:ext cx="645726" cy="8388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00" y="3491477"/>
            <a:ext cx="725953" cy="7743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54" y="3491218"/>
            <a:ext cx="682400" cy="5797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50" y="5396874"/>
            <a:ext cx="464087" cy="9040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35" y="5394765"/>
            <a:ext cx="723341" cy="71128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682" y="5396032"/>
            <a:ext cx="543450" cy="90575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374471" y="2982057"/>
            <a:ext cx="8336034" cy="0"/>
          </a:xfrm>
          <a:prstGeom prst="line">
            <a:avLst/>
          </a:prstGeom>
          <a:ln w="28575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74471" y="4813838"/>
            <a:ext cx="8336034" cy="0"/>
          </a:xfrm>
          <a:prstGeom prst="line">
            <a:avLst/>
          </a:prstGeom>
          <a:ln w="28575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54" y="1818539"/>
            <a:ext cx="313859" cy="92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62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11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961063" y="1535113"/>
            <a:ext cx="5127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2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841625" y="1535113"/>
            <a:ext cx="512763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4" name="TextBox 13"/>
          <p:cNvSpPr txBox="1">
            <a:spLocks noChangeArrowheads="1"/>
          </p:cNvSpPr>
          <p:nvPr/>
        </p:nvSpPr>
        <p:spPr bwMode="auto">
          <a:xfrm>
            <a:off x="1238250" y="2557463"/>
            <a:ext cx="180975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latin typeface="+mn-lt"/>
                <a:ea typeface="ＭＳ Ｐゴシック" pitchFamily="34" charset="-128"/>
                <a:cs typeface="Arial" charset="0"/>
              </a:rPr>
              <a:t>Step 1: Call Toll-Free</a:t>
            </a:r>
          </a:p>
          <a:p>
            <a:pPr>
              <a:spcBef>
                <a:spcPts val="1000"/>
              </a:spcBef>
              <a:defRPr/>
            </a:pPr>
            <a:r>
              <a:rPr lang="en-US" sz="1100" dirty="0">
                <a:latin typeface="+mn-lt"/>
                <a:ea typeface="ＭＳ Ｐゴシック" pitchFamily="34" charset="-128"/>
                <a:cs typeface="Arial" charset="0"/>
              </a:rPr>
              <a:t>A patient calls a toll-free hotline that’s available 24/7/365.</a:t>
            </a:r>
          </a:p>
        </p:txBody>
      </p:sp>
      <p:sp>
        <p:nvSpPr>
          <p:cNvPr id="20486" name="TextBox 16"/>
          <p:cNvSpPr txBox="1">
            <a:spLocks noChangeArrowheads="1"/>
          </p:cNvSpPr>
          <p:nvPr/>
        </p:nvSpPr>
        <p:spPr bwMode="auto">
          <a:xfrm>
            <a:off x="3438525" y="2532063"/>
            <a:ext cx="2962275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200" b="1" dirty="0">
                <a:latin typeface="Calibri" pitchFamily="34" charset="0"/>
                <a:ea typeface="ＭＳ Ｐゴシック" pitchFamily="34" charset="-128"/>
              </a:rPr>
              <a:t>Step 2: Speak with a Care Coordinator</a:t>
            </a:r>
          </a:p>
          <a:p>
            <a:endParaRPr lang="en-US" altLang="en-US" sz="1200" b="1" dirty="0">
              <a:latin typeface="Calibri" pitchFamily="34" charset="0"/>
              <a:ea typeface="ＭＳ Ｐゴシック" pitchFamily="34" charset="-128"/>
            </a:endParaRPr>
          </a:p>
          <a:p>
            <a:r>
              <a:rPr lang="en-US" altLang="en-US" sz="1100" dirty="0">
                <a:latin typeface="Calibri" pitchFamily="34" charset="0"/>
                <a:ea typeface="ＭＳ Ｐゴシック" pitchFamily="34" charset="-128"/>
              </a:rPr>
              <a:t>A care coordinator evaluates the patient to determine if telehealth is appropriate and redirects the patient to a doctor if appropriate.</a:t>
            </a:r>
          </a:p>
        </p:txBody>
      </p:sp>
      <p:sp>
        <p:nvSpPr>
          <p:cNvPr id="25616" name="TextBox 17"/>
          <p:cNvSpPr txBox="1">
            <a:spLocks noChangeArrowheads="1"/>
          </p:cNvSpPr>
          <p:nvPr/>
        </p:nvSpPr>
        <p:spPr bwMode="auto">
          <a:xfrm>
            <a:off x="6513513" y="2532063"/>
            <a:ext cx="2325687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latin typeface="+mn-lt"/>
                <a:ea typeface="ＭＳ Ｐゴシック" pitchFamily="34" charset="-128"/>
                <a:cs typeface="Arial" charset="0"/>
              </a:rPr>
              <a:t>Step 3: Speak with the Doctor</a:t>
            </a:r>
          </a:p>
          <a:p>
            <a:pPr eaLnBrk="0" hangingPunct="0">
              <a:spcBef>
                <a:spcPts val="1000"/>
              </a:spcBef>
              <a:defRPr/>
            </a:pPr>
            <a:r>
              <a:rPr lang="en-US" sz="1100" dirty="0">
                <a:latin typeface="+mn-lt"/>
                <a:ea typeface="ＭＳ Ｐゴシック" pitchFamily="34" charset="-128"/>
                <a:cs typeface="Arial" charset="0"/>
              </a:rPr>
              <a:t>Once an available provider is located, our system automatically calls and connects the doctor to the customer.</a:t>
            </a:r>
          </a:p>
        </p:txBody>
      </p:sp>
      <p:pic>
        <p:nvPicPr>
          <p:cNvPr id="20488" name="Picture 18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089400" y="1166813"/>
            <a:ext cx="1358900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8" name="Rectangle 19"/>
          <p:cNvSpPr>
            <a:spLocks noChangeArrowheads="1"/>
          </p:cNvSpPr>
          <p:nvPr/>
        </p:nvSpPr>
        <p:spPr bwMode="auto">
          <a:xfrm>
            <a:off x="1219200" y="1054100"/>
            <a:ext cx="1285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solidFill>
                  <a:schemeClr val="tx2"/>
                </a:solidFill>
                <a:latin typeface="+mn-lt"/>
                <a:cs typeface="Arial" charset="0"/>
              </a:rPr>
              <a:t>BY PHONE</a:t>
            </a:r>
          </a:p>
        </p:txBody>
      </p:sp>
      <p:pic>
        <p:nvPicPr>
          <p:cNvPr id="20490" name="Picture 5" descr="doctor.png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67550" y="1209675"/>
            <a:ext cx="10969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22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276350" y="1498600"/>
            <a:ext cx="1008063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2" name="TextBox 22"/>
          <p:cNvSpPr txBox="1">
            <a:spLocks noChangeArrowheads="1"/>
          </p:cNvSpPr>
          <p:nvPr/>
        </p:nvSpPr>
        <p:spPr bwMode="auto">
          <a:xfrm>
            <a:off x="1295400" y="4114800"/>
            <a:ext cx="75438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4163" indent="-223838">
              <a:buClr>
                <a:srgbClr val="558ED5"/>
              </a:buClr>
              <a:buFont typeface="Wingdings" pitchFamily="2" charset="2"/>
              <a:buChar char="§"/>
            </a:pPr>
            <a:r>
              <a:rPr lang="en-US" altLang="en-US" sz="1600">
                <a:latin typeface="Calibri" pitchFamily="34" charset="0"/>
              </a:rPr>
              <a:t>Average Call Back Time: 9 Minutes</a:t>
            </a:r>
          </a:p>
          <a:p>
            <a:pPr marL="284163" indent="-223838">
              <a:buClr>
                <a:srgbClr val="558ED5"/>
              </a:buClr>
              <a:buFont typeface="Wingdings" pitchFamily="2" charset="2"/>
              <a:buChar char="§"/>
            </a:pPr>
            <a:r>
              <a:rPr lang="en-US" altLang="en-US" sz="1600">
                <a:latin typeface="Calibri" pitchFamily="34" charset="0"/>
              </a:rPr>
              <a:t>94% of All Calls Resolved</a:t>
            </a:r>
          </a:p>
          <a:p>
            <a:pPr marL="284163" indent="-223838">
              <a:buClr>
                <a:srgbClr val="558ED5"/>
              </a:buClr>
              <a:buFont typeface="Wingdings" pitchFamily="2" charset="2"/>
              <a:buChar char="§"/>
            </a:pPr>
            <a:r>
              <a:rPr lang="en-US" altLang="en-US" sz="1600">
                <a:latin typeface="Calibri" pitchFamily="34" charset="0"/>
              </a:rPr>
              <a:t>Speak with a US Board Certified Physician</a:t>
            </a:r>
          </a:p>
          <a:p>
            <a:pPr marL="284163" indent="-223838">
              <a:buClr>
                <a:srgbClr val="558ED5"/>
              </a:buClr>
              <a:buFont typeface="Wingdings" pitchFamily="2" charset="2"/>
              <a:buChar char="§"/>
            </a:pPr>
            <a:r>
              <a:rPr lang="en-US" altLang="en-US" sz="1600">
                <a:latin typeface="Calibri" pitchFamily="34" charset="0"/>
              </a:rPr>
              <a:t>100% HIPAA Compliant</a:t>
            </a:r>
          </a:p>
          <a:p>
            <a:pPr marL="284163" indent="-223838">
              <a:buClr>
                <a:srgbClr val="558ED5"/>
              </a:buClr>
              <a:buFont typeface="Wingdings" pitchFamily="2" charset="2"/>
              <a:buChar char="§"/>
            </a:pPr>
            <a:r>
              <a:rPr lang="en-US" altLang="en-US" sz="1600">
                <a:latin typeface="Calibri" pitchFamily="34" charset="0"/>
              </a:rPr>
              <a:t>Transcript of your call is sent via Electronic Medical Records to your physician on file</a:t>
            </a:r>
          </a:p>
          <a:p>
            <a:pPr marL="284163" indent="-223838">
              <a:buClr>
                <a:srgbClr val="558ED5"/>
              </a:buClr>
              <a:buFont typeface="Wingdings" pitchFamily="2" charset="2"/>
              <a:buChar char="§"/>
            </a:pPr>
            <a:r>
              <a:rPr lang="en-US" altLang="en-US" sz="1600">
                <a:latin typeface="Calibri" pitchFamily="34" charset="0"/>
              </a:rPr>
              <a:t>Prescription called into your local pharmacy, (when applicable)</a:t>
            </a:r>
          </a:p>
          <a:p>
            <a:pPr marL="284163" indent="-223838"/>
            <a:endParaRPr lang="en-US" altLang="en-US"/>
          </a:p>
          <a:p>
            <a:pPr marL="284163" indent="-223838"/>
            <a:endParaRPr lang="en-US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457200"/>
            <a:r>
              <a:rPr lang="en-US" sz="3200" dirty="0"/>
              <a:t>Phone</a:t>
            </a:r>
          </a:p>
        </p:txBody>
      </p:sp>
    </p:spTree>
    <p:extLst>
      <p:ext uri="{BB962C8B-B14F-4D97-AF65-F5344CB8AC3E}">
        <p14:creationId xmlns:p14="http://schemas.microsoft.com/office/powerpoint/2010/main" val="415298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457200"/>
            <a:r>
              <a:rPr lang="en-US" sz="3200" dirty="0"/>
              <a:t>Patient Portal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34" y="1193940"/>
            <a:ext cx="8686800" cy="390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5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52" y="1381135"/>
            <a:ext cx="8591532" cy="4634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457200"/>
            <a:r>
              <a:rPr lang="en-US" sz="3200" dirty="0"/>
              <a:t>Select Your Doctor</a:t>
            </a:r>
          </a:p>
        </p:txBody>
      </p:sp>
    </p:spTree>
    <p:extLst>
      <p:ext uri="{BB962C8B-B14F-4D97-AF65-F5344CB8AC3E}">
        <p14:creationId xmlns:p14="http://schemas.microsoft.com/office/powerpoint/2010/main" val="407005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bg1"/>
            </a:solidFill>
            <a:latin typeface="+mj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41638</TotalTime>
  <Words>1158</Words>
  <Application>Microsoft Office PowerPoint</Application>
  <PresentationFormat>On-screen Show (4:3)</PresentationFormat>
  <Paragraphs>233</Paragraphs>
  <Slides>24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ＭＳ Ｐゴシック</vt:lpstr>
      <vt:lpstr>Arial</vt:lpstr>
      <vt:lpstr>Calibri</vt:lpstr>
      <vt:lpstr>Calibri Light</vt:lpstr>
      <vt:lpstr>Helvetica Light</vt:lpstr>
      <vt:lpstr>Open Sans</vt:lpstr>
      <vt:lpstr>Open Sans Light</vt:lpstr>
      <vt:lpstr>Open Sans Semibold</vt:lpstr>
      <vt:lpstr>Wingdings</vt:lpstr>
      <vt:lpstr>Office Theme</vt:lpstr>
      <vt:lpstr>Custom Design</vt:lpstr>
      <vt:lpstr>PowerPoint Presentation</vt:lpstr>
      <vt:lpstr>Agenda</vt:lpstr>
      <vt:lpstr>The Future of Telemed</vt:lpstr>
      <vt:lpstr>The Future of Telemed </vt:lpstr>
      <vt:lpstr>PowerPoint Presentation</vt:lpstr>
      <vt:lpstr>PowerPoint Presentation</vt:lpstr>
      <vt:lpstr>Phone</vt:lpstr>
      <vt:lpstr>Patient Portal </vt:lpstr>
      <vt:lpstr>Select Your Doctor</vt:lpstr>
      <vt:lpstr>View Physician Profile</vt:lpstr>
      <vt:lpstr>Book your Appointment</vt:lpstr>
      <vt:lpstr>Mobile Engagement</vt:lpstr>
      <vt:lpstr>Co-Pay Model</vt:lpstr>
      <vt:lpstr>$0 Co-Pay Model</vt:lpstr>
      <vt:lpstr>Carrier Model vs Independent Model</vt:lpstr>
      <vt:lpstr>Advantages For Employers</vt:lpstr>
      <vt:lpstr>Advantages For Employers</vt:lpstr>
      <vt:lpstr>Employee Benefits</vt:lpstr>
      <vt:lpstr>Utilization = Key to ROI &amp; Value</vt:lpstr>
      <vt:lpstr>Keys To Engagement</vt:lpstr>
      <vt:lpstr>12 Month Engagement Campaign</vt:lpstr>
      <vt:lpstr>Quarterly Client Reports </vt:lpstr>
      <vt:lpstr>Keys to Selecting the Right  Telemed Partner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Raffaello  Zucco</dc:creator>
  <cp:lastModifiedBy>Ashley</cp:lastModifiedBy>
  <cp:revision>931</cp:revision>
  <cp:lastPrinted>2015-07-21T13:39:00Z</cp:lastPrinted>
  <dcterms:created xsi:type="dcterms:W3CDTF">2011-09-15T12:03:04Z</dcterms:created>
  <dcterms:modified xsi:type="dcterms:W3CDTF">2020-05-14T18:12:48Z</dcterms:modified>
</cp:coreProperties>
</file>