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6764" r:id="rId1"/>
    <p:sldMasterId id="2147486788" r:id="rId2"/>
    <p:sldMasterId id="2147486822" r:id="rId3"/>
    <p:sldMasterId id="2147488009" r:id="rId4"/>
    <p:sldMasterId id="2147488031" r:id="rId5"/>
    <p:sldMasterId id="2147488077" r:id="rId6"/>
    <p:sldMasterId id="2147488192" r:id="rId7"/>
    <p:sldMasterId id="2147488422" r:id="rId8"/>
    <p:sldMasterId id="2147488444" r:id="rId9"/>
    <p:sldMasterId id="2147488528" r:id="rId10"/>
    <p:sldMasterId id="2147488575" r:id="rId11"/>
  </p:sldMasterIdLst>
  <p:notesMasterIdLst>
    <p:notesMasterId r:id="rId84"/>
  </p:notesMasterIdLst>
  <p:handoutMasterIdLst>
    <p:handoutMasterId r:id="rId85"/>
  </p:handoutMasterIdLst>
  <p:sldIdLst>
    <p:sldId id="3089" r:id="rId12"/>
    <p:sldId id="3096" r:id="rId13"/>
    <p:sldId id="3097" r:id="rId14"/>
    <p:sldId id="3091" r:id="rId15"/>
    <p:sldId id="2942" r:id="rId16"/>
    <p:sldId id="2945" r:id="rId17"/>
    <p:sldId id="3044" r:id="rId18"/>
    <p:sldId id="3092" r:id="rId19"/>
    <p:sldId id="3011" r:id="rId20"/>
    <p:sldId id="2951" r:id="rId21"/>
    <p:sldId id="3047" r:id="rId22"/>
    <p:sldId id="2932" r:id="rId23"/>
    <p:sldId id="3010" r:id="rId24"/>
    <p:sldId id="3015" r:id="rId25"/>
    <p:sldId id="3016" r:id="rId26"/>
    <p:sldId id="2602" r:id="rId27"/>
    <p:sldId id="2597" r:id="rId28"/>
    <p:sldId id="2517" r:id="rId29"/>
    <p:sldId id="2518" r:id="rId30"/>
    <p:sldId id="2519" r:id="rId31"/>
    <p:sldId id="2520" r:id="rId32"/>
    <p:sldId id="2658" r:id="rId33"/>
    <p:sldId id="2657" r:id="rId34"/>
    <p:sldId id="2979" r:id="rId35"/>
    <p:sldId id="3067" r:id="rId36"/>
    <p:sldId id="2521" r:id="rId37"/>
    <p:sldId id="2522" r:id="rId38"/>
    <p:sldId id="3045" r:id="rId39"/>
    <p:sldId id="3033" r:id="rId40"/>
    <p:sldId id="3034" r:id="rId41"/>
    <p:sldId id="3017" r:id="rId42"/>
    <p:sldId id="2953" r:id="rId43"/>
    <p:sldId id="2838" r:id="rId44"/>
    <p:sldId id="2859" r:id="rId45"/>
    <p:sldId id="2860" r:id="rId46"/>
    <p:sldId id="3012" r:id="rId47"/>
    <p:sldId id="2836" r:id="rId48"/>
    <p:sldId id="2740" r:id="rId49"/>
    <p:sldId id="3037" r:id="rId50"/>
    <p:sldId id="3098" r:id="rId51"/>
    <p:sldId id="2925" r:id="rId52"/>
    <p:sldId id="2584" r:id="rId53"/>
    <p:sldId id="2969" r:id="rId54"/>
    <p:sldId id="2586" r:id="rId55"/>
    <p:sldId id="2761" r:id="rId56"/>
    <p:sldId id="2588" r:id="rId57"/>
    <p:sldId id="2538" r:id="rId58"/>
    <p:sldId id="2591" r:id="rId59"/>
    <p:sldId id="2593" r:id="rId60"/>
    <p:sldId id="2559" r:id="rId61"/>
    <p:sldId id="2594" r:id="rId62"/>
    <p:sldId id="3112" r:id="rId63"/>
    <p:sldId id="3124" r:id="rId64"/>
    <p:sldId id="2661" r:id="rId65"/>
    <p:sldId id="2711" r:id="rId66"/>
    <p:sldId id="2662" r:id="rId67"/>
    <p:sldId id="2764" r:id="rId68"/>
    <p:sldId id="3106" r:id="rId69"/>
    <p:sldId id="3105" r:id="rId70"/>
    <p:sldId id="3125" r:id="rId71"/>
    <p:sldId id="3126" r:id="rId72"/>
    <p:sldId id="3042" r:id="rId73"/>
    <p:sldId id="3109" r:id="rId74"/>
    <p:sldId id="3043" r:id="rId75"/>
    <p:sldId id="2765" r:id="rId76"/>
    <p:sldId id="3094" r:id="rId77"/>
    <p:sldId id="3057" r:id="rId78"/>
    <p:sldId id="2768" r:id="rId79"/>
    <p:sldId id="2770" r:id="rId80"/>
    <p:sldId id="3055" r:id="rId81"/>
    <p:sldId id="2965" r:id="rId82"/>
    <p:sldId id="3083" r:id="rId83"/>
  </p:sldIdLst>
  <p:sldSz cx="9144000" cy="6858000" type="screen4x3"/>
  <p:notesSz cx="7102475" cy="9388475"/>
  <p:defaultTextStyle>
    <a:defPPr>
      <a:defRPr lang="en-US"/>
    </a:defPPr>
    <a:lvl1pPr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dra Holtzman" initials="KH" lastIdx="3" clrIdx="0">
    <p:extLst/>
  </p:cmAuthor>
  <p:cmAuthor id="2" name="Kendra Holtzman" initials="KH [2]" lastIdx="51" clrIdx="1">
    <p:extLst/>
  </p:cmAuthor>
  <p:cmAuthor id="3" name="Jeff Greene" initials="JG" lastIdx="0"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ABFFFF"/>
    <a:srgbClr val="9A0000"/>
    <a:srgbClr val="BFBFBF"/>
    <a:srgbClr val="7A0000"/>
    <a:srgbClr val="993300"/>
    <a:srgbClr val="FA5300"/>
    <a:srgbClr val="FE7F00"/>
    <a:srgbClr val="FFBFAB"/>
    <a:srgbClr val="FF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E2E42-1695-403A-A6B5-49215FA54701}" v="103" dt="2019-03-19T22:18:28.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9990" autoAdjust="0"/>
    <p:restoredTop sz="94700" autoAdjust="0"/>
  </p:normalViewPr>
  <p:slideViewPr>
    <p:cSldViewPr snapToGrid="0">
      <p:cViewPr varScale="1">
        <p:scale>
          <a:sx n="109" d="100"/>
          <a:sy n="109" d="100"/>
        </p:scale>
        <p:origin x="2262" y="102"/>
      </p:cViewPr>
      <p:guideLst>
        <p:guide orient="horz" pos="2160"/>
        <p:guide pos="2880"/>
      </p:guideLst>
    </p:cSldViewPr>
  </p:slideViewPr>
  <p:outlineViewPr>
    <p:cViewPr>
      <p:scale>
        <a:sx n="33" d="100"/>
        <a:sy n="33" d="100"/>
      </p:scale>
      <p:origin x="0" y="-1997"/>
    </p:cViewPr>
  </p:outlineViewPr>
  <p:notesTextViewPr>
    <p:cViewPr>
      <p:scale>
        <a:sx n="100" d="100"/>
        <a:sy n="100" d="100"/>
      </p:scale>
      <p:origin x="0" y="0"/>
    </p:cViewPr>
  </p:notesTextViewPr>
  <p:sorterViewPr>
    <p:cViewPr>
      <p:scale>
        <a:sx n="66" d="100"/>
        <a:sy n="66" d="100"/>
      </p:scale>
      <p:origin x="0" y="2544"/>
    </p:cViewPr>
  </p:sorterViewPr>
  <p:notesViewPr>
    <p:cSldViewPr snapToGrid="0">
      <p:cViewPr varScale="1">
        <p:scale>
          <a:sx n="59" d="100"/>
          <a:sy n="59" d="100"/>
        </p:scale>
        <p:origin x="1891"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tableStyles" Target="tableStyle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Dempster" userId="db0be5c0-cebd-4331-bfd5-81f68f45ca41" providerId="ADAL" clId="{29DE2E42-1695-403A-A6B5-49215FA54701}"/>
    <pc:docChg chg="custSel delSld modSld">
      <pc:chgData name="Jim Dempster" userId="db0be5c0-cebd-4331-bfd5-81f68f45ca41" providerId="ADAL" clId="{29DE2E42-1695-403A-A6B5-49215FA54701}" dt="2019-03-19T22:17:53.862" v="96" actId="2696"/>
      <pc:docMkLst>
        <pc:docMk/>
      </pc:docMkLst>
      <pc:sldChg chg="modSp">
        <pc:chgData name="Jim Dempster" userId="db0be5c0-cebd-4331-bfd5-81f68f45ca41" providerId="ADAL" clId="{29DE2E42-1695-403A-A6B5-49215FA54701}" dt="2019-03-19T22:01:15.360" v="5" actId="20577"/>
        <pc:sldMkLst>
          <pc:docMk/>
          <pc:sldMk cId="3866745892" sldId="2740"/>
        </pc:sldMkLst>
        <pc:spChg chg="mod">
          <ac:chgData name="Jim Dempster" userId="db0be5c0-cebd-4331-bfd5-81f68f45ca41" providerId="ADAL" clId="{29DE2E42-1695-403A-A6B5-49215FA54701}" dt="2019-03-19T22:01:15.360" v="5" actId="20577"/>
          <ac:spMkLst>
            <pc:docMk/>
            <pc:sldMk cId="3866745892" sldId="2740"/>
            <ac:spMk id="13" creationId="{00000000-0000-0000-0000-000000000000}"/>
          </ac:spMkLst>
        </pc:spChg>
      </pc:sldChg>
      <pc:sldChg chg="modSp">
        <pc:chgData name="Jim Dempster" userId="db0be5c0-cebd-4331-bfd5-81f68f45ca41" providerId="ADAL" clId="{29DE2E42-1695-403A-A6B5-49215FA54701}" dt="2019-03-19T22:08:43.943" v="94" actId="20577"/>
        <pc:sldMkLst>
          <pc:docMk/>
          <pc:sldMk cId="3750236514" sldId="2925"/>
        </pc:sldMkLst>
        <pc:spChg chg="mod">
          <ac:chgData name="Jim Dempster" userId="db0be5c0-cebd-4331-bfd5-81f68f45ca41" providerId="ADAL" clId="{29DE2E42-1695-403A-A6B5-49215FA54701}" dt="2019-03-19T22:08:43.943" v="94" actId="20577"/>
          <ac:spMkLst>
            <pc:docMk/>
            <pc:sldMk cId="3750236514" sldId="2925"/>
            <ac:spMk id="3" creationId="{00000000-0000-0000-0000-000000000000}"/>
          </ac:spMkLst>
        </pc:spChg>
      </pc:sldChg>
      <pc:sldChg chg="del">
        <pc:chgData name="Jim Dempster" userId="db0be5c0-cebd-4331-bfd5-81f68f45ca41" providerId="ADAL" clId="{29DE2E42-1695-403A-A6B5-49215FA54701}" dt="2019-03-19T22:15:15.444" v="95"/>
        <pc:sldMkLst>
          <pc:docMk/>
          <pc:sldMk cId="1993171991" sldId="2932"/>
        </pc:sldMkLst>
      </pc:sldChg>
      <pc:sldChg chg="del">
        <pc:chgData name="Jim Dempster" userId="db0be5c0-cebd-4331-bfd5-81f68f45ca41" providerId="ADAL" clId="{29DE2E42-1695-403A-A6B5-49215FA54701}" dt="2019-03-19T22:01:55.948" v="6" actId="2696"/>
        <pc:sldMkLst>
          <pc:docMk/>
          <pc:sldMk cId="146331853" sldId="2976"/>
        </pc:sldMkLst>
      </pc:sldChg>
      <pc:sldChg chg="del">
        <pc:chgData name="Jim Dempster" userId="db0be5c0-cebd-4331-bfd5-81f68f45ca41" providerId="ADAL" clId="{29DE2E42-1695-403A-A6B5-49215FA54701}" dt="2019-03-19T22:15:15.444" v="95"/>
        <pc:sldMkLst>
          <pc:docMk/>
          <pc:sldMk cId="1966879251" sldId="3010"/>
        </pc:sldMkLst>
      </pc:sldChg>
      <pc:sldChg chg="del">
        <pc:chgData name="Jim Dempster" userId="db0be5c0-cebd-4331-bfd5-81f68f45ca41" providerId="ADAL" clId="{29DE2E42-1695-403A-A6B5-49215FA54701}" dt="2019-03-19T22:17:53.862" v="96" actId="2696"/>
        <pc:sldMkLst>
          <pc:docMk/>
          <pc:sldMk cId="270047719" sldId="309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VA Study</a:t>
            </a:r>
          </a:p>
          <a:p>
            <a:pPr>
              <a:defRPr/>
            </a:pPr>
            <a:r>
              <a:rPr lang="en-US" dirty="0"/>
              <a:t>Health Literacy Associated to Cost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993300"/>
              </a:solidFill>
              <a:ln>
                <a:noFill/>
              </a:ln>
              <a:effectLst/>
            </c:spPr>
            <c:extLst xmlns:c16r2="http://schemas.microsoft.com/office/drawing/2015/06/chart">
              <c:ext xmlns:c16="http://schemas.microsoft.com/office/drawing/2014/chart" uri="{C3380CC4-5D6E-409C-BE32-E72D297353CC}">
                <c16:uniqueId val="{00000001-85F9-40FC-A5FC-DBC9DEE82431}"/>
              </c:ext>
            </c:extLst>
          </c:dPt>
          <c:dPt>
            <c:idx val="2"/>
            <c:invertIfNegative val="0"/>
            <c:bubble3D val="0"/>
            <c:spPr>
              <a:solidFill>
                <a:srgbClr val="FE7F00"/>
              </a:solidFill>
              <a:ln>
                <a:noFill/>
              </a:ln>
              <a:effectLst/>
            </c:spPr>
            <c:extLst xmlns:c16r2="http://schemas.microsoft.com/office/drawing/2015/06/chart">
              <c:ext xmlns:c16="http://schemas.microsoft.com/office/drawing/2014/chart" uri="{C3380CC4-5D6E-409C-BE32-E72D297353CC}">
                <c16:uniqueId val="{00000003-85F9-40FC-A5FC-DBC9DEE82431}"/>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Adequate Health Literacy</c:v>
                </c:pt>
                <c:pt idx="1">
                  <c:v>Inadequate Health Literacy</c:v>
                </c:pt>
              </c:strCache>
            </c:strRef>
          </c:cat>
          <c:val>
            <c:numRef>
              <c:f>Sheet1!$B$2:$B$3</c:f>
              <c:numCache>
                <c:formatCode>General</c:formatCode>
                <c:ptCount val="2"/>
                <c:pt idx="0">
                  <c:v>17033</c:v>
                </c:pt>
                <c:pt idx="1">
                  <c:v>31581</c:v>
                </c:pt>
              </c:numCache>
            </c:numRef>
          </c:val>
          <c:extLst xmlns:c16r2="http://schemas.microsoft.com/office/drawing/2015/06/chart">
            <c:ext xmlns:c16="http://schemas.microsoft.com/office/drawing/2014/chart" uri="{C3380CC4-5D6E-409C-BE32-E72D297353CC}">
              <c16:uniqueId val="{00000004-85F9-40FC-A5FC-DBC9DEE82431}"/>
            </c:ext>
          </c:extLst>
        </c:ser>
        <c:dLbls>
          <c:dLblPos val="outEnd"/>
          <c:showLegendKey val="0"/>
          <c:showVal val="1"/>
          <c:showCatName val="0"/>
          <c:showSerName val="0"/>
          <c:showPercent val="0"/>
          <c:showBubbleSize val="0"/>
        </c:dLbls>
        <c:gapWidth val="219"/>
        <c:overlap val="-27"/>
        <c:axId val="223378184"/>
        <c:axId val="223378576"/>
      </c:barChart>
      <c:catAx>
        <c:axId val="223378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3378576"/>
        <c:crosses val="autoZero"/>
        <c:auto val="1"/>
        <c:lblAlgn val="ctr"/>
        <c:lblOffset val="100"/>
        <c:noMultiLvlLbl val="0"/>
      </c:catAx>
      <c:valAx>
        <c:axId val="2233785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337818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 of Population</c:v>
                </c:pt>
              </c:strCache>
            </c:strRef>
          </c:tx>
          <c:dPt>
            <c:idx val="0"/>
            <c:bubble3D val="0"/>
            <c:spPr>
              <a:solidFill>
                <a:srgbClr val="D3EBED"/>
              </a:solidFill>
              <a:ln w="19050">
                <a:solidFill>
                  <a:schemeClr val="lt1"/>
                </a:solidFill>
              </a:ln>
              <a:effectLst/>
            </c:spPr>
            <c:extLst xmlns:c16r2="http://schemas.microsoft.com/office/drawing/2015/06/chart">
              <c:ext xmlns:c16="http://schemas.microsoft.com/office/drawing/2014/chart" uri="{C3380CC4-5D6E-409C-BE32-E72D297353CC}">
                <c16:uniqueId val="{00000001-8F05-4EF2-86F3-37725E093F3D}"/>
              </c:ext>
            </c:extLst>
          </c:dPt>
          <c:dPt>
            <c:idx val="1"/>
            <c:bubble3D val="0"/>
            <c:spPr>
              <a:solidFill>
                <a:schemeClr val="accent1">
                  <a:lumMod val="9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8F05-4EF2-86F3-37725E093F3D}"/>
              </c:ext>
            </c:extLst>
          </c:dPt>
          <c:dPt>
            <c:idx val="2"/>
            <c:bubble3D val="0"/>
            <c:spPr>
              <a:solidFill>
                <a:srgbClr val="FFBFAB"/>
              </a:solidFill>
              <a:ln w="19050">
                <a:solidFill>
                  <a:schemeClr val="lt1"/>
                </a:solidFill>
              </a:ln>
              <a:effectLst/>
            </c:spPr>
            <c:extLst xmlns:c16r2="http://schemas.microsoft.com/office/drawing/2015/06/chart">
              <c:ext xmlns:c16="http://schemas.microsoft.com/office/drawing/2014/chart" uri="{C3380CC4-5D6E-409C-BE32-E72D297353CC}">
                <c16:uniqueId val="{00000005-8F05-4EF2-86F3-37725E093F3D}"/>
              </c:ext>
            </c:extLst>
          </c:dPt>
          <c:dPt>
            <c:idx val="3"/>
            <c:bubble3D val="0"/>
            <c:spPr>
              <a:solidFill>
                <a:srgbClr val="E58065"/>
              </a:solidFill>
              <a:ln w="19050">
                <a:solidFill>
                  <a:schemeClr val="lt1"/>
                </a:solidFill>
              </a:ln>
              <a:effectLst/>
            </c:spPr>
            <c:extLst xmlns:c16r2="http://schemas.microsoft.com/office/drawing/2015/06/chart">
              <c:ext xmlns:c16="http://schemas.microsoft.com/office/drawing/2014/chart" uri="{C3380CC4-5D6E-409C-BE32-E72D297353CC}">
                <c16:uniqueId val="{00000007-8F05-4EF2-86F3-37725E093F3D}"/>
              </c:ext>
            </c:extLst>
          </c:dPt>
          <c:dLbls>
            <c:dLbl>
              <c:idx val="0"/>
              <c:layout>
                <c:manualLayout>
                  <c:x val="-2.3241594915105041E-2"/>
                  <c:y val="1.953217518300264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8F05-4EF2-86F3-37725E093F3D}"/>
                </c:ext>
                <c:ext xmlns:c15="http://schemas.microsoft.com/office/drawing/2012/chart" uri="{CE6537A1-D6FC-4f65-9D91-7224C49458BB}"/>
              </c:extLst>
            </c:dLbl>
            <c:dLbl>
              <c:idx val="1"/>
              <c:layout>
                <c:manualLayout>
                  <c:x val="2.5565754406615543E-2"/>
                  <c:y val="-0.1464913138725197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8F05-4EF2-86F3-37725E093F3D}"/>
                </c:ext>
                <c:ext xmlns:c15="http://schemas.microsoft.com/office/drawing/2012/chart" uri="{CE6537A1-D6FC-4f65-9D91-7224C49458BB}">
                  <c15:layout>
                    <c:manualLayout>
                      <c:w val="0.19208702385154952"/>
                      <c:h val="0.14706620576885099"/>
                    </c:manualLayout>
                  </c15:layout>
                </c:ext>
              </c:extLst>
            </c:dLbl>
            <c:dLbl>
              <c:idx val="3"/>
              <c:layout>
                <c:manualLayout>
                  <c:x val="9.1804299914664919E-2"/>
                  <c:y val="7.8131776665110227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8F05-4EF2-86F3-37725E093F3D}"/>
                </c:ext>
                <c:ext xmlns:c15="http://schemas.microsoft.com/office/drawing/2012/chart" uri="{CE6537A1-D6FC-4f65-9D91-7224C49458BB}">
                  <c15:layout>
                    <c:manualLayout>
                      <c:w val="0.23432596904182956"/>
                      <c:h val="0.15097264080545153"/>
                    </c:manualLayout>
                  </c15:layout>
                </c:ext>
              </c:extLst>
            </c:dLbl>
            <c:spPr>
              <a:noFill/>
              <a:ln>
                <a:no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Proficient</c:v>
                </c:pt>
                <c:pt idx="1">
                  <c:v>Intermediate</c:v>
                </c:pt>
                <c:pt idx="2">
                  <c:v>Basic</c:v>
                </c:pt>
                <c:pt idx="3">
                  <c:v>Below Basic</c:v>
                </c:pt>
              </c:strCache>
            </c:strRef>
          </c:cat>
          <c:val>
            <c:numRef>
              <c:f>Sheet1!$B$2:$B$5</c:f>
              <c:numCache>
                <c:formatCode>0%</c:formatCode>
                <c:ptCount val="4"/>
                <c:pt idx="0">
                  <c:v>0.12</c:v>
                </c:pt>
                <c:pt idx="1">
                  <c:v>0.53</c:v>
                </c:pt>
                <c:pt idx="2">
                  <c:v>0.21</c:v>
                </c:pt>
                <c:pt idx="3">
                  <c:v>0.14000000000000001</c:v>
                </c:pt>
              </c:numCache>
            </c:numRef>
          </c:val>
          <c:extLst xmlns:c16r2="http://schemas.microsoft.com/office/drawing/2015/06/chart">
            <c:ext xmlns:c16="http://schemas.microsoft.com/office/drawing/2014/chart" uri="{C3380CC4-5D6E-409C-BE32-E72D297353CC}">
              <c16:uniqueId val="{00000008-8F05-4EF2-86F3-37725E093F3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7" y="9"/>
            <a:ext cx="3078048" cy="46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0" tIns="46693" rIns="93380" bIns="46693" numCol="1" anchor="t" anchorCtr="0" compatLnSpc="1">
            <a:prstTxWarp prst="textNoShape">
              <a:avLst/>
            </a:prstTxWarp>
          </a:bodyPr>
          <a:lstStyle>
            <a:lvl1pPr algn="l">
              <a:defRPr sz="1200">
                <a:solidFill>
                  <a:schemeClr val="tx1"/>
                </a:solidFill>
                <a:ea typeface="ＭＳ Ｐゴシック" pitchFamily="-114" charset="-128"/>
              </a:defRPr>
            </a:lvl1pPr>
          </a:lstStyle>
          <a:p>
            <a:pPr>
              <a:defRPr/>
            </a:pPr>
            <a:endParaRPr lang="en-US"/>
          </a:p>
        </p:txBody>
      </p:sp>
      <p:sp>
        <p:nvSpPr>
          <p:cNvPr id="209923" name="Rectangle 3"/>
          <p:cNvSpPr>
            <a:spLocks noGrp="1" noChangeArrowheads="1"/>
          </p:cNvSpPr>
          <p:nvPr>
            <p:ph type="dt" sz="quarter" idx="1"/>
          </p:nvPr>
        </p:nvSpPr>
        <p:spPr bwMode="auto">
          <a:xfrm>
            <a:off x="4022894" y="9"/>
            <a:ext cx="3078048" cy="46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0" tIns="46693" rIns="93380" bIns="46693" numCol="1" anchor="t" anchorCtr="0" compatLnSpc="1">
            <a:prstTxWarp prst="textNoShape">
              <a:avLst/>
            </a:prstTxWarp>
          </a:bodyPr>
          <a:lstStyle>
            <a:lvl1pPr algn="r">
              <a:defRPr sz="1200">
                <a:solidFill>
                  <a:schemeClr val="tx1"/>
                </a:solidFill>
                <a:ea typeface="ＭＳ Ｐゴシック" pitchFamily="-114" charset="-128"/>
              </a:defRPr>
            </a:lvl1pPr>
          </a:lstStyle>
          <a:p>
            <a:pPr>
              <a:defRPr/>
            </a:pPr>
            <a:endParaRPr lang="en-US"/>
          </a:p>
        </p:txBody>
      </p:sp>
      <p:sp>
        <p:nvSpPr>
          <p:cNvPr id="209924" name="Rectangle 4"/>
          <p:cNvSpPr>
            <a:spLocks noGrp="1" noChangeArrowheads="1"/>
          </p:cNvSpPr>
          <p:nvPr>
            <p:ph type="ftr" sz="quarter" idx="2"/>
          </p:nvPr>
        </p:nvSpPr>
        <p:spPr bwMode="auto">
          <a:xfrm>
            <a:off x="7" y="8918131"/>
            <a:ext cx="3078048" cy="46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0" tIns="46693" rIns="93380" bIns="46693" numCol="1" anchor="b" anchorCtr="0" compatLnSpc="1">
            <a:prstTxWarp prst="textNoShape">
              <a:avLst/>
            </a:prstTxWarp>
          </a:bodyPr>
          <a:lstStyle>
            <a:lvl1pPr algn="l">
              <a:defRPr sz="1200">
                <a:solidFill>
                  <a:schemeClr val="tx1"/>
                </a:solidFill>
                <a:ea typeface="ＭＳ Ｐゴシック" pitchFamily="-114" charset="-128"/>
              </a:defRPr>
            </a:lvl1pPr>
          </a:lstStyle>
          <a:p>
            <a:pPr>
              <a:defRPr/>
            </a:pPr>
            <a:endParaRPr lang="en-US"/>
          </a:p>
        </p:txBody>
      </p:sp>
      <p:sp>
        <p:nvSpPr>
          <p:cNvPr id="209925" name="Rectangle 5"/>
          <p:cNvSpPr>
            <a:spLocks noGrp="1" noChangeArrowheads="1"/>
          </p:cNvSpPr>
          <p:nvPr>
            <p:ph type="sldNum" sz="quarter" idx="3"/>
          </p:nvPr>
        </p:nvSpPr>
        <p:spPr bwMode="auto">
          <a:xfrm>
            <a:off x="4022894" y="8918131"/>
            <a:ext cx="3078048" cy="46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0" tIns="46693" rIns="93380" bIns="46693" numCol="1" anchor="b" anchorCtr="0" compatLnSpc="1">
            <a:prstTxWarp prst="textNoShape">
              <a:avLst/>
            </a:prstTxWarp>
          </a:bodyPr>
          <a:lstStyle>
            <a:lvl1pPr algn="r">
              <a:defRPr sz="1200">
                <a:solidFill>
                  <a:schemeClr val="tx1"/>
                </a:solidFill>
                <a:ea typeface="ＭＳ Ｐゴシック" pitchFamily="-114" charset="-128"/>
              </a:defRPr>
            </a:lvl1pPr>
          </a:lstStyle>
          <a:p>
            <a:pPr>
              <a:defRPr/>
            </a:pPr>
            <a:fld id="{4766CFB2-C531-479D-88E5-200E7517BFEF}" type="slidenum">
              <a:rPr lang="en-US"/>
              <a:pPr>
                <a:defRPr/>
              </a:pPr>
              <a:t>‹#›</a:t>
            </a:fld>
            <a:endParaRPr lang="en-US"/>
          </a:p>
        </p:txBody>
      </p:sp>
    </p:spTree>
    <p:extLst>
      <p:ext uri="{BB962C8B-B14F-4D97-AF65-F5344CB8AC3E}">
        <p14:creationId xmlns:p14="http://schemas.microsoft.com/office/powerpoint/2010/main" val="1310917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7" y="9"/>
            <a:ext cx="3078048" cy="46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0" tIns="46693" rIns="93380" bIns="46693" numCol="1" anchor="t" anchorCtr="0" compatLnSpc="1">
            <a:prstTxWarp prst="textNoShape">
              <a:avLst/>
            </a:prstTxWarp>
          </a:bodyPr>
          <a:lstStyle>
            <a:lvl1pPr algn="l">
              <a:defRPr sz="1200">
                <a:solidFill>
                  <a:schemeClr val="tx1"/>
                </a:solidFill>
                <a:ea typeface="ＭＳ Ｐゴシック" pitchFamily="-114" charset="-128"/>
              </a:defRPr>
            </a:lvl1pPr>
          </a:lstStyle>
          <a:p>
            <a:pPr>
              <a:defRPr/>
            </a:pPr>
            <a:endParaRPr lang="en-US"/>
          </a:p>
        </p:txBody>
      </p:sp>
      <p:sp>
        <p:nvSpPr>
          <p:cNvPr id="7171" name="Rectangle 3"/>
          <p:cNvSpPr>
            <a:spLocks noGrp="1" noChangeArrowheads="1"/>
          </p:cNvSpPr>
          <p:nvPr>
            <p:ph type="dt" idx="1"/>
          </p:nvPr>
        </p:nvSpPr>
        <p:spPr bwMode="auto">
          <a:xfrm>
            <a:off x="4022894" y="9"/>
            <a:ext cx="3078048" cy="46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0" tIns="46693" rIns="93380" bIns="46693" numCol="1" anchor="t" anchorCtr="0" compatLnSpc="1">
            <a:prstTxWarp prst="textNoShape">
              <a:avLst/>
            </a:prstTxWarp>
          </a:bodyPr>
          <a:lstStyle>
            <a:lvl1pPr algn="r">
              <a:defRPr sz="1200">
                <a:solidFill>
                  <a:schemeClr val="tx1"/>
                </a:solidFill>
                <a:ea typeface="ＭＳ Ｐゴシック" pitchFamily="-114" charset="-128"/>
              </a:defRPr>
            </a:lvl1pPr>
          </a:lstStyle>
          <a:p>
            <a:pPr>
              <a:defRPr/>
            </a:pPr>
            <a:endParaRPr lang="en-US"/>
          </a:p>
        </p:txBody>
      </p:sp>
      <p:sp>
        <p:nvSpPr>
          <p:cNvPr id="156676" name="Rectangle 4"/>
          <p:cNvSpPr>
            <a:spLocks noGrp="1" noRot="1" noChangeAspect="1" noChangeArrowheads="1" noTextEdit="1"/>
          </p:cNvSpPr>
          <p:nvPr>
            <p:ph type="sldImg" idx="2"/>
          </p:nvPr>
        </p:nvSpPr>
        <p:spPr bwMode="auto">
          <a:xfrm>
            <a:off x="1209675" y="704850"/>
            <a:ext cx="4692650" cy="35210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710562" y="4458288"/>
            <a:ext cx="5681364" cy="422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0" tIns="46693" rIns="93380" bIns="4669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7" y="8918131"/>
            <a:ext cx="3078048" cy="46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0" tIns="46693" rIns="93380" bIns="46693" numCol="1" anchor="b" anchorCtr="0" compatLnSpc="1">
            <a:prstTxWarp prst="textNoShape">
              <a:avLst/>
            </a:prstTxWarp>
          </a:bodyPr>
          <a:lstStyle>
            <a:lvl1pPr algn="l">
              <a:defRPr sz="1200">
                <a:solidFill>
                  <a:schemeClr val="tx1"/>
                </a:solidFill>
                <a:ea typeface="ＭＳ Ｐゴシック" pitchFamily="-114" charset="-128"/>
              </a:defRPr>
            </a:lvl1pPr>
          </a:lstStyle>
          <a:p>
            <a:pPr>
              <a:defRPr/>
            </a:pPr>
            <a:endParaRPr lang="en-US"/>
          </a:p>
        </p:txBody>
      </p:sp>
      <p:sp>
        <p:nvSpPr>
          <p:cNvPr id="7175" name="Rectangle 7"/>
          <p:cNvSpPr>
            <a:spLocks noGrp="1" noChangeArrowheads="1"/>
          </p:cNvSpPr>
          <p:nvPr>
            <p:ph type="sldNum" sz="quarter" idx="5"/>
          </p:nvPr>
        </p:nvSpPr>
        <p:spPr bwMode="auto">
          <a:xfrm>
            <a:off x="4022894" y="8918131"/>
            <a:ext cx="3078048" cy="46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0" tIns="46693" rIns="93380" bIns="46693" numCol="1" anchor="b" anchorCtr="0" compatLnSpc="1">
            <a:prstTxWarp prst="textNoShape">
              <a:avLst/>
            </a:prstTxWarp>
          </a:bodyPr>
          <a:lstStyle>
            <a:lvl1pPr algn="r">
              <a:defRPr sz="1200">
                <a:solidFill>
                  <a:schemeClr val="tx1"/>
                </a:solidFill>
                <a:ea typeface="ＭＳ Ｐゴシック" pitchFamily="-114" charset="-128"/>
              </a:defRPr>
            </a:lvl1pPr>
          </a:lstStyle>
          <a:p>
            <a:pPr>
              <a:defRPr/>
            </a:pPr>
            <a:fld id="{D059509A-833A-4A3D-8B75-C7F5736C4BD6}" type="slidenum">
              <a:rPr lang="en-US"/>
              <a:pPr>
                <a:defRPr/>
              </a:pPr>
              <a:t>‹#›</a:t>
            </a:fld>
            <a:endParaRPr lang="en-US"/>
          </a:p>
        </p:txBody>
      </p:sp>
    </p:spTree>
    <p:extLst>
      <p:ext uri="{BB962C8B-B14F-4D97-AF65-F5344CB8AC3E}">
        <p14:creationId xmlns:p14="http://schemas.microsoft.com/office/powerpoint/2010/main" val="3964716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ACOs: health systems have huge amounts of bonds to service</a:t>
            </a:r>
          </a:p>
        </p:txBody>
      </p:sp>
      <p:sp>
        <p:nvSpPr>
          <p:cNvPr id="4" name="Slide Number Placeholder 3"/>
          <p:cNvSpPr>
            <a:spLocks noGrp="1"/>
          </p:cNvSpPr>
          <p:nvPr>
            <p:ph type="sldNum" sz="quarter" idx="10"/>
          </p:nvPr>
        </p:nvSpPr>
        <p:spPr/>
        <p:txBody>
          <a:bodyPr/>
          <a:lstStyle/>
          <a:p>
            <a:pPr defTabSz="890842" eaLnBrk="1" fontAlgn="auto" hangingPunct="1">
              <a:spcBef>
                <a:spcPts val="0"/>
              </a:spcBef>
              <a:spcAft>
                <a:spcPts val="0"/>
              </a:spcAft>
              <a:defRPr/>
            </a:pPr>
            <a:fld id="{D059509A-833A-4A3D-8B75-C7F5736C4BD6}" type="slidenum">
              <a:rPr lang="en-US" sz="1800" kern="0">
                <a:solidFill>
                  <a:srgbClr val="C0504D"/>
                </a:solidFill>
              </a:rPr>
              <a:pPr defTabSz="890842" eaLnBrk="1" fontAlgn="auto" hangingPunct="1">
                <a:spcBef>
                  <a:spcPts val="0"/>
                </a:spcBef>
                <a:spcAft>
                  <a:spcPts val="0"/>
                </a:spcAft>
                <a:defRPr/>
              </a:pPr>
              <a:t>7</a:t>
            </a:fld>
            <a:endParaRPr lang="en-US" sz="1800" kern="0">
              <a:solidFill>
                <a:srgbClr val="C0504D"/>
              </a:solidFill>
            </a:endParaRPr>
          </a:p>
        </p:txBody>
      </p:sp>
    </p:spTree>
    <p:extLst>
      <p:ext uri="{BB962C8B-B14F-4D97-AF65-F5344CB8AC3E}">
        <p14:creationId xmlns:p14="http://schemas.microsoft.com/office/powerpoint/2010/main" val="4231543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0842" eaLnBrk="1" fontAlgn="auto" hangingPunct="1">
              <a:spcBef>
                <a:spcPts val="0"/>
              </a:spcBef>
              <a:spcAft>
                <a:spcPts val="0"/>
              </a:spcAft>
              <a:defRPr/>
            </a:pPr>
            <a:fld id="{D059509A-833A-4A3D-8B75-C7F5736C4BD6}" type="slidenum">
              <a:rPr lang="en-US" sz="1800" kern="0">
                <a:solidFill>
                  <a:srgbClr val="C0504D"/>
                </a:solidFill>
              </a:rPr>
              <a:pPr defTabSz="890842" eaLnBrk="1" fontAlgn="auto" hangingPunct="1">
                <a:spcBef>
                  <a:spcPts val="0"/>
                </a:spcBef>
                <a:spcAft>
                  <a:spcPts val="0"/>
                </a:spcAft>
                <a:defRPr/>
              </a:pPr>
              <a:t>38</a:t>
            </a:fld>
            <a:endParaRPr lang="en-US" sz="1800" kern="0">
              <a:solidFill>
                <a:srgbClr val="C0504D"/>
              </a:solidFill>
            </a:endParaRPr>
          </a:p>
        </p:txBody>
      </p:sp>
    </p:spTree>
    <p:extLst>
      <p:ext uri="{BB962C8B-B14F-4D97-AF65-F5344CB8AC3E}">
        <p14:creationId xmlns:p14="http://schemas.microsoft.com/office/powerpoint/2010/main" val="283873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0842" eaLnBrk="1" fontAlgn="auto" hangingPunct="1">
              <a:spcBef>
                <a:spcPts val="0"/>
              </a:spcBef>
              <a:spcAft>
                <a:spcPts val="0"/>
              </a:spcAft>
              <a:defRPr/>
            </a:pPr>
            <a:fld id="{D059509A-833A-4A3D-8B75-C7F5736C4BD6}" type="slidenum">
              <a:rPr lang="en-US" sz="1800" kern="0">
                <a:solidFill>
                  <a:srgbClr val="C0504D"/>
                </a:solidFill>
              </a:rPr>
              <a:pPr defTabSz="890842" eaLnBrk="1" fontAlgn="auto" hangingPunct="1">
                <a:spcBef>
                  <a:spcPts val="0"/>
                </a:spcBef>
                <a:spcAft>
                  <a:spcPts val="0"/>
                </a:spcAft>
                <a:defRPr/>
              </a:pPr>
              <a:t>39</a:t>
            </a:fld>
            <a:endParaRPr lang="en-US" sz="1800" kern="0">
              <a:solidFill>
                <a:srgbClr val="C0504D"/>
              </a:solidFill>
            </a:endParaRPr>
          </a:p>
        </p:txBody>
      </p:sp>
    </p:spTree>
    <p:extLst>
      <p:ext uri="{BB962C8B-B14F-4D97-AF65-F5344CB8AC3E}">
        <p14:creationId xmlns:p14="http://schemas.microsoft.com/office/powerpoint/2010/main" val="2197776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0842" eaLnBrk="1" fontAlgn="auto" hangingPunct="1">
              <a:spcBef>
                <a:spcPts val="0"/>
              </a:spcBef>
              <a:spcAft>
                <a:spcPts val="0"/>
              </a:spcAft>
              <a:defRPr/>
            </a:pPr>
            <a:fld id="{D059509A-833A-4A3D-8B75-C7F5736C4BD6}" type="slidenum">
              <a:rPr lang="en-US" sz="1800" kern="0">
                <a:solidFill>
                  <a:srgbClr val="C0504D"/>
                </a:solidFill>
              </a:rPr>
              <a:pPr defTabSz="890842" eaLnBrk="1" fontAlgn="auto" hangingPunct="1">
                <a:spcBef>
                  <a:spcPts val="0"/>
                </a:spcBef>
                <a:spcAft>
                  <a:spcPts val="0"/>
                </a:spcAft>
                <a:defRPr/>
              </a:pPr>
              <a:t>40</a:t>
            </a:fld>
            <a:endParaRPr lang="en-US" sz="1800" kern="0">
              <a:solidFill>
                <a:srgbClr val="C0504D"/>
              </a:solidFill>
            </a:endParaRPr>
          </a:p>
        </p:txBody>
      </p:sp>
    </p:spTree>
    <p:extLst>
      <p:ext uri="{BB962C8B-B14F-4D97-AF65-F5344CB8AC3E}">
        <p14:creationId xmlns:p14="http://schemas.microsoft.com/office/powerpoint/2010/main" val="2471986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88101" eaLnBrk="1" fontAlgn="auto" hangingPunct="1">
              <a:spcBef>
                <a:spcPts val="0"/>
              </a:spcBef>
              <a:spcAft>
                <a:spcPts val="0"/>
              </a:spcAft>
              <a:defRPr/>
            </a:pPr>
            <a:fld id="{D059509A-833A-4A3D-8B75-C7F5736C4BD6}" type="slidenum">
              <a:rPr lang="en-US" sz="1700" kern="0">
                <a:solidFill>
                  <a:srgbClr val="C0504D"/>
                </a:solidFill>
              </a:rPr>
              <a:pPr defTabSz="888101" eaLnBrk="1" fontAlgn="auto" hangingPunct="1">
                <a:spcBef>
                  <a:spcPts val="0"/>
                </a:spcBef>
                <a:spcAft>
                  <a:spcPts val="0"/>
                </a:spcAft>
                <a:defRPr/>
              </a:pPr>
              <a:t>41</a:t>
            </a:fld>
            <a:endParaRPr lang="en-US" sz="1700" kern="0">
              <a:solidFill>
                <a:srgbClr val="C0504D"/>
              </a:solidFill>
            </a:endParaRPr>
          </a:p>
        </p:txBody>
      </p:sp>
    </p:spTree>
    <p:extLst>
      <p:ext uri="{BB962C8B-B14F-4D97-AF65-F5344CB8AC3E}">
        <p14:creationId xmlns:p14="http://schemas.microsoft.com/office/powerpoint/2010/main" val="1518743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09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0842" eaLnBrk="1" fontAlgn="auto" hangingPunct="1">
              <a:spcBef>
                <a:spcPts val="0"/>
              </a:spcBef>
              <a:spcAft>
                <a:spcPts val="0"/>
              </a:spcAft>
              <a:defRPr/>
            </a:pPr>
            <a:fld id="{D059509A-833A-4A3D-8B75-C7F5736C4BD6}" type="slidenum">
              <a:rPr lang="en-US" sz="1800" kern="0">
                <a:solidFill>
                  <a:srgbClr val="C0504D"/>
                </a:solidFill>
              </a:rPr>
              <a:pPr defTabSz="890842" eaLnBrk="1" fontAlgn="auto" hangingPunct="1">
                <a:spcBef>
                  <a:spcPts val="0"/>
                </a:spcBef>
                <a:spcAft>
                  <a:spcPts val="0"/>
                </a:spcAft>
                <a:defRPr/>
              </a:pPr>
              <a:t>45</a:t>
            </a:fld>
            <a:endParaRPr lang="en-US" sz="1800" kern="0">
              <a:solidFill>
                <a:srgbClr val="C0504D"/>
              </a:solidFill>
            </a:endParaRPr>
          </a:p>
        </p:txBody>
      </p:sp>
    </p:spTree>
    <p:extLst>
      <p:ext uri="{BB962C8B-B14F-4D97-AF65-F5344CB8AC3E}">
        <p14:creationId xmlns:p14="http://schemas.microsoft.com/office/powerpoint/2010/main" val="2044674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0842" eaLnBrk="1" fontAlgn="auto" hangingPunct="1">
              <a:spcBef>
                <a:spcPts val="0"/>
              </a:spcBef>
              <a:spcAft>
                <a:spcPts val="0"/>
              </a:spcAft>
              <a:defRPr/>
            </a:pPr>
            <a:fld id="{D059509A-833A-4A3D-8B75-C7F5736C4BD6}" type="slidenum">
              <a:rPr lang="en-US" sz="1800" kern="0">
                <a:solidFill>
                  <a:srgbClr val="C0504D"/>
                </a:solidFill>
              </a:rPr>
              <a:pPr defTabSz="890842" eaLnBrk="1" fontAlgn="auto" hangingPunct="1">
                <a:spcBef>
                  <a:spcPts val="0"/>
                </a:spcBef>
                <a:spcAft>
                  <a:spcPts val="0"/>
                </a:spcAft>
                <a:defRPr/>
              </a:pPr>
              <a:t>46</a:t>
            </a:fld>
            <a:endParaRPr lang="en-US" sz="1800" kern="0">
              <a:solidFill>
                <a:srgbClr val="C0504D"/>
              </a:solidFill>
            </a:endParaRPr>
          </a:p>
        </p:txBody>
      </p:sp>
    </p:spTree>
    <p:extLst>
      <p:ext uri="{BB962C8B-B14F-4D97-AF65-F5344CB8AC3E}">
        <p14:creationId xmlns:p14="http://schemas.microsoft.com/office/powerpoint/2010/main" val="1017932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890842" eaLnBrk="1" fontAlgn="auto" hangingPunct="1">
              <a:spcBef>
                <a:spcPts val="0"/>
              </a:spcBef>
              <a:spcAft>
                <a:spcPts val="0"/>
              </a:spcAft>
              <a:defRPr/>
            </a:pPr>
            <a:fld id="{D059509A-833A-4A3D-8B75-C7F5736C4BD6}" type="slidenum">
              <a:rPr lang="en-US" sz="1800" kern="0">
                <a:solidFill>
                  <a:srgbClr val="000000"/>
                </a:solidFill>
              </a:rPr>
              <a:pPr defTabSz="890842" eaLnBrk="1" fontAlgn="auto" hangingPunct="1">
                <a:spcBef>
                  <a:spcPts val="0"/>
                </a:spcBef>
                <a:spcAft>
                  <a:spcPts val="0"/>
                </a:spcAft>
                <a:defRPr/>
              </a:pPr>
              <a:t>47</a:t>
            </a:fld>
            <a:endParaRPr lang="en-US" sz="1800" kern="0">
              <a:solidFill>
                <a:srgbClr val="000000"/>
              </a:solidFill>
            </a:endParaRPr>
          </a:p>
        </p:txBody>
      </p:sp>
    </p:spTree>
    <p:extLst>
      <p:ext uri="{BB962C8B-B14F-4D97-AF65-F5344CB8AC3E}">
        <p14:creationId xmlns:p14="http://schemas.microsoft.com/office/powerpoint/2010/main" val="2634764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890842" eaLnBrk="1" fontAlgn="auto" hangingPunct="1">
              <a:spcBef>
                <a:spcPts val="0"/>
              </a:spcBef>
              <a:spcAft>
                <a:spcPts val="0"/>
              </a:spcAft>
              <a:defRPr/>
            </a:pPr>
            <a:fld id="{D059509A-833A-4A3D-8B75-C7F5736C4BD6}" type="slidenum">
              <a:rPr lang="en-US" sz="1800" kern="0">
                <a:solidFill>
                  <a:srgbClr val="000000"/>
                </a:solidFill>
              </a:rPr>
              <a:pPr defTabSz="890842" eaLnBrk="1" fontAlgn="auto" hangingPunct="1">
                <a:spcBef>
                  <a:spcPts val="0"/>
                </a:spcBef>
                <a:spcAft>
                  <a:spcPts val="0"/>
                </a:spcAft>
                <a:defRPr/>
              </a:pPr>
              <a:t>49</a:t>
            </a:fld>
            <a:endParaRPr lang="en-US" sz="1800" kern="0">
              <a:solidFill>
                <a:srgbClr val="000000"/>
              </a:solidFill>
            </a:endParaRPr>
          </a:p>
        </p:txBody>
      </p:sp>
    </p:spTree>
    <p:extLst>
      <p:ext uri="{BB962C8B-B14F-4D97-AF65-F5344CB8AC3E}">
        <p14:creationId xmlns:p14="http://schemas.microsoft.com/office/powerpoint/2010/main" val="4091338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0842" eaLnBrk="1" fontAlgn="auto" hangingPunct="1">
              <a:spcBef>
                <a:spcPts val="0"/>
              </a:spcBef>
              <a:spcAft>
                <a:spcPts val="0"/>
              </a:spcAft>
              <a:defRPr/>
            </a:pPr>
            <a:fld id="{D059509A-833A-4A3D-8B75-C7F5736C4BD6}" type="slidenum">
              <a:rPr lang="en-US" sz="1800" kern="0">
                <a:solidFill>
                  <a:srgbClr val="C0504D"/>
                </a:solidFill>
              </a:rPr>
              <a:pPr defTabSz="890842" eaLnBrk="1" fontAlgn="auto" hangingPunct="1">
                <a:spcBef>
                  <a:spcPts val="0"/>
                </a:spcBef>
                <a:spcAft>
                  <a:spcPts val="0"/>
                </a:spcAft>
                <a:defRPr/>
              </a:pPr>
              <a:t>50</a:t>
            </a:fld>
            <a:endParaRPr lang="en-US" sz="1800" kern="0">
              <a:solidFill>
                <a:srgbClr val="C0504D"/>
              </a:solidFill>
            </a:endParaRPr>
          </a:p>
        </p:txBody>
      </p:sp>
    </p:spTree>
    <p:extLst>
      <p:ext uri="{BB962C8B-B14F-4D97-AF65-F5344CB8AC3E}">
        <p14:creationId xmlns:p14="http://schemas.microsoft.com/office/powerpoint/2010/main" val="81523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1136650"/>
            <a:ext cx="4087813" cy="30670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891357" eaLnBrk="1" fontAlgn="auto" hangingPunct="1">
              <a:spcBef>
                <a:spcPts val="0"/>
              </a:spcBef>
              <a:spcAft>
                <a:spcPts val="0"/>
              </a:spcAft>
              <a:defRPr/>
            </a:pPr>
            <a:fld id="{D059509A-833A-4A3D-8B75-C7F5736C4BD6}" type="slidenum">
              <a:rPr lang="en-US">
                <a:solidFill>
                  <a:srgbClr val="000000"/>
                </a:solidFill>
                <a:latin typeface="Calibri" panose="020F0502020204030204"/>
              </a:rPr>
              <a:pPr defTabSz="891357" eaLnBrk="1" fontAlgn="auto" hangingPunct="1">
                <a:spcBef>
                  <a:spcPts val="0"/>
                </a:spcBef>
                <a:spcAft>
                  <a:spcPts val="0"/>
                </a:spcAft>
                <a:defRPr/>
              </a:pPr>
              <a:t>14</a:t>
            </a:fld>
            <a:endParaRPr lang="en-US">
              <a:solidFill>
                <a:srgbClr val="000000"/>
              </a:solidFill>
              <a:latin typeface="Calibri" panose="020F0502020204030204"/>
            </a:endParaRPr>
          </a:p>
        </p:txBody>
      </p:sp>
    </p:spTree>
    <p:extLst>
      <p:ext uri="{BB962C8B-B14F-4D97-AF65-F5344CB8AC3E}">
        <p14:creationId xmlns:p14="http://schemas.microsoft.com/office/powerpoint/2010/main" val="4185588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0842" eaLnBrk="1" fontAlgn="auto" hangingPunct="1">
              <a:spcBef>
                <a:spcPts val="0"/>
              </a:spcBef>
              <a:spcAft>
                <a:spcPts val="0"/>
              </a:spcAft>
              <a:defRPr/>
            </a:pPr>
            <a:fld id="{D059509A-833A-4A3D-8B75-C7F5736C4BD6}" type="slidenum">
              <a:rPr lang="en-US" sz="1800" kern="0">
                <a:solidFill>
                  <a:srgbClr val="C0504D"/>
                </a:solidFill>
              </a:rPr>
              <a:pPr defTabSz="890842" eaLnBrk="1" fontAlgn="auto" hangingPunct="1">
                <a:spcBef>
                  <a:spcPts val="0"/>
                </a:spcBef>
                <a:spcAft>
                  <a:spcPts val="0"/>
                </a:spcAft>
                <a:defRPr/>
              </a:pPr>
              <a:t>65</a:t>
            </a:fld>
            <a:endParaRPr lang="en-US" sz="1800" kern="0">
              <a:solidFill>
                <a:srgbClr val="C0504D"/>
              </a:solidFill>
            </a:endParaRPr>
          </a:p>
        </p:txBody>
      </p:sp>
    </p:spTree>
    <p:extLst>
      <p:ext uri="{BB962C8B-B14F-4D97-AF65-F5344CB8AC3E}">
        <p14:creationId xmlns:p14="http://schemas.microsoft.com/office/powerpoint/2010/main" val="3480573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0842" eaLnBrk="1" fontAlgn="auto" hangingPunct="1">
              <a:spcBef>
                <a:spcPts val="0"/>
              </a:spcBef>
              <a:spcAft>
                <a:spcPts val="0"/>
              </a:spcAft>
              <a:defRPr/>
            </a:pPr>
            <a:fld id="{D059509A-833A-4A3D-8B75-C7F5736C4BD6}" type="slidenum">
              <a:rPr lang="en-US" sz="1800" kern="0">
                <a:solidFill>
                  <a:srgbClr val="C0504D"/>
                </a:solidFill>
              </a:rPr>
              <a:pPr defTabSz="890842" eaLnBrk="1" fontAlgn="auto" hangingPunct="1">
                <a:spcBef>
                  <a:spcPts val="0"/>
                </a:spcBef>
                <a:spcAft>
                  <a:spcPts val="0"/>
                </a:spcAft>
                <a:defRPr/>
              </a:pPr>
              <a:t>72</a:t>
            </a:fld>
            <a:endParaRPr lang="en-US" sz="1800" kern="0">
              <a:solidFill>
                <a:srgbClr val="C0504D"/>
              </a:solidFill>
            </a:endParaRPr>
          </a:p>
        </p:txBody>
      </p:sp>
    </p:spTree>
    <p:extLst>
      <p:ext uri="{BB962C8B-B14F-4D97-AF65-F5344CB8AC3E}">
        <p14:creationId xmlns:p14="http://schemas.microsoft.com/office/powerpoint/2010/main" val="1134239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1136650"/>
            <a:ext cx="4087813" cy="30670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891357" eaLnBrk="1" fontAlgn="auto" hangingPunct="1">
              <a:spcBef>
                <a:spcPts val="0"/>
              </a:spcBef>
              <a:spcAft>
                <a:spcPts val="0"/>
              </a:spcAft>
              <a:defRPr/>
            </a:pPr>
            <a:fld id="{D059509A-833A-4A3D-8B75-C7F5736C4BD6}" type="slidenum">
              <a:rPr lang="en-US">
                <a:solidFill>
                  <a:srgbClr val="000000"/>
                </a:solidFill>
                <a:latin typeface="Calibri" panose="020F0502020204030204"/>
              </a:rPr>
              <a:pPr defTabSz="891357" eaLnBrk="1" fontAlgn="auto" hangingPunct="1">
                <a:spcBef>
                  <a:spcPts val="0"/>
                </a:spcBef>
                <a:spcAft>
                  <a:spcPts val="0"/>
                </a:spcAft>
                <a:defRPr/>
              </a:pPr>
              <a:t>15</a:t>
            </a:fld>
            <a:endParaRPr lang="en-US">
              <a:solidFill>
                <a:srgbClr val="000000"/>
              </a:solidFill>
              <a:latin typeface="Calibri" panose="020F0502020204030204"/>
            </a:endParaRPr>
          </a:p>
        </p:txBody>
      </p:sp>
    </p:spTree>
    <p:extLst>
      <p:ext uri="{BB962C8B-B14F-4D97-AF65-F5344CB8AC3E}">
        <p14:creationId xmlns:p14="http://schemas.microsoft.com/office/powerpoint/2010/main" val="1460467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Rectangle 2"/>
          <p:cNvSpPr>
            <a:spLocks noGrp="1" noRot="1" noChangeAspect="1" noChangeArrowheads="1" noTextEdit="1"/>
          </p:cNvSpPr>
          <p:nvPr>
            <p:ph type="sldImg"/>
          </p:nvPr>
        </p:nvSpPr>
        <p:spPr>
          <a:xfrm>
            <a:off x="1282700" y="681038"/>
            <a:ext cx="4532313" cy="3400425"/>
          </a:xfrm>
          <a:ln/>
        </p:spPr>
      </p:sp>
      <p:sp>
        <p:nvSpPr>
          <p:cNvPr id="1373187" name="Rectangle 3"/>
          <p:cNvSpPr>
            <a:spLocks noGrp="1" noChangeArrowheads="1"/>
          </p:cNvSpPr>
          <p:nvPr>
            <p:ph type="body" idx="1"/>
          </p:nvPr>
        </p:nvSpPr>
        <p:spPr>
          <a:xfrm>
            <a:off x="942977" y="4307697"/>
            <a:ext cx="5191125" cy="4081807"/>
          </a:xfrm>
        </p:spPr>
        <p:txBody>
          <a:bodyPr lIns="90461" tIns="45230" rIns="90461" bIns="45230"/>
          <a:lstStyle/>
          <a:p>
            <a:endParaRPr lang="en-US" altLang="en-US"/>
          </a:p>
        </p:txBody>
      </p:sp>
    </p:spTree>
    <p:extLst>
      <p:ext uri="{BB962C8B-B14F-4D97-AF65-F5344CB8AC3E}">
        <p14:creationId xmlns:p14="http://schemas.microsoft.com/office/powerpoint/2010/main" val="357605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Rectangle 2"/>
          <p:cNvSpPr>
            <a:spLocks noGrp="1" noRot="1" noChangeAspect="1" noChangeArrowheads="1" noTextEdit="1"/>
          </p:cNvSpPr>
          <p:nvPr>
            <p:ph type="sldImg"/>
          </p:nvPr>
        </p:nvSpPr>
        <p:spPr>
          <a:xfrm>
            <a:off x="1282700" y="681038"/>
            <a:ext cx="4532313" cy="3400425"/>
          </a:xfrm>
          <a:ln/>
        </p:spPr>
      </p:sp>
      <p:sp>
        <p:nvSpPr>
          <p:cNvPr id="1373187" name="Rectangle 3"/>
          <p:cNvSpPr>
            <a:spLocks noGrp="1" noChangeArrowheads="1"/>
          </p:cNvSpPr>
          <p:nvPr>
            <p:ph type="body" idx="1"/>
          </p:nvPr>
        </p:nvSpPr>
        <p:spPr>
          <a:xfrm>
            <a:off x="942977" y="4307697"/>
            <a:ext cx="5191125" cy="4081807"/>
          </a:xfrm>
        </p:spPr>
        <p:txBody>
          <a:bodyPr lIns="90461" tIns="45230" rIns="90461" bIns="45230"/>
          <a:lstStyle/>
          <a:p>
            <a:endParaRPr lang="en-US" altLang="en-US"/>
          </a:p>
        </p:txBody>
      </p:sp>
    </p:spTree>
    <p:extLst>
      <p:ext uri="{BB962C8B-B14F-4D97-AF65-F5344CB8AC3E}">
        <p14:creationId xmlns:p14="http://schemas.microsoft.com/office/powerpoint/2010/main" val="218883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Rectangle 2"/>
          <p:cNvSpPr>
            <a:spLocks noGrp="1" noRot="1" noChangeAspect="1" noChangeArrowheads="1" noTextEdit="1"/>
          </p:cNvSpPr>
          <p:nvPr>
            <p:ph type="sldImg"/>
          </p:nvPr>
        </p:nvSpPr>
        <p:spPr>
          <a:xfrm>
            <a:off x="1282700" y="681038"/>
            <a:ext cx="4532313" cy="3400425"/>
          </a:xfrm>
          <a:ln/>
        </p:spPr>
      </p:sp>
      <p:sp>
        <p:nvSpPr>
          <p:cNvPr id="1373187" name="Rectangle 3"/>
          <p:cNvSpPr>
            <a:spLocks noGrp="1" noChangeArrowheads="1"/>
          </p:cNvSpPr>
          <p:nvPr>
            <p:ph type="body" idx="1"/>
          </p:nvPr>
        </p:nvSpPr>
        <p:spPr>
          <a:xfrm>
            <a:off x="942977" y="4307697"/>
            <a:ext cx="5191125" cy="4081807"/>
          </a:xfrm>
        </p:spPr>
        <p:txBody>
          <a:bodyPr lIns="90461" tIns="45230" rIns="90461" bIns="45230"/>
          <a:lstStyle/>
          <a:p>
            <a:endParaRPr lang="en-US" altLang="en-US"/>
          </a:p>
        </p:txBody>
      </p:sp>
    </p:spTree>
    <p:extLst>
      <p:ext uri="{BB962C8B-B14F-4D97-AF65-F5344CB8AC3E}">
        <p14:creationId xmlns:p14="http://schemas.microsoft.com/office/powerpoint/2010/main" val="1700533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0842" eaLnBrk="1" fontAlgn="auto" hangingPunct="1">
              <a:spcBef>
                <a:spcPts val="0"/>
              </a:spcBef>
              <a:spcAft>
                <a:spcPts val="0"/>
              </a:spcAft>
              <a:defRPr/>
            </a:pPr>
            <a:fld id="{D059509A-833A-4A3D-8B75-C7F5736C4BD6}" type="slidenum">
              <a:rPr lang="en-US" sz="1800" kern="0">
                <a:solidFill>
                  <a:srgbClr val="C0504D"/>
                </a:solidFill>
              </a:rPr>
              <a:pPr defTabSz="890842" eaLnBrk="1" fontAlgn="auto" hangingPunct="1">
                <a:spcBef>
                  <a:spcPts val="0"/>
                </a:spcBef>
                <a:spcAft>
                  <a:spcPts val="0"/>
                </a:spcAft>
                <a:defRPr/>
              </a:pPr>
              <a:t>28</a:t>
            </a:fld>
            <a:endParaRPr lang="en-US" sz="1800" kern="0">
              <a:solidFill>
                <a:srgbClr val="C0504D"/>
              </a:solidFill>
            </a:endParaRPr>
          </a:p>
        </p:txBody>
      </p:sp>
    </p:spTree>
    <p:extLst>
      <p:ext uri="{BB962C8B-B14F-4D97-AF65-F5344CB8AC3E}">
        <p14:creationId xmlns:p14="http://schemas.microsoft.com/office/powerpoint/2010/main" val="334321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0842" eaLnBrk="1" fontAlgn="auto" hangingPunct="1">
              <a:spcBef>
                <a:spcPts val="0"/>
              </a:spcBef>
              <a:spcAft>
                <a:spcPts val="0"/>
              </a:spcAft>
              <a:defRPr/>
            </a:pPr>
            <a:fld id="{D059509A-833A-4A3D-8B75-C7F5736C4BD6}" type="slidenum">
              <a:rPr lang="en-US" sz="1800" kern="0">
                <a:solidFill>
                  <a:srgbClr val="C0504D"/>
                </a:solidFill>
              </a:rPr>
              <a:pPr defTabSz="890842" eaLnBrk="1" fontAlgn="auto" hangingPunct="1">
                <a:spcBef>
                  <a:spcPts val="0"/>
                </a:spcBef>
                <a:spcAft>
                  <a:spcPts val="0"/>
                </a:spcAft>
                <a:defRPr/>
              </a:pPr>
              <a:t>31</a:t>
            </a:fld>
            <a:endParaRPr lang="en-US" sz="1800" kern="0">
              <a:solidFill>
                <a:srgbClr val="C0504D"/>
              </a:solidFill>
            </a:endParaRPr>
          </a:p>
        </p:txBody>
      </p:sp>
    </p:spTree>
    <p:extLst>
      <p:ext uri="{BB962C8B-B14F-4D97-AF65-F5344CB8AC3E}">
        <p14:creationId xmlns:p14="http://schemas.microsoft.com/office/powerpoint/2010/main" val="717156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my doctor: because I trust my doctor…</a:t>
            </a:r>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33</a:t>
            </a:fld>
            <a:endParaRPr lang="en-US"/>
          </a:p>
        </p:txBody>
      </p:sp>
    </p:spTree>
    <p:extLst>
      <p:ext uri="{BB962C8B-B14F-4D97-AF65-F5344CB8AC3E}">
        <p14:creationId xmlns:p14="http://schemas.microsoft.com/office/powerpoint/2010/main" val="279254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626364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36083474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9505086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7743394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0795433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8249790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2341401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8309056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40134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1739316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1127651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3357795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33411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955738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528410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2617524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985520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18873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077549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49205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581532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639752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720910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428397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793919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374806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4105142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246056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933892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480537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4802767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930660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493992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650307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026381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808471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614396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0804002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264432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81168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7542714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201"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505128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201"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373499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201"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158213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201"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839609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201"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379004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201"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3497374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201"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661514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201"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8556302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201"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9091529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835105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014727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5963785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4274549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5647529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445396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42784893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361340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2192147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976656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4450552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233792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7926728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7692FD54-032C-4A87-B934-280BD96914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50780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7378513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0406440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41680918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3687120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1033533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1539312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41466552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2344201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75191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956291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4107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3893110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5764948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3157824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9887910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4620049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4214012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9420741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7918439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95052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1558197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6120454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41563374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42123021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3519663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5873910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862293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0018348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42735510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0663594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68710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1822731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4637556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8872274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528064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5442209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6685394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4991792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3283224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6823234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1852197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47817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image" Target="../media/image2.jpeg"/><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image" Target="../media/image3.jpeg"/><Relationship Id="rId5" Type="http://schemas.openxmlformats.org/officeDocument/2006/relationships/slideLayout" Target="../slideLayouts/slideLayout93.xml"/><Relationship Id="rId10" Type="http://schemas.openxmlformats.org/officeDocument/2006/relationships/theme" Target="../theme/theme10.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image" Target="../media/image2.jpeg"/><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image" Target="../media/image4.jpeg"/><Relationship Id="rId5" Type="http://schemas.openxmlformats.org/officeDocument/2006/relationships/slideLayout" Target="../slideLayouts/slideLayout102.xml"/><Relationship Id="rId10" Type="http://schemas.openxmlformats.org/officeDocument/2006/relationships/theme" Target="../theme/theme11.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3.jpe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5.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3.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2.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4.jpe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7.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image" Target="../media/image2.jpe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4.jpeg"/><Relationship Id="rId5" Type="http://schemas.openxmlformats.org/officeDocument/2006/relationships/slideLayout" Target="../slideLayouts/slideLayout75.xml"/><Relationship Id="rId10" Type="http://schemas.openxmlformats.org/officeDocument/2006/relationships/theme" Target="../theme/theme8.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image" Target="../media/image2.jpe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image" Target="../media/image5.jpeg"/><Relationship Id="rId5" Type="http://schemas.openxmlformats.org/officeDocument/2006/relationships/slideLayout" Target="../slideLayouts/slideLayout84.xml"/><Relationship Id="rId10" Type="http://schemas.openxmlformats.org/officeDocument/2006/relationships/theme" Target="../theme/theme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3447679145"/>
      </p:ext>
    </p:extLst>
  </p:cSld>
  <p:clrMap bg1="lt1" tx1="dk1" bg2="lt2" tx2="dk2" accent1="accent1" accent2="accent2" accent3="accent3" accent4="accent4" accent5="accent5" accent6="accent6" hlink="hlink" folHlink="folHlink"/>
  <p:sldLayoutIdLst>
    <p:sldLayoutId id="2147486765" r:id="rId1"/>
    <p:sldLayoutId id="2147486766" r:id="rId2"/>
    <p:sldLayoutId id="2147486767" r:id="rId3"/>
    <p:sldLayoutId id="2147486768" r:id="rId4"/>
    <p:sldLayoutId id="2147486769" r:id="rId5"/>
    <p:sldLayoutId id="2147486770" r:id="rId6"/>
    <p:sldLayoutId id="2147486771" r:id="rId7"/>
    <p:sldLayoutId id="2147486772" r:id="rId8"/>
    <p:sldLayoutId id="2147486773" r:id="rId9"/>
    <p:sldLayoutId id="2147486774" r:id="rId10"/>
  </p:sldLayoutIdLst>
  <p:hf sldNum="0"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1" cstate="email">
            <a:clrChange>
              <a:clrFrom>
                <a:srgbClr val="FFFFFF"/>
              </a:clrFrom>
              <a:clrTo>
                <a:srgbClr val="FFFFFF">
                  <a:alpha val="0"/>
                </a:srgbClr>
              </a:clrTo>
            </a:clrChange>
            <a:lum contrast="30000"/>
            <a:extLst>
              <a:ext uri="{28A0092B-C50C-407E-A947-70E740481C1C}">
                <a14:useLocalDpi xmlns:a14="http://schemas.microsoft.com/office/drawing/2010/main" val="0"/>
              </a:ext>
            </a:extLst>
          </a:blip>
          <a:srcRect/>
          <a:stretch>
            <a:fillRect/>
          </a:stretch>
        </p:blipFill>
        <p:spPr bwMode="auto">
          <a:xfrm>
            <a:off x="6934200" y="6172200"/>
            <a:ext cx="1974850" cy="457200"/>
          </a:xfrm>
          <a:prstGeom prst="rect">
            <a:avLst/>
          </a:prstGeom>
          <a:blipFill dpi="0" rotWithShape="1">
            <a:blip r:embed="rId12">
              <a:clrChange>
                <a:clrFrom>
                  <a:srgbClr val="FFFFFF"/>
                </a:clrFrom>
                <a:clrTo>
                  <a:srgbClr val="FFFFFF">
                    <a:alpha val="0"/>
                  </a:srgbClr>
                </a:clrTo>
              </a:clrChange>
              <a:lum contrast="30000"/>
              <a:alphaModFix amt="0"/>
              <a:extLst>
                <a:ext uri="{28A0092B-C50C-407E-A947-70E740481C1C}">
                  <a14:useLocalDpi xmlns:a14="http://schemas.microsoft.com/office/drawing/2010/main" val="0"/>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459060724"/>
      </p:ext>
    </p:extLst>
  </p:cSld>
  <p:clrMap bg1="lt1" tx1="dk1" bg2="lt2" tx2="dk2" accent1="accent1" accent2="accent2" accent3="accent3" accent4="accent4" accent5="accent5" accent6="accent6" hlink="hlink" folHlink="folHlink"/>
  <p:sldLayoutIdLst>
    <p:sldLayoutId id="2147488529" r:id="rId1"/>
    <p:sldLayoutId id="2147488530" r:id="rId2"/>
    <p:sldLayoutId id="2147488531" r:id="rId3"/>
    <p:sldLayoutId id="2147488532" r:id="rId4"/>
    <p:sldLayoutId id="2147488533" r:id="rId5"/>
    <p:sldLayoutId id="2147488534" r:id="rId6"/>
    <p:sldLayoutId id="2147488535" r:id="rId7"/>
    <p:sldLayoutId id="2147488536" r:id="rId8"/>
    <p:sldLayoutId id="2147488537" r:id="rId9"/>
  </p:sldLayoutIdLst>
  <p:hf sldNum="0"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1" cstate="email">
            <a:clrChange>
              <a:clrFrom>
                <a:srgbClr val="FFFFFF"/>
              </a:clrFrom>
              <a:clrTo>
                <a:srgbClr val="FFFFFF">
                  <a:alpha val="0"/>
                </a:srgbClr>
              </a:clrTo>
            </a:clrChange>
            <a:lum contrast="30000"/>
            <a:extLst>
              <a:ext uri="{28A0092B-C50C-407E-A947-70E740481C1C}">
                <a14:useLocalDpi xmlns:a14="http://schemas.microsoft.com/office/drawing/2010/main" val="0"/>
              </a:ext>
            </a:extLst>
          </a:blip>
          <a:srcRect/>
          <a:stretch>
            <a:fillRect/>
          </a:stretch>
        </p:blipFill>
        <p:spPr bwMode="auto">
          <a:xfrm>
            <a:off x="6934200" y="6172200"/>
            <a:ext cx="1974850" cy="457200"/>
          </a:xfrm>
          <a:prstGeom prst="rect">
            <a:avLst/>
          </a:prstGeom>
          <a:blipFill dpi="0" rotWithShape="1">
            <a:blip r:embed="rId12">
              <a:clrChange>
                <a:clrFrom>
                  <a:srgbClr val="FFFFFF"/>
                </a:clrFrom>
                <a:clrTo>
                  <a:srgbClr val="FFFFFF">
                    <a:alpha val="0"/>
                  </a:srgbClr>
                </a:clrTo>
              </a:clrChange>
              <a:lum contrast="30000"/>
              <a:alphaModFix amt="0"/>
              <a:extLst>
                <a:ext uri="{28A0092B-C50C-407E-A947-70E740481C1C}">
                  <a14:useLocalDpi xmlns:a14="http://schemas.microsoft.com/office/drawing/2010/main" val="0"/>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444394427"/>
      </p:ext>
    </p:extLst>
  </p:cSld>
  <p:clrMap bg1="lt1" tx1="dk1" bg2="lt2" tx2="dk2" accent1="accent1" accent2="accent2" accent3="accent3" accent4="accent4" accent5="accent5" accent6="accent6" hlink="hlink" folHlink="folHlink"/>
  <p:sldLayoutIdLst>
    <p:sldLayoutId id="2147488576" r:id="rId1"/>
    <p:sldLayoutId id="2147488577" r:id="rId2"/>
    <p:sldLayoutId id="2147488578" r:id="rId3"/>
    <p:sldLayoutId id="2147488579" r:id="rId4"/>
    <p:sldLayoutId id="2147488580" r:id="rId5"/>
    <p:sldLayoutId id="2147488581" r:id="rId6"/>
    <p:sldLayoutId id="2147488582" r:id="rId7"/>
    <p:sldLayoutId id="2147488583" r:id="rId8"/>
    <p:sldLayoutId id="2147488584" r:id="rId9"/>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2" cstate="email">
            <a:clrChange>
              <a:clrFrom>
                <a:srgbClr val="FFFFFF"/>
              </a:clrFrom>
              <a:clrTo>
                <a:srgbClr val="FFFFFF">
                  <a:alpha val="0"/>
                </a:srgbClr>
              </a:clrTo>
            </a:clrChange>
            <a:lum contrast="30000"/>
            <a:extLst>
              <a:ext uri="{28A0092B-C50C-407E-A947-70E740481C1C}">
                <a14:useLocalDpi xmlns:a14="http://schemas.microsoft.com/office/drawing/2010/main" val="0"/>
              </a:ext>
            </a:extLst>
          </a:blip>
          <a:srcRect/>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extLst>
                <a:ext uri="{28A0092B-C50C-407E-A947-70E740481C1C}">
                  <a14:useLocalDpi xmlns:a14="http://schemas.microsoft.com/office/drawing/2010/main" val="0"/>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369588559"/>
      </p:ext>
    </p:extLst>
  </p:cSld>
  <p:clrMap bg1="lt1" tx1="dk1" bg2="lt2" tx2="dk2" accent1="accent1" accent2="accent2" accent3="accent3" accent4="accent4" accent5="accent5" accent6="accent6" hlink="hlink" folHlink="folHlink"/>
  <p:sldLayoutIdLst>
    <p:sldLayoutId id="2147486789" r:id="rId1"/>
    <p:sldLayoutId id="2147486790" r:id="rId2"/>
    <p:sldLayoutId id="2147486791" r:id="rId3"/>
    <p:sldLayoutId id="2147486792" r:id="rId4"/>
    <p:sldLayoutId id="2147486793" r:id="rId5"/>
    <p:sldLayoutId id="2147486794" r:id="rId6"/>
    <p:sldLayoutId id="2147486795" r:id="rId7"/>
    <p:sldLayoutId id="2147486796" r:id="rId8"/>
    <p:sldLayoutId id="2147486797" r:id="rId9"/>
    <p:sldLayoutId id="2147486798" r:id="rId10"/>
  </p:sldLayoutIdLst>
  <p:hf sldNum="0"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1" cstate="email">
            <a:clrChange>
              <a:clrFrom>
                <a:srgbClr val="FFFFFF"/>
              </a:clrFrom>
              <a:clrTo>
                <a:srgbClr val="FFFFFF">
                  <a:alpha val="0"/>
                </a:srgbClr>
              </a:clrTo>
            </a:clrChange>
            <a:lum contrast="30000"/>
            <a:extLst>
              <a:ext uri="{28A0092B-C50C-407E-A947-70E740481C1C}">
                <a14:useLocalDpi xmlns:a14="http://schemas.microsoft.com/office/drawing/2010/main" val="0"/>
              </a:ext>
            </a:extLst>
          </a:blip>
          <a:srcRect/>
          <a:stretch>
            <a:fillRect/>
          </a:stretch>
        </p:blipFill>
        <p:spPr bwMode="auto">
          <a:xfrm>
            <a:off x="6934200" y="6172200"/>
            <a:ext cx="1974850" cy="457200"/>
          </a:xfrm>
          <a:prstGeom prst="rect">
            <a:avLst/>
          </a:prstGeom>
          <a:blipFill dpi="0" rotWithShape="1">
            <a:blip r:embed="rId12">
              <a:clrChange>
                <a:clrFrom>
                  <a:srgbClr val="FFFFFF"/>
                </a:clrFrom>
                <a:clrTo>
                  <a:srgbClr val="FFFFFF">
                    <a:alpha val="0"/>
                  </a:srgbClr>
                </a:clrTo>
              </a:clrChange>
              <a:lum contrast="30000"/>
              <a:alphaModFix amt="0"/>
              <a:extLst>
                <a:ext uri="{28A0092B-C50C-407E-A947-70E740481C1C}">
                  <a14:useLocalDpi xmlns:a14="http://schemas.microsoft.com/office/drawing/2010/main" val="0"/>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879312074"/>
      </p:ext>
    </p:extLst>
  </p:cSld>
  <p:clrMap bg1="lt1" tx1="dk1" bg2="lt2" tx2="dk2" accent1="accent1" accent2="accent2" accent3="accent3" accent4="accent4" accent5="accent5" accent6="accent6" hlink="hlink" folHlink="folHlink"/>
  <p:sldLayoutIdLst>
    <p:sldLayoutId id="2147486823" r:id="rId1"/>
    <p:sldLayoutId id="2147486824" r:id="rId2"/>
    <p:sldLayoutId id="2147486825" r:id="rId3"/>
    <p:sldLayoutId id="2147486826" r:id="rId4"/>
    <p:sldLayoutId id="2147486827" r:id="rId5"/>
    <p:sldLayoutId id="2147486828" r:id="rId6"/>
    <p:sldLayoutId id="2147486829" r:id="rId7"/>
    <p:sldLayoutId id="2147486830" r:id="rId8"/>
    <p:sldLayoutId id="2147486831" r:id="rId9"/>
  </p:sldLayoutIdLst>
  <p:hf sldNum="0"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980756605"/>
      </p:ext>
    </p:extLst>
  </p:cSld>
  <p:clrMap bg1="lt1" tx1="dk1" bg2="lt2" tx2="dk2" accent1="accent1" accent2="accent2" accent3="accent3" accent4="accent4" accent5="accent5" accent6="accent6" hlink="hlink" folHlink="folHlink"/>
  <p:sldLayoutIdLst>
    <p:sldLayoutId id="2147488010" r:id="rId1"/>
    <p:sldLayoutId id="2147488011" r:id="rId2"/>
    <p:sldLayoutId id="2147488012" r:id="rId3"/>
    <p:sldLayoutId id="2147488013" r:id="rId4"/>
    <p:sldLayoutId id="2147488014" r:id="rId5"/>
    <p:sldLayoutId id="2147488015" r:id="rId6"/>
    <p:sldLayoutId id="2147488016" r:id="rId7"/>
    <p:sldLayoutId id="2147488017" r:id="rId8"/>
    <p:sldLayoutId id="2147488018" r:id="rId9"/>
    <p:sldLayoutId id="2147488019" r:id="rId10"/>
  </p:sldLayoutIdLst>
  <p:hf sldNum="0"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3200"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201"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993164582"/>
      </p:ext>
    </p:extLst>
  </p:cSld>
  <p:clrMap bg1="lt1" tx1="dk1" bg2="lt2" tx2="dk2" accent1="accent1" accent2="accent2" accent3="accent3" accent4="accent4" accent5="accent5" accent6="accent6" hlink="hlink" folHlink="folHlink"/>
  <p:sldLayoutIdLst>
    <p:sldLayoutId id="2147488032" r:id="rId1"/>
    <p:sldLayoutId id="2147488033" r:id="rId2"/>
    <p:sldLayoutId id="2147488034" r:id="rId3"/>
    <p:sldLayoutId id="2147488035" r:id="rId4"/>
    <p:sldLayoutId id="2147488036" r:id="rId5"/>
    <p:sldLayoutId id="2147488037" r:id="rId6"/>
    <p:sldLayoutId id="2147488038" r:id="rId7"/>
    <p:sldLayoutId id="2147488039" r:id="rId8"/>
    <p:sldLayoutId id="2147488040" r:id="rId9"/>
    <p:sldLayoutId id="2147488041" r:id="rId10"/>
  </p:sldLayoutIdLst>
  <p:hf sldNum="0"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7"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val="0"/>
              </a:ext>
            </a:extLst>
          </a:blip>
          <a:srcRect/>
          <a:stretch>
            <a:fillRect/>
          </a:stretch>
        </p:blipFill>
        <p:spPr bwMode="auto">
          <a:xfrm>
            <a:off x="6934200" y="6172200"/>
            <a:ext cx="1974850" cy="457200"/>
          </a:xfrm>
          <a:prstGeom prst="rect">
            <a:avLst/>
          </a:prstGeom>
          <a:blipFill dpi="0" rotWithShape="1">
            <a:blip r:embed="rId14">
              <a:clrChange>
                <a:clrFrom>
                  <a:srgbClr val="FFFFFF"/>
                </a:clrFrom>
                <a:clrTo>
                  <a:srgbClr val="FFFFFF">
                    <a:alpha val="0"/>
                  </a:srgbClr>
                </a:clrTo>
              </a:clrChange>
              <a:lum contrast="30000"/>
              <a:alphaModFix amt="0"/>
              <a:extLst>
                <a:ext uri="{28A0092B-C50C-407E-A947-70E740481C1C}">
                  <a14:useLocalDpi xmlns:a14="http://schemas.microsoft.com/office/drawing/2010/main" val="0"/>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4706392"/>
      </p:ext>
    </p:extLst>
  </p:cSld>
  <p:clrMap bg1="lt1" tx1="dk1" bg2="lt2" tx2="dk2" accent1="accent1" accent2="accent2" accent3="accent3" accent4="accent4" accent5="accent5" accent6="accent6" hlink="hlink" folHlink="folHlink"/>
  <p:sldLayoutIdLst>
    <p:sldLayoutId id="2147488078" r:id="rId1"/>
    <p:sldLayoutId id="2147488079" r:id="rId2"/>
    <p:sldLayoutId id="2147488080" r:id="rId3"/>
    <p:sldLayoutId id="2147488081" r:id="rId4"/>
    <p:sldLayoutId id="2147488082" r:id="rId5"/>
    <p:sldLayoutId id="2147488083" r:id="rId6"/>
    <p:sldLayoutId id="2147488084" r:id="rId7"/>
    <p:sldLayoutId id="2147488085" r:id="rId8"/>
    <p:sldLayoutId id="2147488086" r:id="rId9"/>
    <p:sldLayoutId id="2147488087" r:id="rId10"/>
    <p:sldLayoutId id="2147488088" r:id="rId11"/>
  </p:sldLayoutIdLst>
  <p:hf sldNum="0"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2" cstate="email">
            <a:clrChange>
              <a:clrFrom>
                <a:srgbClr val="FFFFFF"/>
              </a:clrFrom>
              <a:clrTo>
                <a:srgbClr val="FFFFFF">
                  <a:alpha val="0"/>
                </a:srgbClr>
              </a:clrTo>
            </a:clrChange>
            <a:lum contrast="30000"/>
            <a:extLst>
              <a:ext uri="{28A0092B-C50C-407E-A947-70E740481C1C}">
                <a14:useLocalDpi xmlns:a14="http://schemas.microsoft.com/office/drawing/2010/main" val="0"/>
              </a:ext>
            </a:extLst>
          </a:blip>
          <a:srcRect/>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extLst>
                <a:ext uri="{28A0092B-C50C-407E-A947-70E740481C1C}">
                  <a14:useLocalDpi xmlns:a14="http://schemas.microsoft.com/office/drawing/2010/main" val="0"/>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020027673"/>
      </p:ext>
    </p:extLst>
  </p:cSld>
  <p:clrMap bg1="lt1" tx1="dk1" bg2="lt2" tx2="dk2" accent1="accent1" accent2="accent2" accent3="accent3" accent4="accent4" accent5="accent5" accent6="accent6" hlink="hlink" folHlink="folHlink"/>
  <p:sldLayoutIdLst>
    <p:sldLayoutId id="2147488193" r:id="rId1"/>
    <p:sldLayoutId id="2147488194" r:id="rId2"/>
    <p:sldLayoutId id="2147488195" r:id="rId3"/>
    <p:sldLayoutId id="2147488196" r:id="rId4"/>
    <p:sldLayoutId id="2147488197" r:id="rId5"/>
    <p:sldLayoutId id="2147488198" r:id="rId6"/>
    <p:sldLayoutId id="2147488199" r:id="rId7"/>
    <p:sldLayoutId id="2147488200" r:id="rId8"/>
    <p:sldLayoutId id="2147488201" r:id="rId9"/>
    <p:sldLayoutId id="2147488550" r:id="rId10"/>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1" cstate="email">
            <a:clrChange>
              <a:clrFrom>
                <a:srgbClr val="FFFFFF"/>
              </a:clrFrom>
              <a:clrTo>
                <a:srgbClr val="FFFFFF">
                  <a:alpha val="0"/>
                </a:srgbClr>
              </a:clrTo>
            </a:clrChange>
            <a:lum contrast="30000"/>
            <a:extLst>
              <a:ext uri="{28A0092B-C50C-407E-A947-70E740481C1C}">
                <a14:useLocalDpi xmlns:a14="http://schemas.microsoft.com/office/drawing/2010/main" val="0"/>
              </a:ext>
            </a:extLst>
          </a:blip>
          <a:srcRect/>
          <a:stretch>
            <a:fillRect/>
          </a:stretch>
        </p:blipFill>
        <p:spPr bwMode="auto">
          <a:xfrm>
            <a:off x="6934200" y="6172200"/>
            <a:ext cx="1974850" cy="457200"/>
          </a:xfrm>
          <a:prstGeom prst="rect">
            <a:avLst/>
          </a:prstGeom>
          <a:blipFill dpi="0" rotWithShape="1">
            <a:blip r:embed="rId12">
              <a:clrChange>
                <a:clrFrom>
                  <a:srgbClr val="FFFFFF"/>
                </a:clrFrom>
                <a:clrTo>
                  <a:srgbClr val="FFFFFF">
                    <a:alpha val="0"/>
                  </a:srgbClr>
                </a:clrTo>
              </a:clrChange>
              <a:lum contrast="30000"/>
              <a:alphaModFix amt="0"/>
              <a:extLst>
                <a:ext uri="{28A0092B-C50C-407E-A947-70E740481C1C}">
                  <a14:useLocalDpi xmlns:a14="http://schemas.microsoft.com/office/drawing/2010/main" val="0"/>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624905920"/>
      </p:ext>
    </p:extLst>
  </p:cSld>
  <p:clrMap bg1="lt1" tx1="dk1" bg2="lt2" tx2="dk2" accent1="accent1" accent2="accent2" accent3="accent3" accent4="accent4" accent5="accent5" accent6="accent6" hlink="hlink" folHlink="folHlink"/>
  <p:sldLayoutIdLst>
    <p:sldLayoutId id="2147488423" r:id="rId1"/>
    <p:sldLayoutId id="2147488424" r:id="rId2"/>
    <p:sldLayoutId id="2147488425" r:id="rId3"/>
    <p:sldLayoutId id="2147488426" r:id="rId4"/>
    <p:sldLayoutId id="2147488427" r:id="rId5"/>
    <p:sldLayoutId id="2147488428" r:id="rId6"/>
    <p:sldLayoutId id="2147488429" r:id="rId7"/>
    <p:sldLayoutId id="2147488430" r:id="rId8"/>
    <p:sldLayoutId id="2147488431" r:id="rId9"/>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1" cstate="print">
            <a:clrChange>
              <a:clrFrom>
                <a:srgbClr val="FFFFFF"/>
              </a:clrFrom>
              <a:clrTo>
                <a:srgbClr val="FFFFFF">
                  <a:alpha val="0"/>
                </a:srgbClr>
              </a:clrTo>
            </a:clrChange>
            <a:lum contrast="30000"/>
            <a:extLst>
              <a:ext uri="{28A0092B-C50C-407E-A947-70E740481C1C}">
                <a14:useLocalDpi xmlns:a14="http://schemas.microsoft.com/office/drawing/2010/main" val="0"/>
              </a:ext>
            </a:extLst>
          </a:blip>
          <a:srcRect/>
          <a:stretch>
            <a:fillRect/>
          </a:stretch>
        </p:blipFill>
        <p:spPr bwMode="auto">
          <a:xfrm>
            <a:off x="6934200" y="6172200"/>
            <a:ext cx="1974850" cy="457200"/>
          </a:xfrm>
          <a:prstGeom prst="rect">
            <a:avLst/>
          </a:prstGeom>
          <a:blipFill dpi="0" rotWithShape="1">
            <a:blip r:embed="rId12">
              <a:clrChange>
                <a:clrFrom>
                  <a:srgbClr val="FFFFFF"/>
                </a:clrFrom>
                <a:clrTo>
                  <a:srgbClr val="FFFFFF">
                    <a:alpha val="0"/>
                  </a:srgbClr>
                </a:clrTo>
              </a:clrChange>
              <a:lum contrast="30000"/>
              <a:alphaModFix amt="0"/>
              <a:extLst>
                <a:ext uri="{28A0092B-C50C-407E-A947-70E740481C1C}">
                  <a14:useLocalDpi xmlns:a14="http://schemas.microsoft.com/office/drawing/2010/main" val="0"/>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581036952"/>
      </p:ext>
    </p:extLst>
  </p:cSld>
  <p:clrMap bg1="lt1" tx1="dk1" bg2="lt2" tx2="dk2" accent1="accent1" accent2="accent2" accent3="accent3" accent4="accent4" accent5="accent5" accent6="accent6" hlink="hlink" folHlink="folHlink"/>
  <p:sldLayoutIdLst>
    <p:sldLayoutId id="2147488445" r:id="rId1"/>
    <p:sldLayoutId id="2147488446" r:id="rId2"/>
    <p:sldLayoutId id="2147488447" r:id="rId3"/>
    <p:sldLayoutId id="2147488448" r:id="rId4"/>
    <p:sldLayoutId id="2147488449" r:id="rId5"/>
    <p:sldLayoutId id="2147488450" r:id="rId6"/>
    <p:sldLayoutId id="2147488451" r:id="rId7"/>
    <p:sldLayoutId id="2147488452" r:id="rId8"/>
    <p:sldLayoutId id="2147488453" r:id="rId9"/>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earchgate.net/publication/26286730_The_effect_of_the_content_of_the_knowledge_on_adherence_to_medication_in_hypertensive_patients" TargetMode="External"/><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http://www.mcol.com/images/infographoids/graphoid092618.jpg" TargetMode="Externa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hyperlink" Target="https://www.ncbi.nlm.nih.gov/pubmed/12144984" TargetMode="External"/><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onlinelibrary.wiley.com/doi/10.1111/acem.13244/epdf" TargetMode="External"/><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cbi.nlm.nih.gov/pubmed/26547464" TargetMode="External"/><Relationship Id="rId2" Type="http://schemas.openxmlformats.org/officeDocument/2006/relationships/image" Target="../media/image24.jpeg"/><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gif"/><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1.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9.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0.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9.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5.png"/><Relationship Id="rId1" Type="http://schemas.openxmlformats.org/officeDocument/2006/relationships/slideLayout" Target="../slideLayouts/slideLayout90.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0.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0.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0.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90.xml"/><Relationship Id="rId5" Type="http://schemas.openxmlformats.org/officeDocument/2006/relationships/image" Target="../media/image54.png"/><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90.xml"/><Relationship Id="rId5" Type="http://schemas.openxmlformats.org/officeDocument/2006/relationships/image" Target="../media/image54.png"/><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0.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90.xml"/><Relationship Id="rId6" Type="http://schemas.openxmlformats.org/officeDocument/2006/relationships/image" Target="../media/image56.png"/><Relationship Id="rId5" Type="http://schemas.openxmlformats.org/officeDocument/2006/relationships/image" Target="../media/image54.png"/><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8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90.xml"/><Relationship Id="rId4" Type="http://schemas.openxmlformats.org/officeDocument/2006/relationships/image" Target="../media/image6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9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3" Type="http://schemas.openxmlformats.org/officeDocument/2006/relationships/hyperlink" Target="mailto:jdempster@medencentive.com"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21DE69E0-006D-48F2-A5FF-7A8859F0C861}"/>
              </a:ext>
            </a:extLst>
          </p:cNvPr>
          <p:cNvSpPr/>
          <p:nvPr/>
        </p:nvSpPr>
        <p:spPr>
          <a:xfrm>
            <a:off x="908902" y="2536448"/>
            <a:ext cx="7298982" cy="227754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Health Literacy: The Sleeping Giant of Health Improvement and Cost Containment</a:t>
            </a:r>
            <a:endParaRPr kumimoji="0" lang="en-US" sz="1400" b="0" i="0" u="none" strike="noStrike" kern="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OKAHU Spring Symposium</a:t>
            </a:r>
          </a:p>
        </p:txBody>
      </p:sp>
      <p:sp>
        <p:nvSpPr>
          <p:cNvPr id="6" name="Rectangle 5">
            <a:extLst>
              <a:ext uri="{FF2B5EF4-FFF2-40B4-BE49-F238E27FC236}">
                <a16:creationId xmlns="" xmlns:a16="http://schemas.microsoft.com/office/drawing/2014/main" id="{B3519937-93B8-4420-AF88-18F66A3252CF}"/>
              </a:ext>
            </a:extLst>
          </p:cNvPr>
          <p:cNvSpPr/>
          <p:nvPr/>
        </p:nvSpPr>
        <p:spPr>
          <a:xfrm>
            <a:off x="908902" y="5751290"/>
            <a:ext cx="729898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April 11, 2019</a:t>
            </a:r>
          </a:p>
        </p:txBody>
      </p:sp>
      <p:pic>
        <p:nvPicPr>
          <p:cNvPr id="1026" name="Picture 2" descr="https://okahu.org/images/design/NAHU_Logo_Oklahoma_City.png">
            <a:extLst>
              <a:ext uri="{FF2B5EF4-FFF2-40B4-BE49-F238E27FC236}">
                <a16:creationId xmlns="" xmlns:a16="http://schemas.microsoft.com/office/drawing/2014/main" id="{6E8641E8-2989-4465-B3ED-09B3F2A4C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580" y="647777"/>
            <a:ext cx="1571625"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590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659" y="1971829"/>
            <a:ext cx="8206740" cy="206210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4400" b="1"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Health lit</a:t>
            </a:r>
            <a:r>
              <a:rPr kumimoji="0" lang="en-US" sz="4400" b="1" i="0" u="none" strike="noStrike" kern="0" cap="none" spc="0" normalizeH="0" baseline="0" noProof="0" dirty="0">
                <a:ln>
                  <a:noFill/>
                </a:ln>
                <a:solidFill>
                  <a:srgbClr val="606060"/>
                </a:solidFill>
                <a:effectLst/>
                <a:uLnTx/>
                <a:uFillTx/>
                <a:latin typeface="Arial" charset="0"/>
                <a:ea typeface="ＭＳ Ｐゴシック" pitchFamily="34" charset="-128"/>
                <a:cs typeface="+mn-cs"/>
              </a:rPr>
              <a:t>era</a:t>
            </a:r>
            <a:r>
              <a:rPr kumimoji="0" lang="en-US" sz="4400" b="1"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cy</a:t>
            </a:r>
            <a:r>
              <a:rPr kumimoji="0" lang="en-US" sz="12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 </a:t>
            </a:r>
            <a:r>
              <a:rPr kumimoji="0" lang="en-US" sz="28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is the single strongest </a:t>
            </a:r>
            <a:r>
              <a:rPr kumimoji="0" lang="en-US" sz="2800" b="0" i="0" u="none" strike="noStrike" kern="0" cap="none" spc="0" normalizeH="0" baseline="0" noProof="0" dirty="0">
                <a:ln>
                  <a:noFill/>
                </a:ln>
                <a:solidFill>
                  <a:srgbClr val="606060"/>
                </a:solidFill>
                <a:effectLst/>
                <a:uLnTx/>
                <a:uFillTx/>
                <a:latin typeface="Arial" charset="0"/>
                <a:ea typeface="ＭＳ Ｐゴシック" pitchFamily="34" charset="-128"/>
                <a:cs typeface="+mn-cs"/>
              </a:rPr>
              <a:t>determinant of health </a:t>
            </a:r>
            <a:r>
              <a:rPr kumimoji="0" lang="en-US" sz="28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status, well-being, life expectancy and how much health care a person will consume in a lifetime.</a:t>
            </a:r>
          </a:p>
        </p:txBody>
      </p:sp>
      <p:sp>
        <p:nvSpPr>
          <p:cNvPr id="3" name="Title 1"/>
          <p:cNvSpPr txBox="1">
            <a:spLocks/>
          </p:cNvSpPr>
          <p:nvPr/>
        </p:nvSpPr>
        <p:spPr>
          <a:xfrm>
            <a:off x="-1" y="2049"/>
            <a:ext cx="9134061" cy="115089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Where do we start?</a:t>
            </a:r>
          </a:p>
        </p:txBody>
      </p:sp>
      <p:sp>
        <p:nvSpPr>
          <p:cNvPr id="5" name="Date Placeholder 10">
            <a:extLst>
              <a:ext uri="{FF2B5EF4-FFF2-40B4-BE49-F238E27FC236}">
                <a16:creationId xmlns="" xmlns:a16="http://schemas.microsoft.com/office/drawing/2014/main" id="{C0A811F4-1CE7-4978-8BB3-F46FD004C4FF}"/>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11806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 y="2049"/>
            <a:ext cx="9134061" cy="115089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kern="0" dirty="0">
                <a:solidFill>
                  <a:srgbClr val="FFFFFF"/>
                </a:solidFill>
                <a:latin typeface="Arial" panose="020B0604020202020204" pitchFamily="34" charset="0"/>
                <a:cs typeface="Arial" panose="020B0604020202020204" pitchFamily="34" charset="0"/>
              </a:rPr>
              <a:t>The Importance of Health Literacy</a:t>
            </a:r>
            <a:endParaRPr kumimoji="0" lang="en-US" sz="3600" b="0"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4" name="TextBox 3"/>
          <p:cNvSpPr txBox="1"/>
          <p:nvPr/>
        </p:nvSpPr>
        <p:spPr>
          <a:xfrm>
            <a:off x="722939" y="1840289"/>
            <a:ext cx="7688179" cy="193899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Calibri" panose="020F0502020204030204" pitchFamily="34" charset="0"/>
                <a:cs typeface="Arial" panose="020B0604020202020204" pitchFamily="34" charset="0"/>
              </a:rPr>
              <a:t>World Health Organization</a:t>
            </a:r>
            <a:r>
              <a:rPr kumimoji="0" lang="en-US" sz="2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80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Calibri" panose="020F0502020204030204" pitchFamily="34" charset="0"/>
                <a:cs typeface="Arial" panose="020B0604020202020204" pitchFamily="34" charset="0"/>
              </a:rPr>
              <a:t>“Health literacy is a stronger predictor of an individual’s health status than income, employment status, education level and racial or ethnic group.”</a:t>
            </a:r>
            <a:r>
              <a:rPr kumimoji="0" lang="en-US" sz="2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2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5" name="Date Placeholder 10">
            <a:extLst>
              <a:ext uri="{FF2B5EF4-FFF2-40B4-BE49-F238E27FC236}">
                <a16:creationId xmlns="" xmlns:a16="http://schemas.microsoft.com/office/drawing/2014/main" id="{C0A811F4-1CE7-4978-8BB3-F46FD004C4FF}"/>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308067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02002D-54BF-4627-928F-DD88F1B8158B}"/>
              </a:ext>
            </a:extLst>
          </p:cNvPr>
          <p:cNvSpPr>
            <a:spLocks noGrp="1"/>
          </p:cNvSpPr>
          <p:nvPr>
            <p:ph type="title"/>
          </p:nvPr>
        </p:nvSpPr>
        <p:spPr>
          <a:xfrm>
            <a:off x="0" y="0"/>
            <a:ext cx="9144000" cy="1127760"/>
          </a:xfrm>
        </p:spPr>
        <p:txBody>
          <a:bodyPr/>
          <a:lstStyle/>
          <a:p>
            <a:pPr algn="ctr"/>
            <a:r>
              <a:rPr lang="en-US" dirty="0"/>
              <a:t>Study Associating Low or Limited Health Literacy </a:t>
            </a:r>
            <a:br>
              <a:rPr lang="en-US" dirty="0"/>
            </a:br>
            <a:r>
              <a:rPr lang="en-US" dirty="0"/>
              <a:t> and Lower </a:t>
            </a:r>
            <a:r>
              <a:rPr lang="en-US" u="sng" dirty="0"/>
              <a:t>Medication Adherence</a:t>
            </a:r>
          </a:p>
        </p:txBody>
      </p:sp>
      <p:pic>
        <p:nvPicPr>
          <p:cNvPr id="1026" name="Picture 2" descr="See the source image">
            <a:extLst>
              <a:ext uri="{FF2B5EF4-FFF2-40B4-BE49-F238E27FC236}">
                <a16:creationId xmlns="" xmlns:a16="http://schemas.microsoft.com/office/drawing/2014/main" id="{229CF0FF-8237-4B20-AE96-5FE4D6F7B87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15270" y="1392352"/>
            <a:ext cx="2749360" cy="18258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344D3AB9-2CEE-49EA-8623-01986EEC26B7}"/>
              </a:ext>
            </a:extLst>
          </p:cNvPr>
          <p:cNvSpPr/>
          <p:nvPr/>
        </p:nvSpPr>
        <p:spPr>
          <a:xfrm>
            <a:off x="424071" y="1595761"/>
            <a:ext cx="5181600" cy="1600438"/>
          </a:xfrm>
          <a:prstGeom prst="rect">
            <a:avLst/>
          </a:prstGeom>
        </p:spPr>
        <p:txBody>
          <a:bodyPr wrap="square">
            <a:spAutoFit/>
          </a:bodyPr>
          <a:lstStyle/>
          <a:p>
            <a:pPr marL="0" marR="0" algn="l">
              <a:spcBef>
                <a:spcPts val="0"/>
              </a:spcBef>
              <a:spcAft>
                <a:spcPts val="0"/>
              </a:spcAft>
            </a:pPr>
            <a:r>
              <a:rPr lang="en-US" kern="1800" dirty="0">
                <a:solidFill>
                  <a:srgbClr val="111111"/>
                </a:solidFill>
                <a:latin typeface="+mn-lt"/>
                <a:ea typeface="Times New Roman" panose="02020603050405020304" pitchFamily="18" charset="0"/>
                <a:cs typeface="Times New Roman" panose="02020603050405020304" pitchFamily="18" charset="0"/>
              </a:rPr>
              <a:t>The effect of the content of the knowledge on adherence to medication in hypertensive patients</a:t>
            </a:r>
          </a:p>
          <a:p>
            <a:pPr marL="0" marR="0">
              <a:spcBef>
                <a:spcPts val="0"/>
              </a:spcBef>
              <a:spcAft>
                <a:spcPts val="0"/>
              </a:spcAft>
            </a:pPr>
            <a:r>
              <a:rPr lang="en-US" sz="1600" kern="1800" dirty="0" err="1">
                <a:solidFill>
                  <a:srgbClr val="111111"/>
                </a:solidFill>
                <a:latin typeface="+mn-lt"/>
                <a:ea typeface="Times New Roman" panose="02020603050405020304" pitchFamily="18" charset="0"/>
                <a:cs typeface="Times New Roman" panose="02020603050405020304" pitchFamily="18" charset="0"/>
              </a:rPr>
              <a:t>Uzun</a:t>
            </a:r>
            <a:r>
              <a:rPr lang="en-US" sz="1600" kern="1800" dirty="0">
                <a:solidFill>
                  <a:srgbClr val="111111"/>
                </a:solidFill>
                <a:latin typeface="+mn-lt"/>
                <a:ea typeface="Times New Roman" panose="02020603050405020304" pitchFamily="18" charset="0"/>
                <a:cs typeface="Times New Roman" panose="02020603050405020304" pitchFamily="18" charset="0"/>
              </a:rPr>
              <a:t> M, et al, 2009</a:t>
            </a:r>
          </a:p>
          <a:p>
            <a:pPr algn="l">
              <a:spcBef>
                <a:spcPts val="0"/>
              </a:spcBef>
              <a:spcAft>
                <a:spcPts val="0"/>
              </a:spcAft>
            </a:pPr>
            <a:r>
              <a:rPr lang="en-US" sz="1000" u="sng" dirty="0">
                <a:latin typeface="+mn-lt"/>
                <a:hlinkClick r:id="rId3"/>
              </a:rPr>
              <a:t>https://www.researchgate.net/publication/26286730_The_effect_of_the_content_of_the_knowledge_on_adherence_to_medication_in_hypertensive_patients</a:t>
            </a:r>
            <a:endParaRPr lang="en-US" sz="1000" kern="1800" dirty="0">
              <a:solidFill>
                <a:srgbClr val="111111"/>
              </a:solidFill>
              <a:latin typeface="+mn-lt"/>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669BCB43-B02B-4BED-83E2-60F241175C14}"/>
              </a:ext>
            </a:extLst>
          </p:cNvPr>
          <p:cNvSpPr/>
          <p:nvPr/>
        </p:nvSpPr>
        <p:spPr>
          <a:xfrm>
            <a:off x="225288" y="3623618"/>
            <a:ext cx="8739342" cy="2560829"/>
          </a:xfrm>
          <a:prstGeom prst="rect">
            <a:avLst/>
          </a:prstGeom>
        </p:spPr>
        <p:txBody>
          <a:bodyPr wrap="square">
            <a:spAutoFit/>
          </a:bodyPr>
          <a:lstStyle/>
          <a:p>
            <a:pPr marL="0" marR="0" algn="l">
              <a:lnSpc>
                <a:spcPct val="107000"/>
              </a:lnSpc>
              <a:spcBef>
                <a:spcPts val="0"/>
              </a:spcBef>
              <a:spcAft>
                <a:spcPts val="2250"/>
              </a:spcAft>
            </a:pPr>
            <a:r>
              <a:rPr lang="en-US" sz="3600" i="1" dirty="0">
                <a:solidFill>
                  <a:schemeClr val="tx1"/>
                </a:solidFill>
              </a:rPr>
              <a:t>“Patient knowledge about hypertension and medications is associated with higher adherence rates. “</a:t>
            </a:r>
          </a:p>
          <a:p>
            <a:pPr algn="l">
              <a:lnSpc>
                <a:spcPct val="107000"/>
              </a:lnSpc>
              <a:spcBef>
                <a:spcPts val="0"/>
              </a:spcBef>
              <a:spcAft>
                <a:spcPts val="2250"/>
              </a:spcAft>
            </a:pPr>
            <a:r>
              <a:rPr lang="en-US" sz="2400" dirty="0">
                <a:solidFill>
                  <a:srgbClr val="000000">
                    <a:lumMod val="65000"/>
                    <a:lumOff val="35000"/>
                  </a:srgbClr>
                </a:solidFill>
                <a:latin typeface="Arial"/>
              </a:rPr>
              <a:t>This study helps substantiate MedEncentive’s effectiveness.</a:t>
            </a:r>
          </a:p>
        </p:txBody>
      </p:sp>
    </p:spTree>
    <p:extLst>
      <p:ext uri="{BB962C8B-B14F-4D97-AF65-F5344CB8AC3E}">
        <p14:creationId xmlns:p14="http://schemas.microsoft.com/office/powerpoint/2010/main" val="1993171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C21B86-C3EA-4647-A833-F74DC569A4CC}"/>
              </a:ext>
            </a:extLst>
          </p:cNvPr>
          <p:cNvSpPr>
            <a:spLocks noGrp="1"/>
          </p:cNvSpPr>
          <p:nvPr>
            <p:ph type="title"/>
          </p:nvPr>
        </p:nvSpPr>
        <p:spPr>
          <a:xfrm>
            <a:off x="0" y="0"/>
            <a:ext cx="9144000" cy="1127760"/>
          </a:xfrm>
        </p:spPr>
        <p:txBody>
          <a:bodyPr/>
          <a:lstStyle/>
          <a:p>
            <a:pPr algn="ctr">
              <a:lnSpc>
                <a:spcPct val="150000"/>
              </a:lnSpc>
            </a:pPr>
            <a:r>
              <a:rPr lang="en-US" b="1" dirty="0"/>
              <a:t>Patient Non-Adherence to Medications</a:t>
            </a:r>
            <a:endParaRPr lang="en-US" dirty="0"/>
          </a:p>
        </p:txBody>
      </p:sp>
      <p:pic>
        <p:nvPicPr>
          <p:cNvPr id="1026" name="Picture 2" descr="Medication Non-Adherence Rates">
            <a:extLst>
              <a:ext uri="{FF2B5EF4-FFF2-40B4-BE49-F238E27FC236}">
                <a16:creationId xmlns="" xmlns:a16="http://schemas.microsoft.com/office/drawing/2014/main" id="{63458C35-D1F3-4746-8CB2-53D40C525FBB}"/>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889760" y="1229768"/>
            <a:ext cx="5101499" cy="559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879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nchor="ctr"/>
          <a:lstStyle/>
          <a:p>
            <a:pPr lvl="0" algn="ctr">
              <a:defRPr/>
            </a:pPr>
            <a:r>
              <a:rPr lang="en-US" sz="3000" dirty="0">
                <a:solidFill>
                  <a:srgbClr val="FFFFFF"/>
                </a:solidFill>
                <a:latin typeface="Arial" charset="0"/>
                <a:ea typeface="ＭＳ Ｐゴシック" pitchFamily="34" charset="-128"/>
                <a:cs typeface="Times New Roman" panose="02020603050405020304" pitchFamily="18" charset="0"/>
              </a:rPr>
              <a:t>Study Associating Health Literacy and </a:t>
            </a:r>
            <a:r>
              <a:rPr lang="en-US" sz="3000" u="sng" dirty="0">
                <a:solidFill>
                  <a:srgbClr val="FFFFFF"/>
                </a:solidFill>
                <a:latin typeface="Arial" charset="0"/>
                <a:ea typeface="ＭＳ Ｐゴシック" pitchFamily="34" charset="-128"/>
                <a:cs typeface="Times New Roman" panose="02020603050405020304" pitchFamily="18" charset="0"/>
              </a:rPr>
              <a:t>Hospitalizations</a:t>
            </a:r>
          </a:p>
        </p:txBody>
      </p:sp>
      <p:sp>
        <p:nvSpPr>
          <p:cNvPr id="7" name="TextBox 6"/>
          <p:cNvSpPr txBox="1"/>
          <p:nvPr/>
        </p:nvSpPr>
        <p:spPr>
          <a:xfrm>
            <a:off x="365760" y="1567458"/>
            <a:ext cx="475488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Arial"/>
                <a:ea typeface="ＭＳ Ｐゴシック" pitchFamily="34" charset="-128"/>
                <a:cs typeface="+mn-cs"/>
              </a:rPr>
              <a:t>Functional health literacy and the risk of hospital admission among Medicare managed care enrollees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ＭＳ Ｐゴシック" pitchFamily="34" charset="-128"/>
                <a:cs typeface="+mn-cs"/>
              </a:rPr>
              <a:t>Baker DW et al, 2002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ＭＳ Ｐゴシック" pitchFamily="34" charset="-128"/>
                <a:cs typeface="+mn-cs"/>
                <a:hlinkClick r:id="rId3"/>
              </a:rPr>
              <a:t>https://www.ncbi.nlm.nih.gov/pubmed/12144984</a:t>
            </a:r>
            <a:r>
              <a:rPr kumimoji="0" lang="en-US" sz="1000" b="0" i="0" u="none" strike="noStrike" kern="1200" cap="none" spc="0" normalizeH="0" baseline="0" noProof="0" dirty="0">
                <a:ln>
                  <a:noFill/>
                </a:ln>
                <a:solidFill>
                  <a:srgbClr val="000000"/>
                </a:solidFill>
                <a:effectLst/>
                <a:uLnTx/>
                <a:uFillTx/>
                <a:latin typeface="Arial"/>
                <a:ea typeface="ＭＳ Ｐゴシック" pitchFamily="34" charset="-128"/>
                <a:cs typeface="+mn-cs"/>
              </a:rPr>
              <a:t> </a:t>
            </a:r>
          </a:p>
        </p:txBody>
      </p:sp>
      <p:sp>
        <p:nvSpPr>
          <p:cNvPr id="5" name="TextBox 4">
            <a:extLst>
              <a:ext uri="{FF2B5EF4-FFF2-40B4-BE49-F238E27FC236}">
                <a16:creationId xmlns="" xmlns:a16="http://schemas.microsoft.com/office/drawing/2014/main" id="{A8FDD8B9-3463-4FF6-B7AC-7241EA3504B7}"/>
              </a:ext>
            </a:extLst>
          </p:cNvPr>
          <p:cNvSpPr txBox="1"/>
          <p:nvPr/>
        </p:nvSpPr>
        <p:spPr>
          <a:xfrm>
            <a:off x="365760" y="3580018"/>
            <a:ext cx="8412480" cy="2277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3600" b="0" i="1" u="none" strike="noStrike" kern="1200" cap="none" spc="0" normalizeH="0" baseline="0" noProof="0" dirty="0">
                <a:ln>
                  <a:noFill/>
                </a:ln>
                <a:solidFill>
                  <a:srgbClr val="000000">
                    <a:lumMod val="65000"/>
                    <a:lumOff val="35000"/>
                  </a:srgbClr>
                </a:solidFill>
                <a:effectLst/>
                <a:uLnTx/>
                <a:uFillTx/>
                <a:latin typeface="Arial"/>
                <a:ea typeface="ＭＳ Ｐゴシック" pitchFamily="34" charset="-128"/>
                <a:cs typeface="+mn-cs"/>
              </a:rPr>
              <a:t>“Inadequate literacy was an independent risk factor for hospital admission ...”</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3600" b="0" i="1" u="none" strike="noStrike" kern="1200" cap="none" spc="0" normalizeH="0" baseline="0" noProof="0" dirty="0">
              <a:ln>
                <a:noFill/>
              </a:ln>
              <a:solidFill>
                <a:srgbClr val="000000">
                  <a:lumMod val="65000"/>
                  <a:lumOff val="35000"/>
                </a:srgbClr>
              </a:solidFill>
              <a:effectLst/>
              <a:uLnTx/>
              <a:uFillTx/>
              <a:latin typeface="Arial"/>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Arial"/>
                <a:ea typeface="ＭＳ Ｐゴシック" pitchFamily="34" charset="-128"/>
                <a:cs typeface="+mn-cs"/>
              </a:rPr>
              <a:t>This study helps substantiate THAM’s effectiveness.</a:t>
            </a:r>
          </a:p>
        </p:txBody>
      </p:sp>
      <p:pic>
        <p:nvPicPr>
          <p:cNvPr id="4" name="Picture 3">
            <a:extLst>
              <a:ext uri="{FF2B5EF4-FFF2-40B4-BE49-F238E27FC236}">
                <a16:creationId xmlns="" xmlns:a16="http://schemas.microsoft.com/office/drawing/2014/main" id="{43E5D433-1406-4CA2-AC10-FC4FCF609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8742" y="1482351"/>
            <a:ext cx="2619375" cy="1743075"/>
          </a:xfrm>
          <a:prstGeom prst="rect">
            <a:avLst/>
          </a:prstGeom>
          <a:ln>
            <a:solidFill>
              <a:schemeClr val="bg1">
                <a:lumMod val="75000"/>
              </a:schemeClr>
            </a:solidFill>
          </a:ln>
        </p:spPr>
      </p:pic>
      <p:sp>
        <p:nvSpPr>
          <p:cNvPr id="6" name="TextBox 5">
            <a:extLst>
              <a:ext uri="{FF2B5EF4-FFF2-40B4-BE49-F238E27FC236}">
                <a16:creationId xmlns="" xmlns:a16="http://schemas.microsoft.com/office/drawing/2014/main" id="{1405D928-B12D-4486-BC8C-BA3895E049E5}"/>
              </a:ext>
            </a:extLst>
          </p:cNvPr>
          <p:cNvSpPr txBox="1"/>
          <p:nvPr/>
        </p:nvSpPr>
        <p:spPr>
          <a:xfrm>
            <a:off x="822960" y="3392151"/>
            <a:ext cx="7498080" cy="1754326"/>
          </a:xfrm>
          <a:prstGeom prst="rect">
            <a:avLst/>
          </a:prstGeom>
          <a:solidFill>
            <a:schemeClr val="bg2"/>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Arial" charset="0"/>
                <a:ea typeface="ＭＳ Ｐゴシック" pitchFamily="34" charset="-128"/>
                <a:cs typeface="+mn-cs"/>
              </a:rPr>
              <a:t>Low health literacy is associated with higher rates of hospitalizations</a:t>
            </a:r>
            <a:endParaRPr kumimoji="0" lang="en-US" sz="3600" b="0" i="0" u="none" strike="noStrike" kern="0" cap="none" spc="0" normalizeH="0" baseline="60000" noProof="0" dirty="0">
              <a:ln>
                <a:noFill/>
              </a:ln>
              <a:solidFill>
                <a:srgbClr val="FFFFFF"/>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83696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nchor="ctr"/>
          <a:lstStyle/>
          <a:p>
            <a:pPr lvl="0" algn="ctr">
              <a:defRPr/>
            </a:pPr>
            <a:r>
              <a:rPr lang="en-US" sz="3000" dirty="0">
                <a:solidFill>
                  <a:srgbClr val="FFFFFF"/>
                </a:solidFill>
                <a:latin typeface="Arial" charset="0"/>
                <a:ea typeface="ＭＳ Ｐゴシック" pitchFamily="34" charset="-128"/>
                <a:cs typeface="Times New Roman" panose="02020603050405020304" pitchFamily="18" charset="0"/>
              </a:rPr>
              <a:t>Study Associating Health Literacy and </a:t>
            </a:r>
            <a:br>
              <a:rPr lang="en-US" sz="3000" dirty="0">
                <a:solidFill>
                  <a:srgbClr val="FFFFFF"/>
                </a:solidFill>
                <a:latin typeface="Arial" charset="0"/>
                <a:ea typeface="ＭＳ Ｐゴシック" pitchFamily="34" charset="-128"/>
                <a:cs typeface="Times New Roman" panose="02020603050405020304" pitchFamily="18" charset="0"/>
              </a:rPr>
            </a:br>
            <a:r>
              <a:rPr lang="en-US" sz="3000" u="sng" dirty="0">
                <a:solidFill>
                  <a:srgbClr val="FFFFFF"/>
                </a:solidFill>
                <a:latin typeface="Arial" charset="0"/>
                <a:ea typeface="ＭＳ Ｐゴシック" pitchFamily="34" charset="-128"/>
                <a:cs typeface="Times New Roman" panose="02020603050405020304" pitchFamily="18" charset="0"/>
              </a:rPr>
              <a:t>Emergency Room Visits/Hospitalizations</a:t>
            </a:r>
          </a:p>
        </p:txBody>
      </p:sp>
      <p:sp>
        <p:nvSpPr>
          <p:cNvPr id="7" name="TextBox 6"/>
          <p:cNvSpPr txBox="1"/>
          <p:nvPr/>
        </p:nvSpPr>
        <p:spPr>
          <a:xfrm>
            <a:off x="377334" y="1301695"/>
            <a:ext cx="486599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Arial"/>
                <a:ea typeface="ＭＳ Ｐゴシック" pitchFamily="34" charset="-128"/>
                <a:cs typeface="+mn-cs"/>
              </a:rPr>
              <a:t>The Association of Health Literacy With Preventable Emergency Department Visits: A Cross-sectional Study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ＭＳ Ｐゴシック" pitchFamily="34" charset="-128"/>
                <a:cs typeface="+mn-cs"/>
              </a:rPr>
              <a:t>Balakrishnan MP et al,  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ＭＳ Ｐゴシック" pitchFamily="34" charset="-128"/>
                <a:cs typeface="+mn-cs"/>
                <a:hlinkClick r:id="rId3"/>
              </a:rPr>
              <a:t>http://onlinelibrary.wiley.com/doi/10.1111/acem.13244/epdf</a:t>
            </a:r>
            <a:r>
              <a:rPr kumimoji="0" lang="en-US" sz="1000" b="0" i="0" u="none" strike="noStrike" kern="1200" cap="none" spc="0" normalizeH="0" baseline="0" noProof="0" dirty="0">
                <a:ln>
                  <a:noFill/>
                </a:ln>
                <a:solidFill>
                  <a:srgbClr val="000000"/>
                </a:solidFill>
                <a:effectLst/>
                <a:uLnTx/>
                <a:uFillTx/>
                <a:latin typeface="Arial"/>
                <a:ea typeface="ＭＳ Ｐゴシック" pitchFamily="34" charset="-128"/>
                <a:cs typeface="+mn-cs"/>
              </a:rPr>
              <a:t>  </a:t>
            </a:r>
          </a:p>
        </p:txBody>
      </p:sp>
      <p:sp>
        <p:nvSpPr>
          <p:cNvPr id="4" name="TextBox 3">
            <a:extLst>
              <a:ext uri="{FF2B5EF4-FFF2-40B4-BE49-F238E27FC236}">
                <a16:creationId xmlns="" xmlns:a16="http://schemas.microsoft.com/office/drawing/2014/main" id="{B608B832-E31C-41E5-8029-1A3B7E4E5F05}"/>
              </a:ext>
            </a:extLst>
          </p:cNvPr>
          <p:cNvSpPr txBox="1"/>
          <p:nvPr/>
        </p:nvSpPr>
        <p:spPr>
          <a:xfrm>
            <a:off x="222234" y="3131494"/>
            <a:ext cx="8412480"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3600" b="0" i="1" u="none" strike="noStrike" kern="1200" cap="none" spc="0" normalizeH="0" baseline="0" noProof="0" dirty="0">
                <a:ln>
                  <a:noFill/>
                </a:ln>
                <a:solidFill>
                  <a:srgbClr val="000000">
                    <a:lumMod val="65000"/>
                    <a:lumOff val="35000"/>
                  </a:srgbClr>
                </a:solidFill>
                <a:effectLst/>
                <a:uLnTx/>
                <a:uFillTx/>
                <a:latin typeface="Arial"/>
                <a:ea typeface="ＭＳ Ｐゴシック" pitchFamily="34" charset="-128"/>
                <a:cs typeface="+mn-cs"/>
              </a:rPr>
              <a:t>“Limited health literacy is a risk factor for potentially preventable ER visits, particularly those that result in hospital admission.”</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2000" b="0" i="1" u="none" strike="noStrike" kern="1200" cap="none" spc="0" normalizeH="0" baseline="0" noProof="0" dirty="0">
              <a:ln>
                <a:noFill/>
              </a:ln>
              <a:solidFill>
                <a:srgbClr val="000000">
                  <a:lumMod val="65000"/>
                  <a:lumOff val="35000"/>
                </a:srgbClr>
              </a:solidFill>
              <a:effectLst/>
              <a:uLnTx/>
              <a:uFillTx/>
              <a:latin typeface="Arial"/>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Arial"/>
                <a:ea typeface="ＭＳ Ｐゴシック" pitchFamily="34" charset="-128"/>
                <a:cs typeface="+mn-cs"/>
              </a:rPr>
              <a:t>This study helps substantiate THAM’s effectiveness.</a:t>
            </a:r>
          </a:p>
        </p:txBody>
      </p:sp>
      <p:pic>
        <p:nvPicPr>
          <p:cNvPr id="5" name="Picture 4">
            <a:extLst>
              <a:ext uri="{FF2B5EF4-FFF2-40B4-BE49-F238E27FC236}">
                <a16:creationId xmlns="" xmlns:a16="http://schemas.microsoft.com/office/drawing/2014/main" id="{96843511-F753-41C0-BCD7-8B3CF4D55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014" y="1301695"/>
            <a:ext cx="2619375" cy="1743075"/>
          </a:xfrm>
          <a:prstGeom prst="rect">
            <a:avLst/>
          </a:prstGeom>
        </p:spPr>
      </p:pic>
      <p:sp>
        <p:nvSpPr>
          <p:cNvPr id="6" name="TextBox 5">
            <a:extLst>
              <a:ext uri="{FF2B5EF4-FFF2-40B4-BE49-F238E27FC236}">
                <a16:creationId xmlns="" xmlns:a16="http://schemas.microsoft.com/office/drawing/2014/main" id="{528313CE-36CE-43BA-8566-25BCD49588CC}"/>
              </a:ext>
            </a:extLst>
          </p:cNvPr>
          <p:cNvSpPr txBox="1"/>
          <p:nvPr/>
        </p:nvSpPr>
        <p:spPr>
          <a:xfrm>
            <a:off x="822960" y="3334370"/>
            <a:ext cx="7498080" cy="1754326"/>
          </a:xfrm>
          <a:prstGeom prst="rect">
            <a:avLst/>
          </a:prstGeom>
          <a:solidFill>
            <a:schemeClr val="bg2"/>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Arial" charset="0"/>
                <a:ea typeface="ＭＳ Ｐゴシック" pitchFamily="34" charset="-128"/>
                <a:cs typeface="+mn-cs"/>
              </a:rPr>
              <a:t>Low health literacy is associated with higher rates of preventable emergency room visits</a:t>
            </a:r>
            <a:endParaRPr kumimoji="0" lang="en-US" sz="3600" b="0" i="0" u="none" strike="noStrike" kern="0" cap="none" spc="0" normalizeH="0" baseline="60000" noProof="0" dirty="0">
              <a:ln>
                <a:noFill/>
              </a:ln>
              <a:solidFill>
                <a:srgbClr val="FFFFFF"/>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9571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Rectangle 2"/>
          <p:cNvSpPr>
            <a:spLocks noChangeArrowheads="1"/>
          </p:cNvSpPr>
          <p:nvPr/>
        </p:nvSpPr>
        <p:spPr bwMode="auto">
          <a:xfrm>
            <a:off x="7938" y="0"/>
            <a:ext cx="91360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a:defRPr sz="2800">
                <a:solidFill>
                  <a:schemeClr val="tx1"/>
                </a:solidFill>
                <a:latin typeface="Arial" panose="020B0604020202020204" pitchFamily="34" charset="0"/>
              </a:defRPr>
            </a:lvl1pPr>
            <a:lvl2pPr algn="l">
              <a:defRPr sz="2800">
                <a:solidFill>
                  <a:schemeClr val="tx1"/>
                </a:solidFill>
                <a:latin typeface="Arial" panose="020B0604020202020204" pitchFamily="34" charset="0"/>
              </a:defRPr>
            </a:lvl2pPr>
            <a:lvl3pPr algn="l">
              <a:defRPr sz="2800">
                <a:solidFill>
                  <a:schemeClr val="tx1"/>
                </a:solidFill>
                <a:latin typeface="Arial" panose="020B0604020202020204" pitchFamily="34" charset="0"/>
              </a:defRPr>
            </a:lvl3pPr>
            <a:lvl4pPr algn="l">
              <a:defRPr sz="2800">
                <a:solidFill>
                  <a:schemeClr val="tx1"/>
                </a:solidFill>
                <a:latin typeface="Arial" panose="020B0604020202020204" pitchFamily="34" charset="0"/>
              </a:defRPr>
            </a:lvl4pPr>
            <a:lvl5pPr algn="l">
              <a:defRPr sz="2800">
                <a:solidFill>
                  <a:schemeClr val="tx1"/>
                </a:solidFill>
                <a:latin typeface="Arial" panose="020B0604020202020204" pitchFamily="34" charset="0"/>
              </a:defRPr>
            </a:lvl5pPr>
            <a:lvl6pPr marL="457200" fontAlgn="base">
              <a:spcBef>
                <a:spcPct val="0"/>
              </a:spcBef>
              <a:spcAft>
                <a:spcPct val="0"/>
              </a:spcAft>
              <a:defRPr sz="2800">
                <a:solidFill>
                  <a:schemeClr val="tx1"/>
                </a:solidFill>
                <a:latin typeface="Arial" panose="020B0604020202020204" pitchFamily="34" charset="0"/>
              </a:defRPr>
            </a:lvl6pPr>
            <a:lvl7pPr marL="914400" fontAlgn="base">
              <a:spcBef>
                <a:spcPct val="0"/>
              </a:spcBef>
              <a:spcAft>
                <a:spcPct val="0"/>
              </a:spcAft>
              <a:defRPr sz="2800">
                <a:solidFill>
                  <a:schemeClr val="tx1"/>
                </a:solidFill>
                <a:latin typeface="Arial" panose="020B0604020202020204" pitchFamily="34" charset="0"/>
              </a:defRPr>
            </a:lvl7pPr>
            <a:lvl8pPr marL="1371600" fontAlgn="base">
              <a:spcBef>
                <a:spcPct val="0"/>
              </a:spcBef>
              <a:spcAft>
                <a:spcPct val="0"/>
              </a:spcAft>
              <a:defRPr sz="2800">
                <a:solidFill>
                  <a:schemeClr val="tx1"/>
                </a:solidFill>
                <a:latin typeface="Arial" panose="020B0604020202020204" pitchFamily="34" charset="0"/>
              </a:defRPr>
            </a:lvl8pPr>
            <a:lvl9pPr marL="1828800" fontAlgn="base">
              <a:spcBef>
                <a:spcPct val="0"/>
              </a:spcBef>
              <a:spcAft>
                <a:spcPct val="0"/>
              </a:spcAft>
              <a:defRPr sz="28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Impact of  Low Health Literacy on Medical Costs</a:t>
            </a:r>
          </a:p>
        </p:txBody>
      </p:sp>
      <p:grpSp>
        <p:nvGrpSpPr>
          <p:cNvPr id="9" name="Group 8"/>
          <p:cNvGrpSpPr/>
          <p:nvPr/>
        </p:nvGrpSpPr>
        <p:grpSpPr>
          <a:xfrm>
            <a:off x="450696" y="2059132"/>
            <a:ext cx="8230313" cy="1362309"/>
            <a:chOff x="675943" y="1870649"/>
            <a:chExt cx="8230313" cy="1362309"/>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75943" y="1870649"/>
              <a:ext cx="8230313" cy="1362309"/>
            </a:xfrm>
            <a:prstGeom prst="rect">
              <a:avLst/>
            </a:prstGeom>
            <a:solidFill>
              <a:schemeClr val="bg1"/>
            </a:solidFill>
          </p:spPr>
        </p:pic>
        <p:sp>
          <p:nvSpPr>
            <p:cNvPr id="7" name="Rectangle 6"/>
            <p:cNvSpPr/>
            <p:nvPr/>
          </p:nvSpPr>
          <p:spPr bwMode="auto">
            <a:xfrm>
              <a:off x="7440118" y="1870649"/>
              <a:ext cx="359764" cy="269823"/>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33399"/>
                </a:solidFill>
                <a:effectLst/>
                <a:uLnTx/>
                <a:uFillTx/>
                <a:latin typeface="Arial" charset="0"/>
                <a:ea typeface="ＭＳ Ｐゴシック" pitchFamily="-114" charset="-128"/>
                <a:cs typeface="+mn-cs"/>
              </a:endParaRPr>
            </a:p>
          </p:txBody>
        </p:sp>
      </p:grpSp>
      <p:sp>
        <p:nvSpPr>
          <p:cNvPr id="3" name="TextBox 2">
            <a:extLst>
              <a:ext uri="{FF2B5EF4-FFF2-40B4-BE49-F238E27FC236}">
                <a16:creationId xmlns="" xmlns:a16="http://schemas.microsoft.com/office/drawing/2014/main" id="{C5E274D8-CEED-4FCD-856E-D64AD3CD5501}"/>
              </a:ext>
            </a:extLst>
          </p:cNvPr>
          <p:cNvSpPr txBox="1"/>
          <p:nvPr/>
        </p:nvSpPr>
        <p:spPr>
          <a:xfrm>
            <a:off x="369324" y="3648265"/>
            <a:ext cx="8412480" cy="2431435"/>
          </a:xfrm>
          <a:prstGeom prst="rect">
            <a:avLst/>
          </a:prstGeom>
          <a:noFill/>
        </p:spPr>
        <p:txBody>
          <a:bodyPr wrap="square" rtlCol="0">
            <a:spAutoFit/>
          </a:bodyPr>
          <a:lstStyle/>
          <a:p>
            <a:r>
              <a:rPr lang="en-US" sz="3200" dirty="0">
                <a:solidFill>
                  <a:schemeClr val="tx1">
                    <a:lumMod val="65000"/>
                    <a:lumOff val="35000"/>
                  </a:schemeClr>
                </a:solidFill>
              </a:rPr>
              <a:t>Involving over 92,000 vets, the largest health literacy to medical cost study, to date.</a:t>
            </a:r>
          </a:p>
          <a:p>
            <a:endParaRPr lang="en-US" sz="3200" dirty="0">
              <a:solidFill>
                <a:schemeClr val="tx1">
                  <a:lumMod val="65000"/>
                  <a:lumOff val="35000"/>
                </a:schemeClr>
              </a:solidFill>
            </a:endParaRPr>
          </a:p>
          <a:p>
            <a:endParaRPr lang="en-US" sz="3200" dirty="0">
              <a:solidFill>
                <a:schemeClr val="tx1">
                  <a:lumMod val="65000"/>
                  <a:lumOff val="35000"/>
                </a:schemeClr>
              </a:solidFill>
            </a:endParaRPr>
          </a:p>
          <a:p>
            <a:pPr lvl="0" eaLnBrk="1" fontAlgn="auto" hangingPunct="1">
              <a:spcBef>
                <a:spcPts val="0"/>
              </a:spcBef>
              <a:spcAft>
                <a:spcPts val="0"/>
              </a:spcAft>
              <a:defRPr/>
            </a:pPr>
            <a:r>
              <a:rPr lang="en-US" dirty="0">
                <a:solidFill>
                  <a:srgbClr val="000000">
                    <a:lumMod val="65000"/>
                    <a:lumOff val="35000"/>
                  </a:srgbClr>
                </a:solidFill>
                <a:latin typeface="Arial"/>
              </a:rPr>
              <a:t>This study helps substantiate MedEncentive’s effectiveness.</a:t>
            </a:r>
          </a:p>
        </p:txBody>
      </p:sp>
    </p:spTree>
    <p:extLst>
      <p:ext uri="{BB962C8B-B14F-4D97-AF65-F5344CB8AC3E}">
        <p14:creationId xmlns:p14="http://schemas.microsoft.com/office/powerpoint/2010/main" val="1922166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Rectangle 2"/>
          <p:cNvSpPr>
            <a:spLocks noChangeArrowheads="1"/>
          </p:cNvSpPr>
          <p:nvPr/>
        </p:nvSpPr>
        <p:spPr bwMode="auto">
          <a:xfrm>
            <a:off x="7938" y="0"/>
            <a:ext cx="91360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a:defRPr sz="2800">
                <a:solidFill>
                  <a:schemeClr val="tx1"/>
                </a:solidFill>
                <a:latin typeface="Arial" panose="020B0604020202020204" pitchFamily="34" charset="0"/>
              </a:defRPr>
            </a:lvl1pPr>
            <a:lvl2pPr algn="l">
              <a:defRPr sz="2800">
                <a:solidFill>
                  <a:schemeClr val="tx1"/>
                </a:solidFill>
                <a:latin typeface="Arial" panose="020B0604020202020204" pitchFamily="34" charset="0"/>
              </a:defRPr>
            </a:lvl2pPr>
            <a:lvl3pPr algn="l">
              <a:defRPr sz="2800">
                <a:solidFill>
                  <a:schemeClr val="tx1"/>
                </a:solidFill>
                <a:latin typeface="Arial" panose="020B0604020202020204" pitchFamily="34" charset="0"/>
              </a:defRPr>
            </a:lvl3pPr>
            <a:lvl4pPr algn="l">
              <a:defRPr sz="2800">
                <a:solidFill>
                  <a:schemeClr val="tx1"/>
                </a:solidFill>
                <a:latin typeface="Arial" panose="020B0604020202020204" pitchFamily="34" charset="0"/>
              </a:defRPr>
            </a:lvl4pPr>
            <a:lvl5pPr algn="l">
              <a:defRPr sz="2800">
                <a:solidFill>
                  <a:schemeClr val="tx1"/>
                </a:solidFill>
                <a:latin typeface="Arial" panose="020B0604020202020204" pitchFamily="34" charset="0"/>
              </a:defRPr>
            </a:lvl5pPr>
            <a:lvl6pPr marL="457200" fontAlgn="base">
              <a:spcBef>
                <a:spcPct val="0"/>
              </a:spcBef>
              <a:spcAft>
                <a:spcPct val="0"/>
              </a:spcAft>
              <a:defRPr sz="2800">
                <a:solidFill>
                  <a:schemeClr val="tx1"/>
                </a:solidFill>
                <a:latin typeface="Arial" panose="020B0604020202020204" pitchFamily="34" charset="0"/>
              </a:defRPr>
            </a:lvl6pPr>
            <a:lvl7pPr marL="914400" fontAlgn="base">
              <a:spcBef>
                <a:spcPct val="0"/>
              </a:spcBef>
              <a:spcAft>
                <a:spcPct val="0"/>
              </a:spcAft>
              <a:defRPr sz="2800">
                <a:solidFill>
                  <a:schemeClr val="tx1"/>
                </a:solidFill>
                <a:latin typeface="Arial" panose="020B0604020202020204" pitchFamily="34" charset="0"/>
              </a:defRPr>
            </a:lvl7pPr>
            <a:lvl8pPr marL="1371600" fontAlgn="base">
              <a:spcBef>
                <a:spcPct val="0"/>
              </a:spcBef>
              <a:spcAft>
                <a:spcPct val="0"/>
              </a:spcAft>
              <a:defRPr sz="2800">
                <a:solidFill>
                  <a:schemeClr val="tx1"/>
                </a:solidFill>
                <a:latin typeface="Arial" panose="020B0604020202020204" pitchFamily="34" charset="0"/>
              </a:defRPr>
            </a:lvl8pPr>
            <a:lvl9pPr marL="1828800" fontAlgn="base">
              <a:spcBef>
                <a:spcPct val="0"/>
              </a:spcBef>
              <a:spcAft>
                <a:spcPct val="0"/>
              </a:spcAft>
              <a:defRPr sz="2800">
                <a:solidFill>
                  <a:schemeClr val="tx1"/>
                </a:solidFill>
                <a:latin typeface="Arial" panose="020B0604020202020204" pitchFamily="34" charset="0"/>
              </a:defRPr>
            </a:lvl9pPr>
          </a:lstStyle>
          <a:p>
            <a:pPr marR="0" lvl="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Impact of  Low Health Literacy on Medical Costs</a:t>
            </a:r>
          </a:p>
        </p:txBody>
      </p:sp>
      <p:graphicFrame>
        <p:nvGraphicFramePr>
          <p:cNvPr id="12" name="Chart 11"/>
          <p:cNvGraphicFramePr/>
          <p:nvPr>
            <p:extLst>
              <p:ext uri="{D42A27DB-BD31-4B8C-83A1-F6EECF244321}">
                <p14:modId xmlns:p14="http://schemas.microsoft.com/office/powerpoint/2010/main" val="3952651562"/>
              </p:ext>
            </p:extLst>
          </p:nvPr>
        </p:nvGraphicFramePr>
        <p:xfrm>
          <a:off x="2251869" y="1262577"/>
          <a:ext cx="4648200" cy="4982648"/>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bwMode="auto">
          <a:xfrm flipV="1">
            <a:off x="3185160" y="4042410"/>
            <a:ext cx="3600450" cy="19050"/>
          </a:xfrm>
          <a:prstGeom prst="line">
            <a:avLst/>
          </a:prstGeom>
          <a:ln w="31750" cap="flat" cmpd="sng" algn="ctr">
            <a:solidFill>
              <a:srgbClr val="FA5300"/>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 xmlns:a16="http://schemas.microsoft.com/office/drawing/2014/main" id="{E2C06A76-91A8-47A5-BF18-0B1B305EC67E}"/>
              </a:ext>
            </a:extLst>
          </p:cNvPr>
          <p:cNvSpPr txBox="1"/>
          <p:nvPr/>
        </p:nvSpPr>
        <p:spPr>
          <a:xfrm>
            <a:off x="6785610" y="3513326"/>
            <a:ext cx="2278912" cy="1077218"/>
          </a:xfrm>
          <a:prstGeom prst="rect">
            <a:avLst/>
          </a:prstGeom>
          <a:solidFill>
            <a:schemeClr val="bg1"/>
          </a:solidFill>
        </p:spPr>
        <p:txBody>
          <a:bodyPr wrap="square" rtlCol="0">
            <a:spAutoFit/>
          </a:bodyPr>
          <a:lstStyle/>
          <a:p>
            <a:r>
              <a:rPr lang="en-US" sz="3200" dirty="0">
                <a:solidFill>
                  <a:schemeClr val="tx1">
                    <a:lumMod val="65000"/>
                    <a:lumOff val="35000"/>
                  </a:schemeClr>
                </a:solidFill>
              </a:rPr>
              <a:t>Nearly a 2x difference!</a:t>
            </a:r>
          </a:p>
        </p:txBody>
      </p:sp>
    </p:spTree>
    <p:extLst>
      <p:ext uri="{BB962C8B-B14F-4D97-AF65-F5344CB8AC3E}">
        <p14:creationId xmlns:p14="http://schemas.microsoft.com/office/powerpoint/2010/main" val="37593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 y="2049"/>
            <a:ext cx="9134061" cy="115089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Inadequate health literacy is prevalent in the U.S.</a:t>
            </a:r>
          </a:p>
        </p:txBody>
      </p:sp>
      <p:grpSp>
        <p:nvGrpSpPr>
          <p:cNvPr id="14" name="Group 13"/>
          <p:cNvGrpSpPr/>
          <p:nvPr/>
        </p:nvGrpSpPr>
        <p:grpSpPr>
          <a:xfrm>
            <a:off x="5633406" y="1966685"/>
            <a:ext cx="3053394" cy="523220"/>
            <a:chOff x="5500914" y="1502228"/>
            <a:chExt cx="3053394" cy="523220"/>
          </a:xfrm>
        </p:grpSpPr>
        <p:sp>
          <p:nvSpPr>
            <p:cNvPr id="9" name="TextBox 8"/>
            <p:cNvSpPr txBox="1"/>
            <p:nvPr/>
          </p:nvSpPr>
          <p:spPr>
            <a:xfrm>
              <a:off x="6079622" y="1502228"/>
              <a:ext cx="2474686" cy="523220"/>
            </a:xfrm>
            <a:prstGeom prst="rect">
              <a:avLst/>
            </a:prstGeom>
            <a:solidFill>
              <a:schemeClr val="bg1">
                <a:lumMod val="95000"/>
              </a:schemeClr>
            </a:solidFill>
            <a:ln>
              <a:solidFill>
                <a:schemeClr val="bg2"/>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808080">
                      <a:lumMod val="50000"/>
                    </a:srgbClr>
                  </a:solidFill>
                  <a:effectLst/>
                  <a:uLnTx/>
                  <a:uFillTx/>
                  <a:latin typeface="Arial" charset="0"/>
                  <a:ea typeface="ＭＳ Ｐゴシック" pitchFamily="34" charset="-128"/>
                  <a:cs typeface="+mn-cs"/>
                </a:rPr>
                <a:t>Only 1 in 9 Americans have proficient health literacy</a:t>
              </a:r>
            </a:p>
          </p:txBody>
        </p:sp>
        <p:cxnSp>
          <p:nvCxnSpPr>
            <p:cNvPr id="11" name="Straight Arrow Connector 10"/>
            <p:cNvCxnSpPr>
              <a:stCxn id="9" idx="1"/>
            </p:cNvCxnSpPr>
            <p:nvPr/>
          </p:nvCxnSpPr>
          <p:spPr bwMode="auto">
            <a:xfrm flipH="1" flipV="1">
              <a:off x="5500914" y="1705429"/>
              <a:ext cx="578708" cy="58409"/>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0">
              <a:schemeClr val="accent6"/>
            </a:fillRef>
            <a:effectRef idx="0">
              <a:schemeClr val="accent6"/>
            </a:effectRef>
            <a:fontRef idx="minor">
              <a:schemeClr val="tx1"/>
            </a:fontRef>
          </p:style>
        </p:cxnSp>
      </p:grpSp>
      <p:sp>
        <p:nvSpPr>
          <p:cNvPr id="17" name="Rectangle 16"/>
          <p:cNvSpPr/>
          <p:nvPr/>
        </p:nvSpPr>
        <p:spPr>
          <a:xfrm>
            <a:off x="319880" y="6245225"/>
            <a:ext cx="8142514" cy="21544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Verdana" panose="020B0604030504040204" pitchFamily="34" charset="0"/>
                <a:ea typeface="ＭＳ Ｐゴシック" pitchFamily="34" charset="-128"/>
                <a:cs typeface="+mn-cs"/>
              </a:rPr>
              <a:t>Source: U.S. Department of Education, Institute of Education Sciences, 2003 National Assessment of Adult Literacy. </a:t>
            </a:r>
            <a:endParaRPr kumimoji="0" lang="en-US" sz="8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endParaRPr>
          </a:p>
        </p:txBody>
      </p:sp>
      <p:graphicFrame>
        <p:nvGraphicFramePr>
          <p:cNvPr id="19" name="Chart 18"/>
          <p:cNvGraphicFramePr>
            <a:graphicFrameLocks noChangeAspect="1"/>
          </p:cNvGraphicFramePr>
          <p:nvPr>
            <p:extLst>
              <p:ext uri="{D42A27DB-BD31-4B8C-83A1-F6EECF244321}">
                <p14:modId xmlns:p14="http://schemas.microsoft.com/office/powerpoint/2010/main" val="2364939402"/>
              </p:ext>
            </p:extLst>
          </p:nvPr>
        </p:nvGraphicFramePr>
        <p:xfrm>
          <a:off x="696961" y="1672299"/>
          <a:ext cx="7388352" cy="44561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59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 y="2049"/>
            <a:ext cx="9134061" cy="115089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Health literacy has been largely ignored and underrated…</a:t>
            </a:r>
          </a:p>
        </p:txBody>
      </p:sp>
      <p:sp>
        <p:nvSpPr>
          <p:cNvPr id="5" name="TextBox 4"/>
          <p:cNvSpPr txBox="1"/>
          <p:nvPr/>
        </p:nvSpPr>
        <p:spPr>
          <a:xfrm>
            <a:off x="639901" y="2156361"/>
            <a:ext cx="7854255" cy="2586865"/>
          </a:xfrm>
          <a:prstGeom prst="rect">
            <a:avLst/>
          </a:prstGeom>
          <a:solidFill>
            <a:schemeClr val="bg1"/>
          </a:solidFill>
        </p:spPr>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“If inadequate health literacy is harmful, expensive and prevalent, then why is it overlooked and undervalued?”  </a:t>
            </a:r>
          </a:p>
        </p:txBody>
      </p:sp>
      <p:sp>
        <p:nvSpPr>
          <p:cNvPr id="4" name="Date Placeholder 10">
            <a:extLst>
              <a:ext uri="{FF2B5EF4-FFF2-40B4-BE49-F238E27FC236}">
                <a16:creationId xmlns="" xmlns:a16="http://schemas.microsoft.com/office/drawing/2014/main" id="{13731C43-AF87-4537-8CE0-805CDEEEA1E2}"/>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1139728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77EC0B-99D8-4EFB-BCAA-4A1CAE038153}"/>
              </a:ext>
            </a:extLst>
          </p:cNvPr>
          <p:cNvSpPr>
            <a:spLocks noGrp="1"/>
          </p:cNvSpPr>
          <p:nvPr>
            <p:ph type="title"/>
          </p:nvPr>
        </p:nvSpPr>
        <p:spPr>
          <a:xfrm>
            <a:off x="0" y="0"/>
            <a:ext cx="9144000" cy="1127760"/>
          </a:xfrm>
        </p:spPr>
        <p:txBody>
          <a:bodyPr/>
          <a:lstStyle/>
          <a:p>
            <a:r>
              <a:rPr lang="en-US" dirty="0"/>
              <a:t>The Question</a:t>
            </a:r>
          </a:p>
        </p:txBody>
      </p:sp>
      <p:sp>
        <p:nvSpPr>
          <p:cNvPr id="3" name="Content Placeholder 2">
            <a:extLst>
              <a:ext uri="{FF2B5EF4-FFF2-40B4-BE49-F238E27FC236}">
                <a16:creationId xmlns="" xmlns:a16="http://schemas.microsoft.com/office/drawing/2014/main" id="{A68B14D4-DA26-4E84-9321-79F30F31D428}"/>
              </a:ext>
            </a:extLst>
          </p:cNvPr>
          <p:cNvSpPr>
            <a:spLocks noGrp="1"/>
          </p:cNvSpPr>
          <p:nvPr>
            <p:ph idx="1"/>
          </p:nvPr>
        </p:nvSpPr>
        <p:spPr>
          <a:xfrm>
            <a:off x="457200" y="3103418"/>
            <a:ext cx="8229600" cy="2885585"/>
          </a:xfrm>
        </p:spPr>
        <p:txBody>
          <a:bodyPr/>
          <a:lstStyle/>
          <a:p>
            <a:pPr marL="0" indent="0">
              <a:buNone/>
            </a:pPr>
            <a:r>
              <a:rPr lang="en-US" dirty="0"/>
              <a:t>Can we really control the cost of healthcare?</a:t>
            </a:r>
          </a:p>
        </p:txBody>
      </p:sp>
      <p:sp>
        <p:nvSpPr>
          <p:cNvPr id="4" name="Slide Number Placeholder 3">
            <a:extLst>
              <a:ext uri="{FF2B5EF4-FFF2-40B4-BE49-F238E27FC236}">
                <a16:creationId xmlns="" xmlns:a16="http://schemas.microsoft.com/office/drawing/2014/main" id="{7F9C6DC8-FFCE-4A6B-AE45-AC138E15E76A}"/>
              </a:ext>
            </a:extLst>
          </p:cNvPr>
          <p:cNvSpPr>
            <a:spLocks noGrp="1"/>
          </p:cNvSpPr>
          <p:nvPr>
            <p:ph type="sldNum" sz="quarter" idx="12"/>
          </p:nvPr>
        </p:nvSpPr>
        <p:spPr/>
        <p:txBody>
          <a:bodyPr/>
          <a:lstStyle/>
          <a:p>
            <a:pPr>
              <a:defRPr/>
            </a:pPr>
            <a:fld id="{A4C042AF-4795-4B55-9063-F368A9F55274}" type="slidenum">
              <a:rPr lang="en-US" smtClean="0"/>
              <a:pPr>
                <a:defRPr/>
              </a:pPr>
              <a:t>2</a:t>
            </a:fld>
            <a:endParaRPr lang="en-US"/>
          </a:p>
        </p:txBody>
      </p:sp>
    </p:spTree>
    <p:extLst>
      <p:ext uri="{BB962C8B-B14F-4D97-AF65-F5344CB8AC3E}">
        <p14:creationId xmlns:p14="http://schemas.microsoft.com/office/powerpoint/2010/main" val="2611198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659" y="1701789"/>
            <a:ext cx="8206740" cy="4154984"/>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1200"/>
              </a:spcBef>
              <a:spcAft>
                <a:spcPts val="0"/>
              </a:spcAft>
              <a:buClrTx/>
              <a:buSzTx/>
              <a:buFont typeface="+mj-lt"/>
              <a:buAutoNum type="arabicPeriod"/>
              <a:tabLst/>
              <a:defRPr/>
            </a:pPr>
            <a:r>
              <a:rPr kumimoji="0" lang="en-US" sz="32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The impacts of health lit</a:t>
            </a:r>
            <a:r>
              <a:rPr kumimoji="0" lang="en-US" sz="3200" b="0" i="0" u="none" strike="noStrike" kern="0" cap="none" spc="0" normalizeH="0" baseline="0" noProof="0" dirty="0">
                <a:ln>
                  <a:noFill/>
                </a:ln>
                <a:solidFill>
                  <a:srgbClr val="606060"/>
                </a:solidFill>
                <a:effectLst/>
                <a:uLnTx/>
                <a:uFillTx/>
                <a:latin typeface="Arial" charset="0"/>
                <a:ea typeface="ＭＳ Ｐゴシック" pitchFamily="34" charset="-128"/>
                <a:cs typeface="+mn-cs"/>
              </a:rPr>
              <a:t>era</a:t>
            </a:r>
            <a:r>
              <a:rPr kumimoji="0" lang="en-US" sz="32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cy are not widely known</a:t>
            </a:r>
          </a:p>
          <a:p>
            <a:pPr marL="742950" marR="0" lvl="0" indent="-742950" algn="l" defTabSz="914400" rtl="0" eaLnBrk="1" fontAlgn="auto" latinLnBrk="0" hangingPunct="1">
              <a:lnSpc>
                <a:spcPct val="100000"/>
              </a:lnSpc>
              <a:spcBef>
                <a:spcPts val="1200"/>
              </a:spcBef>
              <a:spcAft>
                <a:spcPts val="0"/>
              </a:spcAft>
              <a:buClrTx/>
              <a:buSzTx/>
              <a:buFont typeface="+mj-lt"/>
              <a:buAutoNum type="arabicPeriod"/>
              <a:tabLst/>
              <a:defRPr/>
            </a:pPr>
            <a:r>
              <a:rPr kumimoji="0" lang="en-US" sz="32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It seems too simplistic</a:t>
            </a:r>
          </a:p>
          <a:p>
            <a:pPr marL="742950" marR="0" lvl="0" indent="-742950" algn="l" defTabSz="914400" rtl="0" eaLnBrk="1" fontAlgn="auto" latinLnBrk="0" hangingPunct="1">
              <a:lnSpc>
                <a:spcPct val="100000"/>
              </a:lnSpc>
              <a:spcBef>
                <a:spcPts val="1200"/>
              </a:spcBef>
              <a:spcAft>
                <a:spcPts val="0"/>
              </a:spcAft>
              <a:buClrTx/>
              <a:buSzTx/>
              <a:buFont typeface="+mj-lt"/>
              <a:buAutoNum type="arabicPeriod"/>
              <a:tabLst/>
              <a:defRPr/>
            </a:pPr>
            <a:r>
              <a:rPr lang="en-US" sz="3200" kern="0" dirty="0">
                <a:solidFill>
                  <a:srgbClr val="808080">
                    <a:lumMod val="75000"/>
                  </a:srgbClr>
                </a:solidFill>
              </a:rPr>
              <a:t>It is not in the best interest of key stakeholders </a:t>
            </a:r>
            <a:endParaRPr kumimoji="0" lang="en-US" sz="32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endParaRPr>
          </a:p>
          <a:p>
            <a:pPr marL="742950" marR="0" lvl="0" indent="-742950" algn="l" defTabSz="914400" rtl="0" eaLnBrk="1" fontAlgn="auto" latinLnBrk="0" hangingPunct="1">
              <a:lnSpc>
                <a:spcPct val="100000"/>
              </a:lnSpc>
              <a:spcBef>
                <a:spcPts val="2400"/>
              </a:spcBef>
              <a:spcAft>
                <a:spcPts val="0"/>
              </a:spcAft>
              <a:buClrTx/>
              <a:buSzTx/>
              <a:buFont typeface="+mj-lt"/>
              <a:buAutoNum type="arabicPeriod"/>
              <a:tabLst/>
              <a:defRPr/>
            </a:pPr>
            <a:r>
              <a:rPr kumimoji="0" lang="en-US" sz="3200" b="0" i="0" u="sng"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Viable solutions to improve health literacy are non-existent</a:t>
            </a:r>
          </a:p>
        </p:txBody>
      </p:sp>
      <p:sp>
        <p:nvSpPr>
          <p:cNvPr id="3" name="Title 1"/>
          <p:cNvSpPr txBox="1">
            <a:spLocks/>
          </p:cNvSpPr>
          <p:nvPr/>
        </p:nvSpPr>
        <p:spPr>
          <a:xfrm>
            <a:off x="-1" y="2049"/>
            <a:ext cx="9134061" cy="115089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Four reasons health literacy is overlooked and undervalued…</a:t>
            </a:r>
          </a:p>
        </p:txBody>
      </p:sp>
      <p:sp>
        <p:nvSpPr>
          <p:cNvPr id="4" name="Date Placeholder 10">
            <a:extLst>
              <a:ext uri="{FF2B5EF4-FFF2-40B4-BE49-F238E27FC236}">
                <a16:creationId xmlns="" xmlns:a16="http://schemas.microsoft.com/office/drawing/2014/main" id="{43BD0CA4-5023-43DE-BC1F-26F1B75C0560}"/>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137276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28600" y="2306788"/>
            <a:ext cx="8686800" cy="1910234"/>
          </a:xfrm>
          <a:prstGeom prst="rect">
            <a:avLst/>
          </a:prstGeom>
        </p:spPr>
      </p:pic>
      <p:sp>
        <p:nvSpPr>
          <p:cNvPr id="3" name="Title 1"/>
          <p:cNvSpPr txBox="1">
            <a:spLocks/>
          </p:cNvSpPr>
          <p:nvPr/>
        </p:nvSpPr>
        <p:spPr>
          <a:xfrm>
            <a:off x="0" y="0"/>
            <a:ext cx="9144000" cy="112776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1204913" lvl="0" indent="-969963" defTabSz="1149350" eaLnBrk="1" fontAlgn="auto" hangingPunct="1">
              <a:spcBef>
                <a:spcPts val="1200"/>
              </a:spcBef>
              <a:spcAft>
                <a:spcPts val="0"/>
              </a:spcAft>
              <a:defRPr/>
            </a:pPr>
            <a:r>
              <a:rPr lang="en-US" kern="0" dirty="0">
                <a:latin typeface="Arial" charset="0"/>
                <a:ea typeface="ＭＳ Ｐゴシック" pitchFamily="34" charset="-128"/>
              </a:rPr>
              <a:t>#1.	The impacts of health literacy are not widely known…IS CHANGING</a:t>
            </a:r>
          </a:p>
        </p:txBody>
      </p:sp>
    </p:spTree>
    <p:extLst>
      <p:ext uri="{BB962C8B-B14F-4D97-AF65-F5344CB8AC3E}">
        <p14:creationId xmlns:p14="http://schemas.microsoft.com/office/powerpoint/2010/main" val="1531660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475" y="1303072"/>
            <a:ext cx="6383436" cy="5452518"/>
          </a:xfrm>
          <a:prstGeom prst="rect">
            <a:avLst/>
          </a:prstGeom>
          <a:ln>
            <a:solidFill>
              <a:schemeClr val="accent1"/>
            </a:solidFill>
          </a:ln>
        </p:spPr>
      </p:pic>
      <p:sp>
        <p:nvSpPr>
          <p:cNvPr id="3" name="Title 1"/>
          <p:cNvSpPr txBox="1">
            <a:spLocks/>
          </p:cNvSpPr>
          <p:nvPr/>
        </p:nvSpPr>
        <p:spPr>
          <a:xfrm>
            <a:off x="0" y="0"/>
            <a:ext cx="9144000" cy="112776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1204913" lvl="0" indent="-969963" defTabSz="1149350" eaLnBrk="1" fontAlgn="auto" hangingPunct="1">
              <a:spcBef>
                <a:spcPts val="1200"/>
              </a:spcBef>
              <a:spcAft>
                <a:spcPts val="0"/>
              </a:spcAft>
              <a:defRPr/>
            </a:pPr>
            <a:r>
              <a:rPr lang="en-US" kern="0" dirty="0">
                <a:latin typeface="Arial" charset="0"/>
                <a:ea typeface="ＭＳ Ｐゴシック" pitchFamily="34" charset="-128"/>
              </a:rPr>
              <a:t>#1.	The impacts of health literacy are not widely known…IS CHANGING</a:t>
            </a:r>
          </a:p>
        </p:txBody>
      </p:sp>
      <p:sp>
        <p:nvSpPr>
          <p:cNvPr id="2" name="TextBox 1">
            <a:extLst>
              <a:ext uri="{FF2B5EF4-FFF2-40B4-BE49-F238E27FC236}">
                <a16:creationId xmlns="" xmlns:a16="http://schemas.microsoft.com/office/drawing/2014/main" id="{115BD72B-E058-481F-91F7-D76A688E7598}"/>
              </a:ext>
            </a:extLst>
          </p:cNvPr>
          <p:cNvSpPr txBox="1"/>
          <p:nvPr/>
        </p:nvSpPr>
        <p:spPr>
          <a:xfrm>
            <a:off x="5325036" y="4961964"/>
            <a:ext cx="3563470" cy="1015663"/>
          </a:xfrm>
          <a:prstGeom prst="rect">
            <a:avLst/>
          </a:prstGeom>
          <a:solidFill>
            <a:schemeClr val="bg1"/>
          </a:solidFill>
          <a:ln>
            <a:solidFill>
              <a:schemeClr val="bg1">
                <a:lumMod val="50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pitchFamily="34" charset="-128"/>
                <a:cs typeface="+mn-cs"/>
              </a:rPr>
              <a:t>18 states with health literacy initiatives is better than none, but far from all 50…</a:t>
            </a:r>
          </a:p>
        </p:txBody>
      </p:sp>
    </p:spTree>
    <p:extLst>
      <p:ext uri="{BB962C8B-B14F-4D97-AF65-F5344CB8AC3E}">
        <p14:creationId xmlns:p14="http://schemas.microsoft.com/office/powerpoint/2010/main" val="422707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2776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1204913" lvl="0" indent="-969963" defTabSz="1149350" eaLnBrk="1" fontAlgn="auto" hangingPunct="1">
              <a:spcBef>
                <a:spcPts val="1200"/>
              </a:spcBef>
              <a:spcAft>
                <a:spcPts val="0"/>
              </a:spcAft>
              <a:defRPr/>
            </a:pPr>
            <a:r>
              <a:rPr lang="en-US" kern="0" dirty="0">
                <a:latin typeface="Arial" charset="0"/>
                <a:ea typeface="ＭＳ Ｐゴシック" pitchFamily="34" charset="-128"/>
              </a:rPr>
              <a:t>#1.	The impacts of health literacy are not widely known…IS CHANGING</a:t>
            </a:r>
          </a:p>
        </p:txBody>
      </p:sp>
      <p:grpSp>
        <p:nvGrpSpPr>
          <p:cNvPr id="14" name="Group 13"/>
          <p:cNvGrpSpPr/>
          <p:nvPr/>
        </p:nvGrpSpPr>
        <p:grpSpPr>
          <a:xfrm>
            <a:off x="247426" y="1333045"/>
            <a:ext cx="7680960" cy="5224264"/>
            <a:chOff x="731519" y="1409589"/>
            <a:chExt cx="7680960" cy="5224264"/>
          </a:xfrm>
        </p:grpSpPr>
        <p:pic>
          <p:nvPicPr>
            <p:cNvPr id="15" name="Picture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519" y="2313313"/>
              <a:ext cx="7680960" cy="4320540"/>
            </a:xfrm>
            <a:prstGeom prst="rect">
              <a:avLst/>
            </a:prstGeom>
            <a:ln>
              <a:solidFill>
                <a:schemeClr val="bg2"/>
              </a:solidFill>
            </a:ln>
          </p:spPr>
        </p:pic>
        <p:sp>
          <p:nvSpPr>
            <p:cNvPr id="16" name="TextBox 15"/>
            <p:cNvSpPr txBox="1"/>
            <p:nvPr/>
          </p:nvSpPr>
          <p:spPr>
            <a:xfrm>
              <a:off x="731519" y="1409589"/>
              <a:ext cx="7680960" cy="954107"/>
            </a:xfrm>
            <a:prstGeom prst="rect">
              <a:avLst/>
            </a:prstGeom>
            <a:solidFill>
              <a:schemeClr val="bg1"/>
            </a:solid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Ontario Ministry of Health Booth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srgbClr val="808080">
                      <a:lumMod val="75000"/>
                    </a:srgbClr>
                  </a:solidFill>
                  <a:effectLst/>
                  <a:uLnTx/>
                  <a:uFillTx/>
                  <a:latin typeface="Arial" charset="0"/>
                  <a:ea typeface="ＭＳ Ｐゴシック" pitchFamily="34" charset="-128"/>
                  <a:cs typeface="+mn-cs"/>
                </a:rPr>
                <a:t>HealthAchieve</a:t>
              </a:r>
              <a:r>
                <a:rPr kumimoji="0" lang="en-US" sz="28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 Conference - Toronto</a:t>
              </a:r>
            </a:p>
          </p:txBody>
        </p:sp>
      </p:grpSp>
      <p:pic>
        <p:nvPicPr>
          <p:cNvPr id="7" name="Picture 6">
            <a:extLst>
              <a:ext uri="{FF2B5EF4-FFF2-40B4-BE49-F238E27FC236}">
                <a16:creationId xmlns="" xmlns:a16="http://schemas.microsoft.com/office/drawing/2014/main" id="{C7BC168C-CA2D-40A8-AB64-2386FE6B913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24846" y="2416630"/>
            <a:ext cx="4214225" cy="693480"/>
          </a:xfrm>
          <a:prstGeom prst="rect">
            <a:avLst/>
          </a:prstGeom>
        </p:spPr>
      </p:pic>
      <p:sp>
        <p:nvSpPr>
          <p:cNvPr id="8" name="Date Placeholder 10">
            <a:extLst>
              <a:ext uri="{FF2B5EF4-FFF2-40B4-BE49-F238E27FC236}">
                <a16:creationId xmlns="" xmlns:a16="http://schemas.microsoft.com/office/drawing/2014/main" id="{4F3FA52B-8D53-42D4-9B60-DDC38D894F49}"/>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1103557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659" y="1449014"/>
            <a:ext cx="8209286"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1800"/>
              </a:spcAft>
              <a:buClrTx/>
              <a:buSzTx/>
              <a:buFontTx/>
              <a:buNone/>
              <a:tabLst/>
              <a:defRPr/>
            </a:pPr>
            <a:r>
              <a:rPr kumimoji="0" lang="en-US" sz="24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Everyone knows that they should exercise more and</a:t>
            </a:r>
            <a:r>
              <a:rPr kumimoji="0" lang="en-US" sz="2400" b="0" i="0" u="none" strike="noStrike" kern="0" cap="none" spc="0" normalizeH="0" noProof="0" dirty="0">
                <a:ln>
                  <a:noFill/>
                </a:ln>
                <a:solidFill>
                  <a:srgbClr val="808080">
                    <a:lumMod val="75000"/>
                  </a:srgbClr>
                </a:solidFill>
                <a:effectLst/>
                <a:uLnTx/>
                <a:uFillTx/>
                <a:latin typeface="Arial" charset="0"/>
                <a:ea typeface="ＭＳ Ｐゴシック" pitchFamily="34" charset="-128"/>
                <a:cs typeface="+mn-cs"/>
              </a:rPr>
              <a:t> eat better – right?</a:t>
            </a:r>
          </a:p>
          <a:p>
            <a:pPr marL="0" marR="0" lvl="0" indent="0" algn="l" defTabSz="914400" rtl="0" eaLnBrk="1" fontAlgn="auto" latinLnBrk="0" hangingPunct="1">
              <a:lnSpc>
                <a:spcPct val="100000"/>
              </a:lnSpc>
              <a:spcBef>
                <a:spcPts val="1200"/>
              </a:spcBef>
              <a:spcAft>
                <a:spcPts val="1800"/>
              </a:spcAft>
              <a:buClrTx/>
              <a:buSzTx/>
              <a:buFontTx/>
              <a:buNone/>
              <a:tabLst/>
              <a:defRPr/>
            </a:pPr>
            <a:r>
              <a:rPr lang="en-US" sz="2400" kern="0" baseline="0" dirty="0">
                <a:solidFill>
                  <a:srgbClr val="808080">
                    <a:lumMod val="75000"/>
                  </a:srgbClr>
                </a:solidFill>
              </a:rPr>
              <a:t>Limited health literacy examples:</a:t>
            </a:r>
          </a:p>
          <a:p>
            <a:pPr marL="342900" marR="0" lvl="0" indent="-342900" algn="l" defTabSz="914400" rtl="0" eaLnBrk="1" fontAlgn="auto" latinLnBrk="0" hangingPunct="1">
              <a:lnSpc>
                <a:spcPct val="100000"/>
              </a:lnSpc>
              <a:spcBef>
                <a:spcPts val="1200"/>
              </a:spcBef>
              <a:spcAft>
                <a:spcPts val="1800"/>
              </a:spcAft>
              <a:buClrTx/>
              <a:buSzTx/>
              <a:buFont typeface="Arial" panose="020B0604020202020204" pitchFamily="34" charset="0"/>
              <a:buChar char="•"/>
              <a:tabLst/>
              <a:defRPr/>
            </a:pPr>
            <a:r>
              <a:rPr kumimoji="0" lang="en-US" sz="2400" b="0" i="0" u="none" strike="noStrike" kern="0" cap="none" spc="0" normalizeH="0" noProof="0" dirty="0">
                <a:ln>
                  <a:noFill/>
                </a:ln>
                <a:solidFill>
                  <a:srgbClr val="808080">
                    <a:lumMod val="75000"/>
                  </a:srgbClr>
                </a:solidFill>
                <a:effectLst/>
                <a:uLnTx/>
                <a:uFillTx/>
                <a:latin typeface="Arial" charset="0"/>
                <a:ea typeface="ＭＳ Ｐゴシック" pitchFamily="34" charset="-128"/>
                <a:cs typeface="+mn-cs"/>
              </a:rPr>
              <a:t>Patient quits taking a medicine because they feel fine</a:t>
            </a:r>
          </a:p>
          <a:p>
            <a:pPr marL="342900" marR="0" lvl="0" indent="-342900" algn="l" defTabSz="914400" rtl="0" eaLnBrk="1" fontAlgn="auto" latinLnBrk="0" hangingPunct="1">
              <a:lnSpc>
                <a:spcPct val="100000"/>
              </a:lnSpc>
              <a:spcBef>
                <a:spcPts val="1200"/>
              </a:spcBef>
              <a:spcAft>
                <a:spcPts val="1800"/>
              </a:spcAft>
              <a:buClrTx/>
              <a:buSzTx/>
              <a:buFont typeface="Arial" panose="020B0604020202020204" pitchFamily="34" charset="0"/>
              <a:buChar char="•"/>
              <a:tabLst/>
              <a:defRPr/>
            </a:pPr>
            <a:r>
              <a:rPr lang="en-US" sz="2400" kern="0" baseline="0" dirty="0">
                <a:solidFill>
                  <a:srgbClr val="808080">
                    <a:lumMod val="75000"/>
                  </a:srgbClr>
                </a:solidFill>
              </a:rPr>
              <a:t>Patient</a:t>
            </a:r>
            <a:r>
              <a:rPr lang="en-US" sz="2400" kern="0" dirty="0">
                <a:solidFill>
                  <a:srgbClr val="808080">
                    <a:lumMod val="75000"/>
                  </a:srgbClr>
                </a:solidFill>
              </a:rPr>
              <a:t> quits taking a medicine because they cannot tolerate it</a:t>
            </a:r>
          </a:p>
          <a:p>
            <a:pPr marL="342900" marR="0" lvl="0" indent="-342900" algn="l" defTabSz="914400" rtl="0" eaLnBrk="1" fontAlgn="auto" latinLnBrk="0" hangingPunct="1">
              <a:lnSpc>
                <a:spcPct val="100000"/>
              </a:lnSpc>
              <a:spcBef>
                <a:spcPts val="1200"/>
              </a:spcBef>
              <a:spcAft>
                <a:spcPts val="18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Coffee</a:t>
            </a:r>
            <a:r>
              <a:rPr kumimoji="0" lang="en-US" sz="2400" b="0" i="0" u="none" strike="noStrike" kern="0" cap="none" spc="0" normalizeH="0" noProof="0" dirty="0">
                <a:ln>
                  <a:noFill/>
                </a:ln>
                <a:solidFill>
                  <a:srgbClr val="808080">
                    <a:lumMod val="75000"/>
                  </a:srgbClr>
                </a:solidFill>
                <a:effectLst/>
                <a:uLnTx/>
                <a:uFillTx/>
                <a:latin typeface="Arial" charset="0"/>
                <a:ea typeface="ＭＳ Ｐゴシック" pitchFamily="34" charset="-128"/>
                <a:cs typeface="+mn-cs"/>
              </a:rPr>
              <a:t> is good for you, no wait, it’s bad for you</a:t>
            </a:r>
            <a:endParaRPr kumimoji="0" lang="en-US" sz="24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endParaRPr>
          </a:p>
        </p:txBody>
      </p:sp>
      <p:sp>
        <p:nvSpPr>
          <p:cNvPr id="3" name="Title 1"/>
          <p:cNvSpPr txBox="1">
            <a:spLocks/>
          </p:cNvSpPr>
          <p:nvPr/>
        </p:nvSpPr>
        <p:spPr>
          <a:xfrm>
            <a:off x="-1" y="2049"/>
            <a:ext cx="9134061" cy="115089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234950" lvl="0" defTabSz="1149350" eaLnBrk="1" fontAlgn="auto" hangingPunct="1">
              <a:spcBef>
                <a:spcPts val="1200"/>
              </a:spcBef>
              <a:spcAft>
                <a:spcPts val="0"/>
              </a:spcAft>
              <a:defRPr/>
            </a:pPr>
            <a:r>
              <a:rPr lang="en-US" sz="3600" kern="0" dirty="0">
                <a:latin typeface="Arial" charset="0"/>
                <a:ea typeface="ＭＳ Ｐゴシック" pitchFamily="34" charset="-128"/>
              </a:rPr>
              <a:t>#2.	It seems too simplistic</a:t>
            </a:r>
          </a:p>
        </p:txBody>
      </p:sp>
      <p:sp>
        <p:nvSpPr>
          <p:cNvPr id="4" name="Date Placeholder 10">
            <a:extLst>
              <a:ext uri="{FF2B5EF4-FFF2-40B4-BE49-F238E27FC236}">
                <a16:creationId xmlns="" xmlns:a16="http://schemas.microsoft.com/office/drawing/2014/main" id="{111419AA-F0C0-418B-B257-9A37D7C299BC}"/>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2840920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C6B0E07-A761-4141-B29C-CC720708A805}"/>
              </a:ext>
            </a:extLst>
          </p:cNvPr>
          <p:cNvSpPr>
            <a:spLocks noGrp="1"/>
          </p:cNvSpPr>
          <p:nvPr>
            <p:ph idx="1"/>
          </p:nvPr>
        </p:nvSpPr>
        <p:spPr>
          <a:xfrm>
            <a:off x="457200" y="2603368"/>
            <a:ext cx="8229600" cy="3471359"/>
          </a:xfrm>
        </p:spPr>
        <p:txBody>
          <a:bodyPr/>
          <a:lstStyle/>
          <a:p>
            <a:pPr marL="0" indent="0">
              <a:buNone/>
            </a:pPr>
            <a:r>
              <a:rPr lang="en-US" sz="2800" b="1" dirty="0"/>
              <a:t>Industry slow to improve patient health literacy</a:t>
            </a:r>
          </a:p>
          <a:p>
            <a:pPr marL="0" indent="0">
              <a:buNone/>
            </a:pPr>
            <a:r>
              <a:rPr lang="en-US" sz="1200" dirty="0"/>
              <a:t>By Steven Ross Johnson  |  November 3, 2018</a:t>
            </a:r>
          </a:p>
          <a:p>
            <a:pPr marL="0" indent="0">
              <a:buNone/>
            </a:pPr>
            <a:endParaRPr lang="en-US" sz="1200" dirty="0"/>
          </a:p>
          <a:p>
            <a:pPr marL="0" lvl="0" indent="0">
              <a:spcBef>
                <a:spcPct val="0"/>
              </a:spcBef>
              <a:buNone/>
            </a:pPr>
            <a:r>
              <a:rPr lang="en-US" sz="2400" kern="1200" dirty="0">
                <a:solidFill>
                  <a:srgbClr val="000000"/>
                </a:solidFill>
                <a:latin typeface="Arial" charset="0"/>
                <a:ea typeface="ＭＳ Ｐゴシック" pitchFamily="34" charset="-128"/>
              </a:rPr>
              <a:t>“Movement as a country toward improving health literacy has been slow,” said Michael Abrams, managing partner at healthcare consulting firm </a:t>
            </a:r>
            <a:r>
              <a:rPr lang="en-US" sz="2400" kern="1200" dirty="0" err="1">
                <a:solidFill>
                  <a:srgbClr val="000000"/>
                </a:solidFill>
                <a:latin typeface="Arial" charset="0"/>
                <a:ea typeface="ＭＳ Ｐゴシック" pitchFamily="34" charset="-128"/>
              </a:rPr>
              <a:t>Numerof</a:t>
            </a:r>
            <a:r>
              <a:rPr lang="en-US" sz="2400" kern="1200" dirty="0">
                <a:solidFill>
                  <a:srgbClr val="000000"/>
                </a:solidFill>
                <a:latin typeface="Arial" charset="0"/>
                <a:ea typeface="ＭＳ Ｐゴシック" pitchFamily="34" charset="-128"/>
              </a:rPr>
              <a:t> &amp; Associates. “The lack of a centralized effort on the part of the federal government to address low health literacy is somewhat surprising given that HHS recognized it as a major problem back in 2010 when it released a National Action Plan.” </a:t>
            </a:r>
          </a:p>
          <a:p>
            <a:pPr marL="0" indent="0">
              <a:buNone/>
            </a:pPr>
            <a:endParaRPr lang="en-US" sz="1200" dirty="0"/>
          </a:p>
        </p:txBody>
      </p:sp>
      <p:pic>
        <p:nvPicPr>
          <p:cNvPr id="4" name="Picture 3">
            <a:extLst>
              <a:ext uri="{FF2B5EF4-FFF2-40B4-BE49-F238E27FC236}">
                <a16:creationId xmlns="" xmlns:a16="http://schemas.microsoft.com/office/drawing/2014/main" id="{0A19DB4B-A178-4593-8BA6-3E65DEB9C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42316"/>
            <a:ext cx="1160772" cy="1160772"/>
          </a:xfrm>
          <a:prstGeom prst="rect">
            <a:avLst/>
          </a:prstGeom>
        </p:spPr>
      </p:pic>
      <p:sp>
        <p:nvSpPr>
          <p:cNvPr id="9" name="Title 1">
            <a:extLst>
              <a:ext uri="{FF2B5EF4-FFF2-40B4-BE49-F238E27FC236}">
                <a16:creationId xmlns="" xmlns:a16="http://schemas.microsoft.com/office/drawing/2014/main" id="{BC76B332-686B-4354-AA06-633662F940DB}"/>
              </a:ext>
            </a:extLst>
          </p:cNvPr>
          <p:cNvSpPr txBox="1">
            <a:spLocks/>
          </p:cNvSpPr>
          <p:nvPr/>
        </p:nvSpPr>
        <p:spPr>
          <a:xfrm>
            <a:off x="-1" y="2049"/>
            <a:ext cx="9134061" cy="115089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1084263" lvl="0" indent="-849313" defTabSz="1149350" eaLnBrk="1" fontAlgn="auto" hangingPunct="1">
              <a:spcBef>
                <a:spcPts val="1200"/>
              </a:spcBef>
              <a:spcAft>
                <a:spcPts val="0"/>
              </a:spcAft>
              <a:defRPr/>
            </a:pPr>
            <a:r>
              <a:rPr lang="en-US" sz="2800" kern="0" dirty="0">
                <a:latin typeface="Arial" charset="0"/>
                <a:ea typeface="ＭＳ Ｐゴシック" pitchFamily="34" charset="-128"/>
              </a:rPr>
              <a:t>#3.	It is not in the best interest of key stakeholders</a:t>
            </a:r>
          </a:p>
        </p:txBody>
      </p:sp>
      <p:sp>
        <p:nvSpPr>
          <p:cNvPr id="10" name="Rectangle 9">
            <a:extLst>
              <a:ext uri="{FF2B5EF4-FFF2-40B4-BE49-F238E27FC236}">
                <a16:creationId xmlns="" xmlns:a16="http://schemas.microsoft.com/office/drawing/2014/main" id="{2C3FE457-AFC2-431F-A2DA-9E553EBB463F}"/>
              </a:ext>
            </a:extLst>
          </p:cNvPr>
          <p:cNvSpPr/>
          <p:nvPr/>
        </p:nvSpPr>
        <p:spPr>
          <a:xfrm>
            <a:off x="457200" y="3522027"/>
            <a:ext cx="8106936" cy="2674557"/>
          </a:xfrm>
          <a:prstGeom prst="rect">
            <a:avLst/>
          </a:prstGeom>
          <a:solidFill>
            <a:schemeClr val="bg1"/>
          </a:solidFill>
        </p:spPr>
        <p:txBody>
          <a:bodyPr wrap="square" anchor="t">
            <a:noAutofit/>
          </a:bodyPr>
          <a:lstStyle/>
          <a:p>
            <a:pPr algn="l"/>
            <a:r>
              <a:rPr lang="en-US" sz="2400" dirty="0">
                <a:solidFill>
                  <a:schemeClr val="tx1"/>
                </a:solidFill>
              </a:rPr>
              <a:t>“When hospitals were being paid to fix their mistakes, the lack of health literacy was a profit generator,” said Michael Abrams, managing partner at healthcare consulting firm </a:t>
            </a:r>
            <a:r>
              <a:rPr lang="en-US" sz="2400" dirty="0" err="1">
                <a:solidFill>
                  <a:schemeClr val="tx1"/>
                </a:solidFill>
              </a:rPr>
              <a:t>Numerof</a:t>
            </a:r>
            <a:r>
              <a:rPr lang="en-US" sz="2400" dirty="0">
                <a:solidFill>
                  <a:schemeClr val="tx1"/>
                </a:solidFill>
              </a:rPr>
              <a:t> &amp; Associates. “Hospitals did not, by and large, own the issue.”</a:t>
            </a:r>
          </a:p>
        </p:txBody>
      </p:sp>
    </p:spTree>
    <p:extLst>
      <p:ext uri="{BB962C8B-B14F-4D97-AF65-F5344CB8AC3E}">
        <p14:creationId xmlns:p14="http://schemas.microsoft.com/office/powerpoint/2010/main" val="233208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659" y="1449014"/>
            <a:ext cx="8209286"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1800"/>
              </a:spcAft>
              <a:buClrTx/>
              <a:buSzTx/>
              <a:buFontTx/>
              <a:buNone/>
              <a:tabLst/>
              <a:defRPr/>
            </a:pPr>
            <a:r>
              <a:rPr kumimoji="0" lang="en-US" sz="28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The health literacy solutions’ “state of the art” according to advocacy groups, CMS, CDC, IOM and NIH:</a:t>
            </a:r>
          </a:p>
          <a:p>
            <a:pPr marL="517525" marR="0" lvl="0" indent="-517525"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2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Doctors should talk more slowly and use smaller words</a:t>
            </a:r>
          </a:p>
          <a:p>
            <a:pPr marL="517525" marR="0" lvl="0" indent="-517525"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2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Doctors should practice the “speak-back” method (repeat after me)</a:t>
            </a:r>
          </a:p>
          <a:p>
            <a:pPr marL="517525" marR="0" lvl="0" indent="-517525"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2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Doctors should be taught (learn) how to be better communicators and educators</a:t>
            </a:r>
          </a:p>
          <a:p>
            <a:pPr marL="517525" marR="0" lvl="0" indent="-517525" algn="l" defTabSz="914400" rtl="0" eaLnBrk="1" fontAlgn="auto" latinLnBrk="0" hangingPunct="1">
              <a:lnSpc>
                <a:spcPct val="100000"/>
              </a:lnSpc>
              <a:spcBef>
                <a:spcPts val="600"/>
              </a:spcBef>
              <a:spcAft>
                <a:spcPts val="600"/>
              </a:spcAft>
              <a:buClrTx/>
              <a:buSzTx/>
              <a:buFont typeface="+mj-lt"/>
              <a:buAutoNum type="arabicPeriod"/>
              <a:tabLst/>
              <a:defRPr/>
            </a:pPr>
            <a:r>
              <a:rPr lang="en-US" sz="2200" kern="0" dirty="0">
                <a:solidFill>
                  <a:srgbClr val="808080">
                    <a:lumMod val="75000"/>
                  </a:srgbClr>
                </a:solidFill>
              </a:rPr>
              <a:t>Write patient instructions in plain language</a:t>
            </a:r>
            <a:endParaRPr kumimoji="0" lang="en-US" sz="22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endParaRPr>
          </a:p>
        </p:txBody>
      </p:sp>
      <p:sp>
        <p:nvSpPr>
          <p:cNvPr id="3" name="Title 1"/>
          <p:cNvSpPr txBox="1">
            <a:spLocks/>
          </p:cNvSpPr>
          <p:nvPr/>
        </p:nvSpPr>
        <p:spPr>
          <a:xfrm>
            <a:off x="-1" y="2049"/>
            <a:ext cx="9134061" cy="115089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1084263" lvl="0" indent="-849313" defTabSz="1149350" eaLnBrk="1" fontAlgn="auto" hangingPunct="1">
              <a:spcBef>
                <a:spcPts val="1200"/>
              </a:spcBef>
              <a:spcAft>
                <a:spcPts val="0"/>
              </a:spcAft>
              <a:defRPr/>
            </a:pPr>
            <a:r>
              <a:rPr lang="en-US" sz="3600" kern="0" dirty="0">
                <a:latin typeface="Arial" charset="0"/>
                <a:ea typeface="ＭＳ Ｐゴシック" pitchFamily="34" charset="-128"/>
              </a:rPr>
              <a:t>#4.	No viable solutions</a:t>
            </a:r>
          </a:p>
        </p:txBody>
      </p:sp>
    </p:spTree>
    <p:extLst>
      <p:ext uri="{BB962C8B-B14F-4D97-AF65-F5344CB8AC3E}">
        <p14:creationId xmlns:p14="http://schemas.microsoft.com/office/powerpoint/2010/main" val="44028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Rectangle 2"/>
          <p:cNvSpPr>
            <a:spLocks noChangeArrowheads="1"/>
          </p:cNvSpPr>
          <p:nvPr/>
        </p:nvSpPr>
        <p:spPr bwMode="auto">
          <a:xfrm>
            <a:off x="7938" y="0"/>
            <a:ext cx="91360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a:defRPr sz="2800">
                <a:solidFill>
                  <a:schemeClr val="tx1"/>
                </a:solidFill>
                <a:latin typeface="Arial" panose="020B0604020202020204" pitchFamily="34" charset="0"/>
              </a:defRPr>
            </a:lvl1pPr>
            <a:lvl2pPr algn="l">
              <a:defRPr sz="2800">
                <a:solidFill>
                  <a:schemeClr val="tx1"/>
                </a:solidFill>
                <a:latin typeface="Arial" panose="020B0604020202020204" pitchFamily="34" charset="0"/>
              </a:defRPr>
            </a:lvl2pPr>
            <a:lvl3pPr algn="l">
              <a:defRPr sz="2800">
                <a:solidFill>
                  <a:schemeClr val="tx1"/>
                </a:solidFill>
                <a:latin typeface="Arial" panose="020B0604020202020204" pitchFamily="34" charset="0"/>
              </a:defRPr>
            </a:lvl3pPr>
            <a:lvl4pPr algn="l">
              <a:defRPr sz="2800">
                <a:solidFill>
                  <a:schemeClr val="tx1"/>
                </a:solidFill>
                <a:latin typeface="Arial" panose="020B0604020202020204" pitchFamily="34" charset="0"/>
              </a:defRPr>
            </a:lvl4pPr>
            <a:lvl5pPr algn="l">
              <a:defRPr sz="2800">
                <a:solidFill>
                  <a:schemeClr val="tx1"/>
                </a:solidFill>
                <a:latin typeface="Arial" panose="020B0604020202020204" pitchFamily="34" charset="0"/>
              </a:defRPr>
            </a:lvl5pPr>
            <a:lvl6pPr marL="457200" fontAlgn="base">
              <a:spcBef>
                <a:spcPct val="0"/>
              </a:spcBef>
              <a:spcAft>
                <a:spcPct val="0"/>
              </a:spcAft>
              <a:defRPr sz="2800">
                <a:solidFill>
                  <a:schemeClr val="tx1"/>
                </a:solidFill>
                <a:latin typeface="Arial" panose="020B0604020202020204" pitchFamily="34" charset="0"/>
              </a:defRPr>
            </a:lvl6pPr>
            <a:lvl7pPr marL="914400" fontAlgn="base">
              <a:spcBef>
                <a:spcPct val="0"/>
              </a:spcBef>
              <a:spcAft>
                <a:spcPct val="0"/>
              </a:spcAft>
              <a:defRPr sz="2800">
                <a:solidFill>
                  <a:schemeClr val="tx1"/>
                </a:solidFill>
                <a:latin typeface="Arial" panose="020B0604020202020204" pitchFamily="34" charset="0"/>
              </a:defRPr>
            </a:lvl7pPr>
            <a:lvl8pPr marL="1371600" fontAlgn="base">
              <a:spcBef>
                <a:spcPct val="0"/>
              </a:spcBef>
              <a:spcAft>
                <a:spcPct val="0"/>
              </a:spcAft>
              <a:defRPr sz="2800">
                <a:solidFill>
                  <a:schemeClr val="tx1"/>
                </a:solidFill>
                <a:latin typeface="Arial" panose="020B0604020202020204" pitchFamily="34" charset="0"/>
              </a:defRPr>
            </a:lvl8pPr>
            <a:lvl9pPr marL="1828800" fontAlgn="base">
              <a:spcBef>
                <a:spcPct val="0"/>
              </a:spcBef>
              <a:spcAft>
                <a:spcPct val="0"/>
              </a:spcAft>
              <a:defRPr sz="28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Clinic setting not conducive to promoting health literacy</a:t>
            </a:r>
          </a:p>
        </p:txBody>
      </p:sp>
      <p:sp>
        <p:nvSpPr>
          <p:cNvPr id="1372163" name="Rectangle 3"/>
          <p:cNvSpPr>
            <a:spLocks noChangeArrowheads="1"/>
          </p:cNvSpPr>
          <p:nvPr/>
        </p:nvSpPr>
        <p:spPr bwMode="auto">
          <a:xfrm>
            <a:off x="646252" y="2127157"/>
            <a:ext cx="7859433" cy="2603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4025" indent="-454025" algn="l">
              <a:spcBef>
                <a:spcPct val="20000"/>
              </a:spcBef>
              <a:buFont typeface="Arial" panose="020B0604020202020204" pitchFamily="34" charset="0"/>
              <a:buChar char="•"/>
              <a:defRPr sz="2400">
                <a:solidFill>
                  <a:schemeClr val="tx1"/>
                </a:solidFill>
                <a:latin typeface="Calibri" panose="020F0502020204030204" pitchFamily="34" charset="0"/>
              </a:defRPr>
            </a:lvl1pPr>
            <a:lvl2pPr marL="869950" indent="-412750" algn="l">
              <a:spcBef>
                <a:spcPct val="20000"/>
              </a:spcBef>
              <a:buFont typeface="Arial" panose="020B0604020202020204" pitchFamily="34" charset="0"/>
              <a:buChar char="–"/>
              <a:defRPr sz="2200">
                <a:solidFill>
                  <a:schemeClr val="tx1"/>
                </a:solidFill>
                <a:latin typeface="Calibri" panose="020F0502020204030204" pitchFamily="34" charset="0"/>
              </a:defRPr>
            </a:lvl2pPr>
            <a:lvl3pPr marL="1285875" indent="-371475" algn="l">
              <a:spcBef>
                <a:spcPct val="20000"/>
              </a:spcBef>
              <a:buFont typeface="Arial" panose="020B0604020202020204" pitchFamily="34" charset="0"/>
              <a:buChar char="•"/>
              <a:defRPr sz="2000">
                <a:solidFill>
                  <a:schemeClr val="tx1"/>
                </a:solidFill>
                <a:latin typeface="Calibri" panose="020F0502020204030204" pitchFamily="34" charset="0"/>
              </a:defRPr>
            </a:lvl3pPr>
            <a:lvl4pPr marL="1701800" indent="-330200" algn="l">
              <a:spcBef>
                <a:spcPct val="20000"/>
              </a:spcBef>
              <a:buFont typeface="Arial" panose="020B0604020202020204" pitchFamily="34" charset="0"/>
              <a:buChar char="–"/>
              <a:defRPr>
                <a:solidFill>
                  <a:schemeClr val="tx1"/>
                </a:solidFill>
                <a:latin typeface="Calibri" panose="020F0502020204030204" pitchFamily="34" charset="0"/>
              </a:defRPr>
            </a:lvl4pPr>
            <a:lvl5pPr marL="2117725" indent="-288925" algn="l">
              <a:spcBef>
                <a:spcPct val="20000"/>
              </a:spcBef>
              <a:buFont typeface="Arial" panose="020B0604020202020204" pitchFamily="34" charset="0"/>
              <a:buChar char="»"/>
              <a:defRPr>
                <a:solidFill>
                  <a:schemeClr val="tx1"/>
                </a:solidFill>
                <a:latin typeface="Calibri" panose="020F0502020204030204" pitchFamily="34" charset="0"/>
              </a:defRPr>
            </a:lvl5pPr>
            <a:lvl6pPr marL="2574925" indent="-288925"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3032125" indent="-288925"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89325" indent="-288925"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946525" indent="-288925"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4025" marR="0" lvl="0" indent="-454025" algn="l" defTabSz="914400" rtl="0" eaLnBrk="1" fontAlgn="auto" latinLnBrk="0" hangingPunct="1">
              <a:lnSpc>
                <a:spcPct val="100000"/>
              </a:lnSpc>
              <a:spcBef>
                <a:spcPct val="20000"/>
              </a:spcBef>
              <a:spcAft>
                <a:spcPts val="0"/>
              </a:spcAft>
              <a:buClr>
                <a:srgbClr val="000000"/>
              </a:buClr>
              <a:buSzTx/>
              <a:buFontTx/>
              <a:buNone/>
              <a:tabLst/>
              <a:defRPr/>
            </a:pPr>
            <a:r>
              <a:rPr kumimoji="0" lang="en-US" altLang="en-US" sz="24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ＭＳ Ｐゴシック" pitchFamily="34" charset="-128"/>
                <a:cs typeface="Arial" panose="020B0604020202020204" pitchFamily="34" charset="0"/>
              </a:rPr>
              <a:t>A battery of studies have determined:</a:t>
            </a:r>
          </a:p>
          <a:p>
            <a:pPr marL="454025" marR="0" lvl="0" indent="-454025" algn="l" defTabSz="914400" rtl="0" eaLnBrk="1" fontAlgn="auto" latinLnBrk="0" hangingPunct="1">
              <a:lnSpc>
                <a:spcPct val="100000"/>
              </a:lnSpc>
              <a:spcBef>
                <a:spcPct val="20000"/>
              </a:spcBef>
              <a:spcAft>
                <a:spcPts val="0"/>
              </a:spcAft>
              <a:buClr>
                <a:srgbClr val="000000"/>
              </a:buClr>
              <a:buSzTx/>
              <a:buFont typeface="Arial" panose="020B0604020202020204" pitchFamily="34" charset="0"/>
              <a:buChar char="•"/>
              <a:tabLst/>
              <a:defRPr/>
            </a:pPr>
            <a:r>
              <a:rPr kumimoji="0" lang="en-US" altLang="en-US" sz="24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ＭＳ Ｐゴシック" pitchFamily="34" charset="-128"/>
                <a:cs typeface="Arial" panose="020B0604020202020204" pitchFamily="34" charset="0"/>
              </a:rPr>
              <a:t>Doctors interrupt patients within the </a:t>
            </a:r>
            <a:r>
              <a:rPr kumimoji="0" lang="en-US" altLang="en-US" sz="2400" b="1"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ＭＳ Ｐゴシック" pitchFamily="34" charset="-128"/>
                <a:cs typeface="Arial" panose="020B0604020202020204" pitchFamily="34" charset="0"/>
              </a:rPr>
              <a:t>first 23 seconds</a:t>
            </a:r>
            <a:endParaRPr kumimoji="0" lang="en-US" altLang="en-US" sz="24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ＭＳ Ｐゴシック" pitchFamily="34" charset="-128"/>
              <a:cs typeface="Arial" panose="020B0604020202020204" pitchFamily="34" charset="0"/>
            </a:endParaRPr>
          </a:p>
          <a:p>
            <a:pPr marL="454025" marR="0" lvl="0" indent="-454025" algn="l" defTabSz="914400" rtl="0" eaLnBrk="1" fontAlgn="auto" latinLnBrk="0" hangingPunct="1">
              <a:lnSpc>
                <a:spcPct val="100000"/>
              </a:lnSpc>
              <a:spcBef>
                <a:spcPct val="20000"/>
              </a:spcBef>
              <a:spcAft>
                <a:spcPts val="0"/>
              </a:spcAft>
              <a:buClr>
                <a:srgbClr val="000000"/>
              </a:buClr>
              <a:buSzTx/>
              <a:buFont typeface="Arial" panose="020B0604020202020204" pitchFamily="34" charset="0"/>
              <a:buChar char="•"/>
              <a:tabLst/>
              <a:defRPr/>
            </a:pPr>
            <a:r>
              <a:rPr kumimoji="0" lang="en-US" altLang="en-US" sz="2400" b="1"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ＭＳ Ｐゴシック" pitchFamily="34" charset="-128"/>
                <a:cs typeface="Arial" panose="020B0604020202020204" pitchFamily="34" charset="0"/>
              </a:rPr>
              <a:t>15%</a:t>
            </a:r>
            <a:r>
              <a:rPr kumimoji="0" lang="en-US" altLang="en-US" sz="24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ＭＳ Ｐゴシック" pitchFamily="34" charset="-128"/>
                <a:cs typeface="Arial" panose="020B0604020202020204" pitchFamily="34" charset="0"/>
              </a:rPr>
              <a:t> of patients fully understand their doctor</a:t>
            </a:r>
          </a:p>
          <a:p>
            <a:pPr marL="454025" marR="0" lvl="0" indent="-454025" algn="l" defTabSz="914400" rtl="0" eaLnBrk="1" fontAlgn="auto" latinLnBrk="0" hangingPunct="1">
              <a:lnSpc>
                <a:spcPct val="100000"/>
              </a:lnSpc>
              <a:spcBef>
                <a:spcPct val="20000"/>
              </a:spcBef>
              <a:spcAft>
                <a:spcPts val="0"/>
              </a:spcAft>
              <a:buClr>
                <a:srgbClr val="000000"/>
              </a:buClr>
              <a:buSzTx/>
              <a:buFont typeface="Arial" panose="020B0604020202020204" pitchFamily="34" charset="0"/>
              <a:buChar char="•"/>
              <a:tabLst/>
              <a:defRPr/>
            </a:pPr>
            <a:r>
              <a:rPr kumimoji="0" lang="en-US" altLang="en-US" sz="2400" b="1"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ＭＳ Ｐゴシック" pitchFamily="34" charset="-128"/>
                <a:cs typeface="Arial" panose="020B0604020202020204" pitchFamily="34" charset="0"/>
              </a:rPr>
              <a:t>50%</a:t>
            </a:r>
            <a:r>
              <a:rPr kumimoji="0" lang="en-US" altLang="en-US" sz="24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ＭＳ Ｐゴシック" pitchFamily="34" charset="-128"/>
                <a:cs typeface="Arial" panose="020B0604020202020204" pitchFamily="34" charset="0"/>
              </a:rPr>
              <a:t> of patients comply with doctors’ orders</a:t>
            </a:r>
          </a:p>
          <a:p>
            <a:pPr marL="454025" marR="0" lvl="0" indent="-454025" algn="l" defTabSz="914400" rtl="0" eaLnBrk="1" fontAlgn="auto" latinLnBrk="0" hangingPunct="1">
              <a:lnSpc>
                <a:spcPct val="100000"/>
              </a:lnSpc>
              <a:spcBef>
                <a:spcPct val="20000"/>
              </a:spcBef>
              <a:spcAft>
                <a:spcPts val="0"/>
              </a:spcAft>
              <a:buClr>
                <a:srgbClr val="000000"/>
              </a:buClr>
              <a:buSzTx/>
              <a:buFont typeface="Arial" panose="020B0604020202020204" pitchFamily="34" charset="0"/>
              <a:buChar char="•"/>
              <a:tabLst/>
              <a:defRPr/>
            </a:pPr>
            <a:r>
              <a:rPr kumimoji="0" lang="en-US" altLang="en-US" sz="24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ＭＳ Ｐゴシック" pitchFamily="34" charset="-128"/>
                <a:cs typeface="Arial" panose="020B0604020202020204" pitchFamily="34" charset="0"/>
              </a:rPr>
              <a:t>Causes misdiagnosis, inferior clinical outcomes, malpractice, and higher costs</a:t>
            </a:r>
          </a:p>
        </p:txBody>
      </p:sp>
    </p:spTree>
    <p:extLst>
      <p:ext uri="{BB962C8B-B14F-4D97-AF65-F5344CB8AC3E}">
        <p14:creationId xmlns:p14="http://schemas.microsoft.com/office/powerpoint/2010/main" val="3966502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2754" y="1819656"/>
            <a:ext cx="7598491" cy="172354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1200"/>
              </a:spcAft>
              <a:buClrTx/>
              <a:buSzTx/>
              <a:buFontTx/>
              <a:buNone/>
              <a:tabLst/>
              <a:defRPr/>
            </a:pPr>
            <a:r>
              <a:rPr lang="en-US" sz="3200" b="1" kern="0" dirty="0">
                <a:solidFill>
                  <a:srgbClr val="808080">
                    <a:lumMod val="75000"/>
                  </a:srgbClr>
                </a:solidFill>
              </a:rPr>
              <a:t>Patient and Doctor Aligned Incentives</a:t>
            </a:r>
          </a:p>
          <a:p>
            <a:pPr marL="0" marR="0" lvl="0" indent="0" defTabSz="914400" rtl="0" eaLnBrk="1" fontAlgn="auto" latinLnBrk="0" hangingPunct="1">
              <a:lnSpc>
                <a:spcPct val="100000"/>
              </a:lnSpc>
              <a:spcBef>
                <a:spcPts val="0"/>
              </a:spcBef>
              <a:spcAft>
                <a:spcPts val="1200"/>
              </a:spcAft>
              <a:buClrTx/>
              <a:buSzTx/>
              <a:buFontTx/>
              <a:buNone/>
              <a:tabLst/>
              <a:defRPr/>
            </a:pPr>
            <a:r>
              <a:rPr lang="en-US" sz="3200" kern="0" dirty="0">
                <a:solidFill>
                  <a:srgbClr val="808080">
                    <a:lumMod val="75000"/>
                  </a:srgbClr>
                </a:solidFill>
              </a:rPr>
              <a:t>Another important concept that is important to improve health literacy</a:t>
            </a:r>
            <a:endParaRPr kumimoji="0" lang="en-US" sz="320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endParaRPr>
          </a:p>
        </p:txBody>
      </p:sp>
      <p:sp>
        <p:nvSpPr>
          <p:cNvPr id="5" name="Rectangle 4">
            <a:extLst>
              <a:ext uri="{FF2B5EF4-FFF2-40B4-BE49-F238E27FC236}">
                <a16:creationId xmlns="" xmlns:a16="http://schemas.microsoft.com/office/drawing/2014/main" id="{0D20D402-B9DD-4772-B73B-3962D8649A57}"/>
              </a:ext>
            </a:extLst>
          </p:cNvPr>
          <p:cNvSpPr/>
          <p:nvPr/>
        </p:nvSpPr>
        <p:spPr>
          <a:xfrm>
            <a:off x="0" y="-33453"/>
            <a:ext cx="9144000" cy="1191837"/>
          </a:xfrm>
          <a:prstGeom prst="rect">
            <a:avLst/>
          </a:prstGeom>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chemeClr val="bg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918693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8D20F2-82B4-41CA-80D9-71976650E2A6}"/>
              </a:ext>
            </a:extLst>
          </p:cNvPr>
          <p:cNvSpPr>
            <a:spLocks noGrp="1"/>
          </p:cNvSpPr>
          <p:nvPr>
            <p:ph type="title"/>
          </p:nvPr>
        </p:nvSpPr>
        <p:spPr>
          <a:xfrm>
            <a:off x="0" y="136524"/>
            <a:ext cx="9144000" cy="972947"/>
          </a:xfrm>
        </p:spPr>
        <p:txBody>
          <a:bodyPr/>
          <a:lstStyle/>
          <a:p>
            <a:pPr algn="ctr"/>
            <a:r>
              <a:rPr lang="en-US" dirty="0"/>
              <a:t>JAMA article by noted </a:t>
            </a:r>
            <a:r>
              <a:rPr lang="en-US" dirty="0" err="1"/>
              <a:t>UPenn</a:t>
            </a:r>
            <a:r>
              <a:rPr lang="en-US" dirty="0"/>
              <a:t> researchers</a:t>
            </a:r>
          </a:p>
        </p:txBody>
      </p:sp>
      <p:pic>
        <p:nvPicPr>
          <p:cNvPr id="5" name="Content Placeholder 4">
            <a:extLst>
              <a:ext uri="{FF2B5EF4-FFF2-40B4-BE49-F238E27FC236}">
                <a16:creationId xmlns="" xmlns:a16="http://schemas.microsoft.com/office/drawing/2014/main" id="{153FB53C-5C4A-46C9-906F-6779090B919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835322" y="2126526"/>
            <a:ext cx="7473356" cy="4436459"/>
          </a:xfrm>
          <a:prstGeom prst="rect">
            <a:avLst/>
          </a:prstGeom>
          <a:ln>
            <a:solidFill>
              <a:schemeClr val="bg1">
                <a:lumMod val="75000"/>
              </a:schemeClr>
            </a:solidFill>
          </a:ln>
        </p:spPr>
      </p:pic>
      <p:sp>
        <p:nvSpPr>
          <p:cNvPr id="4" name="Slide Number Placeholder 3">
            <a:extLst>
              <a:ext uri="{FF2B5EF4-FFF2-40B4-BE49-F238E27FC236}">
                <a16:creationId xmlns="" xmlns:a16="http://schemas.microsoft.com/office/drawing/2014/main" id="{08485CBB-1E0A-42CD-805F-CCDB87E479B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C042AF-4795-4B55-9063-F368A9F55274}"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11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400" b="0" i="0" u="none" strike="noStrike" kern="1200" cap="none" spc="0" normalizeH="0" baseline="0" noProof="0">
              <a:ln>
                <a:noFill/>
              </a:ln>
              <a:solidFill>
                <a:srgbClr val="000000"/>
              </a:solidFill>
              <a:effectLst/>
              <a:uLnTx/>
              <a:uFillTx/>
              <a:latin typeface="Arial" charset="0"/>
              <a:ea typeface="ＭＳ Ｐゴシック" pitchFamily="-114" charset="-128"/>
              <a:cs typeface="+mn-cs"/>
            </a:endParaRPr>
          </a:p>
        </p:txBody>
      </p:sp>
      <p:sp>
        <p:nvSpPr>
          <p:cNvPr id="6" name="Rectangle 5">
            <a:extLst>
              <a:ext uri="{FF2B5EF4-FFF2-40B4-BE49-F238E27FC236}">
                <a16:creationId xmlns="" xmlns:a16="http://schemas.microsoft.com/office/drawing/2014/main" id="{31891308-7A3E-448E-A606-3364D87B49ED}"/>
              </a:ext>
            </a:extLst>
          </p:cNvPr>
          <p:cNvSpPr/>
          <p:nvPr/>
        </p:nvSpPr>
        <p:spPr>
          <a:xfrm>
            <a:off x="438911" y="1348301"/>
            <a:ext cx="8266176"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ea typeface="Calibri" panose="020F0502020204030204" pitchFamily="34" charset="0"/>
                <a:cs typeface="+mn-cs"/>
              </a:rPr>
              <a:t>Zeke Emanuel, MD, PhD, Kevin Volpp, MD, PhD, and Amol </a:t>
            </a:r>
            <a:r>
              <a:rPr kumimoji="0" lang="en-US" sz="2000" b="0" i="0" u="none" strike="noStrike" kern="1200" cap="none" spc="0" normalizeH="0" baseline="0" noProof="0" dirty="0" err="1">
                <a:ln>
                  <a:noFill/>
                </a:ln>
                <a:solidFill>
                  <a:srgbClr val="000000">
                    <a:lumMod val="65000"/>
                    <a:lumOff val="35000"/>
                  </a:srgbClr>
                </a:solidFill>
                <a:effectLst/>
                <a:uLnTx/>
                <a:uFillTx/>
                <a:latin typeface="Calibri" panose="020F0502020204030204" pitchFamily="34" charset="0"/>
                <a:ea typeface="Calibri" panose="020F0502020204030204" pitchFamily="34" charset="0"/>
                <a:cs typeface="+mn-cs"/>
              </a:rPr>
              <a:t>Navathe</a:t>
            </a:r>
            <a:r>
              <a:rPr kumimoji="0" lang="en-US" sz="2000" b="0" i="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ea typeface="Calibri" panose="020F0502020204030204" pitchFamily="34" charset="0"/>
                <a:cs typeface="+mn-cs"/>
              </a:rPr>
              <a:t>, MD, PhD call for patient-physician aligned incentives </a:t>
            </a:r>
            <a:endParaRPr kumimoji="0" lang="en-US" sz="20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3808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9783F2-BBA7-4C59-AB41-AB957C517395}"/>
              </a:ext>
            </a:extLst>
          </p:cNvPr>
          <p:cNvSpPr>
            <a:spLocks noGrp="1"/>
          </p:cNvSpPr>
          <p:nvPr>
            <p:ph type="title"/>
          </p:nvPr>
        </p:nvSpPr>
        <p:spPr>
          <a:xfrm>
            <a:off x="92364" y="79058"/>
            <a:ext cx="9144000" cy="1127760"/>
          </a:xfrm>
        </p:spPr>
        <p:txBody>
          <a:bodyPr/>
          <a:lstStyle/>
          <a:p>
            <a:r>
              <a:rPr lang="en-US" dirty="0"/>
              <a:t>Health Care Cost Institute</a:t>
            </a:r>
            <a:br>
              <a:rPr lang="en-US" dirty="0"/>
            </a:br>
            <a:r>
              <a:rPr lang="en-US" dirty="0"/>
              <a:t>2017 Health Care Cost and Utilization Report</a:t>
            </a:r>
          </a:p>
        </p:txBody>
      </p:sp>
      <p:pic>
        <p:nvPicPr>
          <p:cNvPr id="5" name="Content Placeholder 4">
            <a:extLst>
              <a:ext uri="{FF2B5EF4-FFF2-40B4-BE49-F238E27FC236}">
                <a16:creationId xmlns="" xmlns:a16="http://schemas.microsoft.com/office/drawing/2014/main" id="{BC59F85A-1ADE-41F6-9A13-62A7010DE1AC}"/>
              </a:ext>
            </a:extLst>
          </p:cNvPr>
          <p:cNvPicPr>
            <a:picLocks noGrp="1" noChangeAspect="1"/>
          </p:cNvPicPr>
          <p:nvPr>
            <p:ph idx="1"/>
          </p:nvPr>
        </p:nvPicPr>
        <p:blipFill rotWithShape="1">
          <a:blip r:embed="rId2"/>
          <a:srcRect l="50276" t="6992" r="9834" b="11351"/>
          <a:stretch/>
        </p:blipFill>
        <p:spPr>
          <a:xfrm>
            <a:off x="5227782" y="1335621"/>
            <a:ext cx="3075709" cy="4629058"/>
          </a:xfrm>
          <a:prstGeom prst="rect">
            <a:avLst/>
          </a:prstGeom>
          <a:ln>
            <a:solidFill>
              <a:schemeClr val="tx1"/>
            </a:solidFill>
          </a:ln>
        </p:spPr>
      </p:pic>
      <p:sp>
        <p:nvSpPr>
          <p:cNvPr id="4" name="Slide Number Placeholder 3">
            <a:extLst>
              <a:ext uri="{FF2B5EF4-FFF2-40B4-BE49-F238E27FC236}">
                <a16:creationId xmlns="" xmlns:a16="http://schemas.microsoft.com/office/drawing/2014/main" id="{843D0DC0-6F33-48ED-B636-F74C4AD2C4BA}"/>
              </a:ext>
            </a:extLst>
          </p:cNvPr>
          <p:cNvSpPr>
            <a:spLocks noGrp="1"/>
          </p:cNvSpPr>
          <p:nvPr>
            <p:ph type="sldNum" sz="quarter" idx="12"/>
          </p:nvPr>
        </p:nvSpPr>
        <p:spPr/>
        <p:txBody>
          <a:bodyPr/>
          <a:lstStyle/>
          <a:p>
            <a:pPr>
              <a:defRPr/>
            </a:pPr>
            <a:fld id="{A4C042AF-4795-4B55-9063-F368A9F55274}" type="slidenum">
              <a:rPr lang="en-US" smtClean="0"/>
              <a:pPr>
                <a:defRPr/>
              </a:pPr>
              <a:t>3</a:t>
            </a:fld>
            <a:endParaRPr lang="en-US"/>
          </a:p>
        </p:txBody>
      </p:sp>
      <p:sp>
        <p:nvSpPr>
          <p:cNvPr id="6" name="TextBox 5">
            <a:extLst>
              <a:ext uri="{FF2B5EF4-FFF2-40B4-BE49-F238E27FC236}">
                <a16:creationId xmlns="" xmlns:a16="http://schemas.microsoft.com/office/drawing/2014/main" id="{9B3631CC-67A5-43B1-8C0E-DC0C9B2FA491}"/>
              </a:ext>
            </a:extLst>
          </p:cNvPr>
          <p:cNvSpPr txBox="1"/>
          <p:nvPr/>
        </p:nvSpPr>
        <p:spPr>
          <a:xfrm>
            <a:off x="337975" y="1599921"/>
            <a:ext cx="4664363" cy="2554545"/>
          </a:xfrm>
          <a:prstGeom prst="rect">
            <a:avLst/>
          </a:prstGeom>
          <a:noFill/>
        </p:spPr>
        <p:txBody>
          <a:bodyPr wrap="square" rtlCol="0">
            <a:spAutoFit/>
          </a:bodyPr>
          <a:lstStyle/>
          <a:p>
            <a:pPr algn="l"/>
            <a:r>
              <a:rPr lang="en-US" dirty="0">
                <a:solidFill>
                  <a:schemeClr val="tx1"/>
                </a:solidFill>
              </a:rPr>
              <a:t>HCCI draws on the health care claims of more than 40 million Americans, one of the largest and most complete databases of its type. This report provides a one-of-a-kind view into health care spending, use, and prices for individuals under 65 covered by employer-sponsored insurance (ESI).</a:t>
            </a:r>
          </a:p>
        </p:txBody>
      </p:sp>
      <p:sp>
        <p:nvSpPr>
          <p:cNvPr id="36" name="Rectangle 35">
            <a:extLst>
              <a:ext uri="{FF2B5EF4-FFF2-40B4-BE49-F238E27FC236}">
                <a16:creationId xmlns="" xmlns:a16="http://schemas.microsoft.com/office/drawing/2014/main" id="{3FE4C91E-0140-46F2-9C23-013AD2C49F05}"/>
              </a:ext>
            </a:extLst>
          </p:cNvPr>
          <p:cNvSpPr>
            <a:spLocks noChangeArrowheads="1"/>
          </p:cNvSpPr>
          <p:nvPr/>
        </p:nvSpPr>
        <p:spPr bwMode="auto">
          <a:xfrm>
            <a:off x="1472768" y="56841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7" name="Picture 36">
            <a:extLst>
              <a:ext uri="{FF2B5EF4-FFF2-40B4-BE49-F238E27FC236}">
                <a16:creationId xmlns="" xmlns:a16="http://schemas.microsoft.com/office/drawing/2014/main" id="{1B1E4018-9C94-47CA-8AED-B54B5B0A6FCC}"/>
              </a:ext>
            </a:extLst>
          </p:cNvPr>
          <p:cNvPicPr>
            <a:picLocks noChangeAspect="1"/>
          </p:cNvPicPr>
          <p:nvPr/>
        </p:nvPicPr>
        <p:blipFill>
          <a:blip r:embed="rId3"/>
          <a:stretch>
            <a:fillRect/>
          </a:stretch>
        </p:blipFill>
        <p:spPr>
          <a:xfrm>
            <a:off x="3419021" y="4857072"/>
            <a:ext cx="1467863" cy="962129"/>
          </a:xfrm>
          <a:prstGeom prst="rect">
            <a:avLst/>
          </a:prstGeom>
        </p:spPr>
      </p:pic>
    </p:spTree>
    <p:extLst>
      <p:ext uri="{BB962C8B-B14F-4D97-AF65-F5344CB8AC3E}">
        <p14:creationId xmlns:p14="http://schemas.microsoft.com/office/powerpoint/2010/main" val="34003374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8D20F2-82B4-41CA-80D9-71976650E2A6}"/>
              </a:ext>
            </a:extLst>
          </p:cNvPr>
          <p:cNvSpPr>
            <a:spLocks noGrp="1"/>
          </p:cNvSpPr>
          <p:nvPr>
            <p:ph type="title"/>
          </p:nvPr>
        </p:nvSpPr>
        <p:spPr>
          <a:xfrm>
            <a:off x="0" y="-18288"/>
            <a:ext cx="9144000" cy="1127760"/>
          </a:xfrm>
        </p:spPr>
        <p:txBody>
          <a:bodyPr/>
          <a:lstStyle/>
          <a:p>
            <a:r>
              <a:rPr lang="en-US" dirty="0"/>
              <a:t>Study confirms aligned patient-physician incentives are most effective…  </a:t>
            </a:r>
          </a:p>
        </p:txBody>
      </p:sp>
      <p:sp>
        <p:nvSpPr>
          <p:cNvPr id="4" name="Slide Number Placeholder 3">
            <a:extLst>
              <a:ext uri="{FF2B5EF4-FFF2-40B4-BE49-F238E27FC236}">
                <a16:creationId xmlns="" xmlns:a16="http://schemas.microsoft.com/office/drawing/2014/main" id="{08485CBB-1E0A-42CD-805F-CCDB87E479B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C042AF-4795-4B55-9063-F368A9F55274}"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11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400" b="0" i="0" u="none" strike="noStrike" kern="1200" cap="none" spc="0" normalizeH="0" baseline="0" noProof="0">
              <a:ln>
                <a:noFill/>
              </a:ln>
              <a:solidFill>
                <a:srgbClr val="000000"/>
              </a:solidFill>
              <a:effectLst/>
              <a:uLnTx/>
              <a:uFillTx/>
              <a:latin typeface="Arial" charset="0"/>
              <a:ea typeface="ＭＳ Ｐゴシック" pitchFamily="-114" charset="-128"/>
              <a:cs typeface="+mn-cs"/>
            </a:endParaRPr>
          </a:p>
        </p:txBody>
      </p:sp>
      <p:sp>
        <p:nvSpPr>
          <p:cNvPr id="6" name="Rectangle 5">
            <a:extLst>
              <a:ext uri="{FF2B5EF4-FFF2-40B4-BE49-F238E27FC236}">
                <a16:creationId xmlns="" xmlns:a16="http://schemas.microsoft.com/office/drawing/2014/main" id="{31891308-7A3E-448E-A606-3364D87B49ED}"/>
              </a:ext>
            </a:extLst>
          </p:cNvPr>
          <p:cNvSpPr/>
          <p:nvPr/>
        </p:nvSpPr>
        <p:spPr>
          <a:xfrm>
            <a:off x="557783" y="3674487"/>
            <a:ext cx="8266176" cy="206210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Calibri" panose="020F0502020204030204" pitchFamily="34" charset="0"/>
                <a:cs typeface="Arial" panose="020B0604020202020204" pitchFamily="34" charset="0"/>
              </a:rPr>
              <a:t>Statin use and LDL reduction were superior when doctor/patient aligned incentives were employed versus incentives offered to patients and physicians, separately.</a:t>
            </a:r>
          </a:p>
        </p:txBody>
      </p:sp>
      <p:pic>
        <p:nvPicPr>
          <p:cNvPr id="8" name="Picture 7">
            <a:extLst>
              <a:ext uri="{FF2B5EF4-FFF2-40B4-BE49-F238E27FC236}">
                <a16:creationId xmlns="" xmlns:a16="http://schemas.microsoft.com/office/drawing/2014/main" id="{85A2F08A-A0EC-4606-8D21-DD8F4262E5C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604509" y="1414814"/>
            <a:ext cx="3219450" cy="2133058"/>
          </a:xfrm>
          <a:prstGeom prst="rect">
            <a:avLst/>
          </a:prstGeom>
        </p:spPr>
      </p:pic>
      <p:sp>
        <p:nvSpPr>
          <p:cNvPr id="9" name="Rectangle 8">
            <a:extLst>
              <a:ext uri="{FF2B5EF4-FFF2-40B4-BE49-F238E27FC236}">
                <a16:creationId xmlns="" xmlns:a16="http://schemas.microsoft.com/office/drawing/2014/main" id="{210C5575-ABB7-4F13-B4B8-22388DFF1DF8}"/>
              </a:ext>
            </a:extLst>
          </p:cNvPr>
          <p:cNvSpPr/>
          <p:nvPr/>
        </p:nvSpPr>
        <p:spPr>
          <a:xfrm>
            <a:off x="484632" y="1673429"/>
            <a:ext cx="4572000" cy="1615827"/>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pitchFamily="34" charset="-128"/>
                <a:cs typeface="+mn-cs"/>
              </a:rPr>
              <a:t>Effect of Financial Incentives to Physicians, Patients, or Both on Lipid Levels: A Randomized Clinical Trial.</a:t>
            </a: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pitchFamily="34" charset="-128"/>
                <a:cs typeface="+mn-cs"/>
              </a:rPr>
              <a:t>Asch D, et 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pitchFamily="34" charset="-128"/>
                <a:cs typeface="+mn-cs"/>
                <a:hlinkClick r:id="rId3"/>
              </a:rPr>
              <a:t>https://www.ncbi.nlm.nih.gov/pubmed/26547464</a:t>
            </a:r>
            <a:r>
              <a:rPr kumimoji="0" lang="en-US" sz="20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pitchFamily="34" charset="-128"/>
                <a:cs typeface="+mn-cs"/>
              </a:rPr>
              <a:t> </a:t>
            </a:r>
          </a:p>
        </p:txBody>
      </p:sp>
      <p:sp>
        <p:nvSpPr>
          <p:cNvPr id="7" name="TextBox 6">
            <a:extLst>
              <a:ext uri="{FF2B5EF4-FFF2-40B4-BE49-F238E27FC236}">
                <a16:creationId xmlns="" xmlns:a16="http://schemas.microsoft.com/office/drawing/2014/main" id="{A14D33AA-8B94-4D8C-B21D-7F0B45285182}"/>
              </a:ext>
            </a:extLst>
          </p:cNvPr>
          <p:cNvSpPr txBox="1"/>
          <p:nvPr/>
        </p:nvSpPr>
        <p:spPr>
          <a:xfrm>
            <a:off x="822960" y="3853213"/>
            <a:ext cx="7498080" cy="1754326"/>
          </a:xfrm>
          <a:prstGeom prst="rect">
            <a:avLst/>
          </a:prstGeom>
          <a:solidFill>
            <a:schemeClr val="bg2"/>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Arial" charset="0"/>
                <a:ea typeface="ＭＳ Ｐゴシック" pitchFamily="34" charset="-128"/>
                <a:cs typeface="+mn-cs"/>
              </a:rPr>
              <a:t>Aligned patient and physician incentives are more effective at producing superior outcomes</a:t>
            </a:r>
            <a:endParaRPr kumimoji="0" lang="en-US" sz="3600" b="0" i="0" u="none" strike="noStrike" kern="0" cap="none" spc="0" normalizeH="0" baseline="60000" noProof="0" dirty="0">
              <a:ln>
                <a:noFill/>
              </a:ln>
              <a:solidFill>
                <a:srgbClr val="FFFFFF"/>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828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5167" y="3781733"/>
            <a:ext cx="811366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Designing and Testing a Model to </a:t>
            </a:r>
            <a:r>
              <a:rPr lang="en-US" sz="4000" kern="0" dirty="0">
                <a:solidFill>
                  <a:srgbClr val="808080">
                    <a:lumMod val="75000"/>
                  </a:srgbClr>
                </a:solidFill>
              </a:rPr>
              <a:t>Improve Health Literacy</a:t>
            </a:r>
            <a:endParaRPr kumimoji="0" lang="en-US" sz="40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endParaRPr>
          </a:p>
        </p:txBody>
      </p:sp>
      <p:sp>
        <p:nvSpPr>
          <p:cNvPr id="4" name="Rectangle 3">
            <a:extLst>
              <a:ext uri="{FF2B5EF4-FFF2-40B4-BE49-F238E27FC236}">
                <a16:creationId xmlns="" xmlns:a16="http://schemas.microsoft.com/office/drawing/2014/main" id="{48A00CB4-9EEE-4EF3-AC94-C4FD0396B96E}"/>
              </a:ext>
            </a:extLst>
          </p:cNvPr>
          <p:cNvSpPr/>
          <p:nvPr/>
        </p:nvSpPr>
        <p:spPr>
          <a:xfrm>
            <a:off x="741637" y="1651453"/>
            <a:ext cx="7298982" cy="1785104"/>
          </a:xfrm>
          <a:prstGeom prst="rect">
            <a:avLst/>
          </a:prstGeom>
        </p:spPr>
        <p:txBody>
          <a:bodyPr wrap="square">
            <a:spAutoFit/>
          </a:bodyPr>
          <a:lstStyle/>
          <a:p>
            <a:pPr lvl="0" eaLnBrk="1" fontAlgn="auto" hangingPunct="1">
              <a:spcBef>
                <a:spcPts val="0"/>
              </a:spcBef>
              <a:spcAft>
                <a:spcPts val="0"/>
              </a:spcAft>
              <a:defRPr/>
            </a:pPr>
            <a:r>
              <a:rPr lang="en-US" sz="3200" kern="0" dirty="0">
                <a:solidFill>
                  <a:srgbClr val="000000">
                    <a:lumMod val="50000"/>
                    <a:lumOff val="50000"/>
                  </a:srgbClr>
                </a:solidFill>
              </a:rPr>
              <a:t>Health Literacy: The Sleeping Giant of Health Improvement and Cost Containment</a:t>
            </a:r>
            <a:endParaRPr lang="en-US" sz="1400" kern="0" dirty="0">
              <a:solidFill>
                <a:srgbClr val="000000">
                  <a:lumMod val="50000"/>
                  <a:lumOff val="50000"/>
                </a:srgb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BFBFBF"/>
              </a:solidFill>
              <a:effectLst/>
              <a:uLnTx/>
              <a:uFillTx/>
              <a:latin typeface="Arial" charset="0"/>
              <a:ea typeface="ＭＳ Ｐゴシック" pitchFamily="34" charset="-128"/>
              <a:cs typeface="+mn-cs"/>
            </a:endParaRPr>
          </a:p>
        </p:txBody>
      </p:sp>
      <p:sp>
        <p:nvSpPr>
          <p:cNvPr id="5" name="Rectangle 4">
            <a:extLst>
              <a:ext uri="{FF2B5EF4-FFF2-40B4-BE49-F238E27FC236}">
                <a16:creationId xmlns="" xmlns:a16="http://schemas.microsoft.com/office/drawing/2014/main" id="{297865A0-C199-4374-9F0A-679D3E89339F}"/>
              </a:ext>
            </a:extLst>
          </p:cNvPr>
          <p:cNvSpPr/>
          <p:nvPr/>
        </p:nvSpPr>
        <p:spPr>
          <a:xfrm>
            <a:off x="0" y="-33453"/>
            <a:ext cx="9144000" cy="1191837"/>
          </a:xfrm>
          <a:prstGeom prst="rect">
            <a:avLst/>
          </a:prstGeom>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chemeClr val="bg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107481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2776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Health literacy, the knowledge-empowerment-motivation-adherence response and information therapy</a:t>
            </a:r>
          </a:p>
        </p:txBody>
      </p:sp>
      <p:sp>
        <p:nvSpPr>
          <p:cNvPr id="4" name="TextBox 3"/>
          <p:cNvSpPr txBox="1"/>
          <p:nvPr/>
        </p:nvSpPr>
        <p:spPr>
          <a:xfrm>
            <a:off x="411480" y="1771893"/>
            <a:ext cx="8321040" cy="3662541"/>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400" b="0" i="0" u="none" strike="noStrike" kern="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When people know the “how” and “why,” and are “entrusted” to care for themselves, they are more </a:t>
            </a:r>
            <a:r>
              <a:rPr kumimoji="0" lang="en-US" sz="2400" b="0" i="0" u="sng" strike="noStrike" kern="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empowered</a:t>
            </a:r>
            <a:r>
              <a:rPr kumimoji="0" lang="en-US" sz="2400" b="0" i="0" u="none" strike="noStrike" kern="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 and </a:t>
            </a:r>
            <a:r>
              <a:rPr kumimoji="0" lang="en-US" sz="2400" b="0" i="0" u="sng" strike="noStrike" kern="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motivated</a:t>
            </a:r>
            <a:r>
              <a:rPr kumimoji="0" lang="en-US" sz="2400" b="0" i="0" u="none" strike="noStrike" kern="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 to </a:t>
            </a:r>
            <a:r>
              <a:rPr kumimoji="0" lang="en-US" sz="2400" b="0" i="0" u="sng" strike="noStrike" kern="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comply</a:t>
            </a:r>
            <a:r>
              <a:rPr kumimoji="0" lang="en-US" sz="2400" b="0" i="0" u="none" strike="noStrike" kern="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 with recommended treatments and adopt healthy behaviors.  </a:t>
            </a:r>
          </a:p>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en-US" sz="2400" b="0" i="0" u="none" strike="noStrike" kern="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Behavioral science describes this as the:</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US" sz="3400" b="1" i="0" u="none" strike="noStrike" kern="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Knowledge-Empowerment-Motivation-Adherence (KEMA) Response</a:t>
            </a:r>
          </a:p>
        </p:txBody>
      </p:sp>
      <p:sp>
        <p:nvSpPr>
          <p:cNvPr id="5" name="Date Placeholder 10">
            <a:extLst>
              <a:ext uri="{FF2B5EF4-FFF2-40B4-BE49-F238E27FC236}">
                <a16:creationId xmlns="" xmlns:a16="http://schemas.microsoft.com/office/drawing/2014/main" id="{7785BE4C-2ECF-40A9-93B9-00AA46A633CD}"/>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51716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2776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Health literacy, the knowledge-adherence response and information therapy</a:t>
            </a:r>
          </a:p>
        </p:txBody>
      </p:sp>
      <p:sp>
        <p:nvSpPr>
          <p:cNvPr id="5" name="TextBox 4"/>
          <p:cNvSpPr txBox="1"/>
          <p:nvPr/>
        </p:nvSpPr>
        <p:spPr>
          <a:xfrm>
            <a:off x="822960" y="1566089"/>
            <a:ext cx="7498080" cy="432426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Arial" charset="0"/>
                <a:ea typeface="ＭＳ Ｐゴシック" pitchFamily="34" charset="-128"/>
                <a:cs typeface="+mn-cs"/>
              </a:rPr>
              <a:t>How to achieve the knowledge-adherence (KEMA) response: doctors </a:t>
            </a:r>
            <a:r>
              <a:rPr lang="en-US" sz="2400" kern="0" dirty="0">
                <a:solidFill>
                  <a:schemeClr val="tx1"/>
                </a:solidFill>
              </a:rPr>
              <a:t>treat their patient’s low medical literacy by prescribing information therapy (homework):</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Arial" charset="0"/>
                <a:ea typeface="ＭＳ Ｐゴシック" pitchFamily="34" charset="-128"/>
                <a:cs typeface="+mn-cs"/>
              </a:rPr>
              <a:t>the right information at the right time, in the right form so patients can make an informed decision.</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2400" b="0" i="0" u="none" strike="noStrike" kern="0" cap="none" spc="0" normalizeH="0" baseline="0" noProof="0" dirty="0">
              <a:ln>
                <a:noFill/>
              </a:ln>
              <a:solidFill>
                <a:schemeClr val="tx1"/>
              </a:solidFill>
              <a:effectLst/>
              <a:uLnTx/>
              <a:uFillTx/>
              <a:latin typeface="Arial" charset="0"/>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1" i="0" u="none" strike="noStrike" kern="0" cap="none" spc="0" normalizeH="0" baseline="0" noProof="0" dirty="0">
                <a:ln>
                  <a:noFill/>
                </a:ln>
                <a:solidFill>
                  <a:schemeClr val="tx1"/>
                </a:solidFill>
                <a:effectLst/>
                <a:uLnTx/>
                <a:uFillTx/>
                <a:latin typeface="Arial" charset="0"/>
                <a:ea typeface="ＭＳ Ｐゴシック" pitchFamily="34" charset="-128"/>
                <a:cs typeface="+mn-cs"/>
              </a:rPr>
              <a:t>Information Therapy</a:t>
            </a:r>
            <a:endParaRPr kumimoji="0" lang="en-US" sz="3600" b="0" i="0" u="none" strike="noStrike" kern="0" cap="none" spc="0" normalizeH="0" baseline="0" noProof="0" dirty="0">
              <a:ln>
                <a:noFill/>
              </a:ln>
              <a:solidFill>
                <a:schemeClr val="tx1"/>
              </a:solidFill>
              <a:effectLst/>
              <a:uLnTx/>
              <a:uFillTx/>
              <a:latin typeface="Arial" charset="0"/>
              <a:ea typeface="ＭＳ Ｐゴシック" pitchFamily="34" charset="-128"/>
              <a:cs typeface="+mn-cs"/>
            </a:endParaRP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Arial" charset="0"/>
                <a:ea typeface="ＭＳ Ｐゴシック" pitchFamily="34" charset="-128"/>
                <a:cs typeface="+mn-cs"/>
              </a:rPr>
              <a:t>Symbolized by </a:t>
            </a:r>
            <a:r>
              <a:rPr kumimoji="0" lang="en-US" sz="3600" b="1" i="0" u="none" strike="noStrike" kern="0" cap="none" spc="0" normalizeH="0" baseline="0" noProof="0" dirty="0">
                <a:ln>
                  <a:noFill/>
                </a:ln>
                <a:solidFill>
                  <a:schemeClr val="tx1"/>
                </a:solidFill>
                <a:effectLst/>
                <a:uLnTx/>
                <a:uFillTx/>
                <a:latin typeface="Arial" charset="0"/>
                <a:ea typeface="ＭＳ Ｐゴシック" pitchFamily="34" charset="-128"/>
                <a:cs typeface="+mn-cs"/>
              </a:rPr>
              <a:t>I</a:t>
            </a:r>
            <a:r>
              <a:rPr kumimoji="0" lang="en-US" sz="3600" b="1" i="0" u="none" strike="noStrike" kern="0" cap="none" spc="0" normalizeH="0" baseline="-25000" noProof="0" dirty="0">
                <a:ln>
                  <a:noFill/>
                </a:ln>
                <a:solidFill>
                  <a:schemeClr val="tx1"/>
                </a:solidFill>
                <a:effectLst/>
                <a:uLnTx/>
                <a:uFillTx/>
                <a:latin typeface="Arial" charset="0"/>
                <a:ea typeface="ＭＳ Ｐゴシック" pitchFamily="34" charset="-128"/>
                <a:cs typeface="+mn-cs"/>
              </a:rPr>
              <a:t>x</a:t>
            </a:r>
            <a:r>
              <a:rPr kumimoji="0" lang="en-US" sz="3600" b="0" i="0" u="none" strike="noStrike" kern="0" cap="none" spc="0" normalizeH="0" baseline="60000" noProof="0" dirty="0">
                <a:ln>
                  <a:noFill/>
                </a:ln>
                <a:solidFill>
                  <a:schemeClr val="tx1"/>
                </a:solidFill>
                <a:effectLst/>
                <a:uLnTx/>
                <a:uFillTx/>
                <a:latin typeface="Arial" charset="0"/>
                <a:ea typeface="ＭＳ Ｐゴシック" pitchFamily="34" charset="-128"/>
                <a:cs typeface="+mn-cs"/>
              </a:rPr>
              <a:t>®</a:t>
            </a:r>
          </a:p>
        </p:txBody>
      </p:sp>
      <p:sp>
        <p:nvSpPr>
          <p:cNvPr id="4" name="Date Placeholder 10">
            <a:extLst>
              <a:ext uri="{FF2B5EF4-FFF2-40B4-BE49-F238E27FC236}">
                <a16:creationId xmlns="" xmlns:a16="http://schemas.microsoft.com/office/drawing/2014/main" id="{6405D5C3-D009-4E26-BA0B-DD36C84782D3}"/>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341551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2" presetClass="entr" presetSubtype="2"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8" y="39756"/>
            <a:ext cx="9134061" cy="1088003"/>
          </a:xfrm>
        </p:spPr>
        <p:txBody>
          <a:bodyPr anchor="ctr"/>
          <a:lstStyle/>
          <a:p>
            <a:pPr algn="ctr"/>
            <a:r>
              <a:rPr lang="en-US" sz="3600" dirty="0">
                <a:solidFill>
                  <a:srgbClr val="FFFFFF"/>
                </a:solidFill>
                <a:latin typeface="Arial" panose="020B0604020202020204" pitchFamily="34" charset="0"/>
                <a:cs typeface="Arial" panose="020B0604020202020204" pitchFamily="34" charset="0"/>
              </a:rPr>
              <a:t>How do we motivate someone to act on the information they learned?</a:t>
            </a:r>
          </a:p>
        </p:txBody>
      </p:sp>
      <p:sp>
        <p:nvSpPr>
          <p:cNvPr id="3" name="Content Placeholder 2"/>
          <p:cNvSpPr>
            <a:spLocks noGrp="1"/>
          </p:cNvSpPr>
          <p:nvPr>
            <p:ph idx="1"/>
          </p:nvPr>
        </p:nvSpPr>
        <p:spPr>
          <a:xfrm>
            <a:off x="462168" y="1739448"/>
            <a:ext cx="8229600" cy="3728720"/>
          </a:xfrm>
        </p:spPr>
        <p:txBody>
          <a:bodyPr/>
          <a:lstStyle/>
          <a:p>
            <a:pPr marL="0" indent="0">
              <a:buNone/>
            </a:pPr>
            <a:r>
              <a:rPr lang="en-US" sz="4000" b="1" dirty="0">
                <a:solidFill>
                  <a:schemeClr val="bg2">
                    <a:lumMod val="75000"/>
                  </a:schemeClr>
                </a:solidFill>
              </a:rPr>
              <a:t>The Hawthorne effect</a:t>
            </a:r>
            <a:r>
              <a:rPr lang="en-US" sz="4000" dirty="0">
                <a:solidFill>
                  <a:schemeClr val="bg2">
                    <a:lumMod val="75000"/>
                  </a:schemeClr>
                </a:solidFill>
              </a:rPr>
              <a:t> </a:t>
            </a:r>
            <a:r>
              <a:rPr lang="en-US" sz="2400" dirty="0">
                <a:solidFill>
                  <a:schemeClr val="bg2">
                    <a:lumMod val="75000"/>
                  </a:schemeClr>
                </a:solidFill>
              </a:rPr>
              <a:t>is a psychological phenomenon that produces an improvement in human behavior or performance as a result of increased attention from superiors or persons in positions of authority and trust.  </a:t>
            </a:r>
          </a:p>
          <a:p>
            <a:pPr marL="0" indent="0">
              <a:spcBef>
                <a:spcPts val="0"/>
              </a:spcBef>
              <a:buNone/>
            </a:pPr>
            <a:endParaRPr lang="en-US" sz="2400" dirty="0">
              <a:solidFill>
                <a:schemeClr val="bg2">
                  <a:lumMod val="75000"/>
                </a:schemeClr>
              </a:solidFill>
            </a:endParaRPr>
          </a:p>
          <a:p>
            <a:pPr marL="0" indent="0">
              <a:spcBef>
                <a:spcPts val="0"/>
              </a:spcBef>
              <a:buNone/>
            </a:pPr>
            <a:r>
              <a:rPr lang="en-US" sz="2400" dirty="0">
                <a:solidFill>
                  <a:schemeClr val="bg2">
                    <a:lumMod val="75000"/>
                  </a:schemeClr>
                </a:solidFill>
              </a:rPr>
              <a:t>In all cases, observed individuals behave or perform better than unsupervised individuals for a limited time if they suspect or know about the observation.</a:t>
            </a:r>
          </a:p>
        </p:txBody>
      </p:sp>
    </p:spTree>
    <p:extLst>
      <p:ext uri="{BB962C8B-B14F-4D97-AF65-F5344CB8AC3E}">
        <p14:creationId xmlns:p14="http://schemas.microsoft.com/office/powerpoint/2010/main" val="195187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nchor="ctr"/>
          <a:lstStyle/>
          <a:p>
            <a:pPr algn="ctr"/>
            <a:r>
              <a:rPr lang="en-US" sz="2600" dirty="0"/>
              <a:t>Confirming the Hawthorne effect in the doctor-patient relationship</a:t>
            </a:r>
          </a:p>
        </p:txBody>
      </p:sp>
      <p:sp>
        <p:nvSpPr>
          <p:cNvPr id="3" name="Content Placeholder 2"/>
          <p:cNvSpPr>
            <a:spLocks noGrp="1"/>
          </p:cNvSpPr>
          <p:nvPr>
            <p:ph idx="1"/>
          </p:nvPr>
        </p:nvSpPr>
        <p:spPr>
          <a:xfrm>
            <a:off x="457200" y="1463040"/>
            <a:ext cx="8321040" cy="3079463"/>
          </a:xfrm>
        </p:spPr>
        <p:txBody>
          <a:bodyPr/>
          <a:lstStyle/>
          <a:p>
            <a:pPr marL="0" indent="0">
              <a:spcBef>
                <a:spcPts val="0"/>
              </a:spcBef>
              <a:buNone/>
            </a:pPr>
            <a:endParaRPr lang="en-US" sz="2200" b="1" dirty="0">
              <a:solidFill>
                <a:schemeClr val="tx1">
                  <a:lumMod val="65000"/>
                  <a:lumOff val="35000"/>
                </a:schemeClr>
              </a:solidFill>
            </a:endParaRPr>
          </a:p>
          <a:p>
            <a:pPr marL="0" indent="0">
              <a:spcBef>
                <a:spcPts val="0"/>
              </a:spcBef>
              <a:buNone/>
            </a:pPr>
            <a:endParaRPr lang="en-US" sz="2200" b="1" dirty="0">
              <a:solidFill>
                <a:schemeClr val="tx1">
                  <a:lumMod val="65000"/>
                  <a:lumOff val="35000"/>
                </a:schemeClr>
              </a:solidFill>
            </a:endParaRPr>
          </a:p>
          <a:p>
            <a:pPr marL="0" indent="0">
              <a:spcBef>
                <a:spcPts val="0"/>
              </a:spcBef>
              <a:buNone/>
            </a:pPr>
            <a:r>
              <a:rPr lang="en-US" sz="2200" b="1" dirty="0">
                <a:solidFill>
                  <a:schemeClr val="tx1">
                    <a:lumMod val="65000"/>
                    <a:lumOff val="35000"/>
                  </a:schemeClr>
                </a:solidFill>
              </a:rPr>
              <a:t>Doctor-Patient Relationship Influences Patient Engagement</a:t>
            </a:r>
            <a:endParaRPr lang="en-US" sz="2200" dirty="0">
              <a:solidFill>
                <a:schemeClr val="tx1">
                  <a:lumMod val="65000"/>
                  <a:lumOff val="35000"/>
                </a:schemeClr>
              </a:solidFill>
            </a:endParaRPr>
          </a:p>
          <a:p>
            <a:pPr marL="0" indent="0">
              <a:spcBef>
                <a:spcPts val="0"/>
              </a:spcBef>
              <a:buNone/>
            </a:pPr>
            <a:endParaRPr lang="en-US" sz="600" dirty="0">
              <a:solidFill>
                <a:schemeClr val="tx1">
                  <a:lumMod val="65000"/>
                  <a:lumOff val="35000"/>
                </a:schemeClr>
              </a:solidFill>
            </a:endParaRPr>
          </a:p>
          <a:p>
            <a:pPr marL="0" indent="0">
              <a:spcBef>
                <a:spcPts val="0"/>
              </a:spcBef>
              <a:buNone/>
            </a:pPr>
            <a:r>
              <a:rPr lang="en-US" sz="1400" dirty="0">
                <a:solidFill>
                  <a:schemeClr val="tx1">
                    <a:lumMod val="65000"/>
                    <a:lumOff val="35000"/>
                  </a:schemeClr>
                </a:solidFill>
              </a:rPr>
              <a:t>Release Date: November 29, 2011 | By Valerie </a:t>
            </a:r>
            <a:r>
              <a:rPr lang="en-US" sz="1400" dirty="0" err="1">
                <a:solidFill>
                  <a:schemeClr val="tx1">
                    <a:lumMod val="65000"/>
                    <a:lumOff val="35000"/>
                  </a:schemeClr>
                </a:solidFill>
              </a:rPr>
              <a:t>DeBenedette</a:t>
            </a:r>
            <a:r>
              <a:rPr lang="en-US" sz="1400" dirty="0">
                <a:solidFill>
                  <a:schemeClr val="tx1">
                    <a:lumMod val="65000"/>
                    <a:lumOff val="35000"/>
                  </a:schemeClr>
                </a:solidFill>
              </a:rPr>
              <a:t>, Contributing Writer</a:t>
            </a:r>
            <a:br>
              <a:rPr lang="en-US" sz="1400" dirty="0">
                <a:solidFill>
                  <a:schemeClr val="tx1">
                    <a:lumMod val="65000"/>
                    <a:lumOff val="35000"/>
                  </a:schemeClr>
                </a:solidFill>
              </a:rPr>
            </a:br>
            <a:r>
              <a:rPr lang="en-US" sz="1400" dirty="0">
                <a:solidFill>
                  <a:schemeClr val="tx1">
                    <a:lumMod val="65000"/>
                    <a:lumOff val="35000"/>
                  </a:schemeClr>
                </a:solidFill>
              </a:rPr>
              <a:t>Research Source: Center for Advancing Health</a:t>
            </a:r>
          </a:p>
          <a:p>
            <a:pPr marL="0" indent="0">
              <a:spcBef>
                <a:spcPts val="1200"/>
              </a:spcBef>
              <a:buNone/>
            </a:pPr>
            <a:r>
              <a:rPr lang="en-US" sz="2000" dirty="0">
                <a:solidFill>
                  <a:schemeClr val="tx1">
                    <a:lumMod val="65000"/>
                    <a:lumOff val="35000"/>
                  </a:schemeClr>
                </a:solidFill>
              </a:rPr>
              <a:t>Researchers asked 8,140 people in the U.S. with chronic illnesses about their experiences with their physicians, as well as about their socioeconomic status, overall health and how they make use of health services.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18" y="1327202"/>
            <a:ext cx="21431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7018" y="4527765"/>
            <a:ext cx="8313021"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300" b="0" i="1" u="none" strike="noStrike" kern="0" cap="none" spc="0" normalizeH="0" baseline="0" noProof="0" dirty="0">
                <a:ln>
                  <a:noFill/>
                </a:ln>
                <a:solidFill>
                  <a:srgbClr val="000000">
                    <a:lumMod val="65000"/>
                    <a:lumOff val="35000"/>
                  </a:srgbClr>
                </a:solidFill>
                <a:effectLst/>
                <a:uLnTx/>
                <a:uFillTx/>
                <a:latin typeface="Arial"/>
                <a:ea typeface="ＭＳ Ｐゴシック" pitchFamily="34" charset="-128"/>
                <a:cs typeface="+mn-cs"/>
              </a:rPr>
              <a:t>Patients who perceived their physicians were involved in their care were more likely to monitor their blood pressure, exercise five days a week and adhere to medication regimens, among other healthy behaviors.</a:t>
            </a:r>
          </a:p>
        </p:txBody>
      </p:sp>
    </p:spTree>
    <p:extLst>
      <p:ext uri="{BB962C8B-B14F-4D97-AF65-F5344CB8AC3E}">
        <p14:creationId xmlns:p14="http://schemas.microsoft.com/office/powerpoint/2010/main" val="3591225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8" y="39756"/>
            <a:ext cx="9134061" cy="1088003"/>
          </a:xfrm>
        </p:spPr>
        <p:txBody>
          <a:bodyPr anchor="ctr"/>
          <a:lstStyle/>
          <a:p>
            <a:pPr algn="ctr"/>
            <a:r>
              <a:rPr lang="en-US" sz="3600" dirty="0">
                <a:solidFill>
                  <a:srgbClr val="FFFFFF"/>
                </a:solidFill>
                <a:latin typeface="Arial" panose="020B0604020202020204" pitchFamily="34" charset="0"/>
                <a:cs typeface="Arial" panose="020B0604020202020204" pitchFamily="34" charset="0"/>
              </a:rPr>
              <a:t>How do we motivate someone to act on the information they learned?</a:t>
            </a:r>
          </a:p>
        </p:txBody>
      </p:sp>
      <p:sp>
        <p:nvSpPr>
          <p:cNvPr id="3" name="Content Placeholder 2"/>
          <p:cNvSpPr>
            <a:spLocks noGrp="1"/>
          </p:cNvSpPr>
          <p:nvPr>
            <p:ph idx="1"/>
          </p:nvPr>
        </p:nvSpPr>
        <p:spPr>
          <a:xfrm>
            <a:off x="457200" y="1679596"/>
            <a:ext cx="8229600" cy="4652208"/>
          </a:xfrm>
        </p:spPr>
        <p:txBody>
          <a:bodyPr/>
          <a:lstStyle/>
          <a:p>
            <a:pPr marL="0" indent="0">
              <a:spcBef>
                <a:spcPts val="0"/>
              </a:spcBef>
              <a:spcAft>
                <a:spcPts val="600"/>
              </a:spcAft>
              <a:buNone/>
            </a:pPr>
            <a:r>
              <a:rPr lang="en-US" sz="2800" b="1" dirty="0">
                <a:solidFill>
                  <a:schemeClr val="bg2">
                    <a:lumMod val="75000"/>
                  </a:schemeClr>
                </a:solidFill>
              </a:rPr>
              <a:t>Promising-keeping</a:t>
            </a:r>
            <a:r>
              <a:rPr lang="en-US" b="1" dirty="0">
                <a:solidFill>
                  <a:schemeClr val="bg2">
                    <a:lumMod val="75000"/>
                  </a:schemeClr>
                </a:solidFill>
              </a:rPr>
              <a:t>: </a:t>
            </a:r>
            <a:r>
              <a:rPr lang="en-US" sz="2400" dirty="0">
                <a:solidFill>
                  <a:schemeClr val="bg2">
                    <a:lumMod val="75000"/>
                  </a:schemeClr>
                </a:solidFill>
              </a:rPr>
              <a:t>the act of doctors and patients declaring their compliance to treatment guidelines, then agreeing to allow the other party to have access to their declarations.  In effect, this process involves creating an obligation to oneself and to someone each party respects (doctor to patient, and patient to doctor).  </a:t>
            </a:r>
          </a:p>
          <a:p>
            <a:pPr marL="0" indent="0">
              <a:spcBef>
                <a:spcPts val="0"/>
              </a:spcBef>
              <a:spcAft>
                <a:spcPts val="600"/>
              </a:spcAft>
              <a:buNone/>
            </a:pPr>
            <a:endParaRPr lang="en-US" sz="2400" dirty="0">
              <a:solidFill>
                <a:schemeClr val="bg2">
                  <a:lumMod val="75000"/>
                </a:schemeClr>
              </a:solidFill>
            </a:endParaRPr>
          </a:p>
          <a:p>
            <a:pPr marL="0" indent="0">
              <a:spcBef>
                <a:spcPts val="0"/>
              </a:spcBef>
              <a:buNone/>
            </a:pPr>
            <a:r>
              <a:rPr lang="en-US" sz="2800" b="1" dirty="0">
                <a:solidFill>
                  <a:srgbClr val="808080">
                    <a:lumMod val="75000"/>
                  </a:srgbClr>
                </a:solidFill>
              </a:rPr>
              <a:t>Guilt aversion: </a:t>
            </a:r>
            <a:r>
              <a:rPr lang="en-US" sz="2400" dirty="0">
                <a:solidFill>
                  <a:srgbClr val="808080">
                    <a:lumMod val="75000"/>
                  </a:srgbClr>
                </a:solidFill>
              </a:rPr>
              <a:t>the desire to avoid taking actions that let down oneself or another person’s expectations.</a:t>
            </a:r>
          </a:p>
          <a:p>
            <a:pPr marL="0" indent="0">
              <a:spcBef>
                <a:spcPts val="0"/>
              </a:spcBef>
              <a:buNone/>
            </a:pPr>
            <a:endParaRPr lang="en-US" sz="2400" dirty="0">
              <a:solidFill>
                <a:srgbClr val="808080">
                  <a:lumMod val="75000"/>
                </a:srgbClr>
              </a:solidFill>
            </a:endParaRPr>
          </a:p>
        </p:txBody>
      </p:sp>
    </p:spTree>
    <p:extLst>
      <p:ext uri="{BB962C8B-B14F-4D97-AF65-F5344CB8AC3E}">
        <p14:creationId xmlns:p14="http://schemas.microsoft.com/office/powerpoint/2010/main" val="285618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2776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Improving health literacy to achieve the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Ultimate Objective</a:t>
            </a:r>
          </a:p>
        </p:txBody>
      </p:sp>
      <p:sp>
        <p:nvSpPr>
          <p:cNvPr id="6" name="TextBox 5">
            <a:extLst>
              <a:ext uri="{FF2B5EF4-FFF2-40B4-BE49-F238E27FC236}">
                <a16:creationId xmlns="" xmlns:a16="http://schemas.microsoft.com/office/drawing/2014/main" id="{84EDE23A-8F34-4375-8E01-162349BD1DDA}"/>
              </a:ext>
            </a:extLst>
          </p:cNvPr>
          <p:cNvSpPr txBox="1"/>
          <p:nvPr/>
        </p:nvSpPr>
        <p:spPr>
          <a:xfrm>
            <a:off x="594360" y="1874109"/>
            <a:ext cx="7955280" cy="2985433"/>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800" b="0" i="0" u="sng" strike="noStrike" kern="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Basic design elements of the model:</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800" b="0" i="0" u="none" strike="noStrike" kern="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Compensate</a:t>
            </a:r>
            <a:r>
              <a:rPr kumimoji="0" lang="en-US" sz="2800" b="0" i="0" u="none" strike="noStrike" kern="0" cap="none" spc="0" normalizeH="0" noProof="0" dirty="0">
                <a:ln>
                  <a:noFill/>
                </a:ln>
                <a:solidFill>
                  <a:srgbClr val="000000">
                    <a:lumMod val="75000"/>
                    <a:lumOff val="25000"/>
                  </a:srgbClr>
                </a:solidFill>
                <a:effectLst/>
                <a:uLnTx/>
                <a:uFillTx/>
                <a:latin typeface="Arial" charset="0"/>
                <a:ea typeface="ＭＳ Ｐゴシック" pitchFamily="34" charset="-128"/>
                <a:cs typeface="+mn-cs"/>
              </a:rPr>
              <a:t> </a:t>
            </a:r>
            <a:r>
              <a:rPr kumimoji="0" lang="en-US" sz="2800" b="0" i="0" u="none" strike="noStrike" kern="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doctors to improve patients low health literacy</a:t>
            </a:r>
            <a:r>
              <a:rPr kumimoji="0" lang="en-US" sz="2800" b="0" i="0" u="none" strike="noStrike" kern="0" cap="none" spc="0" normalizeH="0" noProof="0" dirty="0">
                <a:ln>
                  <a:noFill/>
                </a:ln>
                <a:solidFill>
                  <a:srgbClr val="000000">
                    <a:lumMod val="75000"/>
                    <a:lumOff val="25000"/>
                  </a:srgbClr>
                </a:solidFill>
                <a:effectLst/>
                <a:uLnTx/>
                <a:uFillTx/>
                <a:latin typeface="Arial" charset="0"/>
                <a:ea typeface="ＭＳ Ｐゴシック" pitchFamily="34" charset="-128"/>
                <a:cs typeface="+mn-cs"/>
              </a:rPr>
              <a:t> during or after each office visit.</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2800" kern="0" baseline="0" dirty="0">
                <a:solidFill>
                  <a:srgbClr val="000000">
                    <a:lumMod val="75000"/>
                    <a:lumOff val="25000"/>
                  </a:srgbClr>
                </a:solidFill>
              </a:rPr>
              <a:t>Reward</a:t>
            </a:r>
            <a:r>
              <a:rPr lang="en-US" sz="2800" kern="0" dirty="0">
                <a:solidFill>
                  <a:srgbClr val="000000">
                    <a:lumMod val="75000"/>
                    <a:lumOff val="25000"/>
                  </a:srgbClr>
                </a:solidFill>
              </a:rPr>
              <a:t> patients for reading the information, passing a test, and reporting their level of adherence to their doctor</a:t>
            </a:r>
            <a:endParaRPr kumimoji="0" lang="en-US" sz="28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endParaRPr>
          </a:p>
        </p:txBody>
      </p:sp>
      <p:sp>
        <p:nvSpPr>
          <p:cNvPr id="7" name="Date Placeholder 10">
            <a:extLst>
              <a:ext uri="{FF2B5EF4-FFF2-40B4-BE49-F238E27FC236}">
                <a16:creationId xmlns="" xmlns:a16="http://schemas.microsoft.com/office/drawing/2014/main" id="{1E2E2A5C-2DDB-4278-86F1-AB6351A428FB}"/>
              </a:ext>
            </a:extLst>
          </p:cNvPr>
          <p:cNvSpPr txBox="1">
            <a:spLocks noChangeArrowheads="1"/>
          </p:cNvSpPr>
          <p:nvPr/>
        </p:nvSpPr>
        <p:spPr bwMode="auto">
          <a:xfrm>
            <a:off x="369059" y="6397930"/>
            <a:ext cx="3471864" cy="2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105989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TextBox 12"/>
          <p:cNvSpPr txBox="1"/>
          <p:nvPr/>
        </p:nvSpPr>
        <p:spPr>
          <a:xfrm>
            <a:off x="313462" y="1875375"/>
            <a:ext cx="8595360" cy="3331681"/>
          </a:xfrm>
          <a:prstGeom prst="rect">
            <a:avLst/>
          </a:prstGeom>
          <a:solidFill>
            <a:schemeClr val="bg1"/>
          </a:solidFill>
          <a:ln>
            <a:noFill/>
          </a:ln>
        </p:spPr>
        <p:txBody>
          <a:bodyPr wrap="square" rtlCol="0">
            <a:spAutoFit/>
          </a:bodyPr>
          <a:lstStyle/>
          <a:p>
            <a:pPr marL="457200" lvl="0" indent="-457200" algn="l" eaLnBrk="1" fontAlgn="auto" hangingPunct="1">
              <a:spcBef>
                <a:spcPts val="1200"/>
              </a:spcBef>
              <a:spcAft>
                <a:spcPts val="500"/>
              </a:spcAft>
              <a:buFont typeface="+mj-lt"/>
              <a:buAutoNum type="arabicPeriod"/>
              <a:defRPr/>
            </a:pPr>
            <a:r>
              <a:rPr kumimoji="0" lang="en-US" sz="2400" b="0" i="0" u="none" strike="noStrike" kern="0" cap="none" spc="0" normalizeH="0" baseline="0" noProof="0" dirty="0">
                <a:ln>
                  <a:noFill/>
                </a:ln>
                <a:solidFill>
                  <a:schemeClr val="tx1"/>
                </a:solidFill>
                <a:effectLst/>
                <a:uLnTx/>
                <a:uFillTx/>
              </a:rPr>
              <a:t>Do patients </a:t>
            </a:r>
            <a:r>
              <a:rPr kumimoji="0" lang="en-US" sz="2400" b="0" i="0" u="none" strike="noStrike" kern="0" cap="none" spc="0" normalizeH="0" baseline="0" noProof="0" dirty="0" err="1">
                <a:ln>
                  <a:noFill/>
                </a:ln>
                <a:solidFill>
                  <a:schemeClr val="tx1"/>
                </a:solidFill>
                <a:effectLst/>
                <a:uLnTx/>
                <a:uFillTx/>
              </a:rPr>
              <a:t>trus</a:t>
            </a:r>
            <a:r>
              <a:rPr lang="en-US" sz="2400" kern="0" dirty="0">
                <a:solidFill>
                  <a:schemeClr val="tx1"/>
                </a:solidFill>
              </a:rPr>
              <a:t>t their employer who hires a health coach to help them manage their health?</a:t>
            </a:r>
          </a:p>
          <a:p>
            <a:pPr marL="457200" marR="0" lvl="0" indent="-457200" algn="l" defTabSz="914400" rtl="0" eaLnBrk="1" fontAlgn="auto" latinLnBrk="0" hangingPunct="1">
              <a:lnSpc>
                <a:spcPct val="100000"/>
              </a:lnSpc>
              <a:spcBef>
                <a:spcPts val="1200"/>
              </a:spcBef>
              <a:spcAft>
                <a:spcPts val="500"/>
              </a:spcAft>
              <a:buClrTx/>
              <a:buSzTx/>
              <a:buFont typeface="+mj-lt"/>
              <a:buAutoNum type="arabicPeriod"/>
              <a:tabLst/>
              <a:defRPr/>
            </a:pPr>
            <a:r>
              <a:rPr kumimoji="0" lang="en-US" sz="2400" b="0" i="0" u="none" strike="noStrike" kern="0" cap="none" spc="0" normalizeH="0" baseline="0" noProof="0" dirty="0">
                <a:ln>
                  <a:noFill/>
                </a:ln>
                <a:solidFill>
                  <a:schemeClr val="tx1"/>
                </a:solidFill>
                <a:effectLst/>
                <a:uLnTx/>
                <a:uFillTx/>
              </a:rPr>
              <a:t>Do</a:t>
            </a:r>
            <a:r>
              <a:rPr kumimoji="0" lang="en-US" sz="2400" b="0" i="0" u="none" strike="noStrike" kern="0" cap="none" spc="0" normalizeH="0" noProof="0" dirty="0">
                <a:ln>
                  <a:noFill/>
                </a:ln>
                <a:solidFill>
                  <a:schemeClr val="tx1"/>
                </a:solidFill>
                <a:effectLst/>
                <a:uLnTx/>
                <a:uFillTx/>
              </a:rPr>
              <a:t> patients trust the insurer who have nurses calling to help them manage their health?</a:t>
            </a:r>
          </a:p>
          <a:p>
            <a:pPr marL="457200" marR="0" lvl="0" indent="-457200" algn="l" defTabSz="914400" rtl="0" eaLnBrk="1" fontAlgn="auto" latinLnBrk="0" hangingPunct="1">
              <a:lnSpc>
                <a:spcPct val="100000"/>
              </a:lnSpc>
              <a:spcBef>
                <a:spcPts val="1200"/>
              </a:spcBef>
              <a:spcAft>
                <a:spcPts val="500"/>
              </a:spcAft>
              <a:buClrTx/>
              <a:buSzTx/>
              <a:buFont typeface="+mj-lt"/>
              <a:buAutoNum type="arabicPeriod"/>
              <a:tabLst/>
              <a:defRPr/>
            </a:pPr>
            <a:r>
              <a:rPr lang="en-US" sz="2400" kern="0" baseline="0" dirty="0">
                <a:solidFill>
                  <a:schemeClr val="tx1"/>
                </a:solidFill>
              </a:rPr>
              <a:t>Do</a:t>
            </a:r>
            <a:r>
              <a:rPr lang="en-US" sz="2400" kern="0" dirty="0">
                <a:solidFill>
                  <a:schemeClr val="tx1"/>
                </a:solidFill>
              </a:rPr>
              <a:t> patients trust their doctor?</a:t>
            </a:r>
          </a:p>
          <a:p>
            <a:pPr marL="457200" marR="0" lvl="0" indent="-457200" algn="l" defTabSz="914400" rtl="0" eaLnBrk="1" fontAlgn="auto" latinLnBrk="0" hangingPunct="1">
              <a:lnSpc>
                <a:spcPct val="100000"/>
              </a:lnSpc>
              <a:spcBef>
                <a:spcPts val="1200"/>
              </a:spcBef>
              <a:spcAft>
                <a:spcPts val="500"/>
              </a:spcAft>
              <a:buClrTx/>
              <a:buSzTx/>
              <a:buFont typeface="+mj-lt"/>
              <a:buAutoNum type="arabicPeriod"/>
              <a:tabLst/>
              <a:defRPr/>
            </a:pPr>
            <a:r>
              <a:rPr kumimoji="0" lang="en-US" sz="2400" b="0" i="0" u="none" strike="noStrike" kern="0" cap="none" spc="0" normalizeH="0" baseline="0" noProof="0" dirty="0">
                <a:ln>
                  <a:noFill/>
                </a:ln>
                <a:solidFill>
                  <a:schemeClr val="tx1"/>
                </a:solidFill>
                <a:effectLst/>
                <a:uLnTx/>
                <a:uFillTx/>
              </a:rPr>
              <a:t>What if the patient</a:t>
            </a:r>
            <a:r>
              <a:rPr kumimoji="0" lang="en-US" sz="2400" b="0" i="0" u="none" strike="noStrike" kern="0" cap="none" spc="0" normalizeH="0" noProof="0" dirty="0">
                <a:ln>
                  <a:noFill/>
                </a:ln>
                <a:solidFill>
                  <a:schemeClr val="tx1"/>
                </a:solidFill>
                <a:effectLst/>
                <a:uLnTx/>
                <a:uFillTx/>
              </a:rPr>
              <a:t> had to report back to their doctor how they were doing with self-management?</a:t>
            </a:r>
            <a:endParaRPr kumimoji="0" lang="en-US" sz="2400" b="0" i="0" u="none" strike="noStrike" kern="1200" cap="none" spc="0" normalizeH="0" baseline="0" noProof="0" dirty="0">
              <a:ln>
                <a:noFill/>
              </a:ln>
              <a:solidFill>
                <a:schemeClr val="tx1"/>
              </a:solidFill>
              <a:effectLst/>
              <a:uLnTx/>
              <a:uFillTx/>
            </a:endParaRPr>
          </a:p>
        </p:txBody>
      </p:sp>
      <p:sp>
        <p:nvSpPr>
          <p:cNvPr id="9" name="Date Placeholder 10">
            <a:extLst>
              <a:ext uri="{FF2B5EF4-FFF2-40B4-BE49-F238E27FC236}">
                <a16:creationId xmlns="" xmlns:a16="http://schemas.microsoft.com/office/drawing/2014/main" id="{B73A4E6A-B10C-41FC-A316-95A0A8F2A5A5}"/>
              </a:ext>
            </a:extLst>
          </p:cNvPr>
          <p:cNvSpPr txBox="1">
            <a:spLocks noChangeArrowheads="1"/>
          </p:cNvSpPr>
          <p:nvPr/>
        </p:nvSpPr>
        <p:spPr bwMode="auto">
          <a:xfrm>
            <a:off x="313462" y="6455728"/>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ＭＳ Ｐゴシック" pitchFamily="-114" charset="-128"/>
                <a:cs typeface="+mn-cs"/>
              </a:rPr>
              <a:t>© 2018 MedEncentive, LLC. All Rights Reserved</a:t>
            </a:r>
          </a:p>
        </p:txBody>
      </p:sp>
      <p:sp>
        <p:nvSpPr>
          <p:cNvPr id="2" name="Rectangle 1">
            <a:extLst>
              <a:ext uri="{FF2B5EF4-FFF2-40B4-BE49-F238E27FC236}">
                <a16:creationId xmlns="" xmlns:a16="http://schemas.microsoft.com/office/drawing/2014/main" id="{E2D20B24-673C-4321-BAE1-EE2FB0DF4434}"/>
              </a:ext>
            </a:extLst>
          </p:cNvPr>
          <p:cNvSpPr/>
          <p:nvPr/>
        </p:nvSpPr>
        <p:spPr>
          <a:xfrm>
            <a:off x="0" y="270194"/>
            <a:ext cx="9144000" cy="584775"/>
          </a:xfrm>
          <a:prstGeom prst="rect">
            <a:avLst/>
          </a:prstGeom>
        </p:spPr>
        <p:txBody>
          <a:bodyPr wrap="square">
            <a:spAutoFit/>
          </a:bodyPr>
          <a:lstStyle/>
          <a:p>
            <a:pPr lvl="0" eaLnBrk="1" fontAlgn="auto" hangingPunct="1">
              <a:spcBef>
                <a:spcPts val="500"/>
              </a:spcBef>
              <a:spcAft>
                <a:spcPts val="500"/>
              </a:spcAft>
              <a:defRPr/>
            </a:pPr>
            <a:r>
              <a:rPr lang="en-US" sz="3200" kern="0" dirty="0">
                <a:solidFill>
                  <a:srgbClr val="FFFFFF"/>
                </a:solidFill>
              </a:rPr>
              <a:t>Why use the doctor – patient relationship</a:t>
            </a:r>
          </a:p>
        </p:txBody>
      </p:sp>
    </p:spTree>
    <p:extLst>
      <p:ext uri="{BB962C8B-B14F-4D97-AF65-F5344CB8AC3E}">
        <p14:creationId xmlns:p14="http://schemas.microsoft.com/office/powerpoint/2010/main" val="386674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977" y="4354388"/>
            <a:ext cx="811366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The Patient Role</a:t>
            </a:r>
            <a:endParaRPr kumimoji="0" lang="en-US" sz="28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endParaRPr>
          </a:p>
        </p:txBody>
      </p:sp>
      <p:sp>
        <p:nvSpPr>
          <p:cNvPr id="4" name="Rectangle 3">
            <a:extLst>
              <a:ext uri="{FF2B5EF4-FFF2-40B4-BE49-F238E27FC236}">
                <a16:creationId xmlns="" xmlns:a16="http://schemas.microsoft.com/office/drawing/2014/main" id="{870B9529-60FC-4C36-BA04-104D4DF1304F}"/>
              </a:ext>
            </a:extLst>
          </p:cNvPr>
          <p:cNvSpPr/>
          <p:nvPr/>
        </p:nvSpPr>
        <p:spPr>
          <a:xfrm>
            <a:off x="919319" y="1643896"/>
            <a:ext cx="7298982" cy="1569660"/>
          </a:xfrm>
          <a:prstGeom prst="rect">
            <a:avLst/>
          </a:prstGeom>
        </p:spPr>
        <p:txBody>
          <a:bodyPr wrap="square">
            <a:spAutoFit/>
          </a:bodyPr>
          <a:lstStyle/>
          <a:p>
            <a:pPr lvl="0" eaLnBrk="1" fontAlgn="auto" hangingPunct="1">
              <a:spcBef>
                <a:spcPts val="0"/>
              </a:spcBef>
              <a:spcAft>
                <a:spcPts val="0"/>
              </a:spcAft>
              <a:defRPr/>
            </a:pPr>
            <a:r>
              <a:rPr lang="en-US" sz="3200" kern="0" dirty="0">
                <a:solidFill>
                  <a:srgbClr val="000000">
                    <a:lumMod val="50000"/>
                    <a:lumOff val="50000"/>
                  </a:srgbClr>
                </a:solidFill>
              </a:rPr>
              <a:t>Health Literacy: The Sleeping Giant of Health Improvement and Cost Containment</a:t>
            </a:r>
            <a:endParaRPr lang="en-US" sz="1400" kern="0" dirty="0">
              <a:solidFill>
                <a:srgbClr val="000000">
                  <a:lumMod val="50000"/>
                  <a:lumOff val="50000"/>
                </a:srgbClr>
              </a:solidFill>
            </a:endParaRPr>
          </a:p>
        </p:txBody>
      </p:sp>
    </p:spTree>
    <p:extLst>
      <p:ext uri="{BB962C8B-B14F-4D97-AF65-F5344CB8AC3E}">
        <p14:creationId xmlns:p14="http://schemas.microsoft.com/office/powerpoint/2010/main" val="160378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8186FF-5704-48DB-AF3F-E290557D9A2E}"/>
              </a:ext>
            </a:extLst>
          </p:cNvPr>
          <p:cNvSpPr>
            <a:spLocks noGrp="1"/>
          </p:cNvSpPr>
          <p:nvPr>
            <p:ph type="title"/>
          </p:nvPr>
        </p:nvSpPr>
        <p:spPr>
          <a:xfrm>
            <a:off x="0" y="0"/>
            <a:ext cx="9144000" cy="1127760"/>
          </a:xfrm>
        </p:spPr>
        <p:txBody>
          <a:bodyPr/>
          <a:lstStyle/>
          <a:p>
            <a:r>
              <a:rPr lang="en-US" dirty="0"/>
              <a:t>Background</a:t>
            </a:r>
          </a:p>
        </p:txBody>
      </p:sp>
      <p:sp>
        <p:nvSpPr>
          <p:cNvPr id="3" name="Content Placeholder 2">
            <a:extLst>
              <a:ext uri="{FF2B5EF4-FFF2-40B4-BE49-F238E27FC236}">
                <a16:creationId xmlns="" xmlns:a16="http://schemas.microsoft.com/office/drawing/2014/main" id="{805B9A43-597B-4460-A4F1-4D45DAF091D1}"/>
              </a:ext>
            </a:extLst>
          </p:cNvPr>
          <p:cNvSpPr>
            <a:spLocks noGrp="1"/>
          </p:cNvSpPr>
          <p:nvPr>
            <p:ph idx="1"/>
          </p:nvPr>
        </p:nvSpPr>
        <p:spPr/>
        <p:txBody>
          <a:bodyPr/>
          <a:lstStyle/>
          <a:p>
            <a:r>
              <a:rPr lang="en-US" dirty="0" err="1"/>
              <a:t>CompMed</a:t>
            </a:r>
            <a:r>
              <a:rPr lang="en-US" dirty="0"/>
              <a:t>/</a:t>
            </a:r>
            <a:r>
              <a:rPr lang="en-US" dirty="0" err="1"/>
              <a:t>CommunityCare</a:t>
            </a:r>
            <a:endParaRPr lang="en-US" dirty="0"/>
          </a:p>
          <a:p>
            <a:r>
              <a:rPr lang="en-US" dirty="0"/>
              <a:t>HCA/CCN</a:t>
            </a:r>
          </a:p>
          <a:p>
            <a:r>
              <a:rPr lang="en-US" dirty="0" err="1"/>
              <a:t>CompOne</a:t>
            </a:r>
            <a:r>
              <a:rPr lang="en-US" dirty="0"/>
              <a:t> Services/COPA</a:t>
            </a:r>
          </a:p>
          <a:p>
            <a:r>
              <a:rPr lang="en-US" dirty="0"/>
              <a:t>Physician Direct </a:t>
            </a:r>
            <a:r>
              <a:rPr lang="en-US" dirty="0" err="1"/>
              <a:t>ePPO</a:t>
            </a:r>
            <a:endParaRPr lang="en-US" dirty="0"/>
          </a:p>
          <a:p>
            <a:r>
              <a:rPr lang="en-US" dirty="0"/>
              <a:t>MedEncentive</a:t>
            </a:r>
          </a:p>
          <a:p>
            <a:r>
              <a:rPr lang="en-US" dirty="0"/>
              <a:t>Co-Founders: </a:t>
            </a:r>
          </a:p>
          <a:p>
            <a:pPr lvl="1"/>
            <a:r>
              <a:rPr lang="en-US" dirty="0"/>
              <a:t>Jeff Greene, Human Factors Engineer</a:t>
            </a:r>
          </a:p>
          <a:p>
            <a:pPr lvl="1"/>
            <a:r>
              <a:rPr lang="en-US" dirty="0"/>
              <a:t>Susan Chambers, MD</a:t>
            </a:r>
          </a:p>
          <a:p>
            <a:pPr lvl="1"/>
            <a:r>
              <a:rPr lang="en-US" dirty="0"/>
              <a:t>David Parke, MD</a:t>
            </a:r>
          </a:p>
        </p:txBody>
      </p:sp>
    </p:spTree>
    <p:extLst>
      <p:ext uri="{BB962C8B-B14F-4D97-AF65-F5344CB8AC3E}">
        <p14:creationId xmlns:p14="http://schemas.microsoft.com/office/powerpoint/2010/main" val="240279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TextBox 12"/>
          <p:cNvSpPr txBox="1"/>
          <p:nvPr/>
        </p:nvSpPr>
        <p:spPr>
          <a:xfrm>
            <a:off x="313462" y="1875375"/>
            <a:ext cx="8595360" cy="4875694"/>
          </a:xfrm>
          <a:prstGeom prst="rect">
            <a:avLst/>
          </a:prstGeom>
          <a:solidFill>
            <a:schemeClr val="bg1"/>
          </a:solidFill>
          <a:ln>
            <a:noFill/>
          </a:ln>
        </p:spPr>
        <p:txBody>
          <a:bodyPr wrap="square" rtlCol="0">
            <a:spAutoFit/>
          </a:bodyPr>
          <a:lstStyle/>
          <a:p>
            <a:pPr marL="457200" marR="0" lvl="0" indent="-457200" algn="l" defTabSz="914400" rtl="0" eaLnBrk="1" fontAlgn="auto" latinLnBrk="0" hangingPunct="1">
              <a:lnSpc>
                <a:spcPct val="100000"/>
              </a:lnSpc>
              <a:spcBef>
                <a:spcPts val="1200"/>
              </a:spcBef>
              <a:spcAft>
                <a:spcPts val="500"/>
              </a:spcAft>
              <a:buClrTx/>
              <a:buSzTx/>
              <a:buFont typeface="+mj-lt"/>
              <a:buAutoNum type="arabicPeriod"/>
              <a:tabLst/>
              <a:defRPr/>
            </a:pPr>
            <a:r>
              <a:rPr kumimoji="0" lang="en-US" sz="2400" b="0" i="0" u="none" strike="noStrike" kern="0" cap="none" spc="0" normalizeH="0" baseline="0" noProof="0" dirty="0">
                <a:ln>
                  <a:noFill/>
                </a:ln>
                <a:solidFill>
                  <a:schemeClr val="tx1"/>
                </a:solidFill>
                <a:effectLst/>
                <a:uLnTx/>
                <a:uFillTx/>
              </a:rPr>
              <a:t>Give them a financial incentive </a:t>
            </a:r>
            <a:r>
              <a:rPr lang="en-US" sz="2400" kern="0" dirty="0">
                <a:solidFill>
                  <a:schemeClr val="tx1"/>
                </a:solidFill>
              </a:rPr>
              <a:t>to r</a:t>
            </a:r>
            <a:r>
              <a:rPr kumimoji="0" lang="en-US" sz="2400" b="0" i="0" u="none" strike="noStrike" kern="0" cap="none" spc="0" normalizeH="0" baseline="0" noProof="0" dirty="0" err="1">
                <a:ln>
                  <a:noFill/>
                </a:ln>
                <a:solidFill>
                  <a:schemeClr val="tx1"/>
                </a:solidFill>
                <a:effectLst/>
                <a:uLnTx/>
                <a:uFillTx/>
              </a:rPr>
              <a:t>ead</a:t>
            </a:r>
            <a:r>
              <a:rPr kumimoji="0" lang="en-US" sz="2400" b="0" i="0" u="none" strike="noStrike" kern="0" cap="none" spc="0" normalizeH="0" baseline="0" noProof="0" dirty="0">
                <a:ln>
                  <a:noFill/>
                </a:ln>
                <a:solidFill>
                  <a:schemeClr val="tx1"/>
                </a:solidFill>
                <a:effectLst/>
                <a:uLnTx/>
                <a:uFillTx/>
              </a:rPr>
              <a:t> information</a:t>
            </a:r>
            <a:r>
              <a:rPr kumimoji="0" lang="en-US" sz="2400" b="0" i="0" u="none" strike="noStrike" kern="0" cap="none" spc="0" normalizeH="0" noProof="0" dirty="0">
                <a:ln>
                  <a:noFill/>
                </a:ln>
                <a:solidFill>
                  <a:schemeClr val="tx1"/>
                </a:solidFill>
                <a:effectLst/>
                <a:uLnTx/>
                <a:uFillTx/>
              </a:rPr>
              <a:t> about their diagnosis</a:t>
            </a:r>
            <a:endParaRPr lang="en-US" sz="2400" kern="0" dirty="0">
              <a:solidFill>
                <a:schemeClr val="tx1"/>
              </a:solidFill>
            </a:endParaRPr>
          </a:p>
          <a:p>
            <a:pPr marL="457200" marR="0" lvl="0" indent="-457200" algn="l" defTabSz="914400" rtl="0" eaLnBrk="1" fontAlgn="auto" latinLnBrk="0" hangingPunct="1">
              <a:lnSpc>
                <a:spcPct val="100000"/>
              </a:lnSpc>
              <a:spcBef>
                <a:spcPts val="1200"/>
              </a:spcBef>
              <a:spcAft>
                <a:spcPts val="500"/>
              </a:spcAft>
              <a:buClrTx/>
              <a:buSzTx/>
              <a:buFont typeface="+mj-lt"/>
              <a:buAutoNum type="arabicPeriod"/>
              <a:tabLst/>
              <a:defRPr/>
            </a:pPr>
            <a:r>
              <a:rPr kumimoji="0" lang="en-US" sz="2400" b="0" i="0" u="none" strike="noStrike" kern="0" cap="none" spc="0" normalizeH="0" baseline="0" noProof="0" dirty="0">
                <a:ln>
                  <a:noFill/>
                </a:ln>
                <a:solidFill>
                  <a:schemeClr val="tx1"/>
                </a:solidFill>
                <a:effectLst/>
                <a:uLnTx/>
                <a:uFillTx/>
              </a:rPr>
              <a:t>Have them pass a test to demonstrate they</a:t>
            </a:r>
            <a:r>
              <a:rPr kumimoji="0" lang="en-US" sz="2400" b="0" i="0" u="none" strike="noStrike" kern="0" cap="none" spc="0" normalizeH="0" noProof="0" dirty="0">
                <a:ln>
                  <a:noFill/>
                </a:ln>
                <a:solidFill>
                  <a:schemeClr val="tx1"/>
                </a:solidFill>
                <a:effectLst/>
                <a:uLnTx/>
                <a:uFillTx/>
              </a:rPr>
              <a:t> understand</a:t>
            </a:r>
          </a:p>
          <a:p>
            <a:pPr marL="457200" marR="0" lvl="0" indent="-457200" algn="l" defTabSz="914400" rtl="0" eaLnBrk="1" fontAlgn="auto" latinLnBrk="0" hangingPunct="1">
              <a:lnSpc>
                <a:spcPct val="100000"/>
              </a:lnSpc>
              <a:spcBef>
                <a:spcPts val="1200"/>
              </a:spcBef>
              <a:spcAft>
                <a:spcPts val="500"/>
              </a:spcAft>
              <a:buClrTx/>
              <a:buSzTx/>
              <a:buFont typeface="+mj-lt"/>
              <a:buAutoNum type="arabicPeriod"/>
              <a:tabLst/>
              <a:defRPr/>
            </a:pPr>
            <a:r>
              <a:rPr lang="en-US" sz="2400" kern="0" baseline="0" dirty="0">
                <a:solidFill>
                  <a:schemeClr val="tx1"/>
                </a:solidFill>
              </a:rPr>
              <a:t>Have them declare their</a:t>
            </a:r>
            <a:r>
              <a:rPr lang="en-US" sz="2400" kern="0" dirty="0">
                <a:solidFill>
                  <a:schemeClr val="tx1"/>
                </a:solidFill>
              </a:rPr>
              <a:t> level of adherence: somewhat, not really…</a:t>
            </a:r>
          </a:p>
          <a:p>
            <a:pPr marL="457200" marR="0" lvl="0" indent="-457200" algn="l" defTabSz="914400" rtl="0" eaLnBrk="1" fontAlgn="auto" latinLnBrk="0" hangingPunct="1">
              <a:lnSpc>
                <a:spcPct val="100000"/>
              </a:lnSpc>
              <a:spcBef>
                <a:spcPts val="1200"/>
              </a:spcBef>
              <a:spcAft>
                <a:spcPts val="500"/>
              </a:spcAft>
              <a:buClrTx/>
              <a:buSzTx/>
              <a:buFont typeface="+mj-lt"/>
              <a:buAutoNum type="arabicPeriod"/>
              <a:tabLst/>
              <a:defRPr/>
            </a:pPr>
            <a:r>
              <a:rPr kumimoji="0" lang="en-US" sz="2400" b="0" i="0" u="none" strike="noStrike" kern="0" cap="none" spc="0" normalizeH="0" baseline="0" noProof="0" dirty="0">
                <a:ln>
                  <a:noFill/>
                </a:ln>
                <a:solidFill>
                  <a:schemeClr val="tx1"/>
                </a:solidFill>
                <a:effectLst/>
                <a:uLnTx/>
                <a:uFillTx/>
              </a:rPr>
              <a:t>Have them </a:t>
            </a:r>
            <a:r>
              <a:rPr kumimoji="0" lang="en-US" sz="2400" b="0" i="0" u="none" strike="noStrike" kern="0" cap="none" spc="0" normalizeH="0" noProof="0" dirty="0">
                <a:ln>
                  <a:noFill/>
                </a:ln>
                <a:solidFill>
                  <a:schemeClr val="tx1"/>
                </a:solidFill>
                <a:effectLst/>
                <a:uLnTx/>
                <a:uFillTx/>
              </a:rPr>
              <a:t>report back to their doctor how they were doing with self-management</a:t>
            </a:r>
          </a:p>
          <a:p>
            <a:pPr marL="457200" marR="0" lvl="0" indent="-457200" algn="l" defTabSz="914400" rtl="0" eaLnBrk="1" fontAlgn="auto" latinLnBrk="0" hangingPunct="1">
              <a:lnSpc>
                <a:spcPct val="100000"/>
              </a:lnSpc>
              <a:spcBef>
                <a:spcPts val="1200"/>
              </a:spcBef>
              <a:spcAft>
                <a:spcPts val="500"/>
              </a:spcAft>
              <a:buClrTx/>
              <a:buSzTx/>
              <a:buFont typeface="+mj-lt"/>
              <a:buAutoNum type="arabicPeriod"/>
              <a:tabLst/>
              <a:defRPr/>
            </a:pPr>
            <a:r>
              <a:rPr lang="en-US" sz="2400" kern="0" dirty="0">
                <a:solidFill>
                  <a:schemeClr val="tx1"/>
                </a:solidFill>
              </a:rPr>
              <a:t>Rate the physicians recommendations to what they just read</a:t>
            </a:r>
            <a:endParaRPr kumimoji="0" lang="en-US" sz="2400" b="0" i="0" u="none" strike="noStrike" kern="0" cap="none" spc="0" normalizeH="0" noProof="0" dirty="0">
              <a:ln>
                <a:noFill/>
              </a:ln>
              <a:solidFill>
                <a:schemeClr val="tx1"/>
              </a:solidFill>
              <a:effectLst/>
              <a:uLnTx/>
              <a:uFillTx/>
            </a:endParaRPr>
          </a:p>
          <a:p>
            <a:pPr marL="457200" marR="0" lvl="0" indent="-457200" algn="l" defTabSz="914400" rtl="0" eaLnBrk="1" fontAlgn="auto" latinLnBrk="0" hangingPunct="1">
              <a:lnSpc>
                <a:spcPct val="100000"/>
              </a:lnSpc>
              <a:spcBef>
                <a:spcPts val="1200"/>
              </a:spcBef>
              <a:spcAft>
                <a:spcPts val="500"/>
              </a:spcAft>
              <a:buClrTx/>
              <a:buSzTx/>
              <a:buFont typeface="+mj-lt"/>
              <a:buAutoNum type="arabicPeriod"/>
              <a:tabLst/>
              <a:defRPr/>
            </a:pPr>
            <a:endParaRPr kumimoji="0" lang="en-US" sz="2400" b="0" i="0" u="none" strike="noStrike" kern="1200" cap="none" spc="0" normalizeH="0" baseline="0" noProof="0" dirty="0">
              <a:ln>
                <a:noFill/>
              </a:ln>
              <a:solidFill>
                <a:schemeClr val="tx1"/>
              </a:solidFill>
              <a:effectLst/>
              <a:uLnTx/>
              <a:uFillTx/>
            </a:endParaRPr>
          </a:p>
        </p:txBody>
      </p:sp>
      <p:sp>
        <p:nvSpPr>
          <p:cNvPr id="9" name="Date Placeholder 10">
            <a:extLst>
              <a:ext uri="{FF2B5EF4-FFF2-40B4-BE49-F238E27FC236}">
                <a16:creationId xmlns="" xmlns:a16="http://schemas.microsoft.com/office/drawing/2014/main" id="{B73A4E6A-B10C-41FC-A316-95A0A8F2A5A5}"/>
              </a:ext>
            </a:extLst>
          </p:cNvPr>
          <p:cNvSpPr txBox="1">
            <a:spLocks noChangeArrowheads="1"/>
          </p:cNvSpPr>
          <p:nvPr/>
        </p:nvSpPr>
        <p:spPr bwMode="auto">
          <a:xfrm>
            <a:off x="313462" y="6455728"/>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ＭＳ Ｐゴシック" pitchFamily="-114" charset="-128"/>
                <a:cs typeface="+mn-cs"/>
              </a:rPr>
              <a:t>© 2018 MedEncentive, LLC. All Rights Reserved</a:t>
            </a:r>
          </a:p>
        </p:txBody>
      </p:sp>
      <p:sp>
        <p:nvSpPr>
          <p:cNvPr id="2" name="Rectangle 1">
            <a:extLst>
              <a:ext uri="{FF2B5EF4-FFF2-40B4-BE49-F238E27FC236}">
                <a16:creationId xmlns="" xmlns:a16="http://schemas.microsoft.com/office/drawing/2014/main" id="{E2D20B24-673C-4321-BAE1-EE2FB0DF4434}"/>
              </a:ext>
            </a:extLst>
          </p:cNvPr>
          <p:cNvSpPr/>
          <p:nvPr/>
        </p:nvSpPr>
        <p:spPr>
          <a:xfrm>
            <a:off x="0" y="270194"/>
            <a:ext cx="9144000" cy="584775"/>
          </a:xfrm>
          <a:prstGeom prst="rect">
            <a:avLst/>
          </a:prstGeom>
        </p:spPr>
        <p:txBody>
          <a:bodyPr wrap="square">
            <a:spAutoFit/>
          </a:bodyPr>
          <a:lstStyle/>
          <a:p>
            <a:pPr lvl="0" eaLnBrk="1" fontAlgn="auto" hangingPunct="1">
              <a:spcBef>
                <a:spcPts val="500"/>
              </a:spcBef>
              <a:spcAft>
                <a:spcPts val="500"/>
              </a:spcAft>
              <a:defRPr/>
            </a:pPr>
            <a:r>
              <a:rPr lang="en-US" sz="3200" kern="0" dirty="0">
                <a:solidFill>
                  <a:srgbClr val="FFFFFF"/>
                </a:solidFill>
              </a:rPr>
              <a:t>How do we nudge patients to learn and act</a:t>
            </a:r>
          </a:p>
        </p:txBody>
      </p:sp>
    </p:spTree>
    <p:extLst>
      <p:ext uri="{BB962C8B-B14F-4D97-AF65-F5344CB8AC3E}">
        <p14:creationId xmlns:p14="http://schemas.microsoft.com/office/powerpoint/2010/main" val="240833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3907" y="2086617"/>
            <a:ext cx="8113666" cy="36625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Testing to learn how well the method achieves the </a:t>
            </a:r>
            <a:r>
              <a:rPr kumimoji="0" lang="en-US" sz="4000" b="0" i="0" u="none" strike="noStrike" kern="0" cap="none" spc="0" normalizeH="0" baseline="0" noProof="0">
                <a:ln>
                  <a:noFill/>
                </a:ln>
                <a:solidFill>
                  <a:srgbClr val="808080">
                    <a:lumMod val="75000"/>
                  </a:srgbClr>
                </a:solidFill>
                <a:effectLst/>
                <a:uLnTx/>
                <a:uFillTx/>
                <a:latin typeface="Arial" charset="0"/>
                <a:ea typeface="ＭＳ Ｐゴシック" pitchFamily="34" charset="-128"/>
                <a:cs typeface="+mn-cs"/>
              </a:rPr>
              <a:t>Ultimate Objective</a:t>
            </a:r>
            <a:endParaRPr kumimoji="0" lang="en-US" sz="40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Initial Results and Industry Validation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50236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1229"/>
          </a:xfrm>
        </p:spPr>
        <p:txBody>
          <a:bodyPr anchor="ctr"/>
          <a:lstStyle/>
          <a:p>
            <a:pPr algn="ctr"/>
            <a:r>
              <a:rPr lang="en-US" sz="2800" dirty="0">
                <a:solidFill>
                  <a:srgbClr val="FFFFFF"/>
                </a:solidFill>
                <a:latin typeface="Arial" panose="020B0604020202020204" pitchFamily="34" charset="0"/>
                <a:cs typeface="Arial" panose="020B0604020202020204" pitchFamily="34" charset="0"/>
              </a:rPr>
              <a:t>Independent confirmation of method’s effectiveness</a:t>
            </a:r>
            <a:endParaRPr lang="en-US" sz="28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58800" y="1381129"/>
            <a:ext cx="6126480" cy="846386"/>
          </a:xfrm>
          <a:prstGeom prst="rect">
            <a:avLst/>
          </a:prstGeom>
          <a:noFill/>
        </p:spPr>
        <p:txBody>
          <a:bodyPr wrap="square" rtlCol="0">
            <a:spAutoFit/>
          </a:bodyPr>
          <a:lstStyle/>
          <a:p>
            <a:pPr marL="228600" marR="0" lvl="1"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000" b="1"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The Oklahoma Trial</a:t>
            </a:r>
            <a:r>
              <a:rPr kumimoji="0" lang="en-US" sz="1200" b="1"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 - </a:t>
            </a:r>
            <a:r>
              <a:rPr kumimoji="0" lang="en-US" sz="1200" b="0"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Over 4 years, the City of Duncan: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Realized a savings of between $3.1 and $17.7 for each $1 invested in the MedEncentive Program.</a:t>
            </a:r>
          </a:p>
        </p:txBody>
      </p:sp>
      <p:sp>
        <p:nvSpPr>
          <p:cNvPr id="9" name="TextBox 8"/>
          <p:cNvSpPr txBox="1"/>
          <p:nvPr/>
        </p:nvSpPr>
        <p:spPr>
          <a:xfrm>
            <a:off x="558800" y="2387215"/>
            <a:ext cx="4977648" cy="1184940"/>
          </a:xfrm>
          <a:prstGeom prst="rect">
            <a:avLst/>
          </a:prstGeom>
          <a:noFill/>
        </p:spPr>
        <p:txBody>
          <a:bodyPr wrap="square" rtlCol="0">
            <a:spAutoFit/>
          </a:bodyPr>
          <a:lstStyle/>
          <a:p>
            <a:pPr marL="228600" marR="0" lvl="1" indent="-222250" algn="l" defTabSz="914400" rtl="0" eaLnBrk="1" fontAlgn="auto" latinLnBrk="0" hangingPunct="1">
              <a:lnSpc>
                <a:spcPct val="100000"/>
              </a:lnSpc>
              <a:spcBef>
                <a:spcPts val="0"/>
              </a:spcBef>
              <a:spcAft>
                <a:spcPts val="600"/>
              </a:spcAft>
              <a:buClrTx/>
              <a:buSzTx/>
              <a:buFont typeface="+mj-lt"/>
              <a:buAutoNum type="arabicPeriod" startAt="2"/>
              <a:tabLst/>
              <a:defRPr/>
            </a:pPr>
            <a:r>
              <a:rPr kumimoji="0" lang="en-US" sz="2000" b="1"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The Kansas Trial</a:t>
            </a:r>
            <a:r>
              <a:rPr kumimoji="0" lang="en-US" sz="1200" b="1"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 - </a:t>
            </a:r>
            <a:r>
              <a:rPr kumimoji="0" lang="en-US" sz="1200" b="0"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In 2½ years at the Wichita Clinic:</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Office visits increased 13%</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Medication adherence reported at 94%</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Hospitalizations decreased 55%</a:t>
            </a:r>
          </a:p>
        </p:txBody>
      </p:sp>
      <p:sp>
        <p:nvSpPr>
          <p:cNvPr id="10" name="TextBox 9"/>
          <p:cNvSpPr txBox="1"/>
          <p:nvPr/>
        </p:nvSpPr>
        <p:spPr>
          <a:xfrm>
            <a:off x="558800" y="3767088"/>
            <a:ext cx="5252720" cy="1369606"/>
          </a:xfrm>
          <a:prstGeom prst="rect">
            <a:avLst/>
          </a:prstGeom>
          <a:noFill/>
        </p:spPr>
        <p:txBody>
          <a:bodyPr wrap="square" rtlCol="0">
            <a:spAutoFit/>
          </a:bodyPr>
          <a:lstStyle/>
          <a:p>
            <a:pPr marL="228600" marR="0" lvl="1" indent="-222250" algn="l" defTabSz="914400" rtl="0" eaLnBrk="1" fontAlgn="auto" latinLnBrk="0" hangingPunct="1">
              <a:lnSpc>
                <a:spcPct val="100000"/>
              </a:lnSpc>
              <a:spcBef>
                <a:spcPts val="0"/>
              </a:spcBef>
              <a:spcAft>
                <a:spcPts val="600"/>
              </a:spcAft>
              <a:buClrTx/>
              <a:buSzTx/>
              <a:buFont typeface="+mj-lt"/>
              <a:buAutoNum type="arabicPeriod" startAt="3"/>
              <a:tabLst/>
              <a:defRPr/>
            </a:pPr>
            <a:r>
              <a:rPr kumimoji="0" lang="en-US" sz="2000" b="1"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The Washington Trial</a:t>
            </a:r>
            <a:r>
              <a:rPr kumimoji="0" lang="en-US" sz="1200" b="1"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 - </a:t>
            </a:r>
            <a:r>
              <a:rPr kumimoji="0" lang="en-US" sz="1200" b="0"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Over 3 years at Lourdes Health System:</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Medication consumption increased</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Hospitalizations decreased</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12:1 ROI </a:t>
            </a:r>
          </a:p>
        </p:txBody>
      </p:sp>
      <p:sp>
        <p:nvSpPr>
          <p:cNvPr id="11" name="TextBox 10"/>
          <p:cNvSpPr txBox="1"/>
          <p:nvPr/>
        </p:nvSpPr>
        <p:spPr>
          <a:xfrm>
            <a:off x="558800" y="5256335"/>
            <a:ext cx="5383266" cy="1369606"/>
          </a:xfrm>
          <a:prstGeom prst="rect">
            <a:avLst/>
          </a:prstGeom>
          <a:noFill/>
        </p:spPr>
        <p:txBody>
          <a:bodyPr wrap="square" rtlCol="0">
            <a:spAutoFit/>
          </a:bodyPr>
          <a:lstStyle/>
          <a:p>
            <a:pPr marL="228600" marR="0" lvl="1" indent="-222250" algn="l" defTabSz="914400" rtl="0" eaLnBrk="1" fontAlgn="auto" latinLnBrk="0" hangingPunct="1">
              <a:lnSpc>
                <a:spcPct val="100000"/>
              </a:lnSpc>
              <a:spcBef>
                <a:spcPts val="0"/>
              </a:spcBef>
              <a:spcAft>
                <a:spcPts val="600"/>
              </a:spcAft>
              <a:buClrTx/>
              <a:buSzTx/>
              <a:buFont typeface="+mj-lt"/>
              <a:buAutoNum type="arabicPeriod" startAt="4"/>
              <a:tabLst/>
              <a:defRPr/>
            </a:pPr>
            <a:r>
              <a:rPr kumimoji="0" lang="en-US" sz="2000" b="1"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The Pennsylvania Trial</a:t>
            </a:r>
            <a:r>
              <a:rPr kumimoji="0" lang="en-US" sz="1200" b="1"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 </a:t>
            </a:r>
            <a:r>
              <a:rPr kumimoji="0" lang="en-US" sz="1200" b="0"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 Over 3 years at the Loomis Company:</a:t>
            </a:r>
            <a:endParaRPr kumimoji="0" lang="en-US" sz="1200" b="1"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Medication consumption increased</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Hospitalizations decreased</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808080">
                    <a:lumMod val="75000"/>
                  </a:srgbClr>
                </a:solidFill>
                <a:effectLst/>
                <a:uLnTx/>
                <a:uFillTx/>
                <a:latin typeface="Arial" panose="020B0604020202020204" pitchFamily="34" charset="0"/>
                <a:ea typeface="ＭＳ Ｐゴシック" pitchFamily="34" charset="-128"/>
                <a:cs typeface="Arial" panose="020B0604020202020204" pitchFamily="34" charset="0"/>
              </a:rPr>
              <a:t>15:1 ROI </a:t>
            </a:r>
          </a:p>
        </p:txBody>
      </p:sp>
      <p:pic>
        <p:nvPicPr>
          <p:cNvPr id="13" name="Picture 6" descr="http://wichita.kumc.edu/ur/logos/images/SoMWich_2C_UnitHorz.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15290" y="1414990"/>
            <a:ext cx="1645920" cy="76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36448" y="2552692"/>
            <a:ext cx="1280160" cy="10057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70410" y="3886729"/>
            <a:ext cx="1371600" cy="1028700"/>
          </a:xfrm>
          <a:prstGeom prst="rect">
            <a:avLst/>
          </a:prstGeom>
          <a:ln>
            <a:solidFill>
              <a:schemeClr val="bg2"/>
            </a:solidFill>
          </a:ln>
        </p:spPr>
      </p:pic>
      <p:pic>
        <p:nvPicPr>
          <p:cNvPr id="16" name="Picture 1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538250" y="3869253"/>
            <a:ext cx="1371600" cy="1028700"/>
          </a:xfrm>
          <a:prstGeom prst="rect">
            <a:avLst/>
          </a:prstGeom>
          <a:ln>
            <a:solidFill>
              <a:schemeClr val="bg2"/>
            </a:solidFill>
          </a:ln>
        </p:spPr>
      </p:pic>
      <p:pic>
        <p:nvPicPr>
          <p:cNvPr id="17" name="Picture 1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786953" y="5351753"/>
            <a:ext cx="1188720" cy="976736"/>
          </a:xfrm>
          <a:prstGeom prst="rect">
            <a:avLst/>
          </a:prstGeom>
          <a:ln>
            <a:solidFill>
              <a:schemeClr val="bg2"/>
            </a:solidFill>
          </a:ln>
        </p:spPr>
      </p:pic>
      <p:pic>
        <p:nvPicPr>
          <p:cNvPr id="18" name="Picture 1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224593" y="5338079"/>
            <a:ext cx="1188720" cy="976975"/>
          </a:xfrm>
          <a:prstGeom prst="rect">
            <a:avLst/>
          </a:prstGeom>
          <a:ln>
            <a:solidFill>
              <a:schemeClr val="bg2"/>
            </a:solidFill>
          </a:ln>
        </p:spPr>
      </p:pic>
      <p:sp>
        <p:nvSpPr>
          <p:cNvPr id="19" name="Date Placeholder 10">
            <a:extLst>
              <a:ext uri="{FF2B5EF4-FFF2-40B4-BE49-F238E27FC236}">
                <a16:creationId xmlns="" xmlns:a16="http://schemas.microsoft.com/office/drawing/2014/main" id="{A56A387B-0366-4D06-BC3C-0DE74AADD5E3}"/>
              </a:ext>
            </a:extLst>
          </p:cNvPr>
          <p:cNvSpPr txBox="1">
            <a:spLocks noChangeArrowheads="1"/>
          </p:cNvSpPr>
          <p:nvPr/>
        </p:nvSpPr>
        <p:spPr bwMode="auto">
          <a:xfrm>
            <a:off x="320678" y="6579796"/>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3131177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11888" y="1430290"/>
            <a:ext cx="8660208" cy="3133343"/>
            <a:chOff x="628650" y="2671672"/>
            <a:chExt cx="8440175" cy="2924246"/>
          </a:xfrm>
        </p:grpSpPr>
        <p:pic>
          <p:nvPicPr>
            <p:cNvPr id="2054"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68550" y="3817941"/>
              <a:ext cx="2200275" cy="1640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8650" y="2671672"/>
              <a:ext cx="8174505" cy="12925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srgbClr val="4F4F4F"/>
                  </a:solidFill>
                  <a:effectLst/>
                  <a:uLnTx/>
                  <a:uFillTx/>
                  <a:latin typeface="Arial" charset="0"/>
                  <a:ea typeface="ＭＳ Ｐゴシック" pitchFamily="34" charset="-128"/>
                  <a:cs typeface="+mn-cs"/>
                </a:rPr>
                <a:t>Three stop loss companies have reviewed the independent studies and offer special discounts to an employer for adding this program</a:t>
              </a:r>
            </a:p>
          </p:txBody>
        </p:sp>
        <p:sp>
          <p:nvSpPr>
            <p:cNvPr id="8" name="TextBox 7"/>
            <p:cNvSpPr txBox="1"/>
            <p:nvPr/>
          </p:nvSpPr>
          <p:spPr>
            <a:xfrm>
              <a:off x="872282" y="4217177"/>
              <a:ext cx="6172645" cy="13787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0" cap="none" spc="0" normalizeH="0" baseline="0" noProof="0" dirty="0">
                  <a:ln>
                    <a:noFill/>
                  </a:ln>
                  <a:solidFill>
                    <a:srgbClr val="4F4F4F"/>
                  </a:solidFill>
                  <a:effectLst/>
                  <a:uLnTx/>
                  <a:uFillTx/>
                  <a:latin typeface="Arial" charset="0"/>
                  <a:ea typeface="ＭＳ Ｐゴシック" pitchFamily="34" charset="-128"/>
                  <a:cs typeface="+mn-cs"/>
                </a:rPr>
                <a:t>Sun Life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0" cap="none" spc="0" normalizeH="0" baseline="0" noProof="0" dirty="0">
                  <a:ln>
                    <a:noFill/>
                  </a:ln>
                  <a:solidFill>
                    <a:srgbClr val="4F4F4F"/>
                  </a:solidFill>
                  <a:effectLst/>
                  <a:uLnTx/>
                  <a:uFillTx/>
                  <a:latin typeface="Arial" charset="0"/>
                  <a:ea typeface="ＭＳ Ｐゴシック" pitchFamily="34" charset="-128"/>
                  <a:cs typeface="+mn-cs"/>
                </a:rPr>
                <a:t>AIG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0" cap="none" spc="0" normalizeH="0" baseline="0" noProof="0" dirty="0">
                  <a:ln>
                    <a:noFill/>
                  </a:ln>
                  <a:solidFill>
                    <a:srgbClr val="4F4F4F"/>
                  </a:solidFill>
                  <a:effectLst/>
                  <a:uLnTx/>
                  <a:uFillTx/>
                  <a:latin typeface="Arial" charset="0"/>
                  <a:ea typeface="ＭＳ Ｐゴシック" pitchFamily="34" charset="-128"/>
                  <a:cs typeface="+mn-cs"/>
                </a:rPr>
                <a:t>IHC Risk Solutions (Swiss Re)</a:t>
              </a:r>
              <a:endParaRPr kumimoji="0" lang="en-US" sz="3000" b="0" i="0" u="none" strike="noStrike" kern="0" cap="none" spc="0" normalizeH="0" baseline="0" noProof="0" dirty="0">
                <a:ln>
                  <a:noFill/>
                </a:ln>
                <a:solidFill>
                  <a:srgbClr val="4F4F4F"/>
                </a:solidFill>
                <a:effectLst/>
                <a:uLnTx/>
                <a:uFillTx/>
                <a:latin typeface="Arial" charset="0"/>
                <a:ea typeface="ＭＳ Ｐゴシック" pitchFamily="34" charset="-128"/>
                <a:cs typeface="+mn-cs"/>
              </a:endParaRPr>
            </a:p>
          </p:txBody>
        </p:sp>
      </p:grpSp>
      <p:sp>
        <p:nvSpPr>
          <p:cNvPr id="9" name="TextBox 8"/>
          <p:cNvSpPr txBox="1"/>
          <p:nvPr/>
        </p:nvSpPr>
        <p:spPr>
          <a:xfrm>
            <a:off x="0" y="75255"/>
            <a:ext cx="9143999" cy="820674"/>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Arial" charset="0"/>
                <a:ea typeface="ＭＳ Ｐゴシック" pitchFamily="34" charset="-128"/>
                <a:cs typeface="+mn-cs"/>
              </a:rPr>
              <a:t>Industry Validation</a:t>
            </a:r>
          </a:p>
        </p:txBody>
      </p:sp>
      <p:sp>
        <p:nvSpPr>
          <p:cNvPr id="7" name="Date Placeholder 10">
            <a:extLst>
              <a:ext uri="{FF2B5EF4-FFF2-40B4-BE49-F238E27FC236}">
                <a16:creationId xmlns="" xmlns:a16="http://schemas.microsoft.com/office/drawing/2014/main" id="{63F19EB4-E2BC-494F-881A-9568F2982EE2}"/>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2305028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8992"/>
            <a:ext cx="7772400" cy="1754326"/>
          </a:xfrm>
        </p:spPr>
        <p:txBody>
          <a:bodyPr>
            <a:spAutoFit/>
          </a:bodyPr>
          <a:lstStyle/>
          <a:p>
            <a:pPr algn="ctr"/>
            <a:r>
              <a:rPr lang="en-US" sz="3600" b="1" dirty="0">
                <a:solidFill>
                  <a:schemeClr val="tx1">
                    <a:lumMod val="65000"/>
                    <a:lumOff val="35000"/>
                  </a:schemeClr>
                </a:solidFill>
                <a:latin typeface="Arial" panose="020B0604020202020204" pitchFamily="34" charset="0"/>
                <a:ea typeface="Times New Roman"/>
                <a:cs typeface="Arial" panose="020B0604020202020204" pitchFamily="34" charset="0"/>
              </a:rPr>
              <a:t>A large scale test with the State of Oklahoma’s self-funded multiple employer plan</a:t>
            </a:r>
            <a:endParaRPr lang="en-US" sz="3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86386" y="3429000"/>
            <a:ext cx="4091244" cy="533400"/>
          </a:xfrm>
          <a:prstGeom prst="rect">
            <a:avLst/>
          </a:prstGeom>
        </p:spPr>
      </p:pic>
    </p:spTree>
    <p:extLst>
      <p:ext uri="{BB962C8B-B14F-4D97-AF65-F5344CB8AC3E}">
        <p14:creationId xmlns:p14="http://schemas.microsoft.com/office/powerpoint/2010/main" val="4269956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1351997"/>
            <a:ext cx="8503920" cy="4339617"/>
          </a:xfrm>
        </p:spPr>
        <p:txBody>
          <a:bodyPr wrap="square">
            <a:spAutoFit/>
          </a:bodyPr>
          <a:lstStyle/>
          <a:p>
            <a:pPr>
              <a:spcAft>
                <a:spcPts val="1800"/>
              </a:spcAft>
            </a:pPr>
            <a:r>
              <a:rPr lang="en-US" sz="2000" dirty="0">
                <a:solidFill>
                  <a:schemeClr val="tx1">
                    <a:lumMod val="65000"/>
                    <a:lumOff val="35000"/>
                  </a:schemeClr>
                </a:solidFill>
                <a:latin typeface="Arial" panose="020B0604020202020204" pitchFamily="34" charset="0"/>
                <a:cs typeface="Arial" panose="020B0604020202020204" pitchFamily="34" charset="0"/>
              </a:rPr>
              <a:t>Oklahoma legislators, interested in lowering healthcare cost, drafted legislation to test the program in 2011.  </a:t>
            </a:r>
          </a:p>
          <a:p>
            <a:pPr>
              <a:spcAft>
                <a:spcPts val="1800"/>
              </a:spcAft>
            </a:pPr>
            <a:r>
              <a:rPr lang="en-US" sz="2000" dirty="0">
                <a:solidFill>
                  <a:schemeClr val="tx1">
                    <a:lumMod val="65000"/>
                    <a:lumOff val="35000"/>
                  </a:schemeClr>
                </a:solidFill>
                <a:latin typeface="Arial" panose="020B0604020202020204" pitchFamily="34" charset="0"/>
                <a:cs typeface="Arial" panose="020B0604020202020204" pitchFamily="34" charset="0"/>
              </a:rPr>
              <a:t>The statute (HB1062) </a:t>
            </a:r>
            <a:r>
              <a:rPr lang="en-US" sz="2000" b="1" dirty="0">
                <a:solidFill>
                  <a:schemeClr val="tx1">
                    <a:lumMod val="65000"/>
                    <a:lumOff val="35000"/>
                  </a:schemeClr>
                </a:solidFill>
                <a:latin typeface="Arial" panose="020B0604020202020204" pitchFamily="34" charset="0"/>
                <a:cs typeface="Arial" panose="020B0604020202020204" pitchFamily="34" charset="0"/>
              </a:rPr>
              <a:t>passed by the Oklahoma Senate 46-0 and the House 86-9 </a:t>
            </a:r>
          </a:p>
          <a:p>
            <a:pPr>
              <a:spcAft>
                <a:spcPts val="1800"/>
              </a:spcAft>
            </a:pPr>
            <a:r>
              <a:rPr lang="en-US" sz="2000" dirty="0">
                <a:solidFill>
                  <a:schemeClr val="tx1">
                    <a:lumMod val="65000"/>
                    <a:lumOff val="35000"/>
                  </a:schemeClr>
                </a:solidFill>
                <a:latin typeface="Arial" panose="020B0604020202020204" pitchFamily="34" charset="0"/>
                <a:cs typeface="Arial" panose="020B0604020202020204" pitchFamily="34" charset="0"/>
              </a:rPr>
              <a:t>The statute called for a </a:t>
            </a:r>
            <a:r>
              <a:rPr lang="en-US" sz="2000" b="1" dirty="0">
                <a:solidFill>
                  <a:schemeClr val="tx1">
                    <a:lumMod val="65000"/>
                    <a:lumOff val="35000"/>
                  </a:schemeClr>
                </a:solidFill>
                <a:latin typeface="Arial" panose="020B0604020202020204" pitchFamily="34" charset="0"/>
                <a:cs typeface="Arial" panose="020B0604020202020204" pitchFamily="34" charset="0"/>
              </a:rPr>
              <a:t>3-year pilot to test the cost containment capabilities of a “mutual accountability program”</a:t>
            </a:r>
            <a:r>
              <a:rPr lang="en-US" sz="2000" dirty="0">
                <a:solidFill>
                  <a:schemeClr val="tx1">
                    <a:lumMod val="65000"/>
                    <a:lumOff val="35000"/>
                  </a:schemeClr>
                </a:solidFill>
                <a:latin typeface="Arial" panose="020B0604020202020204" pitchFamily="34" charset="0"/>
                <a:cs typeface="Arial" panose="020B0604020202020204" pitchFamily="34" charset="0"/>
              </a:rPr>
              <a:t> in Oklahoma public employee health plan (HealthChoice)</a:t>
            </a:r>
          </a:p>
          <a:p>
            <a:pPr>
              <a:spcAft>
                <a:spcPts val="1800"/>
              </a:spcAft>
            </a:pPr>
            <a:r>
              <a:rPr lang="en-US" sz="2000" dirty="0">
                <a:solidFill>
                  <a:schemeClr val="tx1">
                    <a:lumMod val="65000"/>
                    <a:lumOff val="35000"/>
                  </a:schemeClr>
                </a:solidFill>
                <a:latin typeface="Arial" panose="020B0604020202020204" pitchFamily="34" charset="0"/>
                <a:cs typeface="Arial" panose="020B0604020202020204" pitchFamily="34" charset="0"/>
              </a:rPr>
              <a:t>The pilot launched on January 1, 2014, and concluded on December 31, 2016</a:t>
            </a:r>
          </a:p>
          <a:p>
            <a:pPr>
              <a:spcAft>
                <a:spcPts val="1800"/>
              </a:spcAft>
            </a:pPr>
            <a:r>
              <a:rPr lang="en-US" sz="2000" dirty="0">
                <a:solidFill>
                  <a:schemeClr val="tx1">
                    <a:lumMod val="65000"/>
                    <a:lumOff val="35000"/>
                  </a:schemeClr>
                </a:solidFill>
                <a:latin typeface="Arial" panose="020B0604020202020204" pitchFamily="34" charset="0"/>
                <a:cs typeface="Arial" panose="020B0604020202020204" pitchFamily="34" charset="0"/>
              </a:rPr>
              <a:t>The largest Triple/Quadruple Aim experiment in the U.S.</a:t>
            </a:r>
          </a:p>
        </p:txBody>
      </p:sp>
      <p:sp>
        <p:nvSpPr>
          <p:cNvPr id="4" name="Rectangle 2"/>
          <p:cNvSpPr txBox="1">
            <a:spLocks noChangeArrowheads="1"/>
          </p:cNvSpPr>
          <p:nvPr/>
        </p:nvSpPr>
        <p:spPr bwMode="auto">
          <a:xfrm>
            <a:off x="0" y="0"/>
            <a:ext cx="9144000" cy="1193800"/>
          </a:xfrm>
          <a:prstGeom prst="rect">
            <a:avLst/>
          </a:prstGeom>
          <a:gradFill>
            <a:gsLst>
              <a:gs pos="0">
                <a:srgbClr val="009999">
                  <a:shade val="30000"/>
                  <a:satMod val="115000"/>
                </a:srgbClr>
              </a:gs>
              <a:gs pos="50000">
                <a:srgbClr val="009999">
                  <a:shade val="67500"/>
                  <a:satMod val="115000"/>
                </a:srgbClr>
              </a:gs>
              <a:gs pos="100000">
                <a:srgbClr val="00D5D0"/>
              </a:gs>
            </a:gsLst>
            <a:lin ang="2700000" scaled="1"/>
          </a:grad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Arial"/>
                <a:ea typeface="+mj-ea"/>
                <a:cs typeface="Arial" panose="020B0604020202020204" pitchFamily="34" charset="0"/>
              </a:rPr>
              <a:t>Background:</a:t>
            </a:r>
          </a:p>
        </p:txBody>
      </p:sp>
    </p:spTree>
    <p:extLst>
      <p:ext uri="{BB962C8B-B14F-4D97-AF65-F5344CB8AC3E}">
        <p14:creationId xmlns:p14="http://schemas.microsoft.com/office/powerpoint/2010/main" val="17237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059" y="1360687"/>
            <a:ext cx="8593051" cy="2031293"/>
          </a:xfrm>
        </p:spPr>
        <p:txBody>
          <a:bodyPr wrap="square">
            <a:spAutoFit/>
          </a:bodyPr>
          <a:lstStyle/>
          <a:p>
            <a:pPr>
              <a:spcAft>
                <a:spcPts val="1200"/>
              </a:spcAft>
              <a:buFont typeface="+mj-lt"/>
              <a:buAutoNum type="arabicPeriod"/>
            </a:pPr>
            <a:r>
              <a:rPr lang="en-US" sz="1800" dirty="0">
                <a:solidFill>
                  <a:schemeClr val="tx1">
                    <a:lumMod val="65000"/>
                    <a:lumOff val="35000"/>
                  </a:schemeClr>
                </a:solidFill>
                <a:latin typeface="Arial" panose="020B0604020202020204" pitchFamily="34" charset="0"/>
                <a:cs typeface="Arial" panose="020B0604020202020204" pitchFamily="34" charset="0"/>
              </a:rPr>
              <a:t>Identify a subset of the full group to receive the “intervention” or method</a:t>
            </a:r>
          </a:p>
          <a:p>
            <a:pPr lvl="1">
              <a:spcAft>
                <a:spcPts val="1200"/>
              </a:spcAft>
              <a:buFont typeface="+mj-lt"/>
              <a:buAutoNum type="arabicPeriod"/>
            </a:pPr>
            <a:r>
              <a:rPr lang="en-US" sz="1400" dirty="0">
                <a:solidFill>
                  <a:schemeClr val="tx1">
                    <a:lumMod val="65000"/>
                    <a:lumOff val="35000"/>
                  </a:schemeClr>
                </a:solidFill>
                <a:latin typeface="Arial" panose="020B0604020202020204" pitchFamily="34" charset="0"/>
                <a:cs typeface="Arial" panose="020B0604020202020204" pitchFamily="34" charset="0"/>
              </a:rPr>
              <a:t>The subset should be a match of the full group: age, gender, social economic and risk factors</a:t>
            </a:r>
          </a:p>
          <a:p>
            <a:pPr>
              <a:spcAft>
                <a:spcPts val="1200"/>
              </a:spcAft>
              <a:buFont typeface="+mj-lt"/>
              <a:buAutoNum type="arabicPeriod"/>
            </a:pPr>
            <a:r>
              <a:rPr lang="en-US" sz="1800" dirty="0">
                <a:solidFill>
                  <a:schemeClr val="tx1">
                    <a:lumMod val="65000"/>
                    <a:lumOff val="35000"/>
                  </a:schemeClr>
                </a:solidFill>
                <a:latin typeface="Arial" panose="020B0604020202020204" pitchFamily="34" charset="0"/>
                <a:cs typeface="Arial" panose="020B0604020202020204" pitchFamily="34" charset="0"/>
              </a:rPr>
              <a:t>The intervention or covered group was comprised of 41 state agencies, school districts and local governments, concentrated in 7 counties – about 17,000 lives</a:t>
            </a:r>
          </a:p>
          <a:p>
            <a:pPr>
              <a:spcAft>
                <a:spcPts val="1200"/>
              </a:spcAft>
              <a:buFont typeface="+mj-lt"/>
              <a:buAutoNum type="arabicPeriod"/>
            </a:pPr>
            <a:r>
              <a:rPr lang="en-US" sz="1800" dirty="0">
                <a:solidFill>
                  <a:schemeClr val="tx1">
                    <a:lumMod val="65000"/>
                    <a:lumOff val="35000"/>
                  </a:schemeClr>
                </a:solidFill>
                <a:latin typeface="Arial" panose="020B0604020202020204" pitchFamily="34" charset="0"/>
                <a:cs typeface="Arial" panose="020B0604020202020204" pitchFamily="34" charset="0"/>
              </a:rPr>
              <a:t>Compare the two groups year over year trends to determine outcomes</a:t>
            </a:r>
          </a:p>
        </p:txBody>
      </p:sp>
      <p:sp>
        <p:nvSpPr>
          <p:cNvPr id="4" name="Rectangle 2"/>
          <p:cNvSpPr txBox="1">
            <a:spLocks noChangeArrowheads="1"/>
          </p:cNvSpPr>
          <p:nvPr/>
        </p:nvSpPr>
        <p:spPr bwMode="auto">
          <a:xfrm>
            <a:off x="0" y="0"/>
            <a:ext cx="9144000" cy="1193800"/>
          </a:xfrm>
          <a:prstGeom prst="rect">
            <a:avLst/>
          </a:prstGeom>
          <a:gradFill>
            <a:gsLst>
              <a:gs pos="0">
                <a:srgbClr val="009999">
                  <a:shade val="30000"/>
                  <a:satMod val="115000"/>
                </a:srgbClr>
              </a:gs>
              <a:gs pos="50000">
                <a:srgbClr val="009999">
                  <a:shade val="67500"/>
                  <a:satMod val="115000"/>
                </a:srgbClr>
              </a:gs>
              <a:gs pos="100000">
                <a:srgbClr val="00D5D0"/>
              </a:gs>
            </a:gsLst>
            <a:lin ang="2700000" scaled="1"/>
          </a:grad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Arial"/>
                <a:ea typeface="+mj-ea"/>
                <a:cs typeface="Arial" panose="020B0604020202020204" pitchFamily="34" charset="0"/>
              </a:rPr>
              <a:t>The Oklahoma pilot experimental design…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Arial"/>
                <a:ea typeface="+mj-ea"/>
                <a:cs typeface="Arial" panose="020B0604020202020204" pitchFamily="34" charset="0"/>
              </a:rPr>
              <a:t> A randomized controlled trial (RCT)</a:t>
            </a:r>
          </a:p>
        </p:txBody>
      </p:sp>
      <p:grpSp>
        <p:nvGrpSpPr>
          <p:cNvPr id="5" name="Group 4"/>
          <p:cNvGrpSpPr>
            <a:grpSpLocks noChangeAspect="1"/>
          </p:cNvGrpSpPr>
          <p:nvPr/>
        </p:nvGrpSpPr>
        <p:grpSpPr>
          <a:xfrm>
            <a:off x="1315584" y="3921422"/>
            <a:ext cx="6512832" cy="2694455"/>
            <a:chOff x="521604" y="3350545"/>
            <a:chExt cx="8158034" cy="3375099"/>
          </a:xfrm>
          <a:solidFill>
            <a:schemeClr val="bg1"/>
          </a:solidFill>
        </p:grpSpPr>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1604" y="3350545"/>
              <a:ext cx="4206239" cy="325232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05647" y="3350546"/>
              <a:ext cx="4846320" cy="245961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Employees Group Insurance Division"/>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00" y="6019206"/>
              <a:ext cx="2286000" cy="706438"/>
            </a:xfrm>
            <a:prstGeom prst="rect">
              <a:avLst/>
            </a:prstGeom>
            <a:grp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942278" y="6104253"/>
              <a:ext cx="1737360" cy="536343"/>
            </a:xfrm>
            <a:prstGeom prst="rect">
              <a:avLst/>
            </a:prstGeom>
            <a:grpFill/>
          </p:spPr>
        </p:pic>
      </p:grpSp>
      <p:sp>
        <p:nvSpPr>
          <p:cNvPr id="9" name="Date Placeholder 10">
            <a:extLst>
              <a:ext uri="{FF2B5EF4-FFF2-40B4-BE49-F238E27FC236}">
                <a16:creationId xmlns="" xmlns:a16="http://schemas.microsoft.com/office/drawing/2014/main" id="{060A5ECD-E1F8-46EB-8AA4-AD9494E31985}"/>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539335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7653"/>
            <a:ext cx="9144000" cy="112776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Metric that predicts success…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noProof="0" dirty="0">
                <a:ln>
                  <a:noFill/>
                </a:ln>
                <a:solidFill>
                  <a:srgbClr val="FFFFFF"/>
                </a:solidFill>
                <a:effectLst/>
                <a:uLnTx/>
                <a:uFillTx/>
                <a:latin typeface="Arial" panose="020B0604020202020204" pitchFamily="34" charset="0"/>
                <a:ea typeface="+mj-ea"/>
                <a:cs typeface="Arial" panose="020B0604020202020204" pitchFamily="34" charset="0"/>
              </a:rPr>
              <a:t>Patient Engagement</a:t>
            </a:r>
            <a:endParaRPr kumimoji="0" lang="en-US" sz="3600" b="0"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5" name="Content Placeholder 4"/>
          <p:cNvSpPr>
            <a:spLocks noGrp="1"/>
          </p:cNvSpPr>
          <p:nvPr>
            <p:ph idx="1"/>
          </p:nvPr>
        </p:nvSpPr>
        <p:spPr>
          <a:xfrm>
            <a:off x="620232" y="2214887"/>
            <a:ext cx="8229600" cy="2975141"/>
          </a:xfrm>
        </p:spPr>
        <p:txBody>
          <a:bodyPr>
            <a:spAutoFit/>
          </a:bodyPr>
          <a:lstStyle/>
          <a:p>
            <a:pPr>
              <a:spcBef>
                <a:spcPts val="0"/>
              </a:spcBef>
              <a:buFont typeface="Arial" panose="020B0604020202020204" pitchFamily="34" charset="0"/>
              <a:buChar char="•"/>
            </a:pPr>
            <a:r>
              <a:rPr lang="en-US" sz="2400" dirty="0">
                <a:solidFill>
                  <a:schemeClr val="tx1">
                    <a:lumMod val="65000"/>
                    <a:lumOff val="35000"/>
                  </a:schemeClr>
                </a:solidFill>
              </a:rPr>
              <a:t>The strongest determinant of a return on investment is the </a:t>
            </a:r>
            <a:r>
              <a:rPr lang="en-US" sz="2400" u="sng" dirty="0">
                <a:solidFill>
                  <a:schemeClr val="tx1">
                    <a:lumMod val="65000"/>
                    <a:lumOff val="35000"/>
                  </a:schemeClr>
                </a:solidFill>
              </a:rPr>
              <a:t>Patient Success Rate</a:t>
            </a:r>
            <a:r>
              <a:rPr lang="en-US" sz="2400" baseline="30000" dirty="0">
                <a:solidFill>
                  <a:schemeClr val="tx1">
                    <a:lumMod val="65000"/>
                    <a:lumOff val="35000"/>
                  </a:schemeClr>
                </a:solidFill>
              </a:rPr>
              <a:t>1</a:t>
            </a:r>
            <a:r>
              <a:rPr lang="en-US" sz="2400" dirty="0">
                <a:solidFill>
                  <a:schemeClr val="tx1">
                    <a:lumMod val="65000"/>
                    <a:lumOff val="35000"/>
                  </a:schemeClr>
                </a:solidFill>
              </a:rPr>
              <a:t>, which is a measure of patient engagement</a:t>
            </a:r>
            <a:endParaRPr lang="en-US" sz="2400" baseline="30000" dirty="0">
              <a:solidFill>
                <a:schemeClr val="tx1">
                  <a:lumMod val="65000"/>
                  <a:lumOff val="35000"/>
                </a:schemeClr>
              </a:solidFill>
            </a:endParaRPr>
          </a:p>
          <a:p>
            <a:pPr>
              <a:spcBef>
                <a:spcPts val="0"/>
              </a:spcBef>
              <a:buFont typeface="Arial" panose="020B0604020202020204" pitchFamily="34" charset="0"/>
              <a:buChar char="•"/>
            </a:pPr>
            <a:endParaRPr lang="en-US" sz="2400" dirty="0">
              <a:solidFill>
                <a:schemeClr val="tx1">
                  <a:lumMod val="65000"/>
                  <a:lumOff val="35000"/>
                </a:schemeClr>
              </a:solidFill>
            </a:endParaRPr>
          </a:p>
          <a:p>
            <a:pPr>
              <a:spcBef>
                <a:spcPts val="0"/>
              </a:spcBef>
              <a:buFont typeface="Arial" panose="020B0604020202020204" pitchFamily="34" charset="0"/>
              <a:buChar char="•"/>
            </a:pPr>
            <a:r>
              <a:rPr lang="en-US" sz="2400" dirty="0">
                <a:solidFill>
                  <a:schemeClr val="tx1">
                    <a:lumMod val="65000"/>
                    <a:lumOff val="35000"/>
                  </a:schemeClr>
                </a:solidFill>
              </a:rPr>
              <a:t>In previous trials, a Patient Success Rate of </a:t>
            </a:r>
            <a:r>
              <a:rPr lang="en-US" sz="2400" b="1" u="sng" dirty="0">
                <a:solidFill>
                  <a:schemeClr val="tx1">
                    <a:lumMod val="65000"/>
                    <a:lumOff val="35000"/>
                  </a:schemeClr>
                </a:solidFill>
              </a:rPr>
              <a:t>55%</a:t>
            </a:r>
            <a:r>
              <a:rPr lang="en-US" sz="2400" dirty="0">
                <a:solidFill>
                  <a:schemeClr val="tx1">
                    <a:lumMod val="65000"/>
                    <a:lumOff val="35000"/>
                  </a:schemeClr>
                </a:solidFill>
              </a:rPr>
              <a:t> or greater produced a ROI in each instance</a:t>
            </a:r>
          </a:p>
          <a:p>
            <a:pPr>
              <a:spcBef>
                <a:spcPts val="0"/>
              </a:spcBef>
              <a:buFont typeface="Arial" panose="020B0604020202020204" pitchFamily="34" charset="0"/>
              <a:buChar char="•"/>
            </a:pPr>
            <a:endParaRPr lang="en-US" sz="1000" baseline="30000" dirty="0">
              <a:solidFill>
                <a:schemeClr val="tx1">
                  <a:lumMod val="65000"/>
                  <a:lumOff val="35000"/>
                </a:schemeClr>
              </a:solidFill>
            </a:endParaRPr>
          </a:p>
          <a:p>
            <a:pPr>
              <a:spcBef>
                <a:spcPts val="0"/>
              </a:spcBef>
              <a:buFont typeface="Arial" panose="020B0604020202020204" pitchFamily="34" charset="0"/>
              <a:buChar char="•"/>
            </a:pPr>
            <a:endParaRPr lang="en-US" sz="1000" baseline="30000" dirty="0">
              <a:solidFill>
                <a:schemeClr val="tx1">
                  <a:lumMod val="65000"/>
                  <a:lumOff val="35000"/>
                </a:schemeClr>
              </a:solidFill>
            </a:endParaRPr>
          </a:p>
          <a:p>
            <a:pPr>
              <a:spcBef>
                <a:spcPts val="0"/>
              </a:spcBef>
              <a:buFont typeface="Arial" panose="020B0604020202020204" pitchFamily="34" charset="0"/>
              <a:buChar char="•"/>
            </a:pPr>
            <a:endParaRPr lang="en-US" sz="1000" baseline="30000" dirty="0">
              <a:solidFill>
                <a:schemeClr val="tx1">
                  <a:lumMod val="65000"/>
                  <a:lumOff val="35000"/>
                </a:schemeClr>
              </a:solidFill>
            </a:endParaRPr>
          </a:p>
          <a:p>
            <a:pPr>
              <a:spcBef>
                <a:spcPts val="0"/>
              </a:spcBef>
              <a:buFont typeface="Arial" panose="020B0604020202020204" pitchFamily="34" charset="0"/>
              <a:buChar char="•"/>
            </a:pPr>
            <a:endParaRPr lang="en-US" sz="1000" baseline="30000" dirty="0">
              <a:solidFill>
                <a:schemeClr val="tx1">
                  <a:lumMod val="65000"/>
                  <a:lumOff val="35000"/>
                </a:schemeClr>
              </a:solidFill>
            </a:endParaRPr>
          </a:p>
          <a:p>
            <a:pPr>
              <a:spcBef>
                <a:spcPts val="0"/>
              </a:spcBef>
              <a:buFont typeface="Arial" panose="020B0604020202020204" pitchFamily="34" charset="0"/>
              <a:buChar char="•"/>
            </a:pPr>
            <a:endParaRPr lang="en-US" sz="1000" baseline="30000" dirty="0">
              <a:solidFill>
                <a:schemeClr val="tx1">
                  <a:lumMod val="65000"/>
                  <a:lumOff val="35000"/>
                </a:schemeClr>
              </a:solidFill>
            </a:endParaRPr>
          </a:p>
          <a:p>
            <a:pPr marL="0" indent="0">
              <a:spcBef>
                <a:spcPts val="0"/>
              </a:spcBef>
              <a:buNone/>
            </a:pPr>
            <a:r>
              <a:rPr lang="en-US" sz="1000" baseline="30000" dirty="0">
                <a:solidFill>
                  <a:schemeClr val="tx1">
                    <a:lumMod val="65000"/>
                    <a:lumOff val="35000"/>
                  </a:schemeClr>
                </a:solidFill>
              </a:rPr>
              <a:t>1</a:t>
            </a:r>
            <a:r>
              <a:rPr lang="en-US" sz="1000" dirty="0">
                <a:solidFill>
                  <a:schemeClr val="tx1">
                    <a:lumMod val="65000"/>
                    <a:lumOff val="35000"/>
                  </a:schemeClr>
                </a:solidFill>
              </a:rPr>
              <a:t> Patient Success Rate = the total number of information therapy sessions ÷ the total number of office visits incurred by the covered population</a:t>
            </a:r>
          </a:p>
        </p:txBody>
      </p:sp>
      <p:sp>
        <p:nvSpPr>
          <p:cNvPr id="4" name="Date Placeholder 10">
            <a:extLst>
              <a:ext uri="{FF2B5EF4-FFF2-40B4-BE49-F238E27FC236}">
                <a16:creationId xmlns="" xmlns:a16="http://schemas.microsoft.com/office/drawing/2014/main" id="{36C2E87A-9D43-4157-AC62-0FA73DC80145}"/>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3261916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nchor="ctr"/>
          <a:lstStyle/>
          <a:p>
            <a:pPr algn="ctr"/>
            <a:r>
              <a:rPr lang="en-US" dirty="0"/>
              <a:t>Patient success rate far exceeded the 55% goal</a:t>
            </a:r>
          </a:p>
        </p:txBody>
      </p:sp>
      <p:pic>
        <p:nvPicPr>
          <p:cNvPr id="3" name="Picture 2">
            <a:extLst>
              <a:ext uri="{FF2B5EF4-FFF2-40B4-BE49-F238E27FC236}">
                <a16:creationId xmlns="" xmlns:a16="http://schemas.microsoft.com/office/drawing/2014/main" id="{B6B5B772-5191-4E81-9ABE-6FAF77564CE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65226" y="1567011"/>
            <a:ext cx="6413548" cy="4584589"/>
          </a:xfrm>
          <a:prstGeom prst="rect">
            <a:avLst/>
          </a:prstGeom>
        </p:spPr>
      </p:pic>
      <p:sp>
        <p:nvSpPr>
          <p:cNvPr id="4" name="Date Placeholder 10">
            <a:extLst>
              <a:ext uri="{FF2B5EF4-FFF2-40B4-BE49-F238E27FC236}">
                <a16:creationId xmlns="" xmlns:a16="http://schemas.microsoft.com/office/drawing/2014/main" id="{B16F91DE-26F3-4F7F-A3DA-0F53D03EFAB5}"/>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1195822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nchor="ctr"/>
          <a:lstStyle/>
          <a:p>
            <a:pPr algn="ctr"/>
            <a:r>
              <a:rPr lang="en-US" dirty="0">
                <a:latin typeface="Arial" panose="020B0604020202020204" pitchFamily="34" charset="0"/>
                <a:cs typeface="Arial" panose="020B0604020202020204" pitchFamily="34" charset="0"/>
              </a:rPr>
              <a:t>Provider successes started at a level adequate to achieve the pilot’s ROI goal, and then doubled…</a:t>
            </a:r>
          </a:p>
        </p:txBody>
      </p:sp>
      <p:pic>
        <p:nvPicPr>
          <p:cNvPr id="3" name="Picture 2">
            <a:extLst>
              <a:ext uri="{FF2B5EF4-FFF2-40B4-BE49-F238E27FC236}">
                <a16:creationId xmlns="" xmlns:a16="http://schemas.microsoft.com/office/drawing/2014/main" id="{94C2D35D-07BB-4673-856B-15E74C709DE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65226" y="1574911"/>
            <a:ext cx="6413548" cy="4584589"/>
          </a:xfrm>
          <a:prstGeom prst="rect">
            <a:avLst/>
          </a:prstGeom>
        </p:spPr>
      </p:pic>
      <p:sp>
        <p:nvSpPr>
          <p:cNvPr id="4" name="Date Placeholder 10">
            <a:extLst>
              <a:ext uri="{FF2B5EF4-FFF2-40B4-BE49-F238E27FC236}">
                <a16:creationId xmlns="" xmlns:a16="http://schemas.microsoft.com/office/drawing/2014/main" id="{2F03E2FC-2380-42BF-9BB9-86EC448DB1F8}"/>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1814758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FB1E85-EF89-4AAF-A844-8AB65CB08DC8}"/>
              </a:ext>
            </a:extLst>
          </p:cNvPr>
          <p:cNvSpPr>
            <a:spLocks noGrp="1"/>
          </p:cNvSpPr>
          <p:nvPr>
            <p:ph type="title"/>
          </p:nvPr>
        </p:nvSpPr>
        <p:spPr>
          <a:xfrm>
            <a:off x="-64008" y="-27432"/>
            <a:ext cx="9144000" cy="717514"/>
          </a:xfrm>
        </p:spPr>
        <p:txBody>
          <a:bodyPr anchor="ctr"/>
          <a:lstStyle/>
          <a:p>
            <a:pPr algn="ctr"/>
            <a:r>
              <a:rPr lang="en-US" dirty="0"/>
              <a:t>A Time for Disruption</a:t>
            </a:r>
          </a:p>
        </p:txBody>
      </p:sp>
      <p:sp>
        <p:nvSpPr>
          <p:cNvPr id="4" name="Slide Number Placeholder 3">
            <a:extLst>
              <a:ext uri="{FF2B5EF4-FFF2-40B4-BE49-F238E27FC236}">
                <a16:creationId xmlns="" xmlns:a16="http://schemas.microsoft.com/office/drawing/2014/main" id="{A8F5A7F1-6FD0-42A4-9D68-316A5F283F2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C042AF-4795-4B55-9063-F368A9F55274}"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11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a:ln>
                <a:noFill/>
              </a:ln>
              <a:solidFill>
                <a:srgbClr val="000000"/>
              </a:solidFill>
              <a:effectLst/>
              <a:uLnTx/>
              <a:uFillTx/>
              <a:latin typeface="Arial" charset="0"/>
              <a:ea typeface="ＭＳ Ｐゴシック" pitchFamily="-114" charset="-128"/>
              <a:cs typeface="+mn-cs"/>
            </a:endParaRPr>
          </a:p>
        </p:txBody>
      </p:sp>
      <p:pic>
        <p:nvPicPr>
          <p:cNvPr id="5" name="Picture 4">
            <a:extLst>
              <a:ext uri="{FF2B5EF4-FFF2-40B4-BE49-F238E27FC236}">
                <a16:creationId xmlns="" xmlns:a16="http://schemas.microsoft.com/office/drawing/2014/main" id="{D4FDBD4E-4E15-4F9A-B519-9739B93AB51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35922" y="1368978"/>
            <a:ext cx="3200400" cy="2305800"/>
          </a:xfrm>
          <a:prstGeom prst="rect">
            <a:avLst/>
          </a:prstGeom>
          <a:ln>
            <a:solidFill>
              <a:schemeClr val="bg1">
                <a:lumMod val="75000"/>
              </a:schemeClr>
            </a:solidFill>
          </a:ln>
        </p:spPr>
      </p:pic>
      <p:pic>
        <p:nvPicPr>
          <p:cNvPr id="6" name="Picture 5">
            <a:extLst>
              <a:ext uri="{FF2B5EF4-FFF2-40B4-BE49-F238E27FC236}">
                <a16:creationId xmlns="" xmlns:a16="http://schemas.microsoft.com/office/drawing/2014/main" id="{38A52886-FB7D-42C4-94F6-C8C1E44DE2F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39360" y="3179974"/>
            <a:ext cx="2926080" cy="3042204"/>
          </a:xfrm>
          <a:prstGeom prst="rect">
            <a:avLst/>
          </a:prstGeom>
          <a:ln>
            <a:solidFill>
              <a:schemeClr val="bg1">
                <a:lumMod val="75000"/>
              </a:schemeClr>
            </a:solidFill>
          </a:ln>
        </p:spPr>
      </p:pic>
      <p:pic>
        <p:nvPicPr>
          <p:cNvPr id="8" name="Picture 7">
            <a:extLst>
              <a:ext uri="{FF2B5EF4-FFF2-40B4-BE49-F238E27FC236}">
                <a16:creationId xmlns="" xmlns:a16="http://schemas.microsoft.com/office/drawing/2014/main" id="{2BAA3AD0-737C-45A2-AA4D-87CD1061952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68807" y="816842"/>
            <a:ext cx="3931920" cy="3030679"/>
          </a:xfrm>
          <a:prstGeom prst="rect">
            <a:avLst/>
          </a:prstGeom>
        </p:spPr>
      </p:pic>
      <p:pic>
        <p:nvPicPr>
          <p:cNvPr id="3" name="Picture 2">
            <a:extLst>
              <a:ext uri="{FF2B5EF4-FFF2-40B4-BE49-F238E27FC236}">
                <a16:creationId xmlns="" xmlns:a16="http://schemas.microsoft.com/office/drawing/2014/main" id="{3F79407D-5345-4A88-804D-29FB5C7300E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97663" y="2556957"/>
            <a:ext cx="2651760" cy="2581129"/>
          </a:xfrm>
          <a:prstGeom prst="rect">
            <a:avLst/>
          </a:prstGeom>
        </p:spPr>
      </p:pic>
      <p:pic>
        <p:nvPicPr>
          <p:cNvPr id="7" name="Picture 6">
            <a:extLst>
              <a:ext uri="{FF2B5EF4-FFF2-40B4-BE49-F238E27FC236}">
                <a16:creationId xmlns="" xmlns:a16="http://schemas.microsoft.com/office/drawing/2014/main" id="{D0D6C5E5-23EB-41CF-8A7B-416254747990}"/>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3204009" y="3456495"/>
            <a:ext cx="3566160" cy="3138220"/>
          </a:xfrm>
          <a:prstGeom prst="rect">
            <a:avLst/>
          </a:prstGeom>
          <a:ln>
            <a:solidFill>
              <a:schemeClr val="bg1">
                <a:lumMod val="75000"/>
              </a:schemeClr>
            </a:solidFill>
          </a:ln>
        </p:spPr>
      </p:pic>
    </p:spTree>
    <p:extLst>
      <p:ext uri="{BB962C8B-B14F-4D97-AF65-F5344CB8AC3E}">
        <p14:creationId xmlns:p14="http://schemas.microsoft.com/office/powerpoint/2010/main" val="40965106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2527" y="1350048"/>
            <a:ext cx="8332567" cy="2215991"/>
          </a:xfrm>
          <a:prstGeom prst="rect">
            <a:avLst/>
          </a:prstGeom>
        </p:spPr>
        <p:txBody>
          <a:bodyPr wrap="square">
            <a:spAutoFit/>
          </a:bodyPr>
          <a:lstStyle/>
          <a:p>
            <a:pPr lvl="0" eaLnBrk="1" fontAlgn="auto" hangingPunct="1">
              <a:spcBef>
                <a:spcPts val="0"/>
              </a:spcBef>
              <a:spcAft>
                <a:spcPts val="0"/>
              </a:spcAft>
              <a:defRPr/>
            </a:pPr>
            <a:r>
              <a:rPr lang="en-US" sz="4000" kern="0" dirty="0">
                <a:solidFill>
                  <a:srgbClr val="000000">
                    <a:lumMod val="50000"/>
                    <a:lumOff val="50000"/>
                  </a:srgbClr>
                </a:solidFill>
              </a:rPr>
              <a:t>Health Literacy: The Sleeping Giant of Health Improvement and Cost Containment</a:t>
            </a:r>
            <a:endParaRPr lang="en-US" sz="1800" kern="0" dirty="0">
              <a:solidFill>
                <a:srgbClr val="000000">
                  <a:lumMod val="50000"/>
                  <a:lumOff val="50000"/>
                </a:srgb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75000"/>
                </a:srgbClr>
              </a:solidFill>
              <a:effectLst/>
              <a:uLnTx/>
              <a:uFillTx/>
              <a:latin typeface="Arial" charset="0"/>
              <a:ea typeface="ＭＳ Ｐゴシック" pitchFamily="34" charset="-128"/>
              <a:cs typeface="+mn-cs"/>
            </a:endParaRPr>
          </a:p>
        </p:txBody>
      </p:sp>
      <p:sp>
        <p:nvSpPr>
          <p:cNvPr id="4" name="Rectangle 3"/>
          <p:cNvSpPr/>
          <p:nvPr/>
        </p:nvSpPr>
        <p:spPr>
          <a:xfrm>
            <a:off x="414054" y="4289017"/>
            <a:ext cx="832104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Pilot Clinical and Economic Outcomes</a:t>
            </a:r>
          </a:p>
        </p:txBody>
      </p:sp>
      <p:sp>
        <p:nvSpPr>
          <p:cNvPr id="6" name="Rectangle 5">
            <a:extLst>
              <a:ext uri="{FF2B5EF4-FFF2-40B4-BE49-F238E27FC236}">
                <a16:creationId xmlns="" xmlns:a16="http://schemas.microsoft.com/office/drawing/2014/main" id="{09377F95-8703-4753-93A1-7F08327D4ECD}"/>
              </a:ext>
            </a:extLst>
          </p:cNvPr>
          <p:cNvSpPr/>
          <p:nvPr/>
        </p:nvSpPr>
        <p:spPr>
          <a:xfrm>
            <a:off x="0" y="-33453"/>
            <a:ext cx="9144000" cy="1191837"/>
          </a:xfrm>
          <a:prstGeom prst="rect">
            <a:avLst/>
          </a:prstGeom>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chemeClr val="bg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674332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lstStyle/>
          <a:p>
            <a:r>
              <a:rPr lang="en-US" sz="2400" dirty="0"/>
              <a:t>The Validation Institute was consulted to confirm the methods for measuring the outcomes</a:t>
            </a:r>
          </a:p>
        </p:txBody>
      </p:sp>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717368" y="887339"/>
            <a:ext cx="5394960" cy="4218998"/>
          </a:xfrm>
          <a:prstGeom prst="rect">
            <a:avLst/>
          </a:prstGeom>
          <a:ln>
            <a:solidFill>
              <a:schemeClr val="bg1">
                <a:lumMod val="65000"/>
              </a:schemeClr>
            </a:solidFill>
          </a:ln>
        </p:spPr>
      </p:pic>
      <p:sp>
        <p:nvSpPr>
          <p:cNvPr id="3" name="TextBox 2"/>
          <p:cNvSpPr txBox="1"/>
          <p:nvPr/>
        </p:nvSpPr>
        <p:spPr>
          <a:xfrm>
            <a:off x="717368" y="5175759"/>
            <a:ext cx="7955280" cy="1398389"/>
          </a:xfrm>
          <a:prstGeom prst="roundRect">
            <a:avLst>
              <a:gd name="adj" fmla="val 3213"/>
            </a:avLst>
          </a:prstGeom>
          <a:noFill/>
          <a:ln>
            <a:noFill/>
          </a:ln>
        </p:spPr>
        <p:txBody>
          <a:bodyPr wrap="square" rtlCol="0">
            <a:spAutoFit/>
          </a:bodyPr>
          <a:lstStyle/>
          <a:p>
            <a:pPr marL="227013" marR="0" lvl="0" indent="-22701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Not-for-profit joint venture of GE and Intel</a:t>
            </a:r>
          </a:p>
          <a:p>
            <a:pPr marL="227013" lvl="0" indent="-227013" algn="l" eaLnBrk="1" fontAlgn="auto" hangingPunct="1">
              <a:spcBef>
                <a:spcPts val="0"/>
              </a:spcBef>
              <a:spcAft>
                <a:spcPts val="0"/>
              </a:spcAft>
              <a:buFont typeface="+mj-lt"/>
              <a:buAutoNum type="arabicPeriod"/>
              <a:defRPr/>
            </a:pPr>
            <a:r>
              <a:rPr kumimoji="0" lang="en-US" sz="1400" b="0" i="0" u="none" strike="noStrike" kern="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Formed to establish truth in population health claims after </a:t>
            </a:r>
            <a:r>
              <a:rPr lang="en-US" sz="1400" kern="0" dirty="0">
                <a:solidFill>
                  <a:srgbClr val="000000">
                    <a:lumMod val="50000"/>
                    <a:lumOff val="50000"/>
                  </a:srgbClr>
                </a:solidFill>
              </a:rPr>
              <a:t>Al Lewis, who wrote a book, entitled: “Why Nobody Believes the Numbers,” about vendors claiming false and misleading results in the field of healthcare cost containment </a:t>
            </a:r>
          </a:p>
          <a:p>
            <a:pPr marL="227013" lvl="0" indent="-227013" algn="l" eaLnBrk="1" fontAlgn="auto" hangingPunct="1">
              <a:spcBef>
                <a:spcPts val="0"/>
              </a:spcBef>
              <a:spcAft>
                <a:spcPts val="0"/>
              </a:spcAft>
              <a:buFont typeface="+mj-lt"/>
              <a:buAutoNum type="arabicPeriod"/>
              <a:defRPr/>
            </a:pPr>
            <a:r>
              <a:rPr kumimoji="0" lang="en-US" sz="1400" b="0" i="0" u="none" strike="noStrike" kern="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Board is </a:t>
            </a:r>
            <a:r>
              <a:rPr lang="en-US" sz="1400" kern="0" dirty="0">
                <a:solidFill>
                  <a:srgbClr val="000000">
                    <a:lumMod val="50000"/>
                    <a:lumOff val="50000"/>
                  </a:srgbClr>
                </a:solidFill>
              </a:rPr>
              <a:t>comprised of the leading experts in the field of population health, who s</a:t>
            </a:r>
            <a:r>
              <a:rPr kumimoji="0" lang="en-US" sz="1400" b="0" i="0" u="none" strike="noStrike" kern="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et forth rules to test the accuracy of claims by anyone in the field </a:t>
            </a:r>
          </a:p>
        </p:txBody>
      </p:sp>
      <p:pic>
        <p:nvPicPr>
          <p:cNvPr id="6" name="Picture 5">
            <a:extLst>
              <a:ext uri="{FF2B5EF4-FFF2-40B4-BE49-F238E27FC236}">
                <a16:creationId xmlns="" xmlns:a16="http://schemas.microsoft.com/office/drawing/2014/main" id="{F3198E39-027E-4E78-8C1C-6CEADCB03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696" y="1488078"/>
            <a:ext cx="2011680" cy="3017520"/>
          </a:xfrm>
          <a:prstGeom prst="rect">
            <a:avLst/>
          </a:prstGeom>
          <a:ln>
            <a:solidFill>
              <a:schemeClr val="accent1"/>
            </a:solidFill>
          </a:ln>
        </p:spPr>
      </p:pic>
      <p:sp>
        <p:nvSpPr>
          <p:cNvPr id="7" name="Date Placeholder 10">
            <a:extLst>
              <a:ext uri="{FF2B5EF4-FFF2-40B4-BE49-F238E27FC236}">
                <a16:creationId xmlns="" xmlns:a16="http://schemas.microsoft.com/office/drawing/2014/main" id="{9FA15E66-0537-4924-8CE4-1523505EB61E}"/>
              </a:ext>
            </a:extLst>
          </p:cNvPr>
          <p:cNvSpPr txBox="1">
            <a:spLocks noChangeArrowheads="1"/>
          </p:cNvSpPr>
          <p:nvPr/>
        </p:nvSpPr>
        <p:spPr bwMode="auto">
          <a:xfrm>
            <a:off x="369059" y="6531412"/>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71784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89FB0F1-0B93-48EF-86DB-C5F2A9B2D9F8}"/>
              </a:ext>
            </a:extLst>
          </p:cNvPr>
          <p:cNvPicPr>
            <a:picLocks noChangeAspect="1"/>
          </p:cNvPicPr>
          <p:nvPr/>
        </p:nvPicPr>
        <p:blipFill>
          <a:blip r:embed="rId2"/>
          <a:stretch>
            <a:fillRect/>
          </a:stretch>
        </p:blipFill>
        <p:spPr>
          <a:xfrm>
            <a:off x="5634735" y="1294842"/>
            <a:ext cx="3218967" cy="4986960"/>
          </a:xfrm>
          <a:prstGeom prst="rect">
            <a:avLst/>
          </a:prstGeom>
          <a:ln>
            <a:solidFill>
              <a:schemeClr val="bg1">
                <a:lumMod val="75000"/>
              </a:schemeClr>
            </a:solidFill>
          </a:ln>
        </p:spPr>
      </p:pic>
      <p:pic>
        <p:nvPicPr>
          <p:cNvPr id="7" name="Picture 6">
            <a:extLst>
              <a:ext uri="{FF2B5EF4-FFF2-40B4-BE49-F238E27FC236}">
                <a16:creationId xmlns="" xmlns:a16="http://schemas.microsoft.com/office/drawing/2014/main" id="{EFB304C8-A608-458F-8048-BA1A5234809A}"/>
              </a:ext>
            </a:extLst>
          </p:cNvPr>
          <p:cNvPicPr>
            <a:picLocks noChangeAspect="1"/>
          </p:cNvPicPr>
          <p:nvPr/>
        </p:nvPicPr>
        <p:blipFill>
          <a:blip r:embed="rId3"/>
          <a:stretch>
            <a:fillRect/>
          </a:stretch>
        </p:blipFill>
        <p:spPr>
          <a:xfrm>
            <a:off x="291006" y="1306417"/>
            <a:ext cx="3218967" cy="4986960"/>
          </a:xfrm>
          <a:prstGeom prst="rect">
            <a:avLst/>
          </a:prstGeom>
          <a:ln>
            <a:solidFill>
              <a:schemeClr val="bg1">
                <a:lumMod val="75000"/>
              </a:schemeClr>
            </a:solidFill>
          </a:ln>
        </p:spPr>
      </p:pic>
      <p:sp>
        <p:nvSpPr>
          <p:cNvPr id="2" name="Title 1"/>
          <p:cNvSpPr>
            <a:spLocks noGrp="1"/>
          </p:cNvSpPr>
          <p:nvPr>
            <p:ph type="title"/>
          </p:nvPr>
        </p:nvSpPr>
        <p:spPr>
          <a:xfrm>
            <a:off x="0" y="-20317"/>
            <a:ext cx="9144000" cy="1127760"/>
          </a:xfrm>
        </p:spPr>
        <p:txBody>
          <a:bodyPr/>
          <a:lstStyle/>
          <a:p>
            <a:pPr algn="ctr">
              <a:spcAft>
                <a:spcPts val="1200"/>
              </a:spcAft>
            </a:pPr>
            <a:r>
              <a:rPr lang="en-US" sz="2000" dirty="0"/>
              <a:t>State of Oklahoma Pilot Results</a:t>
            </a:r>
            <a:br>
              <a:rPr lang="en-US" sz="2000" dirty="0"/>
            </a:br>
            <a:r>
              <a:rPr lang="en-US" sz="1000" dirty="0"/>
              <a:t/>
            </a:r>
            <a:br>
              <a:rPr lang="en-US" sz="1000" dirty="0"/>
            </a:br>
            <a:r>
              <a:rPr lang="en-US" sz="1600" dirty="0"/>
              <a:t>Group covered by the program demonstrated a 10.1% and 3.1% greater decline in hospitalizations  and emergency room visits per 1,000 </a:t>
            </a:r>
            <a:r>
              <a:rPr lang="en-US" sz="1600" u="sng" dirty="0"/>
              <a:t>per annum</a:t>
            </a:r>
            <a:r>
              <a:rPr lang="en-US" sz="1600" dirty="0"/>
              <a:t> compared to the control group</a:t>
            </a:r>
          </a:p>
        </p:txBody>
      </p:sp>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7934" y="3355432"/>
            <a:ext cx="2651990" cy="1097375"/>
          </a:xfrm>
          <a:prstGeom prst="rect">
            <a:avLst/>
          </a:prstGeom>
          <a:solidFill>
            <a:schemeClr val="bg1"/>
          </a:solidFill>
          <a:ln>
            <a:solidFill>
              <a:schemeClr val="bg2"/>
            </a:solidFill>
          </a:ln>
        </p:spPr>
      </p:pic>
      <p:cxnSp>
        <p:nvCxnSpPr>
          <p:cNvPr id="14" name="Straight Arrow Connector 13"/>
          <p:cNvCxnSpPr/>
          <p:nvPr/>
        </p:nvCxnSpPr>
        <p:spPr bwMode="auto">
          <a:xfrm flipH="1">
            <a:off x="2302706" y="4302972"/>
            <a:ext cx="1554480" cy="1155075"/>
          </a:xfrm>
          <a:prstGeom prst="straightConnector1">
            <a:avLst/>
          </a:prstGeom>
          <a:ln>
            <a:tailEnd type="triangle"/>
          </a:ln>
          <a:extLst/>
        </p:spPr>
        <p:style>
          <a:lnRef idx="1">
            <a:schemeClr val="accent4"/>
          </a:lnRef>
          <a:fillRef idx="0">
            <a:schemeClr val="accent4"/>
          </a:fillRef>
          <a:effectRef idx="0">
            <a:schemeClr val="accent4"/>
          </a:effectRef>
          <a:fontRef idx="minor">
            <a:schemeClr val="tx1"/>
          </a:fontRef>
        </p:style>
      </p:cxnSp>
      <p:cxnSp>
        <p:nvCxnSpPr>
          <p:cNvPr id="12" name="Straight Arrow Connector 11"/>
          <p:cNvCxnSpPr>
            <a:cxnSpLocks/>
          </p:cNvCxnSpPr>
          <p:nvPr/>
        </p:nvCxnSpPr>
        <p:spPr bwMode="auto">
          <a:xfrm flipH="1" flipV="1">
            <a:off x="1824934" y="2555028"/>
            <a:ext cx="1630487" cy="1390894"/>
          </a:xfrm>
          <a:prstGeom prst="straightConnector1">
            <a:avLst/>
          </a:prstGeom>
          <a:ln>
            <a:tailEnd type="triangle"/>
          </a:ln>
          <a:extLst/>
        </p:spPr>
        <p:style>
          <a:lnRef idx="1">
            <a:schemeClr val="accent4"/>
          </a:lnRef>
          <a:fillRef idx="0">
            <a:schemeClr val="accent4"/>
          </a:fillRef>
          <a:effectRef idx="0">
            <a:schemeClr val="accent4"/>
          </a:effectRef>
          <a:fontRef idx="minor">
            <a:schemeClr val="tx1"/>
          </a:fontRef>
        </p:style>
      </p:cxnSp>
      <p:cxnSp>
        <p:nvCxnSpPr>
          <p:cNvPr id="17" name="Straight Arrow Connector 16"/>
          <p:cNvCxnSpPr/>
          <p:nvPr/>
        </p:nvCxnSpPr>
        <p:spPr bwMode="auto">
          <a:xfrm flipV="1">
            <a:off x="3763926" y="2466754"/>
            <a:ext cx="2877879" cy="1479168"/>
          </a:xfrm>
          <a:prstGeom prst="straightConnector1">
            <a:avLst/>
          </a:prstGeom>
          <a:ln>
            <a:tailEnd type="triangle"/>
          </a:ln>
          <a:extLst/>
        </p:spPr>
        <p:style>
          <a:lnRef idx="1">
            <a:schemeClr val="accent4"/>
          </a:lnRef>
          <a:fillRef idx="0">
            <a:schemeClr val="accent4"/>
          </a:fillRef>
          <a:effectRef idx="0">
            <a:schemeClr val="accent4"/>
          </a:effectRef>
          <a:fontRef idx="minor">
            <a:schemeClr val="tx1"/>
          </a:fontRef>
        </p:style>
      </p:cxnSp>
      <p:cxnSp>
        <p:nvCxnSpPr>
          <p:cNvPr id="19" name="Straight Arrow Connector 18"/>
          <p:cNvCxnSpPr>
            <a:cxnSpLocks/>
          </p:cNvCxnSpPr>
          <p:nvPr/>
        </p:nvCxnSpPr>
        <p:spPr bwMode="auto">
          <a:xfrm flipV="1">
            <a:off x="4224670" y="3078866"/>
            <a:ext cx="2996398" cy="1048359"/>
          </a:xfrm>
          <a:prstGeom prst="straightConnector1">
            <a:avLst/>
          </a:prstGeom>
          <a:ln>
            <a:tailEnd type="triangle"/>
          </a:ln>
          <a:extLst/>
        </p:spPr>
        <p:style>
          <a:lnRef idx="1">
            <a:schemeClr val="accent4"/>
          </a:lnRef>
          <a:fillRef idx="0">
            <a:schemeClr val="accent4"/>
          </a:fillRef>
          <a:effectRef idx="0">
            <a:schemeClr val="accent4"/>
          </a:effectRef>
          <a:fontRef idx="minor">
            <a:schemeClr val="tx1"/>
          </a:fontRef>
        </p:style>
      </p:cxnSp>
      <p:sp>
        <p:nvSpPr>
          <p:cNvPr id="34" name="Oval 33"/>
          <p:cNvSpPr/>
          <p:nvPr/>
        </p:nvSpPr>
        <p:spPr bwMode="auto">
          <a:xfrm>
            <a:off x="2302706" y="5120512"/>
            <a:ext cx="731520" cy="318977"/>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333399"/>
              </a:solidFill>
              <a:effectLst/>
              <a:uLnTx/>
              <a:uFillTx/>
              <a:latin typeface="Arial" charset="0"/>
              <a:ea typeface="ＭＳ Ｐゴシック" pitchFamily="-114" charset="-128"/>
              <a:cs typeface="+mn-cs"/>
            </a:endParaRPr>
          </a:p>
        </p:txBody>
      </p:sp>
      <p:sp>
        <p:nvSpPr>
          <p:cNvPr id="35" name="Oval 34"/>
          <p:cNvSpPr/>
          <p:nvPr/>
        </p:nvSpPr>
        <p:spPr bwMode="auto">
          <a:xfrm>
            <a:off x="7627016" y="5466001"/>
            <a:ext cx="740694" cy="318977"/>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333399"/>
              </a:solidFill>
              <a:effectLst/>
              <a:uLnTx/>
              <a:uFillTx/>
              <a:latin typeface="Arial" charset="0"/>
              <a:ea typeface="ＭＳ Ｐゴシック" pitchFamily="-114" charset="-128"/>
              <a:cs typeface="+mn-cs"/>
            </a:endParaRPr>
          </a:p>
        </p:txBody>
      </p:sp>
      <p:sp>
        <p:nvSpPr>
          <p:cNvPr id="13" name="Date Placeholder 10">
            <a:extLst>
              <a:ext uri="{FF2B5EF4-FFF2-40B4-BE49-F238E27FC236}">
                <a16:creationId xmlns="" xmlns:a16="http://schemas.microsoft.com/office/drawing/2014/main" id="{DADFECFC-B99B-41D6-82EC-9571E7C0D2BD}"/>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2019 MedEncentive, LLC. All Rights Reserved</a:t>
            </a:r>
          </a:p>
        </p:txBody>
      </p:sp>
    </p:spTree>
    <p:extLst>
      <p:ext uri="{BB962C8B-B14F-4D97-AF65-F5344CB8AC3E}">
        <p14:creationId xmlns:p14="http://schemas.microsoft.com/office/powerpoint/2010/main" val="409894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34"/>
                                        </p:tgtEl>
                                      </p:cBhvr>
                                    </p:animEffect>
                                    <p:animScale>
                                      <p:cBhvr>
                                        <p:cTn id="32" dur="250" autoRev="1" fill="hold"/>
                                        <p:tgtEl>
                                          <p:spTgt spid="34"/>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grpId="1" nodeType="clickEffect">
                                  <p:stCondLst>
                                    <p:cond delay="0"/>
                                  </p:stCondLst>
                                  <p:childTnLst>
                                    <p:animEffect transition="out" filter="fade">
                                      <p:cBhvr>
                                        <p:cTn id="59" dur="500" tmFilter="0, 0; .2, .5; .8, .5; 1, 0"/>
                                        <p:tgtEl>
                                          <p:spTgt spid="35"/>
                                        </p:tgtEl>
                                      </p:cBhvr>
                                    </p:animEffect>
                                    <p:animScale>
                                      <p:cBhvr>
                                        <p:cTn id="60"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17"/>
            <a:ext cx="9144000" cy="1127760"/>
          </a:xfrm>
        </p:spPr>
        <p:txBody>
          <a:bodyPr/>
          <a:lstStyle/>
          <a:p>
            <a:pPr algn="ctr"/>
            <a:r>
              <a:rPr lang="en-US" sz="2400" dirty="0"/>
              <a:t>State of Oklahoma Pilot 2014-16 Preliminary Results</a:t>
            </a:r>
            <a:r>
              <a:rPr lang="en-US" sz="2800" dirty="0"/>
              <a:t/>
            </a:r>
            <a:br>
              <a:rPr lang="en-US" sz="2800" dirty="0"/>
            </a:br>
            <a:r>
              <a:rPr lang="en-US" sz="1100" dirty="0">
                <a:solidFill>
                  <a:srgbClr val="FFFFFF"/>
                </a:solidFill>
              </a:rPr>
              <a:t>(pending data access to test for confidence interval and attribution)</a:t>
            </a:r>
            <a:r>
              <a:rPr lang="en-US" sz="1100" dirty="0"/>
              <a:t/>
            </a:r>
            <a:br>
              <a:rPr lang="en-US" sz="1100" dirty="0"/>
            </a:br>
            <a:r>
              <a:rPr lang="en-US" sz="1600" dirty="0"/>
              <a:t>Group covered by program experienced  6% decline in total PMPY costs compared to the control group,  translating to a 398.0% return on investment</a:t>
            </a:r>
          </a:p>
        </p:txBody>
      </p:sp>
      <p:sp>
        <p:nvSpPr>
          <p:cNvPr id="6" name="Date Placeholder 10">
            <a:extLst>
              <a:ext uri="{FF2B5EF4-FFF2-40B4-BE49-F238E27FC236}">
                <a16:creationId xmlns="" xmlns:a16="http://schemas.microsoft.com/office/drawing/2014/main" id="{D37FC19C-1C2F-4662-B04B-7833FE4780FC}"/>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2019 MedEncentive, LLC. All Rights Reserved</a:t>
            </a:r>
          </a:p>
        </p:txBody>
      </p:sp>
      <p:pic>
        <p:nvPicPr>
          <p:cNvPr id="13" name="Picture 12">
            <a:extLst>
              <a:ext uri="{FF2B5EF4-FFF2-40B4-BE49-F238E27FC236}">
                <a16:creationId xmlns="" xmlns:a16="http://schemas.microsoft.com/office/drawing/2014/main" id="{BAA5AAF4-A86E-495F-BAC2-0B3FAB574EFE}"/>
              </a:ext>
            </a:extLst>
          </p:cNvPr>
          <p:cNvPicPr>
            <a:picLocks noChangeAspect="1"/>
          </p:cNvPicPr>
          <p:nvPr/>
        </p:nvPicPr>
        <p:blipFill>
          <a:blip r:embed="rId2"/>
          <a:stretch>
            <a:fillRect/>
          </a:stretch>
        </p:blipFill>
        <p:spPr>
          <a:xfrm>
            <a:off x="3191136" y="1333312"/>
            <a:ext cx="2761727" cy="5072312"/>
          </a:xfrm>
          <a:prstGeom prst="rect">
            <a:avLst/>
          </a:prstGeom>
        </p:spPr>
      </p:pic>
      <p:sp>
        <p:nvSpPr>
          <p:cNvPr id="14" name="TextBox 13">
            <a:extLst>
              <a:ext uri="{FF2B5EF4-FFF2-40B4-BE49-F238E27FC236}">
                <a16:creationId xmlns="" xmlns:a16="http://schemas.microsoft.com/office/drawing/2014/main" id="{70B64956-D040-48E7-A2CE-88CC8B2AEA58}"/>
              </a:ext>
            </a:extLst>
          </p:cNvPr>
          <p:cNvSpPr txBox="1"/>
          <p:nvPr/>
        </p:nvSpPr>
        <p:spPr>
          <a:xfrm>
            <a:off x="6144952" y="3324871"/>
            <a:ext cx="2377440" cy="83099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Net savings equate to a 398.0% or a (4:1) ROI</a:t>
            </a:r>
          </a:p>
        </p:txBody>
      </p:sp>
    </p:spTree>
    <p:extLst>
      <p:ext uri="{BB962C8B-B14F-4D97-AF65-F5344CB8AC3E}">
        <p14:creationId xmlns:p14="http://schemas.microsoft.com/office/powerpoint/2010/main" val="425075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2744" y="3075913"/>
            <a:ext cx="8321040"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2015-17 Results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 </a:t>
            </a:r>
            <a:r>
              <a:rPr kumimoji="0" lang="en-US" sz="24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Corroborating and Projecting the State Pilot’s Outcomes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258" y="1510729"/>
            <a:ext cx="3719484" cy="1157173"/>
          </a:xfrm>
          <a:prstGeom prst="rect">
            <a:avLst/>
          </a:prstGeom>
        </p:spPr>
      </p:pic>
      <p:sp>
        <p:nvSpPr>
          <p:cNvPr id="2" name="Rectangle 1">
            <a:extLst>
              <a:ext uri="{FF2B5EF4-FFF2-40B4-BE49-F238E27FC236}">
                <a16:creationId xmlns="" xmlns:a16="http://schemas.microsoft.com/office/drawing/2014/main" id="{1846DCAB-95F1-406E-85E6-4BC04090EBF2}"/>
              </a:ext>
            </a:extLst>
          </p:cNvPr>
          <p:cNvSpPr/>
          <p:nvPr/>
        </p:nvSpPr>
        <p:spPr>
          <a:xfrm>
            <a:off x="0" y="282191"/>
            <a:ext cx="9144000" cy="584775"/>
          </a:xfrm>
          <a:prstGeom prst="rect">
            <a:avLst/>
          </a:prstGeom>
        </p:spPr>
        <p:txBody>
          <a:bodyPr wrap="square">
            <a:spAutoFit/>
          </a:bodyPr>
          <a:lstStyle/>
          <a:p>
            <a:pPr lvl="0" eaLnBrk="1" fontAlgn="auto" hangingPunct="1">
              <a:spcBef>
                <a:spcPts val="0"/>
              </a:spcBef>
              <a:spcAft>
                <a:spcPts val="0"/>
              </a:spcAft>
              <a:defRPr/>
            </a:pPr>
            <a:r>
              <a:rPr lang="en-US" sz="3200" kern="0" dirty="0">
                <a:solidFill>
                  <a:schemeClr val="bg1"/>
                </a:solidFill>
              </a:rPr>
              <a:t>Additional Test To Confirm Outcomes</a:t>
            </a:r>
            <a:endParaRPr lang="en-US" kern="0" dirty="0">
              <a:solidFill>
                <a:schemeClr val="bg1"/>
              </a:solidFill>
            </a:endParaRPr>
          </a:p>
        </p:txBody>
      </p:sp>
    </p:spTree>
    <p:extLst>
      <p:ext uri="{BB962C8B-B14F-4D97-AF65-F5344CB8AC3E}">
        <p14:creationId xmlns:p14="http://schemas.microsoft.com/office/powerpoint/2010/main" val="576588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0785D9-E7F7-47E9-A297-216EA5830494}"/>
              </a:ext>
            </a:extLst>
          </p:cNvPr>
          <p:cNvSpPr>
            <a:spLocks noGrp="1"/>
          </p:cNvSpPr>
          <p:nvPr>
            <p:ph type="title"/>
          </p:nvPr>
        </p:nvSpPr>
        <p:spPr>
          <a:xfrm>
            <a:off x="0" y="0"/>
            <a:ext cx="9144000" cy="1127760"/>
          </a:xfrm>
        </p:spPr>
        <p:txBody>
          <a:bodyPr anchor="ctr"/>
          <a:lstStyle/>
          <a:p>
            <a:pPr algn="ctr"/>
            <a:r>
              <a:rPr lang="en-US" sz="2400" dirty="0"/>
              <a:t>Located in Payne County, the Stillwater Medical Center’s installation ran concurrent with the State of Oklahoma pilot</a:t>
            </a:r>
          </a:p>
        </p:txBody>
      </p:sp>
      <p:pic>
        <p:nvPicPr>
          <p:cNvPr id="5" name="Picture 2">
            <a:extLst>
              <a:ext uri="{FF2B5EF4-FFF2-40B4-BE49-F238E27FC236}">
                <a16:creationId xmlns="" xmlns:a16="http://schemas.microsoft.com/office/drawing/2014/main" id="{F5DA92C3-2650-4964-87FF-B376140F3E13}"/>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988518" y="1431978"/>
            <a:ext cx="7423962" cy="37575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 xmlns:a16="http://schemas.microsoft.com/office/drawing/2014/main" id="{BDCC330C-17FB-492F-A708-F827BABB6F9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C042AF-4795-4B55-9063-F368A9F55274}"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11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400" b="0" i="0" u="none" strike="noStrike" kern="1200" cap="none" spc="0" normalizeH="0" baseline="0" noProof="0">
              <a:ln>
                <a:noFill/>
              </a:ln>
              <a:solidFill>
                <a:srgbClr val="000000"/>
              </a:solidFill>
              <a:effectLst/>
              <a:uLnTx/>
              <a:uFillTx/>
              <a:latin typeface="Arial" charset="0"/>
              <a:ea typeface="ＭＳ Ｐゴシック" pitchFamily="-114" charset="-128"/>
              <a:cs typeface="+mn-cs"/>
            </a:endParaRPr>
          </a:p>
        </p:txBody>
      </p:sp>
      <p:pic>
        <p:nvPicPr>
          <p:cNvPr id="7" name="Picture 6">
            <a:extLst>
              <a:ext uri="{FF2B5EF4-FFF2-40B4-BE49-F238E27FC236}">
                <a16:creationId xmlns="" xmlns:a16="http://schemas.microsoft.com/office/drawing/2014/main" id="{08EE082B-774F-4772-8FD1-EE6D79C2CC6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96243" y="5180859"/>
            <a:ext cx="2011680" cy="625856"/>
          </a:xfrm>
          <a:prstGeom prst="rect">
            <a:avLst/>
          </a:prstGeom>
        </p:spPr>
      </p:pic>
      <p:sp>
        <p:nvSpPr>
          <p:cNvPr id="8" name="Oval 7">
            <a:extLst>
              <a:ext uri="{FF2B5EF4-FFF2-40B4-BE49-F238E27FC236}">
                <a16:creationId xmlns="" xmlns:a16="http://schemas.microsoft.com/office/drawing/2014/main" id="{350BA476-3B5C-4C5D-87BE-0DDCBE604F89}"/>
              </a:ext>
            </a:extLst>
          </p:cNvPr>
          <p:cNvSpPr/>
          <p:nvPr/>
        </p:nvSpPr>
        <p:spPr bwMode="auto">
          <a:xfrm>
            <a:off x="5679123" y="2332457"/>
            <a:ext cx="822960" cy="457200"/>
          </a:xfrm>
          <a:prstGeom prst="ellipse">
            <a:avLst/>
          </a:prstGeom>
          <a:noFill/>
          <a:ln w="34925">
            <a:solidFill>
              <a:srgbClr val="9A0000"/>
            </a:solidFill>
            <a:prstDash val="sys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333399"/>
              </a:solidFill>
              <a:effectLst/>
              <a:uLnTx/>
              <a:uFillTx/>
              <a:latin typeface="Arial" charset="0"/>
              <a:ea typeface="ＭＳ Ｐゴシック" pitchFamily="-114" charset="-128"/>
              <a:cs typeface="+mn-cs"/>
            </a:endParaRPr>
          </a:p>
        </p:txBody>
      </p:sp>
      <p:sp>
        <p:nvSpPr>
          <p:cNvPr id="9" name="Date Placeholder 10">
            <a:extLst>
              <a:ext uri="{FF2B5EF4-FFF2-40B4-BE49-F238E27FC236}">
                <a16:creationId xmlns="" xmlns:a16="http://schemas.microsoft.com/office/drawing/2014/main" id="{E205D5F7-536B-4550-BAEB-F87ED70F44CA}"/>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pic>
        <p:nvPicPr>
          <p:cNvPr id="10" name="Picture 9">
            <a:extLst>
              <a:ext uri="{FF2B5EF4-FFF2-40B4-BE49-F238E27FC236}">
                <a16:creationId xmlns="" xmlns:a16="http://schemas.microsoft.com/office/drawing/2014/main" id="{0FC8FDCA-81FB-4B62-9F35-D478EA32230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24411" y="5324487"/>
            <a:ext cx="2730706" cy="356019"/>
          </a:xfrm>
          <a:prstGeom prst="rect">
            <a:avLst/>
          </a:prstGeom>
        </p:spPr>
      </p:pic>
    </p:spTree>
    <p:extLst>
      <p:ext uri="{BB962C8B-B14F-4D97-AF65-F5344CB8AC3E}">
        <p14:creationId xmlns:p14="http://schemas.microsoft.com/office/powerpoint/2010/main" val="43933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4000" fill="hold" grpId="0" nodeType="click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17"/>
            <a:ext cx="9144000" cy="1127760"/>
          </a:xfrm>
        </p:spPr>
        <p:txBody>
          <a:bodyPr anchor="ctr"/>
          <a:lstStyle/>
          <a:p>
            <a:pPr algn="ctr"/>
            <a:r>
              <a:rPr lang="en-US" dirty="0"/>
              <a:t>Stillwater Medical Center</a:t>
            </a:r>
            <a:br>
              <a:rPr lang="en-US" dirty="0"/>
            </a:br>
            <a:r>
              <a:rPr lang="en-US" sz="2400" dirty="0">
                <a:solidFill>
                  <a:srgbClr val="FFFFFF"/>
                </a:solidFill>
              </a:rPr>
              <a:t>Patient engagement went well above 55%</a:t>
            </a:r>
            <a:endParaRPr lang="en-US" sz="2400" dirty="0"/>
          </a:p>
        </p:txBody>
      </p:sp>
      <p:sp>
        <p:nvSpPr>
          <p:cNvPr id="4" name="Date Placeholder 10">
            <a:extLst>
              <a:ext uri="{FF2B5EF4-FFF2-40B4-BE49-F238E27FC236}">
                <a16:creationId xmlns="" xmlns:a16="http://schemas.microsoft.com/office/drawing/2014/main" id="{1E341529-BAA7-42D6-A54D-E1AA266FA0B7}"/>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pic>
        <p:nvPicPr>
          <p:cNvPr id="3" name="Picture 2">
            <a:extLst>
              <a:ext uri="{FF2B5EF4-FFF2-40B4-BE49-F238E27FC236}">
                <a16:creationId xmlns="" xmlns:a16="http://schemas.microsoft.com/office/drawing/2014/main" id="{B10C8CCA-BF0C-45AE-A514-39C1B40B8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028" y="1442983"/>
            <a:ext cx="6409944" cy="4531640"/>
          </a:xfrm>
          <a:prstGeom prst="rect">
            <a:avLst/>
          </a:prstGeom>
        </p:spPr>
      </p:pic>
    </p:spTree>
    <p:extLst>
      <p:ext uri="{BB962C8B-B14F-4D97-AF65-F5344CB8AC3E}">
        <p14:creationId xmlns:p14="http://schemas.microsoft.com/office/powerpoint/2010/main" val="1360339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17"/>
            <a:ext cx="9144000" cy="1127760"/>
          </a:xfrm>
        </p:spPr>
        <p:txBody>
          <a:bodyPr anchor="ctr"/>
          <a:lstStyle/>
          <a:p>
            <a:pPr algn="ctr"/>
            <a:r>
              <a:rPr lang="en-US" dirty="0"/>
              <a:t>Stillwater Medical Center</a:t>
            </a:r>
            <a:br>
              <a:rPr lang="en-US" dirty="0"/>
            </a:br>
            <a:r>
              <a:rPr lang="en-US" sz="2400" dirty="0">
                <a:solidFill>
                  <a:srgbClr val="FFFFFF"/>
                </a:solidFill>
              </a:rPr>
              <a:t>Provider engagement was excellent due to SMC’s leadership</a:t>
            </a:r>
            <a:endParaRPr lang="en-US" sz="2400" dirty="0"/>
          </a:p>
        </p:txBody>
      </p:sp>
      <p:sp>
        <p:nvSpPr>
          <p:cNvPr id="4" name="Date Placeholder 10">
            <a:extLst>
              <a:ext uri="{FF2B5EF4-FFF2-40B4-BE49-F238E27FC236}">
                <a16:creationId xmlns="" xmlns:a16="http://schemas.microsoft.com/office/drawing/2014/main" id="{67C38CB5-3D0B-4C4C-812A-C750CDC8D1F8}"/>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pic>
        <p:nvPicPr>
          <p:cNvPr id="5" name="Picture 4">
            <a:extLst>
              <a:ext uri="{FF2B5EF4-FFF2-40B4-BE49-F238E27FC236}">
                <a16:creationId xmlns="" xmlns:a16="http://schemas.microsoft.com/office/drawing/2014/main" id="{C13C74FC-446D-488E-A635-410604F80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028" y="1500342"/>
            <a:ext cx="6409944" cy="4512383"/>
          </a:xfrm>
          <a:prstGeom prst="rect">
            <a:avLst/>
          </a:prstGeom>
        </p:spPr>
      </p:pic>
    </p:spTree>
    <p:extLst>
      <p:ext uri="{BB962C8B-B14F-4D97-AF65-F5344CB8AC3E}">
        <p14:creationId xmlns:p14="http://schemas.microsoft.com/office/powerpoint/2010/main" val="2760499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17"/>
            <a:ext cx="9144000" cy="1127760"/>
          </a:xfrm>
        </p:spPr>
        <p:txBody>
          <a:bodyPr anchor="ctr"/>
          <a:lstStyle/>
          <a:p>
            <a:pPr algn="ctr"/>
            <a:r>
              <a:rPr lang="en-US" dirty="0"/>
              <a:t>Stillwater Medical Center</a:t>
            </a:r>
            <a:br>
              <a:rPr lang="en-US" dirty="0"/>
            </a:br>
            <a:r>
              <a:rPr lang="en-US" sz="1400" dirty="0">
                <a:solidFill>
                  <a:srgbClr val="FFFFFF"/>
                </a:solidFill>
              </a:rPr>
              <a:t>(with 2,000+ lives)</a:t>
            </a:r>
            <a:r>
              <a:rPr lang="en-US" dirty="0"/>
              <a:t/>
            </a:r>
            <a:br>
              <a:rPr lang="en-US" dirty="0"/>
            </a:br>
            <a:r>
              <a:rPr lang="en-US" sz="2000" dirty="0"/>
              <a:t>Three-Year Results with the Method Against Nat’l Trend</a:t>
            </a:r>
          </a:p>
        </p:txBody>
      </p:sp>
      <p:pic>
        <p:nvPicPr>
          <p:cNvPr id="3" name="Picture 2">
            <a:extLst>
              <a:ext uri="{FF2B5EF4-FFF2-40B4-BE49-F238E27FC236}">
                <a16:creationId xmlns="" xmlns:a16="http://schemas.microsoft.com/office/drawing/2014/main" id="{96736F98-7472-4C1A-A203-66E32BD0FB43}"/>
              </a:ext>
            </a:extLst>
          </p:cNvPr>
          <p:cNvPicPr>
            <a:picLocks/>
          </p:cNvPicPr>
          <p:nvPr/>
        </p:nvPicPr>
        <p:blipFill>
          <a:blip r:embed="rId2"/>
          <a:stretch>
            <a:fillRect/>
          </a:stretch>
        </p:blipFill>
        <p:spPr>
          <a:xfrm>
            <a:off x="2298445" y="1219688"/>
            <a:ext cx="4709160" cy="4837176"/>
          </a:xfrm>
          <a:prstGeom prst="rect">
            <a:avLst/>
          </a:prstGeom>
        </p:spPr>
      </p:pic>
      <p:sp>
        <p:nvSpPr>
          <p:cNvPr id="10" name="TextBox 1">
            <a:extLst>
              <a:ext uri="{FF2B5EF4-FFF2-40B4-BE49-F238E27FC236}">
                <a16:creationId xmlns="" xmlns:a16="http://schemas.microsoft.com/office/drawing/2014/main" id="{B7011B79-5E83-4180-B31A-DA9C84FABC10}"/>
              </a:ext>
            </a:extLst>
          </p:cNvPr>
          <p:cNvSpPr txBox="1"/>
          <p:nvPr/>
        </p:nvSpPr>
        <p:spPr>
          <a:xfrm>
            <a:off x="1190570" y="6054708"/>
            <a:ext cx="6962829" cy="3086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30000" noProof="0" dirty="0">
                <a:ln>
                  <a:noFill/>
                </a:ln>
                <a:solidFill>
                  <a:srgbClr val="808080">
                    <a:lumMod val="50000"/>
                  </a:srgbClr>
                </a:solidFill>
                <a:effectLst/>
                <a:uLnTx/>
                <a:uFillTx/>
                <a:latin typeface="Arial"/>
                <a:ea typeface="+mn-ea"/>
                <a:cs typeface="+mn-cs"/>
              </a:rPr>
              <a:t>1 </a:t>
            </a:r>
            <a:r>
              <a:rPr kumimoji="0" lang="en-US" sz="900" b="0" i="0" u="none" strike="noStrike" kern="1200" cap="none" spc="0" normalizeH="0" baseline="0" noProof="0" dirty="0">
                <a:ln>
                  <a:noFill/>
                </a:ln>
                <a:solidFill>
                  <a:srgbClr val="808080">
                    <a:lumMod val="50000"/>
                  </a:srgbClr>
                </a:solidFill>
                <a:effectLst/>
                <a:uLnTx/>
                <a:uFillTx/>
                <a:latin typeface="Arial"/>
                <a:ea typeface="+mn-ea"/>
                <a:cs typeface="+mn-cs"/>
              </a:rPr>
              <a:t> Projected trend based on average of applicable Kaiser Family Foundation, Segal, and Nat'l Health Expenditure Accounts Indices</a:t>
            </a:r>
          </a:p>
        </p:txBody>
      </p:sp>
      <p:cxnSp>
        <p:nvCxnSpPr>
          <p:cNvPr id="8" name="Straight Connector 7"/>
          <p:cNvCxnSpPr/>
          <p:nvPr/>
        </p:nvCxnSpPr>
        <p:spPr bwMode="auto">
          <a:xfrm>
            <a:off x="4037789" y="1855196"/>
            <a:ext cx="1" cy="3566160"/>
          </a:xfrm>
          <a:prstGeom prst="line">
            <a:avLst/>
          </a:prstGeom>
          <a:ln>
            <a:prstDash val="dash"/>
          </a:ln>
          <a:extLst/>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2709918" y="2788722"/>
            <a:ext cx="1466850"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Prior to implementing program</a:t>
            </a:r>
          </a:p>
        </p:txBody>
      </p:sp>
      <p:sp>
        <p:nvSpPr>
          <p:cNvPr id="9" name="TextBox 8"/>
          <p:cNvSpPr txBox="1"/>
          <p:nvPr/>
        </p:nvSpPr>
        <p:spPr>
          <a:xfrm>
            <a:off x="6569118" y="3088553"/>
            <a:ext cx="2103120" cy="646331"/>
          </a:xfrm>
          <a:prstGeom prst="rect">
            <a:avLst/>
          </a:prstGeom>
          <a:solidFill>
            <a:srgbClr val="E7F3F4"/>
          </a:solidFill>
          <a:ln>
            <a:solidFill>
              <a:srgbClr val="009999"/>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Projected trend based on national indices</a:t>
            </a:r>
            <a:r>
              <a:rPr kumimoji="0" lang="en-US" sz="1200" b="0" i="0" u="none" strike="noStrike" kern="1200" cap="none" spc="0" normalizeH="0" baseline="30000" noProof="0" dirty="0">
                <a:ln>
                  <a:noFill/>
                </a:ln>
                <a:solidFill>
                  <a:srgbClr val="000000">
                    <a:lumMod val="75000"/>
                    <a:lumOff val="25000"/>
                  </a:srgbClr>
                </a:solidFill>
                <a:effectLst/>
                <a:uLnTx/>
                <a:uFillTx/>
                <a:latin typeface="Arial" charset="0"/>
                <a:ea typeface="ＭＳ Ｐゴシック" pitchFamily="34" charset="-128"/>
                <a:cs typeface="+mn-cs"/>
              </a:rPr>
              <a:t>1</a:t>
            </a:r>
            <a:r>
              <a:rPr kumimoji="0" lang="en-US" sz="12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 was consistent with SMC’s trend</a:t>
            </a:r>
          </a:p>
        </p:txBody>
      </p:sp>
      <p:cxnSp>
        <p:nvCxnSpPr>
          <p:cNvPr id="6" name="Straight Arrow Connector 5"/>
          <p:cNvCxnSpPr>
            <a:cxnSpLocks/>
            <a:stCxn id="9" idx="1"/>
          </p:cNvCxnSpPr>
          <p:nvPr/>
        </p:nvCxnSpPr>
        <p:spPr bwMode="auto">
          <a:xfrm flipH="1" flipV="1">
            <a:off x="5768176" y="2502040"/>
            <a:ext cx="800942" cy="909679"/>
          </a:xfrm>
          <a:prstGeom prst="straightConnector1">
            <a:avLst/>
          </a:prstGeom>
          <a:ln>
            <a:solidFill>
              <a:srgbClr val="009999"/>
            </a:solidFill>
            <a:tailEnd type="triangle"/>
          </a:ln>
          <a:ex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8066" y="3750432"/>
            <a:ext cx="2011680" cy="461665"/>
          </a:xfrm>
          <a:prstGeom prst="rect">
            <a:avLst/>
          </a:prstGeom>
          <a:solidFill>
            <a:srgbClr val="E7F3F4"/>
          </a:solidFill>
          <a:ln>
            <a:solidFill>
              <a:srgbClr val="009999"/>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Actual results for 2013 and 2014 established a trend</a:t>
            </a:r>
          </a:p>
        </p:txBody>
      </p:sp>
      <p:cxnSp>
        <p:nvCxnSpPr>
          <p:cNvPr id="13" name="Straight Arrow Connector 12"/>
          <p:cNvCxnSpPr>
            <a:cxnSpLocks/>
            <a:stCxn id="9" idx="1"/>
          </p:cNvCxnSpPr>
          <p:nvPr/>
        </p:nvCxnSpPr>
        <p:spPr bwMode="auto">
          <a:xfrm flipH="1" flipV="1">
            <a:off x="4990661" y="3111887"/>
            <a:ext cx="1578457" cy="299832"/>
          </a:xfrm>
          <a:prstGeom prst="straightConnector1">
            <a:avLst/>
          </a:prstGeom>
          <a:ln>
            <a:solidFill>
              <a:srgbClr val="009999"/>
            </a:solidFill>
            <a:tailEnd type="triangle"/>
          </a:ln>
          <a:ex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12" idx="3"/>
          </p:cNvCxnSpPr>
          <p:nvPr/>
        </p:nvCxnSpPr>
        <p:spPr bwMode="auto">
          <a:xfrm flipV="1">
            <a:off x="2729746" y="3750434"/>
            <a:ext cx="876742" cy="230831"/>
          </a:xfrm>
          <a:prstGeom prst="straightConnector1">
            <a:avLst/>
          </a:prstGeom>
          <a:ln>
            <a:solidFill>
              <a:srgbClr val="009999"/>
            </a:solidFill>
            <a:tailEnd type="triangle"/>
          </a:ln>
          <a:ex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12" idx="3"/>
          </p:cNvCxnSpPr>
          <p:nvPr/>
        </p:nvCxnSpPr>
        <p:spPr bwMode="auto">
          <a:xfrm>
            <a:off x="2729746" y="3981265"/>
            <a:ext cx="355172" cy="739243"/>
          </a:xfrm>
          <a:prstGeom prst="straightConnector1">
            <a:avLst/>
          </a:prstGeom>
          <a:ln>
            <a:solidFill>
              <a:srgbClr val="009999"/>
            </a:solidFill>
            <a:tailEnd type="triangle"/>
          </a:ln>
          <a:extLst/>
        </p:spPr>
        <p:style>
          <a:lnRef idx="1">
            <a:schemeClr val="accent1"/>
          </a:lnRef>
          <a:fillRef idx="0">
            <a:schemeClr val="accent1"/>
          </a:fillRef>
          <a:effectRef idx="0">
            <a:schemeClr val="accent1"/>
          </a:effectRef>
          <a:fontRef idx="minor">
            <a:schemeClr val="tx1"/>
          </a:fontRef>
        </p:style>
      </p:cxnSp>
      <p:sp>
        <p:nvSpPr>
          <p:cNvPr id="14" name="Date Placeholder 10">
            <a:extLst>
              <a:ext uri="{FF2B5EF4-FFF2-40B4-BE49-F238E27FC236}">
                <a16:creationId xmlns="" xmlns:a16="http://schemas.microsoft.com/office/drawing/2014/main" id="{D78892D7-D0C2-4138-8C0F-D574D341CD42}"/>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2019 MedEncentive, LLC. All Rights Reserved</a:t>
            </a:r>
          </a:p>
        </p:txBody>
      </p:sp>
      <p:cxnSp>
        <p:nvCxnSpPr>
          <p:cNvPr id="19" name="Straight Arrow Connector 18">
            <a:extLst>
              <a:ext uri="{FF2B5EF4-FFF2-40B4-BE49-F238E27FC236}">
                <a16:creationId xmlns="" xmlns:a16="http://schemas.microsoft.com/office/drawing/2014/main" id="{ECCD9827-3B13-4050-8320-7A65D117719E}"/>
              </a:ext>
            </a:extLst>
          </p:cNvPr>
          <p:cNvCxnSpPr>
            <a:cxnSpLocks/>
            <a:stCxn id="9" idx="0"/>
          </p:cNvCxnSpPr>
          <p:nvPr/>
        </p:nvCxnSpPr>
        <p:spPr bwMode="auto">
          <a:xfrm flipH="1" flipV="1">
            <a:off x="6569118" y="1758462"/>
            <a:ext cx="1051560" cy="1330091"/>
          </a:xfrm>
          <a:prstGeom prst="straightConnector1">
            <a:avLst/>
          </a:prstGeom>
          <a:ln>
            <a:solidFill>
              <a:srgbClr val="009999"/>
            </a:solidFill>
            <a:tailEnd type="triangle"/>
          </a:ln>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96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4"/>
                                        </p:tgtEl>
                                      </p:cBhvr>
                                    </p:animEffect>
                                    <p:set>
                                      <p:cBhvr>
                                        <p:cTn id="45" dur="1" fill="hold">
                                          <p:stCondLst>
                                            <p:cond delay="499"/>
                                          </p:stCondLst>
                                        </p:cTn>
                                        <p:tgtEl>
                                          <p:spTgt spid="2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17"/>
            <a:ext cx="9144000" cy="1127760"/>
          </a:xfrm>
        </p:spPr>
        <p:txBody>
          <a:bodyPr anchor="ctr"/>
          <a:lstStyle/>
          <a:p>
            <a:pPr algn="ctr"/>
            <a:r>
              <a:rPr lang="en-US" dirty="0"/>
              <a:t>Stillwater Medical Center</a:t>
            </a:r>
            <a:br>
              <a:rPr lang="en-US" dirty="0"/>
            </a:br>
            <a:r>
              <a:rPr lang="en-US" sz="1400" dirty="0">
                <a:solidFill>
                  <a:srgbClr val="FFFFFF"/>
                </a:solidFill>
              </a:rPr>
              <a:t>(with 2.000+ lives)</a:t>
            </a:r>
            <a:r>
              <a:rPr lang="en-US" dirty="0"/>
              <a:t/>
            </a:r>
            <a:br>
              <a:rPr lang="en-US" dirty="0"/>
            </a:br>
            <a:r>
              <a:rPr lang="en-US" sz="2000" dirty="0"/>
              <a:t>Three-Year Results with the Method Against Nat’l Trend</a:t>
            </a:r>
          </a:p>
        </p:txBody>
      </p:sp>
      <p:sp>
        <p:nvSpPr>
          <p:cNvPr id="10" name="TextBox 1">
            <a:extLst>
              <a:ext uri="{FF2B5EF4-FFF2-40B4-BE49-F238E27FC236}">
                <a16:creationId xmlns="" xmlns:a16="http://schemas.microsoft.com/office/drawing/2014/main" id="{B7011B79-5E83-4180-B31A-DA9C84FABC10}"/>
              </a:ext>
            </a:extLst>
          </p:cNvPr>
          <p:cNvSpPr txBox="1"/>
          <p:nvPr/>
        </p:nvSpPr>
        <p:spPr>
          <a:xfrm>
            <a:off x="1190570" y="6054707"/>
            <a:ext cx="6962829" cy="5663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28600" marR="0" lvl="0" indent="-228600" algn="l" defTabSz="914400" rtl="0" eaLnBrk="0" fontAlgn="base" latinLnBrk="0" hangingPunct="0">
              <a:lnSpc>
                <a:spcPct val="100000"/>
              </a:lnSpc>
              <a:spcBef>
                <a:spcPct val="0"/>
              </a:spcBef>
              <a:spcAft>
                <a:spcPct val="0"/>
              </a:spcAft>
              <a:buClrTx/>
              <a:buSzTx/>
              <a:buFontTx/>
              <a:buAutoNum type="arabicPlain"/>
              <a:tabLst/>
              <a:defRPr/>
            </a:pPr>
            <a:r>
              <a:rPr kumimoji="0" lang="en-US" sz="900" b="0" i="0" u="none" strike="noStrike" kern="1200" cap="none" spc="0" normalizeH="0" baseline="0" noProof="0" dirty="0">
                <a:ln>
                  <a:noFill/>
                </a:ln>
                <a:solidFill>
                  <a:srgbClr val="808080">
                    <a:lumMod val="50000"/>
                  </a:srgbClr>
                </a:solidFill>
                <a:effectLst/>
                <a:uLnTx/>
                <a:uFillTx/>
                <a:latin typeface="Arial"/>
                <a:ea typeface="+mn-ea"/>
                <a:cs typeface="+mn-cs"/>
              </a:rPr>
              <a:t>Projected trend based on average of applicable Kaiser Family Foundation, Segal, and Nat'l Health Expenditure Accounts Indices</a:t>
            </a:r>
          </a:p>
          <a:p>
            <a:pPr marL="228600" marR="0" lvl="0" indent="-228600" algn="l" defTabSz="914400" rtl="0" eaLnBrk="0" fontAlgn="base" latinLnBrk="0" hangingPunct="0">
              <a:lnSpc>
                <a:spcPct val="100000"/>
              </a:lnSpc>
              <a:spcBef>
                <a:spcPts val="600"/>
              </a:spcBef>
              <a:spcAft>
                <a:spcPct val="0"/>
              </a:spcAft>
              <a:buClrTx/>
              <a:buSzTx/>
              <a:buFontTx/>
              <a:buAutoNum type="arabicPlain"/>
              <a:tabLst/>
              <a:defRPr/>
            </a:pPr>
            <a:r>
              <a:rPr lang="en-US" sz="900" dirty="0">
                <a:solidFill>
                  <a:srgbClr val="808080">
                    <a:lumMod val="50000"/>
                  </a:srgbClr>
                </a:solidFill>
              </a:rPr>
              <a:t>2016-17 are adjusted for inpatient and outpatient hospital price increases and outpatient utilization</a:t>
            </a:r>
          </a:p>
          <a:p>
            <a:pPr marL="228600" marR="0" lvl="0" indent="-228600" algn="ctr" defTabSz="914400" rtl="0" eaLnBrk="0" fontAlgn="base" latinLnBrk="0" hangingPunct="0">
              <a:lnSpc>
                <a:spcPct val="100000"/>
              </a:lnSpc>
              <a:spcBef>
                <a:spcPct val="0"/>
              </a:spcBef>
              <a:spcAft>
                <a:spcPct val="0"/>
              </a:spcAft>
              <a:buClrTx/>
              <a:buSzTx/>
              <a:buFontTx/>
              <a:buAutoNum type="arabicPlain"/>
              <a:tabLst/>
              <a:defRPr/>
            </a:pPr>
            <a:endParaRPr lang="en-US" sz="900" dirty="0">
              <a:solidFill>
                <a:srgbClr val="808080">
                  <a:lumMod val="50000"/>
                </a:srgbClr>
              </a:solidFill>
              <a:latin typeface="Arial"/>
            </a:endParaRPr>
          </a:p>
          <a:p>
            <a:pPr marL="228600" marR="0" lvl="0" indent="-228600" algn="ctr" defTabSz="914400" rtl="0" eaLnBrk="0" fontAlgn="base" latinLnBrk="0" hangingPunct="0">
              <a:lnSpc>
                <a:spcPct val="100000"/>
              </a:lnSpc>
              <a:spcBef>
                <a:spcPct val="0"/>
              </a:spcBef>
              <a:spcAft>
                <a:spcPct val="0"/>
              </a:spcAft>
              <a:buClrTx/>
              <a:buSzTx/>
              <a:buFontTx/>
              <a:buAutoNum type="arabicPlain"/>
              <a:tabLst/>
              <a:defRPr/>
            </a:pPr>
            <a:endParaRPr kumimoji="0" lang="en-US" sz="900" b="0" i="0" u="none" strike="noStrike" kern="1200" cap="none" spc="0" normalizeH="0" baseline="0" noProof="0" dirty="0">
              <a:ln>
                <a:noFill/>
              </a:ln>
              <a:solidFill>
                <a:srgbClr val="808080">
                  <a:lumMod val="50000"/>
                </a:srgbClr>
              </a:solidFill>
              <a:effectLst/>
              <a:uLnTx/>
              <a:uFillTx/>
              <a:latin typeface="Arial"/>
              <a:ea typeface="+mn-ea"/>
              <a:cs typeface="+mn-cs"/>
            </a:endParaRPr>
          </a:p>
        </p:txBody>
      </p:sp>
      <p:pic>
        <p:nvPicPr>
          <p:cNvPr id="9" name="Picture 8">
            <a:extLst>
              <a:ext uri="{FF2B5EF4-FFF2-40B4-BE49-F238E27FC236}">
                <a16:creationId xmlns="" xmlns:a16="http://schemas.microsoft.com/office/drawing/2014/main" id="{AC610386-8B32-40A2-84BB-152A61143F02}"/>
              </a:ext>
            </a:extLst>
          </p:cNvPr>
          <p:cNvPicPr>
            <a:picLocks/>
          </p:cNvPicPr>
          <p:nvPr/>
        </p:nvPicPr>
        <p:blipFill>
          <a:blip r:embed="rId2"/>
          <a:stretch>
            <a:fillRect/>
          </a:stretch>
        </p:blipFill>
        <p:spPr>
          <a:xfrm>
            <a:off x="2298445" y="1219688"/>
            <a:ext cx="4709160" cy="4837176"/>
          </a:xfrm>
          <a:prstGeom prst="rect">
            <a:avLst/>
          </a:prstGeom>
        </p:spPr>
      </p:pic>
      <p:pic>
        <p:nvPicPr>
          <p:cNvPr id="24" name="Picture 23">
            <a:extLst>
              <a:ext uri="{FF2B5EF4-FFF2-40B4-BE49-F238E27FC236}">
                <a16:creationId xmlns="" xmlns:a16="http://schemas.microsoft.com/office/drawing/2014/main" id="{EE21B2C5-D987-4329-9E3D-9E6BCA385413}"/>
              </a:ext>
            </a:extLst>
          </p:cNvPr>
          <p:cNvPicPr preferRelativeResize="0">
            <a:picLocks/>
          </p:cNvPicPr>
          <p:nvPr/>
        </p:nvPicPr>
        <p:blipFill>
          <a:blip r:embed="rId3"/>
          <a:stretch>
            <a:fillRect/>
          </a:stretch>
        </p:blipFill>
        <p:spPr>
          <a:xfrm>
            <a:off x="2295577" y="1218144"/>
            <a:ext cx="4709160" cy="4837176"/>
          </a:xfrm>
          <a:prstGeom prst="rect">
            <a:avLst/>
          </a:prstGeom>
        </p:spPr>
      </p:pic>
      <p:pic>
        <p:nvPicPr>
          <p:cNvPr id="25" name="Picture 24">
            <a:extLst>
              <a:ext uri="{FF2B5EF4-FFF2-40B4-BE49-F238E27FC236}">
                <a16:creationId xmlns="" xmlns:a16="http://schemas.microsoft.com/office/drawing/2014/main" id="{FC4EBAF3-623E-45C4-877A-98FAB70BB41D}"/>
              </a:ext>
            </a:extLst>
          </p:cNvPr>
          <p:cNvPicPr>
            <a:picLocks/>
          </p:cNvPicPr>
          <p:nvPr/>
        </p:nvPicPr>
        <p:blipFill>
          <a:blip r:embed="rId4"/>
          <a:stretch>
            <a:fillRect/>
          </a:stretch>
        </p:blipFill>
        <p:spPr>
          <a:xfrm>
            <a:off x="2304423" y="1218144"/>
            <a:ext cx="4709160" cy="4837176"/>
          </a:xfrm>
          <a:prstGeom prst="rect">
            <a:avLst/>
          </a:prstGeom>
        </p:spPr>
      </p:pic>
      <p:pic>
        <p:nvPicPr>
          <p:cNvPr id="26" name="Picture 25">
            <a:extLst>
              <a:ext uri="{FF2B5EF4-FFF2-40B4-BE49-F238E27FC236}">
                <a16:creationId xmlns="" xmlns:a16="http://schemas.microsoft.com/office/drawing/2014/main" id="{5D033B7F-63F1-4E06-BA55-CDC8739D8F04}"/>
              </a:ext>
            </a:extLst>
          </p:cNvPr>
          <p:cNvPicPr>
            <a:picLocks/>
          </p:cNvPicPr>
          <p:nvPr/>
        </p:nvPicPr>
        <p:blipFill>
          <a:blip r:embed="rId5"/>
          <a:stretch>
            <a:fillRect/>
          </a:stretch>
        </p:blipFill>
        <p:spPr>
          <a:xfrm>
            <a:off x="2307344" y="1223312"/>
            <a:ext cx="4709160" cy="4837176"/>
          </a:xfrm>
          <a:prstGeom prst="rect">
            <a:avLst/>
          </a:prstGeom>
        </p:spPr>
      </p:pic>
      <p:cxnSp>
        <p:nvCxnSpPr>
          <p:cNvPr id="8" name="Straight Connector 7"/>
          <p:cNvCxnSpPr/>
          <p:nvPr/>
        </p:nvCxnSpPr>
        <p:spPr bwMode="auto">
          <a:xfrm>
            <a:off x="4037789" y="1855196"/>
            <a:ext cx="1" cy="3566160"/>
          </a:xfrm>
          <a:prstGeom prst="line">
            <a:avLst/>
          </a:prstGeom>
          <a:ln>
            <a:prstDash val="dash"/>
          </a:ln>
          <a:extLst/>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2709918" y="2788722"/>
            <a:ext cx="1466850"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Prior to implementing program</a:t>
            </a:r>
          </a:p>
        </p:txBody>
      </p:sp>
      <p:sp>
        <p:nvSpPr>
          <p:cNvPr id="14" name="Date Placeholder 10">
            <a:extLst>
              <a:ext uri="{FF2B5EF4-FFF2-40B4-BE49-F238E27FC236}">
                <a16:creationId xmlns="" xmlns:a16="http://schemas.microsoft.com/office/drawing/2014/main" id="{D78892D7-D0C2-4138-8C0F-D574D341CD42}"/>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2019 MedEncentive, LLC. All Rights Reserved</a:t>
            </a:r>
          </a:p>
        </p:txBody>
      </p:sp>
      <p:sp>
        <p:nvSpPr>
          <p:cNvPr id="15" name="TextBox 1">
            <a:extLst>
              <a:ext uri="{FF2B5EF4-FFF2-40B4-BE49-F238E27FC236}">
                <a16:creationId xmlns="" xmlns:a16="http://schemas.microsoft.com/office/drawing/2014/main" id="{493F2B9A-A6B1-4650-9EFE-E4929F9036DF}"/>
              </a:ext>
            </a:extLst>
          </p:cNvPr>
          <p:cNvSpPr txBox="1"/>
          <p:nvPr/>
        </p:nvSpPr>
        <p:spPr>
          <a:xfrm>
            <a:off x="4043768" y="5939736"/>
            <a:ext cx="1737360" cy="640113"/>
          </a:xfrm>
          <a:prstGeom prst="rect">
            <a:avLst/>
          </a:prstGeom>
          <a:solidFill>
            <a:srgbClr val="ED7D31">
              <a:lumMod val="20000"/>
              <a:lumOff val="80000"/>
            </a:srgbClr>
          </a:solidFill>
          <a:ln>
            <a:solidFill>
              <a:sysClr val="window" lastClr="FFFFFF">
                <a:lumMod val="65000"/>
              </a:sysClr>
            </a:solidFill>
          </a:ln>
        </p:spPr>
        <p:txBody>
          <a:bodyPr wrap="square" lIns="45720" tIns="45720" rIns="4572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0" noProof="0" dirty="0">
                <a:solidFill>
                  <a:srgbClr val="E7E6E6">
                    <a:lumMod val="25000"/>
                  </a:srgbClr>
                </a:solidFill>
                <a:latin typeface="Arial" panose="020B0604020202020204" pitchFamily="34" charset="0"/>
                <a:cs typeface="Arial" panose="020B0604020202020204" pitchFamily="34" charset="0"/>
              </a:rPr>
              <a:t>Expenditures</a:t>
            </a:r>
            <a:r>
              <a:rPr kumimoji="0" lang="en-US" sz="1200" i="0" u="none" strike="noStrike" kern="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include the cost of Program</a:t>
            </a:r>
          </a:p>
        </p:txBody>
      </p:sp>
      <p:cxnSp>
        <p:nvCxnSpPr>
          <p:cNvPr id="16" name="Straight Arrow Connector 15">
            <a:extLst>
              <a:ext uri="{FF2B5EF4-FFF2-40B4-BE49-F238E27FC236}">
                <a16:creationId xmlns="" xmlns:a16="http://schemas.microsoft.com/office/drawing/2014/main" id="{6399C229-4FBF-49DF-B34F-832C18860843}"/>
              </a:ext>
            </a:extLst>
          </p:cNvPr>
          <p:cNvCxnSpPr>
            <a:cxnSpLocks/>
            <a:stCxn id="15" idx="0"/>
          </p:cNvCxnSpPr>
          <p:nvPr/>
        </p:nvCxnSpPr>
        <p:spPr>
          <a:xfrm flipH="1" flipV="1">
            <a:off x="4862578" y="5305874"/>
            <a:ext cx="49870" cy="633862"/>
          </a:xfrm>
          <a:prstGeom prst="straightConnector1">
            <a:avLst/>
          </a:prstGeom>
          <a:noFill/>
          <a:ln w="6350" cap="flat" cmpd="sng" algn="ctr">
            <a:solidFill>
              <a:sysClr val="windowText" lastClr="000000">
                <a:lumMod val="65000"/>
                <a:lumOff val="35000"/>
              </a:sysClr>
            </a:solidFill>
            <a:prstDash val="solid"/>
            <a:miter lim="800000"/>
            <a:tailEnd type="triangle"/>
          </a:ln>
          <a:effectLst/>
        </p:spPr>
      </p:cxnSp>
      <p:cxnSp>
        <p:nvCxnSpPr>
          <p:cNvPr id="17" name="Straight Arrow Connector 16">
            <a:extLst>
              <a:ext uri="{FF2B5EF4-FFF2-40B4-BE49-F238E27FC236}">
                <a16:creationId xmlns="" xmlns:a16="http://schemas.microsoft.com/office/drawing/2014/main" id="{3B22854A-B60F-4EB0-8EC6-26BFD182AD1F}"/>
              </a:ext>
            </a:extLst>
          </p:cNvPr>
          <p:cNvCxnSpPr>
            <a:cxnSpLocks/>
            <a:stCxn id="15" idx="0"/>
          </p:cNvCxnSpPr>
          <p:nvPr/>
        </p:nvCxnSpPr>
        <p:spPr>
          <a:xfrm flipV="1">
            <a:off x="4912448" y="4780344"/>
            <a:ext cx="649314" cy="1159392"/>
          </a:xfrm>
          <a:prstGeom prst="straightConnector1">
            <a:avLst/>
          </a:prstGeom>
          <a:noFill/>
          <a:ln w="6350" cap="flat" cmpd="sng" algn="ctr">
            <a:solidFill>
              <a:sysClr val="windowText" lastClr="000000">
                <a:lumMod val="65000"/>
                <a:lumOff val="35000"/>
              </a:sysClr>
            </a:solidFill>
            <a:prstDash val="solid"/>
            <a:miter lim="800000"/>
            <a:tailEnd type="triangle"/>
          </a:ln>
          <a:effectLst/>
        </p:spPr>
      </p:cxnSp>
      <p:cxnSp>
        <p:nvCxnSpPr>
          <p:cNvPr id="18" name="Straight Arrow Connector 17">
            <a:extLst>
              <a:ext uri="{FF2B5EF4-FFF2-40B4-BE49-F238E27FC236}">
                <a16:creationId xmlns="" xmlns:a16="http://schemas.microsoft.com/office/drawing/2014/main" id="{07902A89-28DE-4DA0-8773-4D4019E871CA}"/>
              </a:ext>
            </a:extLst>
          </p:cNvPr>
          <p:cNvCxnSpPr>
            <a:cxnSpLocks/>
            <a:stCxn id="15" idx="0"/>
          </p:cNvCxnSpPr>
          <p:nvPr/>
        </p:nvCxnSpPr>
        <p:spPr>
          <a:xfrm flipV="1">
            <a:off x="4912448" y="5054322"/>
            <a:ext cx="1430479" cy="885414"/>
          </a:xfrm>
          <a:prstGeom prst="straightConnector1">
            <a:avLst/>
          </a:prstGeom>
          <a:noFill/>
          <a:ln w="6350" cap="flat" cmpd="sng" algn="ctr">
            <a:solidFill>
              <a:sysClr val="windowText" lastClr="000000">
                <a:lumMod val="65000"/>
                <a:lumOff val="35000"/>
              </a:sysClr>
            </a:solidFill>
            <a:prstDash val="solid"/>
            <a:miter lim="800000"/>
            <a:tailEnd type="triangle"/>
          </a:ln>
          <a:effectLst/>
        </p:spPr>
      </p:cxnSp>
    </p:spTree>
    <p:extLst>
      <p:ext uri="{BB962C8B-B14F-4D97-AF65-F5344CB8AC3E}">
        <p14:creationId xmlns:p14="http://schemas.microsoft.com/office/powerpoint/2010/main" val="353721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2" accel="100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fill="hold"/>
                                        <p:tgtEl>
                                          <p:spTgt spid="15"/>
                                        </p:tgtEl>
                                        <p:attrNameLst>
                                          <p:attrName>ppt_x</p:attrName>
                                        </p:attrNameLst>
                                      </p:cBhvr>
                                      <p:tavLst>
                                        <p:tav tm="0">
                                          <p:val>
                                            <p:strVal val="0-#ppt_w/2"/>
                                          </p:val>
                                        </p:tav>
                                        <p:tav tm="100000">
                                          <p:val>
                                            <p:strVal val="#ppt_x"/>
                                          </p:val>
                                        </p:tav>
                                      </p:tavLst>
                                    </p:anim>
                                    <p:anim calcmode="lin" valueType="num">
                                      <p:cBhvr additive="base">
                                        <p:cTn id="23" dur="10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1000" fill="hold"/>
                                        <p:tgtEl>
                                          <p:spTgt spid="16"/>
                                        </p:tgtEl>
                                        <p:attrNameLst>
                                          <p:attrName>ppt_x</p:attrName>
                                        </p:attrNameLst>
                                      </p:cBhvr>
                                      <p:tavLst>
                                        <p:tav tm="0">
                                          <p:val>
                                            <p:strVal val="0-#ppt_w/2"/>
                                          </p:val>
                                        </p:tav>
                                        <p:tav tm="100000">
                                          <p:val>
                                            <p:strVal val="#ppt_x"/>
                                          </p:val>
                                        </p:tav>
                                      </p:tavLst>
                                    </p:anim>
                                    <p:anim calcmode="lin" valueType="num">
                                      <p:cBhvr additive="base">
                                        <p:cTn id="27" dur="10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000" fill="hold"/>
                                        <p:tgtEl>
                                          <p:spTgt spid="17"/>
                                        </p:tgtEl>
                                        <p:attrNameLst>
                                          <p:attrName>ppt_x</p:attrName>
                                        </p:attrNameLst>
                                      </p:cBhvr>
                                      <p:tavLst>
                                        <p:tav tm="0">
                                          <p:val>
                                            <p:strVal val="0-#ppt_w/2"/>
                                          </p:val>
                                        </p:tav>
                                        <p:tav tm="100000">
                                          <p:val>
                                            <p:strVal val="#ppt_x"/>
                                          </p:val>
                                        </p:tav>
                                      </p:tavLst>
                                    </p:anim>
                                    <p:anim calcmode="lin" valueType="num">
                                      <p:cBhvr additive="base">
                                        <p:cTn id="31" dur="10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1000" fill="hold"/>
                                        <p:tgtEl>
                                          <p:spTgt spid="18"/>
                                        </p:tgtEl>
                                        <p:attrNameLst>
                                          <p:attrName>ppt_x</p:attrName>
                                        </p:attrNameLst>
                                      </p:cBhvr>
                                      <p:tavLst>
                                        <p:tav tm="0">
                                          <p:val>
                                            <p:strVal val="0-#ppt_w/2"/>
                                          </p:val>
                                        </p:tav>
                                        <p:tav tm="100000">
                                          <p:val>
                                            <p:strVal val="#ppt_x"/>
                                          </p:val>
                                        </p:tav>
                                      </p:tavLst>
                                    </p:anim>
                                    <p:anim calcmode="lin" valueType="num">
                                      <p:cBhvr additive="base">
                                        <p:cTn id="35"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659" y="1677884"/>
            <a:ext cx="8206740" cy="34778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Of the Amazon/Berkshire Hathaway/J.P. Morgan Chase partnership to address the healthcare cost crisis in our country. </a:t>
            </a:r>
            <a:r>
              <a:rPr kumimoji="0" lang="en-US" sz="2000" b="0" i="0" u="none" strike="noStrike" kern="1200" cap="none" spc="0" normalizeH="0" baseline="0" noProof="0" dirty="0">
                <a:ln>
                  <a:noFill/>
                </a:ln>
                <a:solidFill>
                  <a:srgbClr val="333399"/>
                </a:solidFill>
                <a:effectLst/>
                <a:uLnTx/>
                <a:uFillTx/>
                <a:latin typeface="Arial" charset="0"/>
                <a:ea typeface="ＭＳ Ｐゴシック"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Warren Buffett said: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333399"/>
                </a:solidFill>
                <a:effectLst/>
                <a:uLnTx/>
                <a:uFillTx/>
                <a:latin typeface="Arial" charset="0"/>
                <a:ea typeface="ＭＳ Ｐゴシック" pitchFamily="34" charset="-128"/>
                <a:cs typeface="+mn-cs"/>
              </a:rPr>
              <a:t> </a:t>
            </a:r>
          </a:p>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4000" b="0" i="1"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“The ballooning costs of healthcare act as a hungry tapeworm on the American economy.”</a:t>
            </a:r>
          </a:p>
        </p:txBody>
      </p:sp>
      <p:sp>
        <p:nvSpPr>
          <p:cNvPr id="3" name="Title 1"/>
          <p:cNvSpPr txBox="1">
            <a:spLocks/>
          </p:cNvSpPr>
          <p:nvPr/>
        </p:nvSpPr>
        <p:spPr>
          <a:xfrm>
            <a:off x="-1" y="2049"/>
            <a:ext cx="9134061" cy="115089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Amazon/Berkshire Hathaway/J.P. Morgan Chase Announcement</a:t>
            </a:r>
          </a:p>
        </p:txBody>
      </p:sp>
      <p:sp>
        <p:nvSpPr>
          <p:cNvPr id="4" name="Date Placeholder 10">
            <a:extLst>
              <a:ext uri="{FF2B5EF4-FFF2-40B4-BE49-F238E27FC236}">
                <a16:creationId xmlns="" xmlns:a16="http://schemas.microsoft.com/office/drawing/2014/main" id="{451C0BE0-3674-4DD1-B181-C3D11DF0B1AA}"/>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2128480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C5173A-D115-4CC4-966D-C01A6CAAA865}"/>
              </a:ext>
            </a:extLst>
          </p:cNvPr>
          <p:cNvSpPr>
            <a:spLocks noGrp="1"/>
          </p:cNvSpPr>
          <p:nvPr>
            <p:ph type="title"/>
          </p:nvPr>
        </p:nvSpPr>
        <p:spPr>
          <a:xfrm>
            <a:off x="92364" y="0"/>
            <a:ext cx="9144000" cy="1127760"/>
          </a:xfrm>
        </p:spPr>
        <p:txBody>
          <a:bodyPr/>
          <a:lstStyle/>
          <a:p>
            <a:r>
              <a:rPr lang="en-US" dirty="0"/>
              <a:t>What happened in 2016?</a:t>
            </a:r>
          </a:p>
        </p:txBody>
      </p:sp>
      <p:sp>
        <p:nvSpPr>
          <p:cNvPr id="3" name="Content Placeholder 2">
            <a:extLst>
              <a:ext uri="{FF2B5EF4-FFF2-40B4-BE49-F238E27FC236}">
                <a16:creationId xmlns="" xmlns:a16="http://schemas.microsoft.com/office/drawing/2014/main" id="{35BB45CA-3A67-4D92-9301-E21B06DCBA8C}"/>
              </a:ext>
            </a:extLst>
          </p:cNvPr>
          <p:cNvSpPr>
            <a:spLocks noGrp="1"/>
          </p:cNvSpPr>
          <p:nvPr>
            <p:ph idx="1"/>
          </p:nvPr>
        </p:nvSpPr>
        <p:spPr/>
        <p:txBody>
          <a:bodyPr/>
          <a:lstStyle/>
          <a:p>
            <a:pPr>
              <a:spcBef>
                <a:spcPts val="1200"/>
              </a:spcBef>
              <a:spcAft>
                <a:spcPts val="600"/>
              </a:spcAft>
            </a:pPr>
            <a:r>
              <a:rPr lang="en-US" sz="2800" dirty="0"/>
              <a:t>SMC started a Comprehensive Primary Care (CPC) pilot with Medicare</a:t>
            </a:r>
          </a:p>
          <a:p>
            <a:pPr>
              <a:spcBef>
                <a:spcPts val="1200"/>
              </a:spcBef>
              <a:spcAft>
                <a:spcPts val="600"/>
              </a:spcAft>
            </a:pPr>
            <a:r>
              <a:rPr lang="en-US" sz="2800" dirty="0"/>
              <a:t>Every patient is part of the pilot</a:t>
            </a:r>
          </a:p>
          <a:p>
            <a:pPr>
              <a:spcBef>
                <a:spcPts val="1200"/>
              </a:spcBef>
              <a:spcAft>
                <a:spcPts val="600"/>
              </a:spcAft>
            </a:pPr>
            <a:r>
              <a:rPr lang="en-US" sz="2800" dirty="0"/>
              <a:t>Comprehensive means that they do lots of tests and exams</a:t>
            </a:r>
          </a:p>
          <a:p>
            <a:pPr>
              <a:spcBef>
                <a:spcPts val="1200"/>
              </a:spcBef>
              <a:spcAft>
                <a:spcPts val="600"/>
              </a:spcAft>
            </a:pPr>
            <a:r>
              <a:rPr lang="en-US" sz="2800" dirty="0"/>
              <a:t>Causes a spike in utilization: labs, x-rays, etc.</a:t>
            </a:r>
          </a:p>
        </p:txBody>
      </p:sp>
    </p:spTree>
    <p:extLst>
      <p:ext uri="{BB962C8B-B14F-4D97-AF65-F5344CB8AC3E}">
        <p14:creationId xmlns:p14="http://schemas.microsoft.com/office/powerpoint/2010/main" val="25549783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17"/>
            <a:ext cx="9144000" cy="1127760"/>
          </a:xfrm>
        </p:spPr>
        <p:txBody>
          <a:bodyPr anchor="ctr"/>
          <a:lstStyle/>
          <a:p>
            <a:pPr algn="ctr"/>
            <a:r>
              <a:rPr lang="en-US" dirty="0"/>
              <a:t>Stillwater Medical Center</a:t>
            </a:r>
            <a:br>
              <a:rPr lang="en-US" dirty="0"/>
            </a:br>
            <a:r>
              <a:rPr lang="en-US" sz="1400" dirty="0">
                <a:solidFill>
                  <a:srgbClr val="FFFFFF"/>
                </a:solidFill>
              </a:rPr>
              <a:t>(with 2.000+ lives)</a:t>
            </a:r>
            <a:r>
              <a:rPr lang="en-US" dirty="0"/>
              <a:t/>
            </a:r>
            <a:br>
              <a:rPr lang="en-US" dirty="0"/>
            </a:br>
            <a:r>
              <a:rPr lang="en-US" sz="2000" dirty="0"/>
              <a:t>Three-Year Results with the Method Against Nat’l Trend</a:t>
            </a:r>
          </a:p>
        </p:txBody>
      </p:sp>
      <p:sp>
        <p:nvSpPr>
          <p:cNvPr id="10" name="TextBox 1">
            <a:extLst>
              <a:ext uri="{FF2B5EF4-FFF2-40B4-BE49-F238E27FC236}">
                <a16:creationId xmlns="" xmlns:a16="http://schemas.microsoft.com/office/drawing/2014/main" id="{B7011B79-5E83-4180-B31A-DA9C84FABC10}"/>
              </a:ext>
            </a:extLst>
          </p:cNvPr>
          <p:cNvSpPr txBox="1"/>
          <p:nvPr/>
        </p:nvSpPr>
        <p:spPr>
          <a:xfrm>
            <a:off x="1190570" y="6054707"/>
            <a:ext cx="6962829" cy="5663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28600" marR="0" lvl="0" indent="-228600" algn="l" defTabSz="914400" rtl="0" eaLnBrk="0" fontAlgn="base" latinLnBrk="0" hangingPunct="0">
              <a:lnSpc>
                <a:spcPct val="100000"/>
              </a:lnSpc>
              <a:spcBef>
                <a:spcPct val="0"/>
              </a:spcBef>
              <a:spcAft>
                <a:spcPct val="0"/>
              </a:spcAft>
              <a:buClrTx/>
              <a:buSzTx/>
              <a:buFontTx/>
              <a:buAutoNum type="arabicPlain"/>
              <a:tabLst/>
              <a:defRPr/>
            </a:pPr>
            <a:r>
              <a:rPr kumimoji="0" lang="en-US" sz="900" b="0" i="0" u="none" strike="noStrike" kern="1200" cap="none" spc="0" normalizeH="0" baseline="0" noProof="0" dirty="0">
                <a:ln>
                  <a:noFill/>
                </a:ln>
                <a:solidFill>
                  <a:srgbClr val="808080">
                    <a:lumMod val="50000"/>
                  </a:srgbClr>
                </a:solidFill>
                <a:effectLst/>
                <a:uLnTx/>
                <a:uFillTx/>
                <a:latin typeface="Arial"/>
                <a:ea typeface="+mn-ea"/>
                <a:cs typeface="+mn-cs"/>
              </a:rPr>
              <a:t>Projected trend based on average of applicable Kaiser Family Foundation, Segal, and Nat'l Health Expenditure Accounts Indices</a:t>
            </a:r>
          </a:p>
          <a:p>
            <a:pPr marL="228600" marR="0" lvl="0" indent="-228600" algn="l" defTabSz="914400" rtl="0" eaLnBrk="0" fontAlgn="base" latinLnBrk="0" hangingPunct="0">
              <a:lnSpc>
                <a:spcPct val="100000"/>
              </a:lnSpc>
              <a:spcBef>
                <a:spcPts val="600"/>
              </a:spcBef>
              <a:spcAft>
                <a:spcPct val="0"/>
              </a:spcAft>
              <a:buClrTx/>
              <a:buSzTx/>
              <a:buFontTx/>
              <a:buAutoNum type="arabicPlain"/>
              <a:tabLst/>
              <a:defRPr/>
            </a:pPr>
            <a:r>
              <a:rPr lang="en-US" sz="900" dirty="0">
                <a:solidFill>
                  <a:srgbClr val="808080">
                    <a:lumMod val="50000"/>
                  </a:srgbClr>
                </a:solidFill>
              </a:rPr>
              <a:t>2016-17 are adjusted for inpatient and outpatient hospital price increases and outpatient utilization</a:t>
            </a:r>
          </a:p>
          <a:p>
            <a:pPr marL="228600" marR="0" lvl="0" indent="-228600" algn="ctr" defTabSz="914400" rtl="0" eaLnBrk="0" fontAlgn="base" latinLnBrk="0" hangingPunct="0">
              <a:lnSpc>
                <a:spcPct val="100000"/>
              </a:lnSpc>
              <a:spcBef>
                <a:spcPct val="0"/>
              </a:spcBef>
              <a:spcAft>
                <a:spcPct val="0"/>
              </a:spcAft>
              <a:buClrTx/>
              <a:buSzTx/>
              <a:buFontTx/>
              <a:buAutoNum type="arabicPlain"/>
              <a:tabLst/>
              <a:defRPr/>
            </a:pPr>
            <a:endParaRPr lang="en-US" sz="900" dirty="0">
              <a:solidFill>
                <a:srgbClr val="808080">
                  <a:lumMod val="50000"/>
                </a:srgbClr>
              </a:solidFill>
              <a:latin typeface="Arial"/>
            </a:endParaRPr>
          </a:p>
          <a:p>
            <a:pPr marL="228600" marR="0" lvl="0" indent="-228600" algn="ctr" defTabSz="914400" rtl="0" eaLnBrk="0" fontAlgn="base" latinLnBrk="0" hangingPunct="0">
              <a:lnSpc>
                <a:spcPct val="100000"/>
              </a:lnSpc>
              <a:spcBef>
                <a:spcPct val="0"/>
              </a:spcBef>
              <a:spcAft>
                <a:spcPct val="0"/>
              </a:spcAft>
              <a:buClrTx/>
              <a:buSzTx/>
              <a:buFontTx/>
              <a:buAutoNum type="arabicPlain"/>
              <a:tabLst/>
              <a:defRPr/>
            </a:pPr>
            <a:endParaRPr kumimoji="0" lang="en-US" sz="900" b="0" i="0" u="none" strike="noStrike" kern="1200" cap="none" spc="0" normalizeH="0" baseline="0" noProof="0" dirty="0">
              <a:ln>
                <a:noFill/>
              </a:ln>
              <a:solidFill>
                <a:srgbClr val="808080">
                  <a:lumMod val="50000"/>
                </a:srgbClr>
              </a:solidFill>
              <a:effectLst/>
              <a:uLnTx/>
              <a:uFillTx/>
              <a:latin typeface="Arial"/>
              <a:ea typeface="+mn-ea"/>
              <a:cs typeface="+mn-cs"/>
            </a:endParaRPr>
          </a:p>
        </p:txBody>
      </p:sp>
      <p:pic>
        <p:nvPicPr>
          <p:cNvPr id="9" name="Picture 8">
            <a:extLst>
              <a:ext uri="{FF2B5EF4-FFF2-40B4-BE49-F238E27FC236}">
                <a16:creationId xmlns="" xmlns:a16="http://schemas.microsoft.com/office/drawing/2014/main" id="{AC610386-8B32-40A2-84BB-152A61143F02}"/>
              </a:ext>
            </a:extLst>
          </p:cNvPr>
          <p:cNvPicPr>
            <a:picLocks/>
          </p:cNvPicPr>
          <p:nvPr/>
        </p:nvPicPr>
        <p:blipFill>
          <a:blip r:embed="rId2"/>
          <a:stretch>
            <a:fillRect/>
          </a:stretch>
        </p:blipFill>
        <p:spPr>
          <a:xfrm>
            <a:off x="2298445" y="1219688"/>
            <a:ext cx="4709160" cy="4837176"/>
          </a:xfrm>
          <a:prstGeom prst="rect">
            <a:avLst/>
          </a:prstGeom>
        </p:spPr>
      </p:pic>
      <p:pic>
        <p:nvPicPr>
          <p:cNvPr id="24" name="Picture 23">
            <a:extLst>
              <a:ext uri="{FF2B5EF4-FFF2-40B4-BE49-F238E27FC236}">
                <a16:creationId xmlns="" xmlns:a16="http://schemas.microsoft.com/office/drawing/2014/main" id="{EE21B2C5-D987-4329-9E3D-9E6BCA385413}"/>
              </a:ext>
            </a:extLst>
          </p:cNvPr>
          <p:cNvPicPr preferRelativeResize="0">
            <a:picLocks/>
          </p:cNvPicPr>
          <p:nvPr/>
        </p:nvPicPr>
        <p:blipFill>
          <a:blip r:embed="rId3"/>
          <a:stretch>
            <a:fillRect/>
          </a:stretch>
        </p:blipFill>
        <p:spPr>
          <a:xfrm>
            <a:off x="2295577" y="1218144"/>
            <a:ext cx="4709160" cy="4837176"/>
          </a:xfrm>
          <a:prstGeom prst="rect">
            <a:avLst/>
          </a:prstGeom>
        </p:spPr>
      </p:pic>
      <p:pic>
        <p:nvPicPr>
          <p:cNvPr id="25" name="Picture 24">
            <a:extLst>
              <a:ext uri="{FF2B5EF4-FFF2-40B4-BE49-F238E27FC236}">
                <a16:creationId xmlns="" xmlns:a16="http://schemas.microsoft.com/office/drawing/2014/main" id="{FC4EBAF3-623E-45C4-877A-98FAB70BB41D}"/>
              </a:ext>
            </a:extLst>
          </p:cNvPr>
          <p:cNvPicPr>
            <a:picLocks/>
          </p:cNvPicPr>
          <p:nvPr/>
        </p:nvPicPr>
        <p:blipFill>
          <a:blip r:embed="rId4"/>
          <a:stretch>
            <a:fillRect/>
          </a:stretch>
        </p:blipFill>
        <p:spPr>
          <a:xfrm>
            <a:off x="2304423" y="1218144"/>
            <a:ext cx="4709160" cy="4837176"/>
          </a:xfrm>
          <a:prstGeom prst="rect">
            <a:avLst/>
          </a:prstGeom>
        </p:spPr>
      </p:pic>
      <p:pic>
        <p:nvPicPr>
          <p:cNvPr id="26" name="Picture 25">
            <a:extLst>
              <a:ext uri="{FF2B5EF4-FFF2-40B4-BE49-F238E27FC236}">
                <a16:creationId xmlns="" xmlns:a16="http://schemas.microsoft.com/office/drawing/2014/main" id="{5D033B7F-63F1-4E06-BA55-CDC8739D8F04}"/>
              </a:ext>
            </a:extLst>
          </p:cNvPr>
          <p:cNvPicPr>
            <a:picLocks/>
          </p:cNvPicPr>
          <p:nvPr/>
        </p:nvPicPr>
        <p:blipFill>
          <a:blip r:embed="rId5"/>
          <a:stretch>
            <a:fillRect/>
          </a:stretch>
        </p:blipFill>
        <p:spPr>
          <a:xfrm>
            <a:off x="2307344" y="1223312"/>
            <a:ext cx="4709160" cy="4837176"/>
          </a:xfrm>
          <a:prstGeom prst="rect">
            <a:avLst/>
          </a:prstGeom>
        </p:spPr>
      </p:pic>
      <p:cxnSp>
        <p:nvCxnSpPr>
          <p:cNvPr id="8" name="Straight Connector 7"/>
          <p:cNvCxnSpPr/>
          <p:nvPr/>
        </p:nvCxnSpPr>
        <p:spPr bwMode="auto">
          <a:xfrm>
            <a:off x="4037789" y="1855196"/>
            <a:ext cx="1" cy="3566160"/>
          </a:xfrm>
          <a:prstGeom prst="line">
            <a:avLst/>
          </a:prstGeom>
          <a:ln>
            <a:prstDash val="dash"/>
          </a:ln>
          <a:extLst/>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2709918" y="2788722"/>
            <a:ext cx="1466850"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Prior to implementing program</a:t>
            </a:r>
          </a:p>
        </p:txBody>
      </p:sp>
      <p:sp>
        <p:nvSpPr>
          <p:cNvPr id="14" name="Date Placeholder 10">
            <a:extLst>
              <a:ext uri="{FF2B5EF4-FFF2-40B4-BE49-F238E27FC236}">
                <a16:creationId xmlns="" xmlns:a16="http://schemas.microsoft.com/office/drawing/2014/main" id="{D78892D7-D0C2-4138-8C0F-D574D341CD42}"/>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2019 MedEncentive, LLC. All Rights Reserved</a:t>
            </a:r>
          </a:p>
        </p:txBody>
      </p:sp>
      <p:sp>
        <p:nvSpPr>
          <p:cNvPr id="15" name="TextBox 1">
            <a:extLst>
              <a:ext uri="{FF2B5EF4-FFF2-40B4-BE49-F238E27FC236}">
                <a16:creationId xmlns="" xmlns:a16="http://schemas.microsoft.com/office/drawing/2014/main" id="{493F2B9A-A6B1-4650-9EFE-E4929F9036DF}"/>
              </a:ext>
            </a:extLst>
          </p:cNvPr>
          <p:cNvSpPr txBox="1"/>
          <p:nvPr/>
        </p:nvSpPr>
        <p:spPr>
          <a:xfrm>
            <a:off x="4043768" y="5939736"/>
            <a:ext cx="1737360" cy="640113"/>
          </a:xfrm>
          <a:prstGeom prst="rect">
            <a:avLst/>
          </a:prstGeom>
          <a:solidFill>
            <a:srgbClr val="ED7D31">
              <a:lumMod val="20000"/>
              <a:lumOff val="80000"/>
            </a:srgbClr>
          </a:solidFill>
          <a:ln>
            <a:solidFill>
              <a:sysClr val="window" lastClr="FFFFFF">
                <a:lumMod val="65000"/>
              </a:sysClr>
            </a:solidFill>
          </a:ln>
        </p:spPr>
        <p:txBody>
          <a:bodyPr wrap="square" lIns="45720" tIns="45720" rIns="4572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0" noProof="0" dirty="0">
                <a:solidFill>
                  <a:srgbClr val="E7E6E6">
                    <a:lumMod val="25000"/>
                  </a:srgbClr>
                </a:solidFill>
                <a:latin typeface="Arial" panose="020B0604020202020204" pitchFamily="34" charset="0"/>
                <a:cs typeface="Arial" panose="020B0604020202020204" pitchFamily="34" charset="0"/>
              </a:rPr>
              <a:t>Expenditures</a:t>
            </a:r>
            <a:r>
              <a:rPr kumimoji="0" lang="en-US" sz="1200" i="0" u="none" strike="noStrike" kern="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include the cost of Program</a:t>
            </a:r>
          </a:p>
        </p:txBody>
      </p:sp>
      <p:cxnSp>
        <p:nvCxnSpPr>
          <p:cNvPr id="16" name="Straight Arrow Connector 15">
            <a:extLst>
              <a:ext uri="{FF2B5EF4-FFF2-40B4-BE49-F238E27FC236}">
                <a16:creationId xmlns="" xmlns:a16="http://schemas.microsoft.com/office/drawing/2014/main" id="{6399C229-4FBF-49DF-B34F-832C18860843}"/>
              </a:ext>
            </a:extLst>
          </p:cNvPr>
          <p:cNvCxnSpPr>
            <a:cxnSpLocks/>
            <a:stCxn id="15" idx="0"/>
          </p:cNvCxnSpPr>
          <p:nvPr/>
        </p:nvCxnSpPr>
        <p:spPr>
          <a:xfrm flipH="1" flipV="1">
            <a:off x="4862578" y="5305874"/>
            <a:ext cx="49870" cy="633862"/>
          </a:xfrm>
          <a:prstGeom prst="straightConnector1">
            <a:avLst/>
          </a:prstGeom>
          <a:noFill/>
          <a:ln w="6350" cap="flat" cmpd="sng" algn="ctr">
            <a:solidFill>
              <a:sysClr val="windowText" lastClr="000000">
                <a:lumMod val="65000"/>
                <a:lumOff val="35000"/>
              </a:sysClr>
            </a:solidFill>
            <a:prstDash val="solid"/>
            <a:miter lim="800000"/>
            <a:tailEnd type="triangle"/>
          </a:ln>
          <a:effectLst/>
        </p:spPr>
      </p:cxnSp>
      <p:cxnSp>
        <p:nvCxnSpPr>
          <p:cNvPr id="17" name="Straight Arrow Connector 16">
            <a:extLst>
              <a:ext uri="{FF2B5EF4-FFF2-40B4-BE49-F238E27FC236}">
                <a16:creationId xmlns="" xmlns:a16="http://schemas.microsoft.com/office/drawing/2014/main" id="{3B22854A-B60F-4EB0-8EC6-26BFD182AD1F}"/>
              </a:ext>
            </a:extLst>
          </p:cNvPr>
          <p:cNvCxnSpPr>
            <a:cxnSpLocks/>
            <a:stCxn id="15" idx="0"/>
          </p:cNvCxnSpPr>
          <p:nvPr/>
        </p:nvCxnSpPr>
        <p:spPr>
          <a:xfrm flipV="1">
            <a:off x="4912448" y="4780344"/>
            <a:ext cx="649314" cy="1159392"/>
          </a:xfrm>
          <a:prstGeom prst="straightConnector1">
            <a:avLst/>
          </a:prstGeom>
          <a:noFill/>
          <a:ln w="6350" cap="flat" cmpd="sng" algn="ctr">
            <a:solidFill>
              <a:sysClr val="windowText" lastClr="000000">
                <a:lumMod val="65000"/>
                <a:lumOff val="35000"/>
              </a:sysClr>
            </a:solidFill>
            <a:prstDash val="solid"/>
            <a:miter lim="800000"/>
            <a:tailEnd type="triangle"/>
          </a:ln>
          <a:effectLst/>
        </p:spPr>
      </p:cxnSp>
      <p:cxnSp>
        <p:nvCxnSpPr>
          <p:cNvPr id="18" name="Straight Arrow Connector 17">
            <a:extLst>
              <a:ext uri="{FF2B5EF4-FFF2-40B4-BE49-F238E27FC236}">
                <a16:creationId xmlns="" xmlns:a16="http://schemas.microsoft.com/office/drawing/2014/main" id="{07902A89-28DE-4DA0-8773-4D4019E871CA}"/>
              </a:ext>
            </a:extLst>
          </p:cNvPr>
          <p:cNvCxnSpPr>
            <a:cxnSpLocks/>
            <a:stCxn id="15" idx="0"/>
          </p:cNvCxnSpPr>
          <p:nvPr/>
        </p:nvCxnSpPr>
        <p:spPr>
          <a:xfrm flipV="1">
            <a:off x="4912448" y="5054322"/>
            <a:ext cx="1430479" cy="885414"/>
          </a:xfrm>
          <a:prstGeom prst="straightConnector1">
            <a:avLst/>
          </a:prstGeom>
          <a:noFill/>
          <a:ln w="6350" cap="flat" cmpd="sng" algn="ctr">
            <a:solidFill>
              <a:sysClr val="windowText" lastClr="000000">
                <a:lumMod val="65000"/>
                <a:lumOff val="35000"/>
              </a:sysClr>
            </a:solidFill>
            <a:prstDash val="solid"/>
            <a:miter lim="800000"/>
            <a:tailEnd type="triangle"/>
          </a:ln>
          <a:effectLst/>
        </p:spPr>
      </p:cxnSp>
      <p:sp>
        <p:nvSpPr>
          <p:cNvPr id="19" name="TextBox 18">
            <a:extLst>
              <a:ext uri="{FF2B5EF4-FFF2-40B4-BE49-F238E27FC236}">
                <a16:creationId xmlns="" xmlns:a16="http://schemas.microsoft.com/office/drawing/2014/main" id="{8D19E958-0940-456C-BB99-CDADAB2AE9D7}"/>
              </a:ext>
            </a:extLst>
          </p:cNvPr>
          <p:cNvSpPr txBox="1"/>
          <p:nvPr/>
        </p:nvSpPr>
        <p:spPr>
          <a:xfrm>
            <a:off x="618836" y="3045444"/>
            <a:ext cx="7885084" cy="1477328"/>
          </a:xfrm>
          <a:prstGeom prst="rect">
            <a:avLst/>
          </a:prstGeom>
          <a:solidFill>
            <a:schemeClr val="bg2"/>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rPr>
              <a:t>To test attribution, health literacy studies indicate hospitalizations and emergency room rates should corroborate the results</a:t>
            </a:r>
          </a:p>
        </p:txBody>
      </p:sp>
    </p:spTree>
    <p:extLst>
      <p:ext uri="{BB962C8B-B14F-4D97-AF65-F5344CB8AC3E}">
        <p14:creationId xmlns:p14="http://schemas.microsoft.com/office/powerpoint/2010/main" val="370430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3CF35D48-B6E2-4FC1-9A53-FF30F778DA3D}"/>
              </a:ext>
            </a:extLst>
          </p:cNvPr>
          <p:cNvPicPr>
            <a:picLocks noChangeAspect="1"/>
          </p:cNvPicPr>
          <p:nvPr/>
        </p:nvPicPr>
        <p:blipFill>
          <a:blip r:embed="rId2"/>
          <a:stretch>
            <a:fillRect/>
          </a:stretch>
        </p:blipFill>
        <p:spPr>
          <a:xfrm>
            <a:off x="1311075" y="1249197"/>
            <a:ext cx="4596782" cy="5133277"/>
          </a:xfrm>
          <a:prstGeom prst="rect">
            <a:avLst/>
          </a:prstGeom>
        </p:spPr>
      </p:pic>
      <p:sp>
        <p:nvSpPr>
          <p:cNvPr id="2" name="Title 1"/>
          <p:cNvSpPr>
            <a:spLocks noGrp="1"/>
          </p:cNvSpPr>
          <p:nvPr>
            <p:ph type="title"/>
          </p:nvPr>
        </p:nvSpPr>
        <p:spPr>
          <a:xfrm>
            <a:off x="0" y="-20317"/>
            <a:ext cx="9144000" cy="1127760"/>
          </a:xfrm>
        </p:spPr>
        <p:txBody>
          <a:bodyPr anchor="ctr"/>
          <a:lstStyle/>
          <a:p>
            <a:pPr algn="ctr"/>
            <a:r>
              <a:rPr lang="en-US" dirty="0"/>
              <a:t>Stillwater Medical Center</a:t>
            </a:r>
            <a:br>
              <a:rPr lang="en-US" dirty="0"/>
            </a:br>
            <a:r>
              <a:rPr lang="en-US" sz="1400" dirty="0">
                <a:solidFill>
                  <a:srgbClr val="FFFFFF"/>
                </a:solidFill>
              </a:rPr>
              <a:t>(with 2,000 + lives)</a:t>
            </a:r>
            <a:r>
              <a:rPr lang="en-US" dirty="0"/>
              <a:t/>
            </a:r>
            <a:br>
              <a:rPr lang="en-US" dirty="0"/>
            </a:br>
            <a:r>
              <a:rPr lang="en-US" sz="1600" dirty="0"/>
              <a:t>SMC’s reduced costs can be attributed to reductions in hospitalizations and ER visits</a:t>
            </a:r>
          </a:p>
        </p:txBody>
      </p:sp>
      <p:cxnSp>
        <p:nvCxnSpPr>
          <p:cNvPr id="10" name="Straight Connector 9">
            <a:extLst>
              <a:ext uri="{FF2B5EF4-FFF2-40B4-BE49-F238E27FC236}">
                <a16:creationId xmlns="" xmlns:a16="http://schemas.microsoft.com/office/drawing/2014/main" id="{C63A49F5-02AB-4582-9710-011A916B3972}"/>
              </a:ext>
            </a:extLst>
          </p:cNvPr>
          <p:cNvCxnSpPr>
            <a:cxnSpLocks/>
          </p:cNvCxnSpPr>
          <p:nvPr/>
        </p:nvCxnSpPr>
        <p:spPr bwMode="auto">
          <a:xfrm>
            <a:off x="2501321" y="2256222"/>
            <a:ext cx="3383280" cy="0"/>
          </a:xfrm>
          <a:prstGeom prst="line">
            <a:avLst/>
          </a:prstGeom>
          <a:ln>
            <a:prstDash val="dash"/>
          </a:ln>
          <a:extLst/>
        </p:spPr>
        <p:style>
          <a:lnRef idx="3">
            <a:schemeClr val="accent1"/>
          </a:lnRef>
          <a:fillRef idx="0">
            <a:schemeClr val="accent1"/>
          </a:fillRef>
          <a:effectRef idx="2">
            <a:schemeClr val="accent1"/>
          </a:effectRef>
          <a:fontRef idx="minor">
            <a:schemeClr val="tx1"/>
          </a:fontRef>
        </p:style>
      </p:cxnSp>
      <p:sp>
        <p:nvSpPr>
          <p:cNvPr id="11" name="Right Brace 10">
            <a:extLst>
              <a:ext uri="{FF2B5EF4-FFF2-40B4-BE49-F238E27FC236}">
                <a16:creationId xmlns="" xmlns:a16="http://schemas.microsoft.com/office/drawing/2014/main" id="{F46FEAD3-DAEB-4C36-96C3-9E2979348B6D}"/>
              </a:ext>
            </a:extLst>
          </p:cNvPr>
          <p:cNvSpPr/>
          <p:nvPr/>
        </p:nvSpPr>
        <p:spPr bwMode="auto">
          <a:xfrm>
            <a:off x="5981613" y="2274753"/>
            <a:ext cx="462179" cy="3474720"/>
          </a:xfrm>
          <a:prstGeom prst="rightBrace">
            <a:avLst>
              <a:gd name="adj1" fmla="val 8333"/>
              <a:gd name="adj2" fmla="val 45593"/>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333399"/>
              </a:solidFill>
              <a:effectLst/>
              <a:uLnTx/>
              <a:uFillTx/>
              <a:latin typeface="Arial" charset="0"/>
              <a:ea typeface="ＭＳ Ｐゴシック" pitchFamily="-114" charset="-128"/>
              <a:cs typeface="+mn-cs"/>
            </a:endParaRPr>
          </a:p>
        </p:txBody>
      </p:sp>
      <p:sp>
        <p:nvSpPr>
          <p:cNvPr id="12" name="TextBox 11">
            <a:extLst>
              <a:ext uri="{FF2B5EF4-FFF2-40B4-BE49-F238E27FC236}">
                <a16:creationId xmlns="" xmlns:a16="http://schemas.microsoft.com/office/drawing/2014/main" id="{49EFA0A9-26FC-4513-86DD-2A9EDD99A882}"/>
              </a:ext>
            </a:extLst>
          </p:cNvPr>
          <p:cNvSpPr txBox="1"/>
          <p:nvPr/>
        </p:nvSpPr>
        <p:spPr>
          <a:xfrm>
            <a:off x="6610913" y="2980454"/>
            <a:ext cx="2194560" cy="1920240"/>
          </a:xfrm>
          <a:prstGeom prst="rect">
            <a:avLst/>
          </a:prstGeom>
          <a:solidFill>
            <a:srgbClr val="E7F3F4"/>
          </a:solidFill>
          <a:ln>
            <a:solidFill>
              <a:schemeClr val="bg1">
                <a:lumMod val="75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noProof="0" dirty="0">
                <a:solidFill>
                  <a:srgbClr val="000000">
                    <a:lumMod val="75000"/>
                    <a:lumOff val="25000"/>
                  </a:srgbClr>
                </a:solidFill>
              </a:rPr>
              <a:t>29</a:t>
            </a:r>
            <a:r>
              <a:rPr kumimoji="0" lang="en-US" sz="20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.1% decrease in hospitalizations and emergency room visits after the program was implemented</a:t>
            </a:r>
          </a:p>
        </p:txBody>
      </p:sp>
      <p:sp>
        <p:nvSpPr>
          <p:cNvPr id="6" name="TextBox 5"/>
          <p:cNvSpPr txBox="1"/>
          <p:nvPr/>
        </p:nvSpPr>
        <p:spPr>
          <a:xfrm>
            <a:off x="179070" y="4433357"/>
            <a:ext cx="2194560" cy="830997"/>
          </a:xfrm>
          <a:prstGeom prst="rect">
            <a:avLst/>
          </a:prstGeom>
          <a:solidFill>
            <a:srgbClr val="E7F3F4"/>
          </a:solidFill>
          <a:ln>
            <a:solidFill>
              <a:schemeClr val="bg1">
                <a:lumMod val="75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Prior to implementing MedEncentive MAIT </a:t>
            </a:r>
            <a:r>
              <a:rPr lang="en-US" sz="1600" dirty="0">
                <a:solidFill>
                  <a:srgbClr val="000000">
                    <a:lumMod val="75000"/>
                    <a:lumOff val="25000"/>
                  </a:srgbClr>
                </a:solidFill>
              </a:rPr>
              <a:t>P</a:t>
            </a:r>
            <a:r>
              <a:rPr kumimoji="0" lang="en-US" sz="1600" b="0" i="0" u="none" strike="noStrike" kern="1200" cap="none" spc="0" normalizeH="0" baseline="0" noProof="0" dirty="0" err="1">
                <a:ln>
                  <a:noFill/>
                </a:ln>
                <a:solidFill>
                  <a:srgbClr val="000000">
                    <a:lumMod val="75000"/>
                    <a:lumOff val="25000"/>
                  </a:srgbClr>
                </a:solidFill>
                <a:effectLst/>
                <a:uLnTx/>
                <a:uFillTx/>
                <a:latin typeface="Arial" charset="0"/>
                <a:ea typeface="ＭＳ Ｐゴシック" pitchFamily="34" charset="-128"/>
                <a:cs typeface="+mn-cs"/>
              </a:rPr>
              <a:t>rogram</a:t>
            </a:r>
            <a:endParaRPr kumimoji="0" lang="en-US" sz="16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endParaRPr>
          </a:p>
        </p:txBody>
      </p:sp>
      <p:sp>
        <p:nvSpPr>
          <p:cNvPr id="13" name="Date Placeholder 10">
            <a:extLst>
              <a:ext uri="{FF2B5EF4-FFF2-40B4-BE49-F238E27FC236}">
                <a16:creationId xmlns="" xmlns:a16="http://schemas.microsoft.com/office/drawing/2014/main" id="{8E16E1B3-FDA9-401A-9787-0300287544F2}"/>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2019 MedEncentive, LLC. All Rights Reserved</a:t>
            </a:r>
          </a:p>
        </p:txBody>
      </p:sp>
      <p:cxnSp>
        <p:nvCxnSpPr>
          <p:cNvPr id="14" name="Straight Connector 13">
            <a:extLst>
              <a:ext uri="{FF2B5EF4-FFF2-40B4-BE49-F238E27FC236}">
                <a16:creationId xmlns="" xmlns:a16="http://schemas.microsoft.com/office/drawing/2014/main" id="{703B0590-F9C5-4FC0-95C0-973B7E1FE1B4}"/>
              </a:ext>
            </a:extLst>
          </p:cNvPr>
          <p:cNvCxnSpPr/>
          <p:nvPr/>
        </p:nvCxnSpPr>
        <p:spPr bwMode="auto">
          <a:xfrm>
            <a:off x="2651957" y="2226942"/>
            <a:ext cx="1" cy="3931920"/>
          </a:xfrm>
          <a:prstGeom prst="line">
            <a:avLst/>
          </a:prstGeom>
          <a:ln>
            <a:prstDash val="dash"/>
          </a:ln>
          <a:ex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1238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17"/>
            <a:ext cx="9144000" cy="1127760"/>
          </a:xfrm>
        </p:spPr>
        <p:txBody>
          <a:bodyPr anchor="ctr"/>
          <a:lstStyle/>
          <a:p>
            <a:pPr algn="ctr"/>
            <a:r>
              <a:rPr lang="en-US" dirty="0"/>
              <a:t>Stillwater Medical Center</a:t>
            </a:r>
            <a:br>
              <a:rPr lang="en-US" dirty="0"/>
            </a:br>
            <a:r>
              <a:rPr lang="en-US" sz="1400" dirty="0">
                <a:solidFill>
                  <a:srgbClr val="FFFFFF"/>
                </a:solidFill>
              </a:rPr>
              <a:t>(with 2.000+ lives)</a:t>
            </a:r>
            <a:r>
              <a:rPr lang="en-US" dirty="0"/>
              <a:t/>
            </a:r>
            <a:br>
              <a:rPr lang="en-US" dirty="0"/>
            </a:br>
            <a:r>
              <a:rPr lang="en-US" sz="2000" dirty="0"/>
              <a:t>Three-Year Results with the Method Against Nat’l Trend</a:t>
            </a:r>
          </a:p>
        </p:txBody>
      </p:sp>
      <p:sp>
        <p:nvSpPr>
          <p:cNvPr id="10" name="TextBox 1">
            <a:extLst>
              <a:ext uri="{FF2B5EF4-FFF2-40B4-BE49-F238E27FC236}">
                <a16:creationId xmlns="" xmlns:a16="http://schemas.microsoft.com/office/drawing/2014/main" id="{B7011B79-5E83-4180-B31A-DA9C84FABC10}"/>
              </a:ext>
            </a:extLst>
          </p:cNvPr>
          <p:cNvSpPr txBox="1"/>
          <p:nvPr/>
        </p:nvSpPr>
        <p:spPr>
          <a:xfrm>
            <a:off x="1190570" y="6054708"/>
            <a:ext cx="6962829" cy="5406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28600" marR="0" lvl="0" indent="-228600" algn="l" defTabSz="914400" rtl="0" eaLnBrk="0" fontAlgn="base" latinLnBrk="0" hangingPunct="0">
              <a:lnSpc>
                <a:spcPct val="100000"/>
              </a:lnSpc>
              <a:spcBef>
                <a:spcPct val="0"/>
              </a:spcBef>
              <a:spcAft>
                <a:spcPct val="0"/>
              </a:spcAft>
              <a:buClrTx/>
              <a:buSzTx/>
              <a:buFontTx/>
              <a:buAutoNum type="arabicPlain"/>
              <a:tabLst/>
              <a:defRPr/>
            </a:pPr>
            <a:r>
              <a:rPr kumimoji="0" lang="en-US" sz="900" b="0" i="0" u="none" strike="noStrike" kern="1200" cap="none" spc="0" normalizeH="0" baseline="0" noProof="0" dirty="0">
                <a:ln>
                  <a:noFill/>
                </a:ln>
                <a:solidFill>
                  <a:srgbClr val="808080">
                    <a:lumMod val="50000"/>
                  </a:srgbClr>
                </a:solidFill>
                <a:effectLst/>
                <a:uLnTx/>
                <a:uFillTx/>
                <a:latin typeface="Arial"/>
                <a:ea typeface="+mn-ea"/>
                <a:cs typeface="+mn-cs"/>
              </a:rPr>
              <a:t>Projected trend based on average of applicable Kaiser Family Foundation, Segal, and Nat'l Health Expenditure Accounts Indices</a:t>
            </a:r>
          </a:p>
          <a:p>
            <a:pPr marL="228600" lvl="0" indent="-228600" algn="l">
              <a:spcBef>
                <a:spcPts val="600"/>
              </a:spcBef>
              <a:buFontTx/>
              <a:buAutoNum type="arabicPlain"/>
              <a:defRPr/>
            </a:pPr>
            <a:r>
              <a:rPr lang="en-US" sz="900" dirty="0">
                <a:solidFill>
                  <a:srgbClr val="808080">
                    <a:lumMod val="50000"/>
                  </a:srgbClr>
                </a:solidFill>
              </a:rPr>
              <a:t>2016-17 are adjusted for inpatient and outpatient hospital price increases and outpatient utilization</a:t>
            </a:r>
          </a:p>
        </p:txBody>
      </p:sp>
      <p:pic>
        <p:nvPicPr>
          <p:cNvPr id="9" name="Picture 8">
            <a:extLst>
              <a:ext uri="{FF2B5EF4-FFF2-40B4-BE49-F238E27FC236}">
                <a16:creationId xmlns="" xmlns:a16="http://schemas.microsoft.com/office/drawing/2014/main" id="{AC610386-8B32-40A2-84BB-152A61143F02}"/>
              </a:ext>
            </a:extLst>
          </p:cNvPr>
          <p:cNvPicPr>
            <a:picLocks/>
          </p:cNvPicPr>
          <p:nvPr/>
        </p:nvPicPr>
        <p:blipFill>
          <a:blip r:embed="rId2"/>
          <a:stretch>
            <a:fillRect/>
          </a:stretch>
        </p:blipFill>
        <p:spPr>
          <a:xfrm>
            <a:off x="2298445" y="1219688"/>
            <a:ext cx="4709160" cy="4837176"/>
          </a:xfrm>
          <a:prstGeom prst="rect">
            <a:avLst/>
          </a:prstGeom>
        </p:spPr>
      </p:pic>
      <p:pic>
        <p:nvPicPr>
          <p:cNvPr id="24" name="Picture 23">
            <a:extLst>
              <a:ext uri="{FF2B5EF4-FFF2-40B4-BE49-F238E27FC236}">
                <a16:creationId xmlns="" xmlns:a16="http://schemas.microsoft.com/office/drawing/2014/main" id="{EE21B2C5-D987-4329-9E3D-9E6BCA385413}"/>
              </a:ext>
            </a:extLst>
          </p:cNvPr>
          <p:cNvPicPr preferRelativeResize="0">
            <a:picLocks/>
          </p:cNvPicPr>
          <p:nvPr/>
        </p:nvPicPr>
        <p:blipFill>
          <a:blip r:embed="rId3"/>
          <a:stretch>
            <a:fillRect/>
          </a:stretch>
        </p:blipFill>
        <p:spPr>
          <a:xfrm>
            <a:off x="2295577" y="1218144"/>
            <a:ext cx="4709160" cy="4837176"/>
          </a:xfrm>
          <a:prstGeom prst="rect">
            <a:avLst/>
          </a:prstGeom>
        </p:spPr>
      </p:pic>
      <p:pic>
        <p:nvPicPr>
          <p:cNvPr id="25" name="Picture 24">
            <a:extLst>
              <a:ext uri="{FF2B5EF4-FFF2-40B4-BE49-F238E27FC236}">
                <a16:creationId xmlns="" xmlns:a16="http://schemas.microsoft.com/office/drawing/2014/main" id="{FC4EBAF3-623E-45C4-877A-98FAB70BB41D}"/>
              </a:ext>
            </a:extLst>
          </p:cNvPr>
          <p:cNvPicPr>
            <a:picLocks/>
          </p:cNvPicPr>
          <p:nvPr/>
        </p:nvPicPr>
        <p:blipFill>
          <a:blip r:embed="rId4"/>
          <a:stretch>
            <a:fillRect/>
          </a:stretch>
        </p:blipFill>
        <p:spPr>
          <a:xfrm>
            <a:off x="2304423" y="1218144"/>
            <a:ext cx="4709160" cy="4837176"/>
          </a:xfrm>
          <a:prstGeom prst="rect">
            <a:avLst/>
          </a:prstGeom>
        </p:spPr>
      </p:pic>
      <p:pic>
        <p:nvPicPr>
          <p:cNvPr id="26" name="Picture 25">
            <a:extLst>
              <a:ext uri="{FF2B5EF4-FFF2-40B4-BE49-F238E27FC236}">
                <a16:creationId xmlns="" xmlns:a16="http://schemas.microsoft.com/office/drawing/2014/main" id="{5D033B7F-63F1-4E06-BA55-CDC8739D8F04}"/>
              </a:ext>
            </a:extLst>
          </p:cNvPr>
          <p:cNvPicPr>
            <a:picLocks/>
          </p:cNvPicPr>
          <p:nvPr/>
        </p:nvPicPr>
        <p:blipFill>
          <a:blip r:embed="rId5"/>
          <a:stretch>
            <a:fillRect/>
          </a:stretch>
        </p:blipFill>
        <p:spPr>
          <a:xfrm>
            <a:off x="2307344" y="1223312"/>
            <a:ext cx="4709160" cy="4837176"/>
          </a:xfrm>
          <a:prstGeom prst="rect">
            <a:avLst/>
          </a:prstGeom>
        </p:spPr>
      </p:pic>
      <p:cxnSp>
        <p:nvCxnSpPr>
          <p:cNvPr id="8" name="Straight Connector 7"/>
          <p:cNvCxnSpPr/>
          <p:nvPr/>
        </p:nvCxnSpPr>
        <p:spPr bwMode="auto">
          <a:xfrm>
            <a:off x="4037789" y="1855196"/>
            <a:ext cx="1" cy="3566160"/>
          </a:xfrm>
          <a:prstGeom prst="line">
            <a:avLst/>
          </a:prstGeom>
          <a:ln>
            <a:prstDash val="dash"/>
          </a:ln>
          <a:extLst/>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2709918" y="2788722"/>
            <a:ext cx="1466850"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rPr>
              <a:t>Prior to implementing program</a:t>
            </a:r>
          </a:p>
        </p:txBody>
      </p:sp>
      <p:sp>
        <p:nvSpPr>
          <p:cNvPr id="14" name="Date Placeholder 10">
            <a:extLst>
              <a:ext uri="{FF2B5EF4-FFF2-40B4-BE49-F238E27FC236}">
                <a16:creationId xmlns="" xmlns:a16="http://schemas.microsoft.com/office/drawing/2014/main" id="{D78892D7-D0C2-4138-8C0F-D574D341CD42}"/>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2019 MedEncentive, LLC. All Rights Reserved</a:t>
            </a:r>
          </a:p>
        </p:txBody>
      </p:sp>
      <p:pic>
        <p:nvPicPr>
          <p:cNvPr id="3" name="Picture 2">
            <a:extLst>
              <a:ext uri="{FF2B5EF4-FFF2-40B4-BE49-F238E27FC236}">
                <a16:creationId xmlns="" xmlns:a16="http://schemas.microsoft.com/office/drawing/2014/main" id="{7457144E-7783-4658-983B-15AF9DA9C32F}"/>
              </a:ext>
            </a:extLst>
          </p:cNvPr>
          <p:cNvPicPr>
            <a:picLocks noChangeAspect="1"/>
          </p:cNvPicPr>
          <p:nvPr/>
        </p:nvPicPr>
        <p:blipFill>
          <a:blip r:embed="rId6"/>
          <a:stretch>
            <a:fillRect/>
          </a:stretch>
        </p:blipFill>
        <p:spPr>
          <a:xfrm>
            <a:off x="4117530" y="1682920"/>
            <a:ext cx="2328874" cy="3346994"/>
          </a:xfrm>
          <a:prstGeom prst="rect">
            <a:avLst/>
          </a:prstGeom>
        </p:spPr>
      </p:pic>
    </p:spTree>
    <p:extLst>
      <p:ext uri="{BB962C8B-B14F-4D97-AF65-F5344CB8AC3E}">
        <p14:creationId xmlns:p14="http://schemas.microsoft.com/office/powerpoint/2010/main" val="386642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1AC5EF3-A468-490C-AB7F-61C08A4E824D}"/>
              </a:ext>
            </a:extLst>
          </p:cNvPr>
          <p:cNvPicPr>
            <a:picLocks noChangeAspect="1"/>
          </p:cNvPicPr>
          <p:nvPr/>
        </p:nvPicPr>
        <p:blipFill>
          <a:blip r:embed="rId2"/>
          <a:stretch>
            <a:fillRect/>
          </a:stretch>
        </p:blipFill>
        <p:spPr>
          <a:xfrm>
            <a:off x="1041184" y="1251266"/>
            <a:ext cx="6958584" cy="4787507"/>
          </a:xfrm>
          <a:prstGeom prst="rect">
            <a:avLst/>
          </a:prstGeom>
          <a:ln>
            <a:solidFill>
              <a:schemeClr val="bg1">
                <a:lumMod val="75000"/>
              </a:schemeClr>
            </a:solidFill>
          </a:ln>
        </p:spPr>
      </p:pic>
      <p:sp>
        <p:nvSpPr>
          <p:cNvPr id="2" name="Title 1"/>
          <p:cNvSpPr>
            <a:spLocks noGrp="1"/>
          </p:cNvSpPr>
          <p:nvPr>
            <p:ph type="title"/>
          </p:nvPr>
        </p:nvSpPr>
        <p:spPr>
          <a:xfrm>
            <a:off x="0" y="-20317"/>
            <a:ext cx="9144000" cy="1127760"/>
          </a:xfrm>
        </p:spPr>
        <p:txBody>
          <a:bodyPr anchor="ctr"/>
          <a:lstStyle/>
          <a:p>
            <a:pPr algn="ctr"/>
            <a:r>
              <a:rPr lang="en-US" dirty="0"/>
              <a:t>Stillwater Medical Center</a:t>
            </a:r>
            <a:br>
              <a:rPr lang="en-US" dirty="0"/>
            </a:br>
            <a:r>
              <a:rPr lang="en-US" sz="1400" dirty="0"/>
              <a:t>(with 2,000+ lives)</a:t>
            </a:r>
            <a:br>
              <a:rPr lang="en-US" sz="1400" dirty="0"/>
            </a:br>
            <a:r>
              <a:rPr lang="en-US" sz="2000" dirty="0">
                <a:solidFill>
                  <a:srgbClr val="FFFFFF"/>
                </a:solidFill>
              </a:rPr>
              <a:t>Three-Year ROI Results with the Method Against Nat’l Trend</a:t>
            </a:r>
            <a:endParaRPr lang="en-US" sz="2400" dirty="0"/>
          </a:p>
        </p:txBody>
      </p:sp>
      <p:sp>
        <p:nvSpPr>
          <p:cNvPr id="5" name="TextBox 1">
            <a:extLst>
              <a:ext uri="{FF2B5EF4-FFF2-40B4-BE49-F238E27FC236}">
                <a16:creationId xmlns="" xmlns:a16="http://schemas.microsoft.com/office/drawing/2014/main" id="{1B8A1A44-0F0E-4C0F-8317-81008A5FA578}"/>
              </a:ext>
            </a:extLst>
          </p:cNvPr>
          <p:cNvSpPr txBox="1"/>
          <p:nvPr/>
        </p:nvSpPr>
        <p:spPr>
          <a:xfrm>
            <a:off x="5402284" y="3262182"/>
            <a:ext cx="1188720" cy="822960"/>
          </a:xfrm>
          <a:prstGeom prst="rect">
            <a:avLst/>
          </a:prstGeom>
          <a:solidFill>
            <a:srgbClr val="ED7D31">
              <a:lumMod val="20000"/>
              <a:lumOff val="80000"/>
            </a:srgbClr>
          </a:solidFill>
          <a:ln>
            <a:solidFill>
              <a:schemeClr val="bg1">
                <a:lumMod val="65000"/>
              </a:schemeClr>
            </a:solid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E7E6E6">
                    <a:lumMod val="25000"/>
                  </a:srgbClr>
                </a:solidFill>
                <a:effectLst/>
                <a:uLnTx/>
                <a:uFillTx/>
                <a:latin typeface="Arial"/>
                <a:ea typeface="+mn-ea"/>
                <a:cs typeface="+mn-cs"/>
              </a:rPr>
              <a:t>Net savings associated with the </a:t>
            </a:r>
            <a:r>
              <a:rPr lang="en-US" sz="1050" b="1" kern="0" dirty="0">
                <a:solidFill>
                  <a:srgbClr val="E7E6E6">
                    <a:lumMod val="25000"/>
                  </a:srgbClr>
                </a:solidFill>
                <a:latin typeface="Arial"/>
              </a:rPr>
              <a:t>P</a:t>
            </a:r>
            <a:r>
              <a:rPr kumimoji="0" lang="en-US" sz="1050" b="1" i="0" u="none" strike="noStrike" kern="0" cap="none" spc="0" normalizeH="0" baseline="0" noProof="0" dirty="0">
                <a:ln>
                  <a:noFill/>
                </a:ln>
                <a:solidFill>
                  <a:srgbClr val="E7E6E6">
                    <a:lumMod val="25000"/>
                  </a:srgbClr>
                </a:solidFill>
                <a:effectLst/>
                <a:uLnTx/>
                <a:uFillTx/>
                <a:latin typeface="Arial"/>
                <a:ea typeface="+mn-ea"/>
                <a:cs typeface="+mn-cs"/>
              </a:rPr>
              <a:t>rogram</a:t>
            </a:r>
            <a:r>
              <a:rPr kumimoji="0" lang="en-US" sz="1050" b="1" i="0" u="none" strike="noStrike" kern="0" cap="none" spc="0" normalizeH="0" baseline="30000" noProof="0" dirty="0">
                <a:ln>
                  <a:noFill/>
                </a:ln>
                <a:solidFill>
                  <a:srgbClr val="E7E6E6">
                    <a:lumMod val="25000"/>
                  </a:srgbClr>
                </a:solidFill>
                <a:effectLst/>
                <a:uLnTx/>
                <a:uFillTx/>
                <a:latin typeface="Arial"/>
                <a:ea typeface="+mn-ea"/>
                <a:cs typeface="+mn-cs"/>
              </a:rPr>
              <a:t>1</a:t>
            </a:r>
          </a:p>
        </p:txBody>
      </p:sp>
      <p:cxnSp>
        <p:nvCxnSpPr>
          <p:cNvPr id="6" name="Straight Arrow Connector 5">
            <a:extLst>
              <a:ext uri="{FF2B5EF4-FFF2-40B4-BE49-F238E27FC236}">
                <a16:creationId xmlns="" xmlns:a16="http://schemas.microsoft.com/office/drawing/2014/main" id="{A65BEE25-224D-4278-AEA2-843D7FD4F551}"/>
              </a:ext>
            </a:extLst>
          </p:cNvPr>
          <p:cNvCxnSpPr>
            <a:cxnSpLocks/>
            <a:stCxn id="5" idx="0"/>
          </p:cNvCxnSpPr>
          <p:nvPr/>
        </p:nvCxnSpPr>
        <p:spPr>
          <a:xfrm flipH="1" flipV="1">
            <a:off x="5838092" y="2783393"/>
            <a:ext cx="158552" cy="478789"/>
          </a:xfrm>
          <a:prstGeom prst="straightConnector1">
            <a:avLst/>
          </a:prstGeom>
          <a:noFill/>
          <a:ln w="6350" cap="flat" cmpd="sng" algn="ctr">
            <a:solidFill>
              <a:sysClr val="window" lastClr="FFFFFF"/>
            </a:solidFill>
            <a:prstDash val="solid"/>
            <a:miter lim="800000"/>
            <a:tailEnd type="triangle"/>
          </a:ln>
          <a:effectLst/>
        </p:spPr>
      </p:cxnSp>
      <p:sp>
        <p:nvSpPr>
          <p:cNvPr id="7" name="TextBox 1">
            <a:extLst>
              <a:ext uri="{FF2B5EF4-FFF2-40B4-BE49-F238E27FC236}">
                <a16:creationId xmlns="" xmlns:a16="http://schemas.microsoft.com/office/drawing/2014/main" id="{8187559D-B4A6-4189-AD4C-A66E44D4DE6A}"/>
              </a:ext>
            </a:extLst>
          </p:cNvPr>
          <p:cNvSpPr txBox="1"/>
          <p:nvPr/>
        </p:nvSpPr>
        <p:spPr>
          <a:xfrm>
            <a:off x="3148876" y="3868614"/>
            <a:ext cx="1371600" cy="582287"/>
          </a:xfrm>
          <a:prstGeom prst="rect">
            <a:avLst/>
          </a:prstGeom>
          <a:solidFill>
            <a:srgbClr val="ED7D31">
              <a:lumMod val="20000"/>
              <a:lumOff val="80000"/>
            </a:srgbClr>
          </a:solidFill>
          <a:ln>
            <a:solidFill>
              <a:schemeClr val="bg1">
                <a:lumMod val="65000"/>
              </a:schemeClr>
            </a:solid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E7E6E6">
                    <a:lumMod val="25000"/>
                  </a:srgbClr>
                </a:solidFill>
                <a:effectLst/>
                <a:uLnTx/>
                <a:uFillTx/>
                <a:latin typeface="Arial"/>
                <a:ea typeface="+mn-ea"/>
                <a:cs typeface="+mn-cs"/>
              </a:rPr>
              <a:t>Cost of the Program including rewards</a:t>
            </a:r>
          </a:p>
        </p:txBody>
      </p:sp>
      <p:cxnSp>
        <p:nvCxnSpPr>
          <p:cNvPr id="8" name="Straight Arrow Connector 7">
            <a:extLst>
              <a:ext uri="{FF2B5EF4-FFF2-40B4-BE49-F238E27FC236}">
                <a16:creationId xmlns="" xmlns:a16="http://schemas.microsoft.com/office/drawing/2014/main" id="{A2B21F12-064F-4A58-AB20-AE0E832709BA}"/>
              </a:ext>
            </a:extLst>
          </p:cNvPr>
          <p:cNvCxnSpPr>
            <a:cxnSpLocks/>
            <a:stCxn id="7" idx="2"/>
          </p:cNvCxnSpPr>
          <p:nvPr/>
        </p:nvCxnSpPr>
        <p:spPr>
          <a:xfrm>
            <a:off x="3834676" y="4450901"/>
            <a:ext cx="243054" cy="257023"/>
          </a:xfrm>
          <a:prstGeom prst="straightConnector1">
            <a:avLst/>
          </a:prstGeom>
          <a:noFill/>
          <a:ln w="6350" cap="flat" cmpd="sng" algn="ctr">
            <a:solidFill>
              <a:srgbClr val="3B87CD"/>
            </a:solidFill>
            <a:prstDash val="solid"/>
            <a:miter lim="800000"/>
            <a:tailEnd type="triangle"/>
          </a:ln>
          <a:effectLst/>
        </p:spPr>
      </p:cxnSp>
      <p:sp>
        <p:nvSpPr>
          <p:cNvPr id="12" name="TextBox 1">
            <a:extLst>
              <a:ext uri="{FF2B5EF4-FFF2-40B4-BE49-F238E27FC236}">
                <a16:creationId xmlns="" xmlns:a16="http://schemas.microsoft.com/office/drawing/2014/main" id="{149AC978-8953-4735-A369-DE69DA2833F9}"/>
              </a:ext>
            </a:extLst>
          </p:cNvPr>
          <p:cNvSpPr txBox="1"/>
          <p:nvPr/>
        </p:nvSpPr>
        <p:spPr>
          <a:xfrm>
            <a:off x="6810688" y="2180492"/>
            <a:ext cx="1750507" cy="1758462"/>
          </a:xfrm>
          <a:prstGeom prst="rect">
            <a:avLst/>
          </a:prstGeom>
          <a:solidFill>
            <a:srgbClr val="006666"/>
          </a:solidFill>
          <a:ln>
            <a:solidFill>
              <a:schemeClr val="bg1">
                <a:lumMod val="65000"/>
              </a:schemeClr>
            </a:solid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mn-cs"/>
              </a:rPr>
              <a:t>Represents a 15:1 ROI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0" dirty="0">
                <a:solidFill>
                  <a:srgbClr val="FFFFFF"/>
                </a:solidFill>
                <a:latin typeface="Arial"/>
              </a:rPr>
              <a:t>over a 3-year period</a:t>
            </a:r>
            <a:endParaRPr kumimoji="0" lang="en-US" sz="20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Date Placeholder 10">
            <a:extLst>
              <a:ext uri="{FF2B5EF4-FFF2-40B4-BE49-F238E27FC236}">
                <a16:creationId xmlns="" xmlns:a16="http://schemas.microsoft.com/office/drawing/2014/main" id="{6A66E18B-4B8F-4E84-83B9-FA32D44B95C1}"/>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2019 MedEncentive, LLC. All Rights Reserved</a:t>
            </a:r>
          </a:p>
        </p:txBody>
      </p:sp>
      <p:sp>
        <p:nvSpPr>
          <p:cNvPr id="11" name="TextBox 1">
            <a:extLst>
              <a:ext uri="{FF2B5EF4-FFF2-40B4-BE49-F238E27FC236}">
                <a16:creationId xmlns="" xmlns:a16="http://schemas.microsoft.com/office/drawing/2014/main" id="{3F85FD27-BE7C-407E-B2D9-BA91CEEF09FE}"/>
              </a:ext>
            </a:extLst>
          </p:cNvPr>
          <p:cNvSpPr txBox="1"/>
          <p:nvPr/>
        </p:nvSpPr>
        <p:spPr>
          <a:xfrm>
            <a:off x="1141142" y="6029994"/>
            <a:ext cx="6962829" cy="5406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28600" marR="0" lvl="0" indent="-228600" algn="l" defTabSz="914400" rtl="0" eaLnBrk="0" fontAlgn="base" latinLnBrk="0" hangingPunct="0">
              <a:lnSpc>
                <a:spcPct val="100000"/>
              </a:lnSpc>
              <a:spcBef>
                <a:spcPct val="0"/>
              </a:spcBef>
              <a:spcAft>
                <a:spcPct val="0"/>
              </a:spcAft>
              <a:buClrTx/>
              <a:buSzTx/>
              <a:buFontTx/>
              <a:buAutoNum type="arabicPlain"/>
              <a:tabLst/>
              <a:defRPr/>
            </a:pPr>
            <a:r>
              <a:rPr kumimoji="0" lang="en-US" sz="900" b="0" i="0" u="none" strike="noStrike" kern="1200" cap="none" spc="0" normalizeH="0" baseline="0" noProof="0" dirty="0">
                <a:ln>
                  <a:noFill/>
                </a:ln>
                <a:solidFill>
                  <a:srgbClr val="808080">
                    <a:lumMod val="50000"/>
                  </a:srgbClr>
                </a:solidFill>
                <a:effectLst/>
                <a:uLnTx/>
                <a:uFillTx/>
                <a:latin typeface="Arial"/>
                <a:ea typeface="+mn-ea"/>
                <a:cs typeface="+mn-cs"/>
              </a:rPr>
              <a:t>Projected trend based on average of applicable Kaiser Family Foundation, Segal, and Nat'l Health Expenditure Accounts Indices</a:t>
            </a:r>
          </a:p>
          <a:p>
            <a:pPr marL="228600" lvl="0" indent="-228600" algn="l">
              <a:spcBef>
                <a:spcPts val="600"/>
              </a:spcBef>
              <a:buFontTx/>
              <a:buAutoNum type="arabicPlain"/>
              <a:defRPr/>
            </a:pPr>
            <a:r>
              <a:rPr lang="en-US" sz="900" dirty="0">
                <a:solidFill>
                  <a:srgbClr val="808080">
                    <a:lumMod val="50000"/>
                  </a:srgbClr>
                </a:solidFill>
              </a:rPr>
              <a:t>2016-17 are adjusted for inpatient and outpatient hospital price increases and outpatient utilization</a:t>
            </a:r>
          </a:p>
        </p:txBody>
      </p:sp>
    </p:spTree>
    <p:extLst>
      <p:ext uri="{BB962C8B-B14F-4D97-AF65-F5344CB8AC3E}">
        <p14:creationId xmlns:p14="http://schemas.microsoft.com/office/powerpoint/2010/main" val="410560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2527" y="1350048"/>
            <a:ext cx="8332567" cy="2215991"/>
          </a:xfrm>
          <a:prstGeom prst="rect">
            <a:avLst/>
          </a:prstGeom>
        </p:spPr>
        <p:txBody>
          <a:bodyPr wrap="square">
            <a:spAutoFit/>
          </a:bodyPr>
          <a:lstStyle/>
          <a:p>
            <a:pPr lvl="0" eaLnBrk="1" fontAlgn="auto" hangingPunct="1">
              <a:spcBef>
                <a:spcPts val="0"/>
              </a:spcBef>
              <a:spcAft>
                <a:spcPts val="0"/>
              </a:spcAft>
              <a:defRPr/>
            </a:pPr>
            <a:r>
              <a:rPr lang="en-US" sz="4000" kern="0" dirty="0">
                <a:solidFill>
                  <a:srgbClr val="000000">
                    <a:lumMod val="50000"/>
                    <a:lumOff val="50000"/>
                  </a:srgbClr>
                </a:solidFill>
              </a:rPr>
              <a:t>Health Literacy: The Sleeping Giant of Health Improvement and Cost Containment</a:t>
            </a:r>
            <a:endParaRPr lang="en-US" sz="1800" kern="0" dirty="0">
              <a:solidFill>
                <a:srgbClr val="000000">
                  <a:lumMod val="50000"/>
                  <a:lumOff val="50000"/>
                </a:srgb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75000"/>
                </a:srgbClr>
              </a:solidFill>
              <a:effectLst/>
              <a:uLnTx/>
              <a:uFillTx/>
              <a:latin typeface="Arial" charset="0"/>
              <a:ea typeface="ＭＳ Ｐゴシック" pitchFamily="34" charset="-128"/>
              <a:cs typeface="+mn-cs"/>
            </a:endParaRPr>
          </a:p>
        </p:txBody>
      </p:sp>
      <p:sp>
        <p:nvSpPr>
          <p:cNvPr id="6" name="Rectangle 5"/>
          <p:cNvSpPr/>
          <p:nvPr/>
        </p:nvSpPr>
        <p:spPr>
          <a:xfrm>
            <a:off x="499779" y="4004521"/>
            <a:ext cx="8321040"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What about patient and provider satisfaction?</a:t>
            </a:r>
            <a:endParaRPr kumimoji="0" lang="en-US" sz="2400" b="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endParaRPr>
          </a:p>
        </p:txBody>
      </p:sp>
      <p:sp>
        <p:nvSpPr>
          <p:cNvPr id="7" name="Rectangle 6">
            <a:extLst>
              <a:ext uri="{FF2B5EF4-FFF2-40B4-BE49-F238E27FC236}">
                <a16:creationId xmlns="" xmlns:a16="http://schemas.microsoft.com/office/drawing/2014/main" id="{A398C8E9-D2F3-4CFE-9E58-9473A2E20B3B}"/>
              </a:ext>
            </a:extLst>
          </p:cNvPr>
          <p:cNvSpPr/>
          <p:nvPr/>
        </p:nvSpPr>
        <p:spPr>
          <a:xfrm>
            <a:off x="0" y="-33453"/>
            <a:ext cx="9144000" cy="1191837"/>
          </a:xfrm>
          <a:prstGeom prst="rect">
            <a:avLst/>
          </a:prstGeom>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chemeClr val="bg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2227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lstStyle/>
          <a:p>
            <a:r>
              <a:rPr lang="en-US" dirty="0"/>
              <a:t>Thousands upon thousands of voluntary patient testimonials...</a:t>
            </a:r>
          </a:p>
        </p:txBody>
      </p:sp>
      <p:sp>
        <p:nvSpPr>
          <p:cNvPr id="3" name="Content Placeholder 2"/>
          <p:cNvSpPr>
            <a:spLocks noGrp="1"/>
          </p:cNvSpPr>
          <p:nvPr>
            <p:ph idx="1"/>
          </p:nvPr>
        </p:nvSpPr>
        <p:spPr>
          <a:xfrm>
            <a:off x="457200" y="1283421"/>
            <a:ext cx="8229600" cy="5019403"/>
          </a:xfrm>
        </p:spPr>
        <p:txBody>
          <a:bodyPr/>
          <a:lstStyle/>
          <a:p>
            <a:pPr marL="0" indent="0">
              <a:buNone/>
            </a:pPr>
            <a:r>
              <a:rPr lang="en-US" sz="1800" i="1" dirty="0"/>
              <a:t>“This is great!  I like the information and getting paid to take better care of myself is the BEST idea ever!”</a:t>
            </a:r>
          </a:p>
          <a:p>
            <a:pPr marL="1371600" indent="0">
              <a:buNone/>
            </a:pPr>
            <a:r>
              <a:rPr lang="en-US" sz="1800" dirty="0" err="1"/>
              <a:t>Elayne</a:t>
            </a:r>
            <a:endParaRPr lang="en-US" sz="1800" dirty="0"/>
          </a:p>
          <a:p>
            <a:pPr marL="1371600" indent="0">
              <a:lnSpc>
                <a:spcPts val="1200"/>
              </a:lnSpc>
              <a:buNone/>
            </a:pPr>
            <a:r>
              <a:rPr lang="en-US" sz="1800" dirty="0"/>
              <a:t>April 24, 2018</a:t>
            </a:r>
          </a:p>
          <a:p>
            <a:pPr marL="1371600" indent="0">
              <a:buNone/>
            </a:pPr>
            <a:endParaRPr lang="en-US" sz="1400" dirty="0"/>
          </a:p>
          <a:p>
            <a:pPr marL="0" indent="0">
              <a:buNone/>
            </a:pPr>
            <a:r>
              <a:rPr lang="en-US" sz="1800" i="1" dirty="0"/>
              <a:t>"This is an excellent motivator to learn and refresh memory. As a nurse (and an older nurse as well), I appreciate the information updates especially considering how technology has advanced and improved medical care.."</a:t>
            </a:r>
          </a:p>
          <a:p>
            <a:pPr marL="1374775" indent="0">
              <a:buNone/>
            </a:pPr>
            <a:r>
              <a:rPr lang="en-US" sz="1800" dirty="0"/>
              <a:t>Janice</a:t>
            </a:r>
          </a:p>
          <a:p>
            <a:pPr marL="1322388" lvl="0" indent="0">
              <a:lnSpc>
                <a:spcPts val="1200"/>
              </a:lnSpc>
              <a:buNone/>
            </a:pPr>
            <a:r>
              <a:rPr lang="en-US" sz="1800" dirty="0"/>
              <a:t>May 2, 2018</a:t>
            </a:r>
          </a:p>
          <a:p>
            <a:pPr marL="1374775" indent="0">
              <a:buNone/>
            </a:pPr>
            <a:endParaRPr lang="en-US" sz="1400" i="1" dirty="0"/>
          </a:p>
          <a:p>
            <a:pPr marL="0" indent="0">
              <a:buNone/>
            </a:pPr>
            <a:r>
              <a:rPr lang="en-US" sz="1800" i="1" dirty="0"/>
              <a:t>"This is a very informative and educational   program and it offers an insightful benefit to  patients to  understand their physical health along with other health resources . After reading the articles;   I always learn more about my physical health and I am better prepared to ask the appropriate questions to my doctor concerning my health.“</a:t>
            </a:r>
          </a:p>
          <a:p>
            <a:pPr marL="1374775" indent="0">
              <a:buNone/>
            </a:pPr>
            <a:r>
              <a:rPr lang="en-US" sz="1800" i="1" dirty="0"/>
              <a:t>Paul</a:t>
            </a:r>
          </a:p>
          <a:p>
            <a:pPr marL="1374775" indent="0">
              <a:lnSpc>
                <a:spcPts val="1200"/>
              </a:lnSpc>
              <a:buNone/>
            </a:pPr>
            <a:r>
              <a:rPr lang="en-US" sz="1800" i="1" dirty="0"/>
              <a:t>October 2018</a:t>
            </a:r>
          </a:p>
          <a:p>
            <a:pPr marL="0" indent="0">
              <a:buNone/>
            </a:pPr>
            <a:endParaRPr lang="en-US" sz="1800" i="1" dirty="0">
              <a:solidFill>
                <a:schemeClr val="tx1">
                  <a:lumMod val="50000"/>
                  <a:lumOff val="50000"/>
                </a:schemeClr>
              </a:solidFill>
            </a:endParaRPr>
          </a:p>
          <a:p>
            <a:pPr marL="1322388" indent="0">
              <a:buNone/>
            </a:pPr>
            <a:endParaRPr lang="en-US" sz="1800" dirty="0">
              <a:solidFill>
                <a:schemeClr val="tx1">
                  <a:lumMod val="50000"/>
                  <a:lumOff val="50000"/>
                </a:schemeClr>
              </a:solidFill>
            </a:endParaRPr>
          </a:p>
          <a:p>
            <a:pPr marL="0" indent="0">
              <a:buNone/>
            </a:pPr>
            <a:endParaRPr lang="en-US" sz="1800" dirty="0">
              <a:solidFill>
                <a:schemeClr val="tx1">
                  <a:lumMod val="50000"/>
                  <a:lumOff val="50000"/>
                </a:schemeClr>
              </a:solidFill>
            </a:endParaRPr>
          </a:p>
        </p:txBody>
      </p:sp>
      <p:sp>
        <p:nvSpPr>
          <p:cNvPr id="4" name="Date Placeholder 10">
            <a:extLst>
              <a:ext uri="{FF2B5EF4-FFF2-40B4-BE49-F238E27FC236}">
                <a16:creationId xmlns="" xmlns:a16="http://schemas.microsoft.com/office/drawing/2014/main" id="{1B9D0E9E-CEE6-4EE2-9638-CB3F6629E2E5}"/>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17821917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857250"/>
          </a:xfrm>
        </p:spPr>
        <p:txBody>
          <a:bodyPr/>
          <a:lstStyle/>
          <a:p>
            <a:r>
              <a:rPr lang="en-US" sz="3600" dirty="0">
                <a:solidFill>
                  <a:srgbClr val="FFFFFF"/>
                </a:solidFill>
              </a:rPr>
              <a:t>What employers say…</a:t>
            </a:r>
            <a:endParaRPr lang="en-US" sz="3600" dirty="0"/>
          </a:p>
        </p:txBody>
      </p:sp>
      <p:sp>
        <p:nvSpPr>
          <p:cNvPr id="3" name="Content Placeholder 2"/>
          <p:cNvSpPr>
            <a:spLocks noGrp="1"/>
          </p:cNvSpPr>
          <p:nvPr>
            <p:ph idx="1"/>
          </p:nvPr>
        </p:nvSpPr>
        <p:spPr>
          <a:xfrm>
            <a:off x="594358" y="2832985"/>
            <a:ext cx="7955280" cy="3401777"/>
          </a:xfrm>
        </p:spPr>
        <p:txBody>
          <a:bodyPr/>
          <a:lstStyle/>
          <a:p>
            <a:pPr marL="0" indent="0">
              <a:spcBef>
                <a:spcPts val="0"/>
              </a:spcBef>
              <a:spcAft>
                <a:spcPts val="0"/>
              </a:spcAft>
              <a:buNone/>
            </a:pPr>
            <a:r>
              <a:rPr lang="en-US" sz="2000" dirty="0">
                <a:solidFill>
                  <a:schemeClr val="bg2">
                    <a:lumMod val="75000"/>
                  </a:schemeClr>
                </a:solidFill>
                <a:latin typeface="Arial" panose="020B0604020202020204" pitchFamily="34" charset="0"/>
                <a:ea typeface="Calibri"/>
                <a:cs typeface="Arial" panose="020B0604020202020204" pitchFamily="34" charset="0"/>
              </a:rPr>
              <a:t>In 2018, Stillwater Medical Center was named by Modern Healthcare </a:t>
            </a:r>
            <a:r>
              <a:rPr lang="en-US" sz="2000" u="sng" dirty="0">
                <a:solidFill>
                  <a:schemeClr val="bg2">
                    <a:lumMod val="75000"/>
                  </a:schemeClr>
                </a:solidFill>
                <a:latin typeface="Arial" panose="020B0604020202020204" pitchFamily="34" charset="0"/>
                <a:ea typeface="Calibri"/>
                <a:cs typeface="Arial" panose="020B0604020202020204" pitchFamily="34" charset="0"/>
              </a:rPr>
              <a:t>number 16</a:t>
            </a:r>
            <a:r>
              <a:rPr lang="en-US" sz="2000" dirty="0">
                <a:solidFill>
                  <a:schemeClr val="bg2">
                    <a:lumMod val="75000"/>
                  </a:schemeClr>
                </a:solidFill>
                <a:latin typeface="Arial" panose="020B0604020202020204" pitchFamily="34" charset="0"/>
                <a:ea typeface="Calibri"/>
                <a:cs typeface="Arial" panose="020B0604020202020204" pitchFamily="34" charset="0"/>
              </a:rPr>
              <a:t> in its prestigious Top 100 Best Places to Work in American Healthcare.</a:t>
            </a:r>
          </a:p>
          <a:p>
            <a:pPr marL="115888" indent="-115888">
              <a:spcBef>
                <a:spcPts val="0"/>
              </a:spcBef>
              <a:spcAft>
                <a:spcPts val="0"/>
              </a:spcAft>
              <a:buNone/>
            </a:pPr>
            <a:endParaRPr lang="en-US" sz="2400" i="1" dirty="0">
              <a:solidFill>
                <a:schemeClr val="bg2">
                  <a:lumMod val="75000"/>
                </a:schemeClr>
              </a:solidFill>
              <a:latin typeface="Arial" panose="020B0604020202020204" pitchFamily="34" charset="0"/>
              <a:ea typeface="Calibri"/>
              <a:cs typeface="Arial" panose="020B0604020202020204" pitchFamily="34" charset="0"/>
            </a:endParaRPr>
          </a:p>
          <a:p>
            <a:pPr marL="115888" indent="-115888">
              <a:spcBef>
                <a:spcPts val="0"/>
              </a:spcBef>
              <a:spcAft>
                <a:spcPts val="0"/>
              </a:spcAft>
              <a:buNone/>
            </a:pPr>
            <a:r>
              <a:rPr lang="en-US" sz="2400" i="1" dirty="0">
                <a:solidFill>
                  <a:schemeClr val="bg2">
                    <a:lumMod val="75000"/>
                  </a:schemeClr>
                </a:solidFill>
                <a:latin typeface="Arial" panose="020B0604020202020204" pitchFamily="34" charset="0"/>
                <a:ea typeface="Calibri"/>
                <a:cs typeface="Arial" panose="020B0604020202020204" pitchFamily="34" charset="0"/>
              </a:rPr>
              <a:t>  “This accomplishment was due in large part to the MedEncentive Program!”</a:t>
            </a:r>
          </a:p>
          <a:p>
            <a:pPr marL="115888" indent="-115888">
              <a:spcBef>
                <a:spcPts val="0"/>
              </a:spcBef>
              <a:spcAft>
                <a:spcPts val="0"/>
              </a:spcAft>
              <a:buNone/>
            </a:pPr>
            <a:endParaRPr lang="en-US" sz="2400" i="1" dirty="0">
              <a:solidFill>
                <a:schemeClr val="bg2">
                  <a:lumMod val="75000"/>
                </a:schemeClr>
              </a:solidFill>
              <a:latin typeface="Arial" panose="020B0604020202020204" pitchFamily="34" charset="0"/>
              <a:ea typeface="Calibri"/>
              <a:cs typeface="Arial" panose="020B0604020202020204" pitchFamily="34" charset="0"/>
            </a:endParaRPr>
          </a:p>
          <a:p>
            <a:pPr indent="0">
              <a:spcBef>
                <a:spcPts val="0"/>
              </a:spcBef>
              <a:spcAft>
                <a:spcPts val="0"/>
              </a:spcAft>
              <a:buNone/>
            </a:pPr>
            <a:r>
              <a:rPr lang="en-US" sz="1350" b="1" dirty="0">
                <a:solidFill>
                  <a:srgbClr val="1F497D"/>
                </a:solidFill>
                <a:latin typeface="Arial" panose="020B0604020202020204" pitchFamily="34" charset="0"/>
                <a:ea typeface="Calibri"/>
                <a:cs typeface="Arial" panose="020B0604020202020204" pitchFamily="34" charset="0"/>
              </a:rPr>
              <a:t>				Keith Hufnagel</a:t>
            </a:r>
            <a:endParaRPr lang="en-US" sz="1800" dirty="0">
              <a:latin typeface="Arial" panose="020B0604020202020204" pitchFamily="34" charset="0"/>
              <a:ea typeface="Calibri"/>
              <a:cs typeface="Arial" panose="020B0604020202020204" pitchFamily="34" charset="0"/>
            </a:endParaRPr>
          </a:p>
          <a:p>
            <a:pPr indent="0">
              <a:spcBef>
                <a:spcPts val="0"/>
              </a:spcBef>
              <a:spcAft>
                <a:spcPts val="0"/>
              </a:spcAft>
              <a:buNone/>
            </a:pPr>
            <a:r>
              <a:rPr lang="en-US" sz="1350" dirty="0">
                <a:solidFill>
                  <a:srgbClr val="1F497D"/>
                </a:solidFill>
                <a:latin typeface="Arial" panose="020B0604020202020204" pitchFamily="34" charset="0"/>
                <a:ea typeface="Calibri"/>
                <a:cs typeface="Arial" panose="020B0604020202020204" pitchFamily="34" charset="0"/>
              </a:rPr>
              <a:t>				VP Human Resources</a:t>
            </a:r>
          </a:p>
          <a:p>
            <a:pPr indent="0">
              <a:spcBef>
                <a:spcPts val="0"/>
              </a:spcBef>
              <a:spcAft>
                <a:spcPts val="0"/>
              </a:spcAft>
              <a:buNone/>
            </a:pPr>
            <a:r>
              <a:rPr lang="en-US" sz="1350" dirty="0">
                <a:solidFill>
                  <a:srgbClr val="1F497D"/>
                </a:solidFill>
                <a:latin typeface="Arial" panose="020B0604020202020204" pitchFamily="34" charset="0"/>
                <a:ea typeface="Calibri"/>
                <a:cs typeface="Arial" panose="020B0604020202020204" pitchFamily="34" charset="0"/>
              </a:rPr>
              <a:t>				Stillwater Medical Center</a:t>
            </a:r>
          </a:p>
          <a:p>
            <a:pPr indent="0">
              <a:spcBef>
                <a:spcPts val="0"/>
              </a:spcBef>
              <a:buNone/>
            </a:pPr>
            <a:r>
              <a:rPr lang="en-US" sz="1350" dirty="0">
                <a:solidFill>
                  <a:srgbClr val="1F497D"/>
                </a:solidFill>
                <a:latin typeface="Arial" panose="020B0604020202020204" pitchFamily="34" charset="0"/>
                <a:ea typeface="Calibri"/>
                <a:cs typeface="Arial" panose="020B0604020202020204" pitchFamily="34" charset="0"/>
              </a:rPr>
              <a:t>				Stillwater, Oklahoma   </a:t>
            </a:r>
            <a:r>
              <a:rPr lang="en-US" sz="1350" dirty="0">
                <a:solidFill>
                  <a:srgbClr val="1F497D"/>
                </a:solidFill>
                <a:latin typeface="Verdana"/>
                <a:ea typeface="Calibri"/>
                <a:cs typeface="Times New Roman"/>
              </a:rPr>
              <a:t>                  </a:t>
            </a:r>
            <a:endParaRPr lang="en-US" sz="1800" dirty="0"/>
          </a:p>
        </p:txBody>
      </p:sp>
      <p:sp>
        <p:nvSpPr>
          <p:cNvPr id="5" name="Date Placeholder 10">
            <a:extLst>
              <a:ext uri="{FF2B5EF4-FFF2-40B4-BE49-F238E27FC236}">
                <a16:creationId xmlns="" xmlns:a16="http://schemas.microsoft.com/office/drawing/2014/main" id="{6E7BCCF0-B05F-4E6D-85A0-AD6A6499DC6E}"/>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pic>
        <p:nvPicPr>
          <p:cNvPr id="1026" name="Picture 2" descr="http://www.modernhealthcare.com/assets/best-places/2018/bp-logo.png?v=1">
            <a:extLst>
              <a:ext uri="{FF2B5EF4-FFF2-40B4-BE49-F238E27FC236}">
                <a16:creationId xmlns="" xmlns:a16="http://schemas.microsoft.com/office/drawing/2014/main" id="{CD6D0CB6-EF88-4692-990B-929994324B7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88122" y="929440"/>
            <a:ext cx="5767754" cy="1505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C2D41C79-A164-4ACC-B339-7D3B651DAF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75397" y="5265192"/>
            <a:ext cx="2465043" cy="768093"/>
          </a:xfrm>
          <a:prstGeom prst="rect">
            <a:avLst/>
          </a:prstGeom>
        </p:spPr>
      </p:pic>
    </p:spTree>
    <p:extLst>
      <p:ext uri="{BB962C8B-B14F-4D97-AF65-F5344CB8AC3E}">
        <p14:creationId xmlns:p14="http://schemas.microsoft.com/office/powerpoint/2010/main" val="39843428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nchor="t" anchorCtr="0"/>
          <a:lstStyle/>
          <a:p>
            <a:pPr lvl="0" eaLnBrk="1" hangingPunct="1">
              <a:defRPr/>
            </a:pPr>
            <a:r>
              <a:rPr lang="en-US" sz="3600" dirty="0">
                <a:solidFill>
                  <a:srgbClr val="FFFFFF"/>
                </a:solidFill>
                <a:latin typeface="Arial" panose="020B0604020202020204" pitchFamily="34" charset="0"/>
                <a:ea typeface="ＭＳ Ｐゴシック" pitchFamily="34" charset="-128"/>
                <a:cs typeface="Arial" panose="020B0604020202020204" pitchFamily="34" charset="0"/>
              </a:rPr>
              <a:t>What physician leaders say...</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8488"/>
            <a:ext cx="8229600" cy="5437493"/>
          </a:xfrm>
        </p:spPr>
        <p:txBody>
          <a:bodyPr/>
          <a:lstStyle/>
          <a:p>
            <a:pPr marL="0" indent="0">
              <a:buNone/>
            </a:pPr>
            <a:r>
              <a:rPr lang="en-US" sz="2200" i="1" dirty="0"/>
              <a:t>“This is a unique tool to improve a critical component of health care - patient compliance”</a:t>
            </a:r>
          </a:p>
          <a:p>
            <a:pPr marL="914400" indent="0">
              <a:spcBef>
                <a:spcPts val="0"/>
              </a:spcBef>
              <a:buNone/>
            </a:pPr>
            <a:endParaRPr lang="en-US" sz="2000" i="1" dirty="0"/>
          </a:p>
          <a:p>
            <a:pPr marL="914400" indent="0">
              <a:spcBef>
                <a:spcPts val="0"/>
              </a:spcBef>
              <a:buNone/>
            </a:pPr>
            <a:r>
              <a:rPr lang="en-US" sz="1800" b="1" dirty="0"/>
              <a:t>Steve Connery, M.D.</a:t>
            </a:r>
          </a:p>
          <a:p>
            <a:pPr marL="914400" indent="0">
              <a:spcBef>
                <a:spcPts val="0"/>
              </a:spcBef>
              <a:buNone/>
            </a:pPr>
            <a:r>
              <a:rPr lang="en-US" sz="1800" dirty="0"/>
              <a:t>Family Physician</a:t>
            </a:r>
          </a:p>
          <a:p>
            <a:pPr marL="914400" indent="0">
              <a:spcBef>
                <a:spcPts val="0"/>
              </a:spcBef>
              <a:buNone/>
            </a:pPr>
            <a:r>
              <a:rPr lang="en-US" sz="1800" dirty="0"/>
              <a:t>President of the Norman Physician Hospital Organization</a:t>
            </a:r>
          </a:p>
          <a:p>
            <a:pPr marL="914400" indent="0">
              <a:spcBef>
                <a:spcPts val="0"/>
              </a:spcBef>
              <a:buNone/>
            </a:pPr>
            <a:r>
              <a:rPr lang="en-US" sz="1800" dirty="0"/>
              <a:t>Norman, Oklahoma</a:t>
            </a:r>
          </a:p>
          <a:p>
            <a:pPr marL="0" indent="0">
              <a:buNone/>
            </a:pPr>
            <a:endParaRPr lang="en-US" sz="2400" i="1" dirty="0"/>
          </a:p>
          <a:p>
            <a:pPr marL="0" indent="0">
              <a:buNone/>
            </a:pPr>
            <a:r>
              <a:rPr lang="en-US" sz="2200" i="1" dirty="0"/>
              <a:t>“I have found the program useful in increasing patient engagement, and think ultimately will lead to better health outcomes. It is user friendly and minimally disruptive to my normal workflow.”</a:t>
            </a:r>
          </a:p>
          <a:p>
            <a:pPr marL="914400" indent="0">
              <a:spcBef>
                <a:spcPts val="0"/>
              </a:spcBef>
              <a:buNone/>
            </a:pPr>
            <a:endParaRPr lang="en-US" sz="1800" dirty="0"/>
          </a:p>
          <a:p>
            <a:pPr marL="914400" indent="0">
              <a:spcBef>
                <a:spcPts val="0"/>
              </a:spcBef>
              <a:buNone/>
            </a:pPr>
            <a:r>
              <a:rPr lang="en-US" sz="1800" b="1" dirty="0"/>
              <a:t>Jesse R. Campbell, M.D.</a:t>
            </a:r>
          </a:p>
          <a:p>
            <a:pPr marL="914400" indent="0">
              <a:spcBef>
                <a:spcPts val="0"/>
              </a:spcBef>
              <a:buNone/>
            </a:pPr>
            <a:r>
              <a:rPr lang="en-US" sz="1800" dirty="0"/>
              <a:t>Internal Medicine, Pediatrics</a:t>
            </a:r>
          </a:p>
          <a:p>
            <a:pPr marL="914400" indent="0">
              <a:spcBef>
                <a:spcPts val="0"/>
              </a:spcBef>
              <a:buNone/>
            </a:pPr>
            <a:r>
              <a:rPr lang="en-US" sz="1800" dirty="0"/>
              <a:t>Medical Director, Mercy Physician Group</a:t>
            </a:r>
          </a:p>
          <a:p>
            <a:pPr marL="914400" indent="0">
              <a:spcBef>
                <a:spcPts val="0"/>
              </a:spcBef>
              <a:buNone/>
            </a:pPr>
            <a:r>
              <a:rPr lang="en-US" sz="1800" dirty="0"/>
              <a:t>Edmond, Oklahoma</a:t>
            </a:r>
          </a:p>
          <a:p>
            <a:endParaRPr lang="en-US" sz="1800" dirty="0">
              <a:solidFill>
                <a:schemeClr val="tx1">
                  <a:lumMod val="50000"/>
                  <a:lumOff val="50000"/>
                </a:schemeClr>
              </a:solidFill>
            </a:endParaRPr>
          </a:p>
        </p:txBody>
      </p:sp>
      <p:sp>
        <p:nvSpPr>
          <p:cNvPr id="4" name="Date Placeholder 10">
            <a:extLst>
              <a:ext uri="{FF2B5EF4-FFF2-40B4-BE49-F238E27FC236}">
                <a16:creationId xmlns="" xmlns:a16="http://schemas.microsoft.com/office/drawing/2014/main" id="{5634C2AD-F0B3-458E-A599-9CCB9D8CA5B0}"/>
              </a:ext>
            </a:extLst>
          </p:cNvPr>
          <p:cNvSpPr txBox="1">
            <a:spLocks noChangeArrowheads="1"/>
          </p:cNvSpPr>
          <p:nvPr/>
        </p:nvSpPr>
        <p:spPr bwMode="auto">
          <a:xfrm>
            <a:off x="369059" y="6565278"/>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38617383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lstStyle/>
          <a:p>
            <a:r>
              <a:rPr lang="en-US" sz="2400" dirty="0"/>
              <a:t>Program is extremely popular – </a:t>
            </a:r>
            <a:r>
              <a:rPr lang="en-US" sz="2400" u="sng" dirty="0"/>
              <a:t>thousands of petitions from state employees and teachers</a:t>
            </a:r>
            <a:r>
              <a:rPr lang="en-US" sz="2400" dirty="0"/>
              <a:t> seeking a continuation of the pilot…</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5400000">
            <a:off x="-152400" y="2051155"/>
            <a:ext cx="3657600" cy="2743200"/>
          </a:xfr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2114550" y="3056386"/>
            <a:ext cx="3657600" cy="27432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5043487" y="2002579"/>
            <a:ext cx="4457700" cy="3343275"/>
          </a:xfrm>
          <a:prstGeom prst="rect">
            <a:avLst/>
          </a:prstGeom>
        </p:spPr>
      </p:pic>
      <p:sp>
        <p:nvSpPr>
          <p:cNvPr id="8" name="Date Placeholder 10"/>
          <p:cNvSpPr txBox="1">
            <a:spLocks noChangeArrowheads="1"/>
          </p:cNvSpPr>
          <p:nvPr/>
        </p:nvSpPr>
        <p:spPr bwMode="auto">
          <a:xfrm>
            <a:off x="369059" y="6390235"/>
            <a:ext cx="3471864" cy="24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2036939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5167" y="1360638"/>
            <a:ext cx="8113666" cy="5632311"/>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PPOs</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3200" kern="0" dirty="0">
                <a:solidFill>
                  <a:srgbClr val="808080">
                    <a:lumMod val="75000"/>
                  </a:srgbClr>
                </a:solidFill>
              </a:rPr>
              <a:t>HMOs</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Consumer Directed Health Plans</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3200" kern="0" dirty="0">
                <a:solidFill>
                  <a:srgbClr val="808080">
                    <a:lumMod val="75000"/>
                  </a:srgbClr>
                </a:solidFill>
              </a:rPr>
              <a:t>Wellness</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Accountable Care Organizations</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3200" kern="0" dirty="0">
                <a:solidFill>
                  <a:srgbClr val="808080">
                    <a:lumMod val="75000"/>
                  </a:srgbClr>
                </a:solidFill>
              </a:rPr>
              <a:t>Meaningful Use</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rPr>
              <a:t>Pay for Performance</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3200" kern="0" dirty="0">
                <a:solidFill>
                  <a:srgbClr val="808080">
                    <a:lumMod val="75000"/>
                  </a:srgbClr>
                </a:solidFill>
              </a:rPr>
              <a:t>Patient Centered Medical Home</a:t>
            </a:r>
            <a:endParaRPr kumimoji="0" lang="en-US" sz="320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endParaRPr>
          </a:p>
          <a:p>
            <a:pPr marL="571500" marR="0" lvl="0" indent="-571500" algn="ctr"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400" i="0" u="none" strike="noStrike" kern="0" cap="none" spc="0" normalizeH="0" baseline="0" noProof="0" dirty="0">
              <a:ln>
                <a:noFill/>
              </a:ln>
              <a:solidFill>
                <a:srgbClr val="808080">
                  <a:lumMod val="75000"/>
                </a:srgbClr>
              </a:solidFill>
              <a:effectLst/>
              <a:uLnTx/>
              <a:uFillTx/>
              <a:latin typeface="Arial" charset="0"/>
              <a:ea typeface="ＭＳ Ｐゴシック" pitchFamily="34" charset="-128"/>
              <a:cs typeface="+mn-cs"/>
            </a:endParaRPr>
          </a:p>
        </p:txBody>
      </p:sp>
      <p:sp>
        <p:nvSpPr>
          <p:cNvPr id="5" name="Rectangle 4">
            <a:extLst>
              <a:ext uri="{FF2B5EF4-FFF2-40B4-BE49-F238E27FC236}">
                <a16:creationId xmlns="" xmlns:a16="http://schemas.microsoft.com/office/drawing/2014/main" id="{439AA890-3641-4A50-8D42-8651AF01C666}"/>
              </a:ext>
            </a:extLst>
          </p:cNvPr>
          <p:cNvSpPr/>
          <p:nvPr/>
        </p:nvSpPr>
        <p:spPr>
          <a:xfrm>
            <a:off x="0" y="0"/>
            <a:ext cx="9144000" cy="1191837"/>
          </a:xfrm>
          <a:prstGeom prst="rect">
            <a:avLst/>
          </a:prstGeom>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0" dirty="0">
                <a:solidFill>
                  <a:schemeClr val="bg1"/>
                </a:solidFill>
              </a:rPr>
              <a:t>How well have these methods worked at controlling costs?</a:t>
            </a:r>
            <a:endParaRPr kumimoji="0" lang="en-US" sz="3600" b="1" i="0" u="none" strike="noStrike" kern="0" cap="none" spc="0" normalizeH="0" baseline="0" noProof="0" dirty="0">
              <a:ln>
                <a:noFill/>
              </a:ln>
              <a:solidFill>
                <a:schemeClr val="bg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70881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AEF9C5-C3EC-4A3E-9787-E52F6181576E}"/>
              </a:ext>
            </a:extLst>
          </p:cNvPr>
          <p:cNvSpPr>
            <a:spLocks noGrp="1"/>
          </p:cNvSpPr>
          <p:nvPr>
            <p:ph type="title"/>
          </p:nvPr>
        </p:nvSpPr>
        <p:spPr>
          <a:xfrm>
            <a:off x="0" y="0"/>
            <a:ext cx="9144000" cy="1127760"/>
          </a:xfrm>
        </p:spPr>
        <p:txBody>
          <a:bodyPr/>
          <a:lstStyle/>
          <a:p>
            <a:r>
              <a:rPr lang="en-US" dirty="0"/>
              <a:t>Pending Publications</a:t>
            </a:r>
            <a:br>
              <a:rPr lang="en-US" dirty="0"/>
            </a:br>
            <a:endParaRPr lang="en-US" dirty="0"/>
          </a:p>
        </p:txBody>
      </p:sp>
      <p:grpSp>
        <p:nvGrpSpPr>
          <p:cNvPr id="8" name="Group 7">
            <a:extLst>
              <a:ext uri="{FF2B5EF4-FFF2-40B4-BE49-F238E27FC236}">
                <a16:creationId xmlns="" xmlns:a16="http://schemas.microsoft.com/office/drawing/2014/main" id="{DE8197AA-76EB-4176-A769-CCDBE82C8E1F}"/>
              </a:ext>
            </a:extLst>
          </p:cNvPr>
          <p:cNvGrpSpPr/>
          <p:nvPr/>
        </p:nvGrpSpPr>
        <p:grpSpPr>
          <a:xfrm>
            <a:off x="690824" y="1464159"/>
            <a:ext cx="7762352" cy="4524315"/>
            <a:chOff x="828989" y="1584739"/>
            <a:chExt cx="7762352" cy="4524315"/>
          </a:xfrm>
        </p:grpSpPr>
        <p:sp>
          <p:nvSpPr>
            <p:cNvPr id="3" name="Rectangle 2">
              <a:extLst>
                <a:ext uri="{FF2B5EF4-FFF2-40B4-BE49-F238E27FC236}">
                  <a16:creationId xmlns="" xmlns:a16="http://schemas.microsoft.com/office/drawing/2014/main" id="{D0C459EB-4D20-4589-AAD5-EF8366F3A3A2}"/>
                </a:ext>
              </a:extLst>
            </p:cNvPr>
            <p:cNvSpPr/>
            <p:nvPr/>
          </p:nvSpPr>
          <p:spPr>
            <a:xfrm>
              <a:off x="828989" y="1584739"/>
              <a:ext cx="7762352" cy="452431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pitchFamily="34" charset="-128"/>
                  <a:cs typeface="+mn-cs"/>
                </a:rPr>
                <a:t>A study with multiple trials and a position paper are being prepared for publication in peer-reviewed journals by top researchers.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pitchFamily="34" charset="-128"/>
                <a:cs typeface="+mn-cs"/>
              </a:endParaRPr>
            </a:p>
            <a:p>
              <a:pPr marL="1371600" marR="0" lvl="3"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pitchFamily="34" charset="-128"/>
                  <a:cs typeface="+mn-cs"/>
                </a:rPr>
                <a:t>Jolie Haun, PhD, </a:t>
              </a:r>
              <a:r>
                <a:rPr kumimoji="0" lang="en-US" sz="2400" b="0" i="0" u="none" strike="noStrike" kern="1200" cap="none" spc="0" normalizeH="0" baseline="0" noProof="0" dirty="0" err="1">
                  <a:ln>
                    <a:noFill/>
                  </a:ln>
                  <a:solidFill>
                    <a:srgbClr val="000000">
                      <a:lumMod val="65000"/>
                      <a:lumOff val="35000"/>
                    </a:srgbClr>
                  </a:solidFill>
                  <a:effectLst/>
                  <a:uLnTx/>
                  <a:uFillTx/>
                  <a:latin typeface="Arial" charset="0"/>
                  <a:ea typeface="ＭＳ Ｐゴシック" pitchFamily="34" charset="-128"/>
                  <a:cs typeface="+mn-cs"/>
                </a:rPr>
                <a:t>EdS</a:t>
              </a:r>
              <a:r>
                <a:rPr kumimoji="0" lang="en-US" sz="24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pitchFamily="34" charset="-128"/>
                  <a:cs typeface="+mn-cs"/>
                </a:rPr>
                <a:t> – Veterans Affairs researcher, principal investigator of the seminal study on the association of health literacy to medical costs.</a:t>
              </a:r>
            </a:p>
            <a:p>
              <a:pPr marL="1371600" marR="0" lvl="3"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pitchFamily="34" charset="-128"/>
                <a:cs typeface="+mn-cs"/>
              </a:endParaRPr>
            </a:p>
            <a:p>
              <a:pPr marL="1371600" marR="0" lvl="3"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pitchFamily="34" charset="-128"/>
                  <a:cs typeface="+mn-cs"/>
                </a:rPr>
                <a:t>Dustin French, PhD – Northwestern University, Associate Professor, Feinberg School of Medicine</a:t>
              </a:r>
            </a:p>
          </p:txBody>
        </p:sp>
        <p:pic>
          <p:nvPicPr>
            <p:cNvPr id="5" name="Picture 4">
              <a:extLst>
                <a:ext uri="{FF2B5EF4-FFF2-40B4-BE49-F238E27FC236}">
                  <a16:creationId xmlns="" xmlns:a16="http://schemas.microsoft.com/office/drawing/2014/main" id="{8CF2C71D-6095-4396-80BD-2A19ADA352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993" y="3165789"/>
              <a:ext cx="1005840" cy="1362213"/>
            </a:xfrm>
            <a:prstGeom prst="rect">
              <a:avLst/>
            </a:prstGeom>
          </p:spPr>
        </p:pic>
        <p:pic>
          <p:nvPicPr>
            <p:cNvPr id="7" name="Picture 6">
              <a:extLst>
                <a:ext uri="{FF2B5EF4-FFF2-40B4-BE49-F238E27FC236}">
                  <a16:creationId xmlns="" xmlns:a16="http://schemas.microsoft.com/office/drawing/2014/main" id="{DD59774C-A541-444E-B272-5B3A9D02B3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3993" y="4687138"/>
              <a:ext cx="1005840" cy="1364105"/>
            </a:xfrm>
            <a:prstGeom prst="rect">
              <a:avLst/>
            </a:prstGeom>
          </p:spPr>
        </p:pic>
      </p:grpSp>
    </p:spTree>
    <p:extLst>
      <p:ext uri="{BB962C8B-B14F-4D97-AF65-F5344CB8AC3E}">
        <p14:creationId xmlns:p14="http://schemas.microsoft.com/office/powerpoint/2010/main" val="39926331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659" y="1377234"/>
            <a:ext cx="8229600" cy="378565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1200"/>
              </a:spcBef>
              <a:spcAft>
                <a:spcPts val="0"/>
              </a:spcAft>
              <a:buClrTx/>
              <a:buSzTx/>
              <a:buFont typeface="+mj-lt"/>
              <a:buAutoNum type="arabicPeriod"/>
              <a:tabLst/>
              <a:defRPr/>
            </a:pPr>
            <a:r>
              <a:rPr kumimoji="0" lang="en-US" b="0" i="0" u="none" strike="noStrike" kern="0" cap="none" spc="0" normalizeH="0" baseline="0" noProof="0" dirty="0">
                <a:ln>
                  <a:noFill/>
                </a:ln>
                <a:solidFill>
                  <a:srgbClr val="808080">
                    <a:lumMod val="75000"/>
                  </a:srgbClr>
                </a:solidFill>
                <a:effectLst/>
                <a:uLnTx/>
                <a:uFillTx/>
              </a:rPr>
              <a:t>Health literacy is an important</a:t>
            </a:r>
            <a:r>
              <a:rPr kumimoji="0" lang="en-US" b="0" i="0" u="none" strike="noStrike" kern="0" cap="none" spc="0" normalizeH="0" noProof="0" dirty="0">
                <a:ln>
                  <a:noFill/>
                </a:ln>
                <a:solidFill>
                  <a:srgbClr val="808080">
                    <a:lumMod val="75000"/>
                  </a:srgbClr>
                </a:solidFill>
                <a:effectLst/>
                <a:uLnTx/>
                <a:uFillTx/>
              </a:rPr>
              <a:t> aspect of better health and lower costs</a:t>
            </a:r>
            <a:endParaRPr kumimoji="0" lang="en-US" b="0" i="0" u="none" strike="noStrike" kern="0" cap="none" spc="0" normalizeH="0" baseline="0" noProof="0" dirty="0">
              <a:ln>
                <a:noFill/>
              </a:ln>
              <a:solidFill>
                <a:srgbClr val="808080">
                  <a:lumMod val="75000"/>
                </a:srgbClr>
              </a:solidFill>
              <a:effectLst/>
              <a:uLnTx/>
              <a:uFillTx/>
            </a:endParaRP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a:tabLst/>
              <a:defRPr/>
            </a:pPr>
            <a:r>
              <a:rPr kumimoji="0" lang="en-US" b="0" i="0" u="none" strike="noStrike" kern="0" cap="none" spc="0" normalizeH="0" baseline="0" noProof="0" dirty="0">
                <a:ln>
                  <a:noFill/>
                </a:ln>
                <a:solidFill>
                  <a:srgbClr val="808080">
                    <a:lumMod val="75000"/>
                  </a:srgbClr>
                </a:solidFill>
                <a:effectLst/>
                <a:uLnTx/>
                <a:uFillTx/>
              </a:rPr>
              <a:t>Aligning provider and patient incentives improves health</a:t>
            </a:r>
            <a:r>
              <a:rPr kumimoji="0" lang="en-US" b="0" i="0" u="none" strike="noStrike" kern="0" cap="none" spc="0" normalizeH="0" noProof="0" dirty="0">
                <a:ln>
                  <a:noFill/>
                </a:ln>
                <a:solidFill>
                  <a:srgbClr val="808080">
                    <a:lumMod val="75000"/>
                  </a:srgbClr>
                </a:solidFill>
                <a:effectLst/>
                <a:uLnTx/>
                <a:uFillTx/>
              </a:rPr>
              <a:t> and lowers cost</a:t>
            </a: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a:tabLst/>
              <a:defRPr/>
            </a:pPr>
            <a:r>
              <a:rPr lang="en-US" kern="0" baseline="0" dirty="0">
                <a:solidFill>
                  <a:srgbClr val="808080">
                    <a:lumMod val="75000"/>
                  </a:srgbClr>
                </a:solidFill>
              </a:rPr>
              <a:t>Information therapy empowers</a:t>
            </a:r>
            <a:r>
              <a:rPr lang="en-US" kern="0" dirty="0">
                <a:solidFill>
                  <a:srgbClr val="808080">
                    <a:lumMod val="75000"/>
                  </a:srgbClr>
                </a:solidFill>
              </a:rPr>
              <a:t> and motivates patients to improve their health</a:t>
            </a: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a:tabLst/>
              <a:defRPr/>
            </a:pPr>
            <a:r>
              <a:rPr lang="en-US" kern="0" dirty="0">
                <a:solidFill>
                  <a:srgbClr val="808080">
                    <a:lumMod val="75000"/>
                  </a:srgbClr>
                </a:solidFill>
              </a:rPr>
              <a:t>Patient’s reporting their health activities to their doctor motivates health improvement</a:t>
            </a: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a:tabLst/>
              <a:defRPr/>
            </a:pPr>
            <a:r>
              <a:rPr lang="en-US" kern="0" noProof="0" dirty="0">
                <a:solidFill>
                  <a:srgbClr val="808080">
                    <a:lumMod val="75000"/>
                  </a:srgbClr>
                </a:solidFill>
              </a:rPr>
              <a:t>Teaching people how to fish and recognizing their effort </a:t>
            </a:r>
            <a:r>
              <a:rPr lang="en-US" kern="0" dirty="0">
                <a:solidFill>
                  <a:srgbClr val="808080">
                    <a:lumMod val="75000"/>
                  </a:srgbClr>
                </a:solidFill>
              </a:rPr>
              <a:t>produces better, sustainable and more efficient results</a:t>
            </a:r>
            <a:r>
              <a:rPr kumimoji="0" lang="en-US" b="0" i="0" u="none" strike="noStrike" kern="0" cap="none" spc="0" normalizeH="0" noProof="0" dirty="0">
                <a:ln>
                  <a:noFill/>
                </a:ln>
                <a:solidFill>
                  <a:srgbClr val="808080">
                    <a:lumMod val="75000"/>
                  </a:srgbClr>
                </a:solidFill>
                <a:effectLst/>
                <a:uLnTx/>
                <a:uFillTx/>
              </a:rPr>
              <a:t> </a:t>
            </a:r>
            <a:endParaRPr kumimoji="0" lang="en-US" b="0" i="0" u="none" strike="noStrike" kern="0" cap="none" spc="0" normalizeH="0" baseline="0" noProof="0" dirty="0">
              <a:ln>
                <a:noFill/>
              </a:ln>
              <a:solidFill>
                <a:srgbClr val="808080">
                  <a:lumMod val="75000"/>
                </a:srgbClr>
              </a:solidFill>
              <a:effectLst/>
              <a:uLnTx/>
              <a:uFillTx/>
            </a:endParaRPr>
          </a:p>
        </p:txBody>
      </p:sp>
      <p:sp>
        <p:nvSpPr>
          <p:cNvPr id="3" name="Title 1"/>
          <p:cNvSpPr txBox="1">
            <a:spLocks/>
          </p:cNvSpPr>
          <p:nvPr/>
        </p:nvSpPr>
        <p:spPr>
          <a:xfrm>
            <a:off x="-1" y="2049"/>
            <a:ext cx="9134061" cy="115089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Summary</a:t>
            </a:r>
          </a:p>
        </p:txBody>
      </p:sp>
    </p:spTree>
    <p:extLst>
      <p:ext uri="{BB962C8B-B14F-4D97-AF65-F5344CB8AC3E}">
        <p14:creationId xmlns:p14="http://schemas.microsoft.com/office/powerpoint/2010/main" val="256092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28608" y="3916461"/>
            <a:ext cx="3555319" cy="1384995"/>
          </a:xfrm>
          <a:prstGeom prst="rect">
            <a:avLst/>
          </a:prstGeom>
        </p:spPr>
        <p:txBody>
          <a:bodyPr wrap="square">
            <a:spAutoFit/>
          </a:bodyPr>
          <a:lstStyle/>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sz="2800" i="0" u="none" strike="noStrike" kern="1200" cap="none" spc="0" normalizeH="0" baseline="0" noProof="0" dirty="0">
                <a:ln>
                  <a:noFill/>
                </a:ln>
                <a:solidFill>
                  <a:srgbClr val="000000">
                    <a:lumMod val="65000"/>
                    <a:lumOff val="35000"/>
                  </a:srgbClr>
                </a:solidFill>
                <a:effectLst/>
                <a:uLnTx/>
                <a:uFillTx/>
                <a:latin typeface="Arial" charset="0"/>
                <a:ea typeface="ＭＳ Ｐゴシック" pitchFamily="34" charset="-128"/>
                <a:cs typeface="+mn-cs"/>
              </a:rPr>
              <a:t>Contact:</a:t>
            </a: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sz="1800" i="0" u="none" strike="noStrike" kern="1200" cap="none" spc="0" normalizeH="0" baseline="0" noProof="0" dirty="0">
                <a:ln>
                  <a:noFill/>
                </a:ln>
                <a:solidFill>
                  <a:srgbClr val="000000">
                    <a:lumMod val="65000"/>
                    <a:lumOff val="35000"/>
                  </a:srgbClr>
                </a:solidFill>
                <a:effectLst/>
                <a:uLnTx/>
                <a:uFillTx/>
                <a:latin typeface="Arial" charset="0"/>
                <a:ea typeface="ＭＳ Ｐゴシック" pitchFamily="34" charset="-128"/>
                <a:cs typeface="+mn-cs"/>
              </a:rPr>
              <a:t> </a:t>
            </a:r>
            <a:r>
              <a:rPr kumimoji="0" lang="en-US" sz="1800" i="0" u="none" strike="noStrike" kern="1200" cap="none" spc="0" normalizeH="0" baseline="0" noProof="0" dirty="0">
                <a:ln>
                  <a:noFill/>
                </a:ln>
                <a:solidFill>
                  <a:srgbClr val="000000">
                    <a:lumMod val="65000"/>
                    <a:lumOff val="35000"/>
                  </a:srgbClr>
                </a:solidFill>
                <a:effectLst/>
                <a:uLnTx/>
                <a:uFillTx/>
                <a:latin typeface="Arial" charset="0"/>
                <a:ea typeface="ＭＳ Ｐゴシック" pitchFamily="34" charset="-128"/>
                <a:cs typeface="+mn-cs"/>
                <a:hlinkClick r:id="rId3"/>
              </a:rPr>
              <a:t>jdempster@medencentive.com</a:t>
            </a:r>
            <a:endParaRPr kumimoji="0" lang="en-US" sz="1800" i="0" u="none" strike="noStrike" kern="1200" cap="none" spc="0" normalizeH="0" baseline="0" noProof="0" dirty="0">
              <a:ln>
                <a:noFill/>
              </a:ln>
              <a:solidFill>
                <a:srgbClr val="000000">
                  <a:lumMod val="65000"/>
                  <a:lumOff val="35000"/>
                </a:srgbClr>
              </a:solidFill>
              <a:effectLst/>
              <a:uLnTx/>
              <a:uFillTx/>
              <a:latin typeface="Arial" charset="0"/>
              <a:ea typeface="ＭＳ Ｐゴシック" pitchFamily="34" charset="-128"/>
              <a:cs typeface="+mn-cs"/>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lang="en-US" sz="1800" dirty="0">
                <a:solidFill>
                  <a:srgbClr val="000000">
                    <a:lumMod val="65000"/>
                    <a:lumOff val="35000"/>
                  </a:srgbClr>
                </a:solidFill>
              </a:rPr>
              <a:t>405-319-8454</a:t>
            </a:r>
            <a:endParaRPr kumimoji="0" lang="en-US" sz="1800" i="0" u="none" strike="noStrike" kern="1200" cap="none" spc="0" normalizeH="0" baseline="0" noProof="0" dirty="0">
              <a:ln>
                <a:noFill/>
              </a:ln>
              <a:solidFill>
                <a:srgbClr val="000000">
                  <a:lumMod val="65000"/>
                  <a:lumOff val="35000"/>
                </a:srgbClr>
              </a:solidFill>
              <a:effectLst/>
              <a:uLnTx/>
              <a:uFillTx/>
              <a:latin typeface="Arial" charset="0"/>
              <a:ea typeface="ＭＳ Ｐゴシック" pitchFamily="34" charset="-128"/>
              <a:cs typeface="+mn-cs"/>
            </a:endParaRPr>
          </a:p>
        </p:txBody>
      </p:sp>
      <p:sp>
        <p:nvSpPr>
          <p:cNvPr id="7" name="Rectangle 6">
            <a:extLst>
              <a:ext uri="{FF2B5EF4-FFF2-40B4-BE49-F238E27FC236}">
                <a16:creationId xmlns="" xmlns:a16="http://schemas.microsoft.com/office/drawing/2014/main" id="{A398C8E9-D2F3-4CFE-9E58-9473A2E20B3B}"/>
              </a:ext>
            </a:extLst>
          </p:cNvPr>
          <p:cNvSpPr/>
          <p:nvPr/>
        </p:nvSpPr>
        <p:spPr>
          <a:xfrm>
            <a:off x="0" y="-33453"/>
            <a:ext cx="9144000" cy="1191837"/>
          </a:xfrm>
          <a:prstGeom prst="rect">
            <a:avLst/>
          </a:prstGeom>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6" name="Rectangle 5">
            <a:extLst>
              <a:ext uri="{FF2B5EF4-FFF2-40B4-BE49-F238E27FC236}">
                <a16:creationId xmlns="" xmlns:a16="http://schemas.microsoft.com/office/drawing/2014/main" id="{F4660B39-27EF-4AB8-94EC-E2BE330495C3}"/>
              </a:ext>
            </a:extLst>
          </p:cNvPr>
          <p:cNvSpPr/>
          <p:nvPr/>
        </p:nvSpPr>
        <p:spPr>
          <a:xfrm>
            <a:off x="741637" y="1651453"/>
            <a:ext cx="7298982" cy="1785104"/>
          </a:xfrm>
          <a:prstGeom prst="rect">
            <a:avLst/>
          </a:prstGeom>
        </p:spPr>
        <p:txBody>
          <a:bodyPr wrap="square">
            <a:spAutoFit/>
          </a:bodyPr>
          <a:lstStyle/>
          <a:p>
            <a:pPr lvl="0" eaLnBrk="1" fontAlgn="auto" hangingPunct="1">
              <a:spcBef>
                <a:spcPts val="0"/>
              </a:spcBef>
              <a:spcAft>
                <a:spcPts val="0"/>
              </a:spcAft>
              <a:defRPr/>
            </a:pPr>
            <a:r>
              <a:rPr lang="en-US" sz="3200" kern="0" dirty="0">
                <a:solidFill>
                  <a:srgbClr val="000000">
                    <a:lumMod val="50000"/>
                    <a:lumOff val="50000"/>
                  </a:srgbClr>
                </a:solidFill>
              </a:rPr>
              <a:t>Health Literacy: The Sleeping Giant of Health Improvement and Cost Containment</a:t>
            </a:r>
            <a:endParaRPr lang="en-US" sz="1400" kern="0" dirty="0">
              <a:solidFill>
                <a:srgbClr val="000000">
                  <a:lumMod val="50000"/>
                  <a:lumOff val="50000"/>
                </a:srgb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BFBFBF"/>
              </a:solidFill>
              <a:effectLst/>
              <a:uLnTx/>
              <a:uFillTx/>
              <a:latin typeface="Arial" charset="0"/>
              <a:ea typeface="ＭＳ Ｐゴシック" pitchFamily="34" charset="-128"/>
              <a:cs typeface="+mn-cs"/>
            </a:endParaRPr>
          </a:p>
        </p:txBody>
      </p:sp>
      <p:sp>
        <p:nvSpPr>
          <p:cNvPr id="2" name="Rectangle 1">
            <a:extLst>
              <a:ext uri="{FF2B5EF4-FFF2-40B4-BE49-F238E27FC236}">
                <a16:creationId xmlns="" xmlns:a16="http://schemas.microsoft.com/office/drawing/2014/main" id="{64F2ACC1-FCBE-427D-B986-CE303540ACBD}"/>
              </a:ext>
            </a:extLst>
          </p:cNvPr>
          <p:cNvSpPr/>
          <p:nvPr/>
        </p:nvSpPr>
        <p:spPr>
          <a:xfrm>
            <a:off x="3670436" y="260463"/>
            <a:ext cx="2344724" cy="707886"/>
          </a:xfrm>
          <a:prstGeom prst="rect">
            <a:avLst/>
          </a:prstGeom>
        </p:spPr>
        <p:txBody>
          <a:bodyPr wrap="square">
            <a:spAutoFit/>
          </a:bodyPr>
          <a:lstStyle/>
          <a:p>
            <a:pPr lvl="0" algn="l">
              <a:spcBef>
                <a:spcPts val="1200"/>
              </a:spcBef>
              <a:defRPr/>
            </a:pPr>
            <a:r>
              <a:rPr lang="en-US" sz="4000" b="1" dirty="0">
                <a:solidFill>
                  <a:schemeClr val="bg1"/>
                </a:solidFill>
              </a:rPr>
              <a:t>Q&amp;A</a:t>
            </a:r>
          </a:p>
        </p:txBody>
      </p:sp>
    </p:spTree>
    <p:extLst>
      <p:ext uri="{BB962C8B-B14F-4D97-AF65-F5344CB8AC3E}">
        <p14:creationId xmlns:p14="http://schemas.microsoft.com/office/powerpoint/2010/main" val="56844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026C94-F4F7-4E14-9A28-4750733E6FA8}"/>
              </a:ext>
            </a:extLst>
          </p:cNvPr>
          <p:cNvSpPr>
            <a:spLocks noGrp="1"/>
          </p:cNvSpPr>
          <p:nvPr>
            <p:ph type="title"/>
          </p:nvPr>
        </p:nvSpPr>
        <p:spPr>
          <a:xfrm>
            <a:off x="0" y="0"/>
            <a:ext cx="9144000" cy="1127760"/>
          </a:xfrm>
        </p:spPr>
        <p:txBody>
          <a:bodyPr/>
          <a:lstStyle/>
          <a:p>
            <a:r>
              <a:rPr lang="en-US" dirty="0"/>
              <a:t>What are we trying to solve?  Precisely defining the problem to ensure success</a:t>
            </a:r>
          </a:p>
        </p:txBody>
      </p:sp>
      <p:sp>
        <p:nvSpPr>
          <p:cNvPr id="3" name="Content Placeholder 2">
            <a:extLst>
              <a:ext uri="{FF2B5EF4-FFF2-40B4-BE49-F238E27FC236}">
                <a16:creationId xmlns="" xmlns:a16="http://schemas.microsoft.com/office/drawing/2014/main" id="{FDA7834C-0F0B-473A-B9F0-5FA3FDE8994B}"/>
              </a:ext>
            </a:extLst>
          </p:cNvPr>
          <p:cNvSpPr>
            <a:spLocks noGrp="1"/>
          </p:cNvSpPr>
          <p:nvPr>
            <p:ph idx="1"/>
          </p:nvPr>
        </p:nvSpPr>
        <p:spPr/>
        <p:txBody>
          <a:bodyPr/>
          <a:lstStyle/>
          <a:p>
            <a:r>
              <a:rPr lang="en-US" dirty="0"/>
              <a:t>Managed care: controlling healthcare costs</a:t>
            </a:r>
          </a:p>
          <a:p>
            <a:r>
              <a:rPr lang="en-US" dirty="0"/>
              <a:t>Triple Aim: better health, better healthcare and cost containment</a:t>
            </a:r>
          </a:p>
          <a:p>
            <a:r>
              <a:rPr lang="en-US" dirty="0"/>
              <a:t>Quadruple Aim: add – doctor and patient fulfillment</a:t>
            </a:r>
          </a:p>
          <a:p>
            <a:r>
              <a:rPr lang="en-US" dirty="0"/>
              <a:t>The “Ultimate Objective”</a:t>
            </a:r>
          </a:p>
        </p:txBody>
      </p:sp>
    </p:spTree>
    <p:extLst>
      <p:ext uri="{BB962C8B-B14F-4D97-AF65-F5344CB8AC3E}">
        <p14:creationId xmlns:p14="http://schemas.microsoft.com/office/powerpoint/2010/main" val="238576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099"/>
            <a:ext cx="9144000" cy="1171574"/>
          </a:xfrm>
        </p:spPr>
        <p:txBody>
          <a:bodyPr anchor="ctr"/>
          <a:lstStyle/>
          <a:p>
            <a:pPr algn="ctr"/>
            <a:r>
              <a:rPr lang="en-US" sz="4000" dirty="0"/>
              <a:t>The “Ultimate Objective”</a:t>
            </a:r>
          </a:p>
        </p:txBody>
      </p:sp>
      <p:sp>
        <p:nvSpPr>
          <p:cNvPr id="3" name="Content Placeholder 2"/>
          <p:cNvSpPr>
            <a:spLocks noGrp="1"/>
          </p:cNvSpPr>
          <p:nvPr>
            <p:ph idx="1"/>
          </p:nvPr>
        </p:nvSpPr>
        <p:spPr>
          <a:xfrm>
            <a:off x="740736" y="1401509"/>
            <a:ext cx="7803472" cy="4727431"/>
          </a:xfrm>
        </p:spPr>
        <p:txBody>
          <a:bodyPr/>
          <a:lstStyle/>
          <a:p>
            <a:pPr marL="0" indent="0">
              <a:buNone/>
            </a:pPr>
            <a:r>
              <a:rPr lang="en-US" sz="1800" dirty="0"/>
              <a:t>The precisely defined “ultimate objective” expands the Triple/Quadruple Aim to mean a solution that: </a:t>
            </a:r>
          </a:p>
          <a:p>
            <a:pPr lvl="0">
              <a:spcBef>
                <a:spcPts val="1200"/>
              </a:spcBef>
              <a:buFont typeface="+mj-lt"/>
              <a:buAutoNum type="arabicPeriod"/>
            </a:pPr>
            <a:r>
              <a:rPr lang="en-US" sz="1600" u="sng" dirty="0"/>
              <a:t>not only improves</a:t>
            </a:r>
            <a:r>
              <a:rPr lang="en-US" sz="1600" dirty="0"/>
              <a:t> the </a:t>
            </a:r>
            <a:r>
              <a:rPr lang="en-US" sz="1600" u="sng" dirty="0"/>
              <a:t>overall health</a:t>
            </a:r>
            <a:r>
              <a:rPr lang="en-US" sz="1600" dirty="0"/>
              <a:t> of a population to </a:t>
            </a:r>
            <a:r>
              <a:rPr lang="en-US" sz="1600" u="sng" dirty="0"/>
              <a:t>reduce the demand for healthcare</a:t>
            </a:r>
            <a:r>
              <a:rPr lang="en-US" sz="1600" dirty="0"/>
              <a:t>;</a:t>
            </a:r>
          </a:p>
          <a:p>
            <a:pPr lvl="0">
              <a:spcBef>
                <a:spcPts val="1200"/>
              </a:spcBef>
              <a:buFont typeface="+mj-lt"/>
              <a:buAutoNum type="arabicPeriod"/>
            </a:pPr>
            <a:r>
              <a:rPr lang="en-US" sz="1600" u="sng" dirty="0"/>
              <a:t>makes healthcare better and less expensive</a:t>
            </a:r>
            <a:r>
              <a:rPr lang="en-US" sz="1600" dirty="0"/>
              <a:t>;</a:t>
            </a:r>
          </a:p>
          <a:p>
            <a:pPr lvl="0">
              <a:spcBef>
                <a:spcPts val="1200"/>
              </a:spcBef>
              <a:buFont typeface="+mj-lt"/>
              <a:buAutoNum type="arabicPeriod"/>
            </a:pPr>
            <a:r>
              <a:rPr lang="en-US" sz="1600" u="sng" dirty="0"/>
              <a:t>generates proven</a:t>
            </a:r>
            <a:r>
              <a:rPr lang="en-US" sz="1600" dirty="0"/>
              <a:t> and unambiguous, per capita healthcare </a:t>
            </a:r>
            <a:r>
              <a:rPr lang="en-US" sz="1600" u="sng" dirty="0"/>
              <a:t>cost savings</a:t>
            </a:r>
            <a:r>
              <a:rPr lang="en-US" sz="1600" dirty="0"/>
              <a:t>; and </a:t>
            </a:r>
          </a:p>
          <a:p>
            <a:pPr>
              <a:spcBef>
                <a:spcPts val="1200"/>
              </a:spcBef>
              <a:buFont typeface="+mj-lt"/>
              <a:buAutoNum type="arabicPeriod"/>
            </a:pPr>
            <a:r>
              <a:rPr lang="en-US" sz="1600" dirty="0"/>
              <a:t>offers </a:t>
            </a:r>
            <a:r>
              <a:rPr lang="en-US" sz="1600" u="sng" dirty="0"/>
              <a:t>fulfillment to patients and their medical providers</a:t>
            </a:r>
            <a:r>
              <a:rPr lang="en-US" sz="1600" dirty="0"/>
              <a:t>; </a:t>
            </a:r>
            <a:r>
              <a:rPr lang="en-US" sz="1600" b="1" u="sng" dirty="0">
                <a:solidFill>
                  <a:srgbClr val="0070C0"/>
                </a:solidFill>
              </a:rPr>
              <a:t>but</a:t>
            </a:r>
          </a:p>
          <a:p>
            <a:pPr lvl="0">
              <a:spcBef>
                <a:spcPts val="1200"/>
              </a:spcBef>
              <a:buFont typeface="+mj-lt"/>
              <a:buAutoNum type="arabicPeriod"/>
            </a:pPr>
            <a:r>
              <a:rPr lang="en-US" sz="1600" dirty="0">
                <a:solidFill>
                  <a:srgbClr val="0070C0"/>
                </a:solidFill>
              </a:rPr>
              <a:t>is also </a:t>
            </a:r>
            <a:r>
              <a:rPr lang="en-US" sz="1600" u="sng" dirty="0">
                <a:solidFill>
                  <a:srgbClr val="0070C0"/>
                </a:solidFill>
              </a:rPr>
              <a:t>simple</a:t>
            </a:r>
            <a:r>
              <a:rPr lang="en-US" sz="1600" dirty="0">
                <a:solidFill>
                  <a:srgbClr val="0070C0"/>
                </a:solidFill>
              </a:rPr>
              <a:t>, </a:t>
            </a:r>
            <a:r>
              <a:rPr lang="en-US" sz="1600" u="sng" dirty="0">
                <a:solidFill>
                  <a:srgbClr val="0070C0"/>
                </a:solidFill>
              </a:rPr>
              <a:t>fast-acting</a:t>
            </a:r>
            <a:r>
              <a:rPr lang="en-US" sz="1600" dirty="0">
                <a:solidFill>
                  <a:srgbClr val="0070C0"/>
                </a:solidFill>
              </a:rPr>
              <a:t>, and </a:t>
            </a:r>
            <a:r>
              <a:rPr lang="en-US" sz="1600" u="sng" dirty="0">
                <a:solidFill>
                  <a:srgbClr val="0070C0"/>
                </a:solidFill>
              </a:rPr>
              <a:t>durable</a:t>
            </a:r>
            <a:r>
              <a:rPr lang="en-US" sz="1600" dirty="0">
                <a:solidFill>
                  <a:srgbClr val="0070C0"/>
                </a:solidFill>
              </a:rPr>
              <a:t>;</a:t>
            </a:r>
          </a:p>
          <a:p>
            <a:pPr lvl="0">
              <a:spcBef>
                <a:spcPts val="1200"/>
              </a:spcBef>
              <a:buFont typeface="+mj-lt"/>
              <a:buAutoNum type="arabicPeriod"/>
            </a:pPr>
            <a:r>
              <a:rPr lang="en-US" sz="1600" dirty="0">
                <a:solidFill>
                  <a:srgbClr val="0070C0"/>
                </a:solidFill>
              </a:rPr>
              <a:t>is </a:t>
            </a:r>
            <a:r>
              <a:rPr lang="en-US" sz="1600" u="sng" dirty="0">
                <a:solidFill>
                  <a:srgbClr val="0070C0"/>
                </a:solidFill>
              </a:rPr>
              <a:t>scalable</a:t>
            </a:r>
            <a:r>
              <a:rPr lang="en-US" sz="1600" dirty="0">
                <a:solidFill>
                  <a:srgbClr val="0070C0"/>
                </a:solidFill>
              </a:rPr>
              <a:t>, which means easy to implement and maintain, and relatively inexpensive;</a:t>
            </a:r>
          </a:p>
          <a:p>
            <a:pPr lvl="0">
              <a:spcBef>
                <a:spcPts val="1200"/>
              </a:spcBef>
              <a:buFont typeface="+mj-lt"/>
              <a:buAutoNum type="arabicPeriod"/>
            </a:pPr>
            <a:r>
              <a:rPr lang="en-US" sz="1600" u="sng" dirty="0">
                <a:solidFill>
                  <a:srgbClr val="0070C0"/>
                </a:solidFill>
              </a:rPr>
              <a:t>applies to a whole community</a:t>
            </a:r>
            <a:r>
              <a:rPr lang="en-US" sz="1600" dirty="0">
                <a:solidFill>
                  <a:srgbClr val="0070C0"/>
                </a:solidFill>
              </a:rPr>
              <a:t>, which means a full and normally distributed population, and not merely an isolated subset;</a:t>
            </a:r>
          </a:p>
          <a:p>
            <a:pPr lvl="0">
              <a:spcBef>
                <a:spcPts val="1200"/>
              </a:spcBef>
              <a:buFont typeface="+mj-lt"/>
              <a:buAutoNum type="arabicPeriod"/>
            </a:pPr>
            <a:r>
              <a:rPr lang="en-US" sz="1600" u="sng" dirty="0">
                <a:solidFill>
                  <a:srgbClr val="0070C0"/>
                </a:solidFill>
              </a:rPr>
              <a:t>results in a true return on investment</a:t>
            </a:r>
            <a:r>
              <a:rPr lang="en-US" sz="1600" dirty="0">
                <a:solidFill>
                  <a:srgbClr val="0070C0"/>
                </a:solidFill>
              </a:rPr>
              <a:t> for the sponsoring health plan; and</a:t>
            </a:r>
          </a:p>
          <a:p>
            <a:pPr lvl="0">
              <a:spcBef>
                <a:spcPts val="1200"/>
              </a:spcBef>
              <a:buFont typeface="+mj-lt"/>
              <a:buAutoNum type="arabicPeriod"/>
            </a:pPr>
            <a:r>
              <a:rPr lang="en-US" sz="1600" dirty="0">
                <a:solidFill>
                  <a:srgbClr val="0070C0"/>
                </a:solidFill>
              </a:rPr>
              <a:t>is </a:t>
            </a:r>
            <a:r>
              <a:rPr lang="en-US" sz="1600" u="sng" dirty="0">
                <a:solidFill>
                  <a:srgbClr val="0070C0"/>
                </a:solidFill>
              </a:rPr>
              <a:t>socially acceptable</a:t>
            </a:r>
            <a:r>
              <a:rPr lang="en-US" sz="1600" dirty="0">
                <a:solidFill>
                  <a:srgbClr val="0070C0"/>
                </a:solidFill>
              </a:rPr>
              <a:t> and </a:t>
            </a:r>
            <a:r>
              <a:rPr lang="en-US" sz="1600" u="sng" dirty="0">
                <a:solidFill>
                  <a:srgbClr val="0070C0"/>
                </a:solidFill>
              </a:rPr>
              <a:t>sustainable</a:t>
            </a:r>
            <a:r>
              <a:rPr lang="en-US" sz="1600" dirty="0">
                <a:solidFill>
                  <a:srgbClr val="0070C0"/>
                </a:solidFill>
              </a:rPr>
              <a:t>.</a:t>
            </a:r>
          </a:p>
        </p:txBody>
      </p:sp>
      <p:sp>
        <p:nvSpPr>
          <p:cNvPr id="4" name="Date Placeholder 10">
            <a:extLst>
              <a:ext uri="{FF2B5EF4-FFF2-40B4-BE49-F238E27FC236}">
                <a16:creationId xmlns="" xmlns:a16="http://schemas.microsoft.com/office/drawing/2014/main" id="{B41A2EC0-CA7A-47B8-9651-79188C0842CE}"/>
              </a:ext>
            </a:extLst>
          </p:cNvPr>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itchFamily="-114" charset="-128"/>
                <a:cs typeface="+mn-cs"/>
              </a:rPr>
              <a:t>© 2018 MedEncentive, LLC. All Rights Reserved</a:t>
            </a:r>
          </a:p>
        </p:txBody>
      </p:sp>
    </p:spTree>
    <p:extLst>
      <p:ext uri="{BB962C8B-B14F-4D97-AF65-F5344CB8AC3E}">
        <p14:creationId xmlns:p14="http://schemas.microsoft.com/office/powerpoint/2010/main" val="322807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657454</TotalTime>
  <Words>3445</Words>
  <Application>Microsoft Office PowerPoint</Application>
  <PresentationFormat>On-screen Show (4:3)</PresentationFormat>
  <Paragraphs>397</Paragraphs>
  <Slides>72</Slides>
  <Notes>21</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72</vt:i4>
      </vt:variant>
    </vt:vector>
  </HeadingPairs>
  <TitlesOfParts>
    <vt:vector size="88" baseType="lpstr">
      <vt:lpstr>ＭＳ Ｐゴシック</vt:lpstr>
      <vt:lpstr>Arial</vt:lpstr>
      <vt:lpstr>Calibri</vt:lpstr>
      <vt:lpstr>Times New Roman</vt:lpstr>
      <vt:lpstr>Verdana</vt:lpstr>
      <vt:lpstr>12_Default Design</vt:lpstr>
      <vt:lpstr>16_Default Design</vt:lpstr>
      <vt:lpstr>18_Default Design</vt:lpstr>
      <vt:lpstr>20_Default Design</vt:lpstr>
      <vt:lpstr>54_Default Design</vt:lpstr>
      <vt:lpstr>94_Default Design</vt:lpstr>
      <vt:lpstr>84_Default Design</vt:lpstr>
      <vt:lpstr>87_Default Design</vt:lpstr>
      <vt:lpstr>88_Default Design</vt:lpstr>
      <vt:lpstr>28_Default Design</vt:lpstr>
      <vt:lpstr>85_Default Design</vt:lpstr>
      <vt:lpstr>PowerPoint Presentation</vt:lpstr>
      <vt:lpstr>The Question</vt:lpstr>
      <vt:lpstr>Health Care Cost Institute 2017 Health Care Cost and Utilization Report</vt:lpstr>
      <vt:lpstr>Background</vt:lpstr>
      <vt:lpstr>A Time for Disruption</vt:lpstr>
      <vt:lpstr>PowerPoint Presentation</vt:lpstr>
      <vt:lpstr>PowerPoint Presentation</vt:lpstr>
      <vt:lpstr>What are we trying to solve?  Precisely defining the problem to ensure success</vt:lpstr>
      <vt:lpstr>The “Ultimate Objective”</vt:lpstr>
      <vt:lpstr>PowerPoint Presentation</vt:lpstr>
      <vt:lpstr>PowerPoint Presentation</vt:lpstr>
      <vt:lpstr>Study Associating Low or Limited Health Literacy   and Lower Medication Adherence</vt:lpstr>
      <vt:lpstr>Patient Non-Adherence to Medications</vt:lpstr>
      <vt:lpstr>Study Associating Health Literacy and Hospitalizations</vt:lpstr>
      <vt:lpstr>Study Associating Health Literacy and  Emergency Room Visits/Hospitalizations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JAMA article by noted UPenn researchers</vt:lpstr>
      <vt:lpstr>Study confirms aligned patient-physician incentives are most effective…  </vt:lpstr>
      <vt:lpstr>PowerPoint Presentation</vt:lpstr>
      <vt:lpstr>PowerPoint Presentation</vt:lpstr>
      <vt:lpstr>PowerPoint Presentation</vt:lpstr>
      <vt:lpstr>How do we motivate someone to act on the information they learned?</vt:lpstr>
      <vt:lpstr>Confirming the Hawthorne effect in the doctor-patient relationship</vt:lpstr>
      <vt:lpstr>How do we motivate someone to act on the information they learned?</vt:lpstr>
      <vt:lpstr>PowerPoint Presentation</vt:lpstr>
      <vt:lpstr>PowerPoint Presentation</vt:lpstr>
      <vt:lpstr>PowerPoint Presentation</vt:lpstr>
      <vt:lpstr>PowerPoint Presentation</vt:lpstr>
      <vt:lpstr>PowerPoint Presentation</vt:lpstr>
      <vt:lpstr>Independent confirmation of method’s effectiveness</vt:lpstr>
      <vt:lpstr>PowerPoint Presentation</vt:lpstr>
      <vt:lpstr>A large scale test with the State of Oklahoma’s self-funded multiple employer plan</vt:lpstr>
      <vt:lpstr>PowerPoint Presentation</vt:lpstr>
      <vt:lpstr>PowerPoint Presentation</vt:lpstr>
      <vt:lpstr>PowerPoint Presentation</vt:lpstr>
      <vt:lpstr>Patient success rate far exceeded the 55% goal</vt:lpstr>
      <vt:lpstr>Provider successes started at a level adequate to achieve the pilot’s ROI goal, and then doubled…</vt:lpstr>
      <vt:lpstr>PowerPoint Presentation</vt:lpstr>
      <vt:lpstr>The Validation Institute was consulted to confirm the methods for measuring the outcomes</vt:lpstr>
      <vt:lpstr>State of Oklahoma Pilot Results  Group covered by the program demonstrated a 10.1% and 3.1% greater decline in hospitalizations  and emergency room visits per 1,000 per annum compared to the control group</vt:lpstr>
      <vt:lpstr>State of Oklahoma Pilot 2014-16 Preliminary Results (pending data access to test for confidence interval and attribution) Group covered by program experienced  6% decline in total PMPY costs compared to the control group,  translating to a 398.0% return on investment</vt:lpstr>
      <vt:lpstr>PowerPoint Presentation</vt:lpstr>
      <vt:lpstr>Located in Payne County, the Stillwater Medical Center’s installation ran concurrent with the State of Oklahoma pilot</vt:lpstr>
      <vt:lpstr>Stillwater Medical Center Patient engagement went well above 55%</vt:lpstr>
      <vt:lpstr>Stillwater Medical Center Provider engagement was excellent due to SMC’s leadership</vt:lpstr>
      <vt:lpstr>Stillwater Medical Center (with 2,000+ lives) Three-Year Results with the Method Against Nat’l Trend</vt:lpstr>
      <vt:lpstr>Stillwater Medical Center (with 2.000+ lives) Three-Year Results with the Method Against Nat’l Trend</vt:lpstr>
      <vt:lpstr>What happened in 2016?</vt:lpstr>
      <vt:lpstr>Stillwater Medical Center (with 2.000+ lives) Three-Year Results with the Method Against Nat’l Trend</vt:lpstr>
      <vt:lpstr>Stillwater Medical Center (with 2,000 + lives) SMC’s reduced costs can be attributed to reductions in hospitalizations and ER visits</vt:lpstr>
      <vt:lpstr>Stillwater Medical Center (with 2.000+ lives) Three-Year Results with the Method Against Nat’l Trend</vt:lpstr>
      <vt:lpstr>Stillwater Medical Center (with 2,000+ lives) Three-Year ROI Results with the Method Against Nat’l Trend</vt:lpstr>
      <vt:lpstr>PowerPoint Presentation</vt:lpstr>
      <vt:lpstr>Thousands upon thousands of voluntary patient testimonials...</vt:lpstr>
      <vt:lpstr>What employers say…</vt:lpstr>
      <vt:lpstr>What physician leaders say...</vt:lpstr>
      <vt:lpstr>Program is extremely popular – thousands of petitions from state employees and teachers seeking a continuation of the pilot…</vt:lpstr>
      <vt:lpstr>Pending Publications </vt:lpstr>
      <vt:lpstr>PowerPoint Presentation</vt:lpstr>
      <vt:lpstr>PowerPoint Presentation</vt:lpstr>
    </vt:vector>
  </TitlesOfParts>
  <Company>CompOne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jgreene</dc:creator>
  <cp:lastModifiedBy>Ashley</cp:lastModifiedBy>
  <cp:revision>1976</cp:revision>
  <cp:lastPrinted>2018-11-15T16:44:58Z</cp:lastPrinted>
  <dcterms:created xsi:type="dcterms:W3CDTF">2007-01-17T15:22:33Z</dcterms:created>
  <dcterms:modified xsi:type="dcterms:W3CDTF">2020-04-03T16:34:27Z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chive">
    <vt:lpwstr>0</vt:lpwstr>
  </property>
  <property fmtid="{D5CDD505-2E9C-101B-9397-08002B2CF9AE}" pid="3" name="Document Title">
    <vt:lpwstr>Template: PowerPoint Healthwise no Agenda</vt:lpwstr>
  </property>
  <property fmtid="{D5CDD505-2E9C-101B-9397-08002B2CF9AE}" pid="4" name="Owner">
    <vt:lpwstr>9</vt:lpwstr>
  </property>
  <property fmtid="{D5CDD505-2E9C-101B-9397-08002B2CF9AE}" pid="5" name="Publish">
    <vt:lpwstr>0</vt:lpwstr>
  </property>
  <property fmtid="{D5CDD505-2E9C-101B-9397-08002B2CF9AE}" pid="6" name="Document Number">
    <vt:lpwstr>5222</vt:lpwstr>
  </property>
  <property fmtid="{D5CDD505-2E9C-101B-9397-08002B2CF9AE}" pid="7" name="Revision Date">
    <vt:lpwstr>2006-11-21T00:00:00Z</vt:lpwstr>
  </property>
  <property fmtid="{D5CDD505-2E9C-101B-9397-08002B2CF9AE}" pid="8" name="CRM Document Title">
    <vt:lpwstr>NA</vt:lpwstr>
  </property>
  <property fmtid="{D5CDD505-2E9C-101B-9397-08002B2CF9AE}" pid="9" name="Document Type">
    <vt:lpwstr>Template</vt:lpwstr>
  </property>
  <property fmtid="{D5CDD505-2E9C-101B-9397-08002B2CF9AE}" pid="10" name="Distribution">
    <vt:lpwstr>Internal</vt:lpwstr>
  </property>
  <property fmtid="{D5CDD505-2E9C-101B-9397-08002B2CF9AE}" pid="11" name="Product Name">
    <vt:lpwstr/>
  </property>
</Properties>
</file>