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4" r:id="rId3"/>
    <p:sldMasterId id="2147483711" r:id="rId4"/>
  </p:sldMasterIdLst>
  <p:notesMasterIdLst>
    <p:notesMasterId r:id="rId21"/>
  </p:notesMasterIdLst>
  <p:handoutMasterIdLst>
    <p:handoutMasterId r:id="rId22"/>
  </p:handoutMasterIdLst>
  <p:sldIdLst>
    <p:sldId id="348" r:id="rId5"/>
    <p:sldId id="347" r:id="rId6"/>
    <p:sldId id="346" r:id="rId7"/>
    <p:sldId id="349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</p:sldIdLst>
  <p:sldSz cx="9144000" cy="6858000" type="screen4x3"/>
  <p:notesSz cx="7102475" cy="9388475"/>
  <p:embeddedFontLst>
    <p:embeddedFont>
      <p:font typeface="Lexend" panose="020B0604020202020204" charset="0"/>
      <p:regular r:id="rId23"/>
      <p:bold r:id="rId24"/>
    </p:embeddedFont>
    <p:embeddedFont>
      <p:font typeface="Lexend Deca SemiBold" panose="020B0604020202020204" charset="0"/>
      <p:bold r:id="rId25"/>
    </p:embeddedFont>
    <p:embeddedFont>
      <p:font typeface="Lexend Light" panose="020B0604020202020204" charset="0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  <a:srgbClr val="44516C"/>
    <a:srgbClr val="C63C00"/>
    <a:srgbClr val="96C7FF"/>
    <a:srgbClr val="0059C1"/>
    <a:srgbClr val="517DA7"/>
    <a:srgbClr val="4E5A73"/>
    <a:srgbClr val="47AD47"/>
    <a:srgbClr val="C43927"/>
    <a:srgbClr val="E67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742" autoAdjust="0"/>
    <p:restoredTop sz="80372" autoAdjust="0"/>
  </p:normalViewPr>
  <p:slideViewPr>
    <p:cSldViewPr snapToGrid="0">
      <p:cViewPr varScale="1">
        <p:scale>
          <a:sx n="68" d="100"/>
          <a:sy n="68" d="100"/>
        </p:scale>
        <p:origin x="954" y="60"/>
      </p:cViewPr>
      <p:guideLst>
        <p:guide orient="horz" pos="42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16"/>
    </p:cViewPr>
  </p:sorterViewPr>
  <p:notesViewPr>
    <p:cSldViewPr snapToGrid="0" showGuides="1">
      <p:cViewPr varScale="1">
        <p:scale>
          <a:sx n="86" d="100"/>
          <a:sy n="86" d="100"/>
        </p:scale>
        <p:origin x="29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Level Funding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Self-Funding</a:t>
            </a:r>
          </a:p>
        </c:rich>
      </c:tx>
      <c:layout>
        <c:manualLayout>
          <c:xMode val="edge"/>
          <c:yMode val="edge"/>
          <c:x val="0.33867790871497955"/>
          <c:y val="2.0700727785429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Sheet1!$B$8</c:f>
              <c:strCache>
                <c:ptCount val="1"/>
                <c:pt idx="0">
                  <c:v>SELD-FUNDED</c:v>
                </c:pt>
              </c:strCache>
            </c:strRef>
          </c:tx>
          <c:dPt>
            <c:idx val="0"/>
            <c:bubble3D val="0"/>
            <c:spPr>
              <a:solidFill>
                <a:srgbClr val="C63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22-478D-A535-27CEB0FBA784}"/>
              </c:ext>
            </c:extLst>
          </c:dPt>
          <c:dPt>
            <c:idx val="1"/>
            <c:bubble3D val="0"/>
            <c:spPr>
              <a:solidFill>
                <a:srgbClr val="96C7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22-478D-A535-27CEB0FBA784}"/>
              </c:ext>
            </c:extLst>
          </c:dPt>
          <c:cat>
            <c:strRef>
              <c:f>Sheet1!$A$9:$A$10</c:f>
              <c:strCache>
                <c:ptCount val="2"/>
                <c:pt idx="0">
                  <c:v>FIXED</c:v>
                </c:pt>
                <c:pt idx="1">
                  <c:v>VERIABLE</c:v>
                </c:pt>
              </c:strCache>
            </c:strRef>
          </c:cat>
          <c:val>
            <c:numRef>
              <c:f>Sheet1!$B$9:$B$10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22-478D-A535-27CEB0FBA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LEVEL FUNDING</c:v>
                </c:pt>
              </c:strCache>
            </c:strRef>
          </c:tx>
          <c:dPt>
            <c:idx val="0"/>
            <c:bubble3D val="0"/>
            <c:spPr>
              <a:solidFill>
                <a:srgbClr val="C63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F3-4553-B6AA-4782FDC38BE1}"/>
              </c:ext>
            </c:extLst>
          </c:dPt>
          <c:dPt>
            <c:idx val="1"/>
            <c:bubble3D val="0"/>
            <c:spPr>
              <a:solidFill>
                <a:srgbClr val="96C7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F3-4553-B6AA-4782FDC38BE1}"/>
              </c:ext>
            </c:extLst>
          </c:dPt>
          <c:cat>
            <c:strRef>
              <c:f>Sheet1!$A$4:$A$5</c:f>
              <c:strCache>
                <c:ptCount val="2"/>
                <c:pt idx="0">
                  <c:v>FIXED</c:v>
                </c:pt>
                <c:pt idx="1">
                  <c:v>VERIABLE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F3-4553-B6AA-4782FDC38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Sheet1!$B$12</c:f>
              <c:strCache>
                <c:ptCount val="1"/>
                <c:pt idx="0">
                  <c:v>FULLY INSURED</c:v>
                </c:pt>
              </c:strCache>
            </c:strRef>
          </c:tx>
          <c:spPr>
            <a:solidFill>
              <a:srgbClr val="96C7FF"/>
            </a:solidFill>
          </c:spPr>
          <c:dPt>
            <c:idx val="0"/>
            <c:bubble3D val="0"/>
            <c:spPr>
              <a:solidFill>
                <a:srgbClr val="96C7FF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42-495C-9753-424316C7B967}"/>
              </c:ext>
            </c:extLst>
          </c:dPt>
          <c:dPt>
            <c:idx val="1"/>
            <c:bubble3D val="0"/>
            <c:spPr>
              <a:solidFill>
                <a:srgbClr val="96C7FF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42-495C-9753-424316C7B967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E42-495C-9753-424316C7B967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E42-495C-9753-424316C7B967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Sheet1!$A$13:$A$14</c:f>
              <c:strCache>
                <c:ptCount val="2"/>
                <c:pt idx="0">
                  <c:v>FIXED</c:v>
                </c:pt>
                <c:pt idx="1">
                  <c:v>VARIABLE</c:v>
                </c:pt>
              </c:strCache>
            </c:strRef>
          </c:cat>
          <c:val>
            <c:numRef>
              <c:f>Sheet1!$B$13:$B$14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42-495C-9753-424316C7B96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BDD41B8E-740C-418D-98B5-674137528F80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74A085CB-E956-4388-85BA-E2885A0062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6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6641A8B4-0AA8-4B91-AFBE-1E618CD8B309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532122F-CC2D-4656-8EFB-C1DA0077E9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8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2122F-CC2D-4656-8EFB-C1DA0077E9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8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Protects against large claims above the “specific limit” or “deductible”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*Only within the contract period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Covers both employees &amp; dependents, reimbursing the </a:t>
            </a:r>
            <a:r>
              <a:rPr lang="en-US" u="sng" dirty="0">
                <a:solidFill>
                  <a:schemeClr val="tx1"/>
                </a:solidFill>
              </a:rPr>
              <a:t>employer</a:t>
            </a:r>
            <a:r>
              <a:rPr lang="en-US" dirty="0">
                <a:solidFill>
                  <a:schemeClr val="tx1"/>
                </a:solidFill>
              </a:rPr>
              <a:t> not the employee</a:t>
            </a:r>
          </a:p>
          <a:p>
            <a:r>
              <a:rPr lang="en-US" b="1" dirty="0">
                <a:solidFill>
                  <a:schemeClr val="tx1"/>
                </a:solidFill>
              </a:rPr>
              <a:t>Laser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Carve out, or specific limit different than the group ISL for large, known risk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Higher deductible than group</a:t>
            </a:r>
          </a:p>
          <a:p>
            <a:r>
              <a:rPr lang="en-US" b="1" dirty="0">
                <a:solidFill>
                  <a:schemeClr val="tx1"/>
                </a:solidFill>
              </a:rPr>
              <a:t>Specific claims not factored into Aggregate Coverage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2400" b="1" dirty="0"/>
              <a:t>Aggregate Coverage</a:t>
            </a:r>
            <a:r>
              <a:rPr lang="en-US" sz="2400" dirty="0"/>
              <a:t>: Protects the group from covered loss from aggregated claims over the policy period</a:t>
            </a:r>
          </a:p>
          <a:p>
            <a:pPr lvl="1"/>
            <a:r>
              <a:rPr lang="en-US" sz="2000" dirty="0"/>
              <a:t>Covers all claims over the Aggregate deductible or “corridor”</a:t>
            </a:r>
          </a:p>
          <a:p>
            <a:pPr lvl="2"/>
            <a:r>
              <a:rPr lang="en-US" sz="1800" dirty="0"/>
              <a:t>Common corridors from 10-25% above expected claims</a:t>
            </a:r>
          </a:p>
          <a:p>
            <a:pPr lvl="1"/>
            <a:r>
              <a:rPr lang="en-US" sz="2000" dirty="0"/>
              <a:t>ISL claims excluded</a:t>
            </a:r>
          </a:p>
          <a:p>
            <a:r>
              <a:rPr lang="en-US" sz="2400" dirty="0"/>
              <a:t>Typically covers Med/Rx only but can include Dental &amp; Vision (uncommon)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2122F-CC2D-4656-8EFB-C1DA0077E9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2122F-CC2D-4656-8EFB-C1DA0077E9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8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455"/>
              </a:spcAft>
            </a:pPr>
            <a:r>
              <a:rPr lang="en-US" sz="2800" b="1" dirty="0"/>
              <a:t>Contract Terms</a:t>
            </a:r>
          </a:p>
          <a:p>
            <a:pPr lvl="1">
              <a:spcAft>
                <a:spcPts val="455"/>
              </a:spcAft>
            </a:pPr>
            <a:r>
              <a:rPr lang="en-US" sz="2000" b="1" dirty="0"/>
              <a:t>Incurred Period/Paid Period; expressed in months</a:t>
            </a:r>
          </a:p>
          <a:p>
            <a:pPr lvl="1">
              <a:spcAft>
                <a:spcPts val="455"/>
              </a:spcAft>
            </a:pPr>
            <a:r>
              <a:rPr lang="en-US" sz="2000" b="1" dirty="0"/>
              <a:t>12/12 </a:t>
            </a:r>
            <a:r>
              <a:rPr lang="en-US" sz="2000" dirty="0"/>
              <a:t>– claims incurred and paid within a 12-month period </a:t>
            </a:r>
          </a:p>
          <a:p>
            <a:pPr lvl="1">
              <a:spcAft>
                <a:spcPts val="455"/>
              </a:spcAft>
            </a:pPr>
            <a:r>
              <a:rPr lang="en-US" sz="2000" b="1" dirty="0"/>
              <a:t>15/12</a:t>
            </a:r>
            <a:r>
              <a:rPr lang="en-US" sz="2000" dirty="0"/>
              <a:t> – includes claims incurred up to 3 months prior to the contract and paid within the 12-month contract period (run-in coverage)</a:t>
            </a:r>
          </a:p>
          <a:p>
            <a:pPr lvl="1">
              <a:spcAft>
                <a:spcPts val="455"/>
              </a:spcAft>
            </a:pPr>
            <a:r>
              <a:rPr lang="en-US" sz="2000" b="1" dirty="0"/>
              <a:t>12/15</a:t>
            </a:r>
            <a:r>
              <a:rPr lang="en-US" sz="2000" dirty="0"/>
              <a:t> – includes claim incurred within the 12-month contract period and paid up to 3 months after the end of the contract (run-out coverage)</a:t>
            </a:r>
          </a:p>
          <a:p>
            <a:pPr lvl="1">
              <a:spcAft>
                <a:spcPts val="455"/>
              </a:spcAft>
            </a:pPr>
            <a:r>
              <a:rPr lang="en-US" sz="2000" b="1" dirty="0"/>
              <a:t>Paid/12</a:t>
            </a:r>
            <a:r>
              <a:rPr lang="en-US" sz="2000" dirty="0"/>
              <a:t> – claims incurred from the moment of contract inception and paid within the 12-month contract period (maximum coverage, no coverage gaps, most expensive)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2122F-CC2D-4656-8EFB-C1DA0077E9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9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2122F-CC2D-4656-8EFB-C1DA0077E96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6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2122F-CC2D-4656-8EFB-C1DA0077E96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68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manage $550 million in stop loss premium, which if you put Benecon out in the open marketplace, makes us the 5</a:t>
            </a:r>
            <a:r>
              <a:rPr lang="en-US" baseline="30000" dirty="0"/>
              <a:t>th</a:t>
            </a:r>
            <a:r>
              <a:rPr lang="en-US" dirty="0"/>
              <a:t> largest stop loss carrier.  When you think about stop loss markets, it’s Sun Life, Symetra, HCC, Voya then Benecon.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2122F-CC2D-4656-8EFB-C1DA0077E96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" y="0"/>
            <a:ext cx="9130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0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3716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195513"/>
            <a:ext cx="3868737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716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95513"/>
            <a:ext cx="3887788" cy="37480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28650" y="6176963"/>
            <a:ext cx="457200" cy="681037"/>
          </a:xfrm>
          <a:prstGeom prst="rect">
            <a:avLst/>
          </a:prstGeom>
        </p:spPr>
        <p:txBody>
          <a:bodyPr/>
          <a:lstStyle/>
          <a:p>
            <a:fld id="{C3933D86-25AF-4590-88D2-56F90C5945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8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28601"/>
            <a:ext cx="2949575" cy="15470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228601"/>
            <a:ext cx="4629150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956390"/>
            <a:ext cx="2949575" cy="39872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28650" y="6176963"/>
            <a:ext cx="457200" cy="681037"/>
          </a:xfrm>
          <a:prstGeom prst="rect">
            <a:avLst/>
          </a:prstGeom>
        </p:spPr>
        <p:txBody>
          <a:bodyPr/>
          <a:lstStyle/>
          <a:p>
            <a:fld id="{C3933D86-25AF-4590-88D2-56F90C5945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5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507" b="59148"/>
          <a:stretch/>
        </p:blipFill>
        <p:spPr>
          <a:xfrm flipH="1">
            <a:off x="-24066" y="1"/>
            <a:ext cx="9176771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9"/>
          <a:stretch/>
        </p:blipFill>
        <p:spPr>
          <a:xfrm>
            <a:off x="344906" y="1371600"/>
            <a:ext cx="4416555" cy="10315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8650" y="6176963"/>
            <a:ext cx="457200" cy="6810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A5C"/>
                </a:solidFill>
              </a:defRPr>
            </a:lvl1pPr>
          </a:lstStyle>
          <a:p>
            <a:fld id="{C3933D86-25AF-4590-88D2-56F90C5945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48023" y="3324563"/>
            <a:ext cx="5286375" cy="469232"/>
          </a:xfrm>
        </p:spPr>
        <p:txBody>
          <a:bodyPr anchor="ctr" anchorCtr="0"/>
          <a:lstStyle>
            <a:lvl1pPr marL="0" indent="0">
              <a:buNone/>
              <a:defRPr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8650" y="3223260"/>
            <a:ext cx="2468880" cy="2468880"/>
          </a:xfrm>
          <a:prstGeom prst="ellipse">
            <a:avLst/>
          </a:prstGeom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48025" y="3893227"/>
            <a:ext cx="5286375" cy="469232"/>
          </a:xfrm>
        </p:spPr>
        <p:txBody>
          <a:bodyPr anchor="ctr" anchorCtr="0"/>
          <a:lstStyle>
            <a:lvl1pPr marL="0" indent="0">
              <a:buNone/>
              <a:defRPr b="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248024" y="4457700"/>
            <a:ext cx="5286375" cy="14859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95525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EBC64-9AFD-FB64-8821-762F8DC1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43" y="284916"/>
            <a:ext cx="845590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A2597-56F4-2A00-2DDC-AB0243E5C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176" y="1826164"/>
            <a:ext cx="4114800" cy="4422775"/>
          </a:xfrm>
        </p:spPr>
        <p:txBody>
          <a:bodyPr tIns="0"/>
          <a:lstStyle>
            <a:lvl1pPr marL="301229" indent="-205979"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37CF6-B801-44CC-43D6-2B4A895DE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5152" y="1826164"/>
            <a:ext cx="4114800" cy="4422775"/>
          </a:xfr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6E6A3F9-6583-1B29-33BF-3B313402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E45-A097-46FE-B35E-A8F4D926FF0C}" type="datetime1">
              <a:rPr lang="en-US" smtClean="0"/>
              <a:t>7/29/2024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DD956BA-A9A1-55B8-B8DC-4442D601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4B6099-BEBD-BCF1-23DC-35EAA1AA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4D74CB-9C38-0F10-2472-F27243998D51}"/>
              </a:ext>
            </a:extLst>
          </p:cNvPr>
          <p:cNvGrpSpPr/>
          <p:nvPr/>
        </p:nvGrpSpPr>
        <p:grpSpPr>
          <a:xfrm>
            <a:off x="296199" y="1392862"/>
            <a:ext cx="205740" cy="274320"/>
            <a:chOff x="4595437" y="5283262"/>
            <a:chExt cx="274320" cy="27432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2059A7-7BFA-DC44-4E6E-60C1D2CCF3F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65377" y="5420422"/>
              <a:ext cx="27432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90FF64-0AB5-9D13-0035-452A9EAE751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32597" y="5417248"/>
              <a:ext cx="0" cy="27432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902F42-35B3-90FB-4F43-4BFFF4C1FE3E}"/>
              </a:ext>
            </a:extLst>
          </p:cNvPr>
          <p:cNvCxnSpPr>
            <a:cxnSpLocks/>
          </p:cNvCxnSpPr>
          <p:nvPr/>
        </p:nvCxnSpPr>
        <p:spPr>
          <a:xfrm>
            <a:off x="4572000" y="1797271"/>
            <a:ext cx="0" cy="4480560"/>
          </a:xfrm>
          <a:prstGeom prst="line">
            <a:avLst/>
          </a:prstGeom>
          <a:ln w="12700" cap="rnd">
            <a:solidFill>
              <a:schemeClr val="tx2">
                <a:lumMod val="40000"/>
                <a:lumOff val="6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3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1F9E3632-6BA3-177B-8E43-F9D175C95285}"/>
              </a:ext>
            </a:extLst>
          </p:cNvPr>
          <p:cNvSpPr/>
          <p:nvPr/>
        </p:nvSpPr>
        <p:spPr>
          <a:xfrm rot="10800000">
            <a:off x="-6017" y="-32084"/>
            <a:ext cx="4722396" cy="6914148"/>
          </a:xfrm>
          <a:custGeom>
            <a:avLst/>
            <a:gdLst>
              <a:gd name="connsiteX0" fmla="*/ 1890586 w 6731921"/>
              <a:gd name="connsiteY0" fmla="*/ 6914148 h 6914148"/>
              <a:gd name="connsiteX1" fmla="*/ 0 w 6731921"/>
              <a:gd name="connsiteY1" fmla="*/ 6914148 h 6914148"/>
              <a:gd name="connsiteX2" fmla="*/ 1001614 w 6731921"/>
              <a:gd name="connsiteY2" fmla="*/ 1 h 6914148"/>
              <a:gd name="connsiteX3" fmla="*/ 1002629 w 6731921"/>
              <a:gd name="connsiteY3" fmla="*/ 7896 h 6914148"/>
              <a:gd name="connsiteX4" fmla="*/ 1002629 w 6731921"/>
              <a:gd name="connsiteY4" fmla="*/ 0 h 6914148"/>
              <a:gd name="connsiteX5" fmla="*/ 6731921 w 6731921"/>
              <a:gd name="connsiteY5" fmla="*/ 0 h 6914148"/>
              <a:gd name="connsiteX6" fmla="*/ 6731921 w 6731921"/>
              <a:gd name="connsiteY6" fmla="*/ 6914147 h 6914148"/>
              <a:gd name="connsiteX7" fmla="*/ 1890586 w 6731921"/>
              <a:gd name="connsiteY7" fmla="*/ 6914147 h 691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1921" h="6914148">
                <a:moveTo>
                  <a:pt x="1890586" y="6914148"/>
                </a:moveTo>
                <a:lnTo>
                  <a:pt x="0" y="6914148"/>
                </a:lnTo>
                <a:lnTo>
                  <a:pt x="1001614" y="1"/>
                </a:lnTo>
                <a:lnTo>
                  <a:pt x="1002629" y="7896"/>
                </a:lnTo>
                <a:lnTo>
                  <a:pt x="1002629" y="0"/>
                </a:lnTo>
                <a:lnTo>
                  <a:pt x="6731921" y="0"/>
                </a:lnTo>
                <a:lnTo>
                  <a:pt x="6731921" y="6914147"/>
                </a:lnTo>
                <a:lnTo>
                  <a:pt x="1890586" y="69141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6F99D-1494-A7B5-F5F3-81F90645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75" y="342900"/>
            <a:ext cx="3371899" cy="2544678"/>
          </a:xfrm>
        </p:spPr>
        <p:txBody>
          <a:bodyPr anchor="b"/>
          <a:lstStyle>
            <a:lvl1pPr marL="5954" indent="0">
              <a:tabLst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CA825-F8E8-7536-EE05-DAC9AF389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394" y="1223211"/>
            <a:ext cx="4078706" cy="5025188"/>
          </a:xfrm>
        </p:spPr>
        <p:txBody>
          <a:bodyPr tIns="0" bIns="0" anchor="ctr"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28142-B6EC-EBAC-17C7-7327CD068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9843" y="3096127"/>
            <a:ext cx="3371898" cy="3152273"/>
          </a:xfrm>
        </p:spPr>
        <p:txBody>
          <a:bodyPr tIns="0" bIns="0"/>
          <a:lstStyle>
            <a:lvl1pPr marL="5954" indent="0">
              <a:buNone/>
              <a:tabLst/>
              <a:defRPr sz="15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7139C-D6FE-28C7-F5F3-42E3B929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893-F387-425D-B847-493666E7A275}" type="datetime1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08BF2-009E-D9EA-D5CE-8F715E6A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368AB-9523-72DC-F6CB-5419F348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07A9071-01F7-E0C5-98C7-264206F0E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362"/>
          <a:stretch/>
        </p:blipFill>
        <p:spPr>
          <a:xfrm>
            <a:off x="8631169" y="6362366"/>
            <a:ext cx="524864" cy="41720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CAD1050-E601-6D42-F0CC-8DC030E56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2110" y="6472747"/>
            <a:ext cx="655255" cy="180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7AD4EB-32B2-79BC-19BB-5BEB6BD3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16" y="350921"/>
            <a:ext cx="3014584" cy="2552700"/>
          </a:xfrm>
        </p:spPr>
        <p:txBody>
          <a:bodyPr anchor="b"/>
          <a:lstStyle>
            <a:lvl1pPr marL="5954" indent="0">
              <a:tabLst/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1C8F6-F181-2E2A-19EA-AAB000476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82317" y="3094121"/>
            <a:ext cx="3018784" cy="3162300"/>
          </a:xfrm>
        </p:spPr>
        <p:txBody>
          <a:bodyPr tIns="0" bIns="0"/>
          <a:lstStyle>
            <a:lvl1pPr marL="0" indent="0">
              <a:buFont typeface="Arial" panose="020B0604020202020204" pitchFamily="34" charset="0"/>
              <a:buNone/>
              <a:tabLst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B5BA6-170D-5357-4090-E12E6DD5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5363-48C6-4B43-9954-29B0A3B6AC18}" type="datetime1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DD335-A490-2DF2-98FB-3842F7B8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1B9DE-1F2C-F700-AC72-F78DBCED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095F60-6A9F-0B6B-D412-37F39A4ED8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72" y="-28592"/>
            <a:ext cx="5775155" cy="6915185"/>
          </a:xfrm>
          <a:custGeom>
            <a:avLst/>
            <a:gdLst>
              <a:gd name="connsiteX0" fmla="*/ 0 w 7700207"/>
              <a:gd name="connsiteY0" fmla="*/ 0 h 6915185"/>
              <a:gd name="connsiteX1" fmla="*/ 7700207 w 7700207"/>
              <a:gd name="connsiteY1" fmla="*/ 0 h 6915185"/>
              <a:gd name="connsiteX2" fmla="*/ 6560261 w 7700207"/>
              <a:gd name="connsiteY2" fmla="*/ 6915185 h 6915185"/>
              <a:gd name="connsiteX3" fmla="*/ 6551147 w 7700207"/>
              <a:gd name="connsiteY3" fmla="*/ 6915185 h 6915185"/>
              <a:gd name="connsiteX4" fmla="*/ 0 w 7700207"/>
              <a:gd name="connsiteY4" fmla="*/ 6902960 h 691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0207" h="6915185">
                <a:moveTo>
                  <a:pt x="0" y="0"/>
                </a:moveTo>
                <a:lnTo>
                  <a:pt x="7700207" y="0"/>
                </a:lnTo>
                <a:lnTo>
                  <a:pt x="6560261" y="6915185"/>
                </a:lnTo>
                <a:lnTo>
                  <a:pt x="6551147" y="6915185"/>
                </a:lnTo>
                <a:lnTo>
                  <a:pt x="0" y="690296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9525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D39B-3A7A-235F-AF03-0DB590E1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FD1BA-F139-9402-36C7-AE2C7A62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3F5B-D853-427D-9BE6-A12730114572}" type="datetime1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3A051-D3B6-928E-A008-64FD6D92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D62E4-B882-81EF-B47D-8FBC9EC8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9F3802-A705-2E86-3EF1-8C0779545640}"/>
              </a:ext>
            </a:extLst>
          </p:cNvPr>
          <p:cNvGrpSpPr/>
          <p:nvPr/>
        </p:nvGrpSpPr>
        <p:grpSpPr>
          <a:xfrm>
            <a:off x="296199" y="1392862"/>
            <a:ext cx="205740" cy="274320"/>
            <a:chOff x="4595437" y="5283262"/>
            <a:chExt cx="274320" cy="27432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912B3C8-D943-A5DC-2B16-1296D4C3F69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65377" y="5420422"/>
              <a:ext cx="27432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3BF67F-F0D1-1C17-FC37-0FDF40BC684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32597" y="5417248"/>
              <a:ext cx="0" cy="27432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40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CB59F96D-A17C-AC4E-5D9D-83A2D73D33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6638" y="2847519"/>
            <a:ext cx="4210724" cy="11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7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28FC5-2869-F434-357B-8A3E8ABE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67B7B701-F5D9-6969-131F-66EC7E03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6229-C50D-4D90-818A-03986522CB13}" type="datetime1">
              <a:rPr lang="en-US" smtClean="0"/>
              <a:t>7/29/2024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23DD6344-5D3A-010A-0C0B-A3DA76BC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3B3A7E51-0E3F-E11D-A137-3607946A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‹#›</a:t>
            </a:fld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9ABC72B-9793-6718-4092-7DAF62A71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43" y="1825624"/>
            <a:ext cx="8457057" cy="4422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BAE3CE9-B011-F9DD-C183-E8A318EA8642}"/>
              </a:ext>
            </a:extLst>
          </p:cNvPr>
          <p:cNvGrpSpPr/>
          <p:nvPr/>
        </p:nvGrpSpPr>
        <p:grpSpPr>
          <a:xfrm>
            <a:off x="296199" y="1392862"/>
            <a:ext cx="205740" cy="274320"/>
            <a:chOff x="4595437" y="5283262"/>
            <a:chExt cx="274320" cy="27432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DCF191B-854E-182C-EDAB-9E6AAA1D7F9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65377" y="5420422"/>
              <a:ext cx="27432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F7AFC27-7D63-6969-615F-D6D345E4B5B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32597" y="5417248"/>
              <a:ext cx="0" cy="27432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149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igh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AF6FB9D-900D-1BED-FA4D-F928B938D9C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386890" y="-16901"/>
            <a:ext cx="5775158" cy="6874901"/>
          </a:xfrm>
          <a:custGeom>
            <a:avLst/>
            <a:gdLst>
              <a:gd name="connsiteX0" fmla="*/ 0 w 7708232"/>
              <a:gd name="connsiteY0" fmla="*/ 0 h 6914148"/>
              <a:gd name="connsiteX1" fmla="*/ 2164772 w 7708232"/>
              <a:gd name="connsiteY1" fmla="*/ 0 h 6914148"/>
              <a:gd name="connsiteX2" fmla="*/ 2164772 w 7708232"/>
              <a:gd name="connsiteY2" fmla="*/ 1 h 6914148"/>
              <a:gd name="connsiteX3" fmla="*/ 7708232 w 7708232"/>
              <a:gd name="connsiteY3" fmla="*/ 1 h 6914148"/>
              <a:gd name="connsiteX4" fmla="*/ 7708232 w 7708232"/>
              <a:gd name="connsiteY4" fmla="*/ 6914148 h 6914148"/>
              <a:gd name="connsiteX5" fmla="*/ 1148037 w 7708232"/>
              <a:gd name="connsiteY5" fmla="*/ 6914148 h 6914148"/>
              <a:gd name="connsiteX6" fmla="*/ 1148037 w 7708232"/>
              <a:gd name="connsiteY6" fmla="*/ 6906252 h 6914148"/>
              <a:gd name="connsiteX7" fmla="*/ 1146875 w 7708232"/>
              <a:gd name="connsiteY7" fmla="*/ 6914147 h 691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8232" h="6914148">
                <a:moveTo>
                  <a:pt x="0" y="0"/>
                </a:moveTo>
                <a:lnTo>
                  <a:pt x="2164772" y="0"/>
                </a:lnTo>
                <a:lnTo>
                  <a:pt x="2164772" y="1"/>
                </a:lnTo>
                <a:lnTo>
                  <a:pt x="7708232" y="1"/>
                </a:lnTo>
                <a:lnTo>
                  <a:pt x="7708232" y="6914148"/>
                </a:lnTo>
                <a:lnTo>
                  <a:pt x="1148037" y="6914148"/>
                </a:lnTo>
                <a:lnTo>
                  <a:pt x="1148037" y="6906252"/>
                </a:lnTo>
                <a:lnTo>
                  <a:pt x="1146875" y="6914147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to add an image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7A9071-01F7-E0C5-98C7-264206F0E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362"/>
          <a:stretch/>
        </p:blipFill>
        <p:spPr>
          <a:xfrm>
            <a:off x="8631169" y="6362366"/>
            <a:ext cx="524864" cy="41720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CAD1050-E601-6D42-F0CC-8DC030E56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2110" y="6472747"/>
            <a:ext cx="655255" cy="180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7AD4EB-32B2-79BC-19BB-5BEB6BD3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27" y="350921"/>
            <a:ext cx="2990088" cy="2552700"/>
          </a:xfrm>
        </p:spPr>
        <p:txBody>
          <a:bodyPr anchor="b"/>
          <a:lstStyle>
            <a:lvl1pPr marL="5954" indent="0">
              <a:tabLst/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1C8F6-F181-2E2A-19EA-AAB000476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027" y="3094121"/>
            <a:ext cx="3223260" cy="3162300"/>
          </a:xfrm>
        </p:spPr>
        <p:txBody>
          <a:bodyPr tIns="0" bIns="0"/>
          <a:lstStyle>
            <a:lvl1pPr marL="0" indent="0">
              <a:buFont typeface="Arial" panose="020B0604020202020204" pitchFamily="34" charset="0"/>
              <a:buNone/>
              <a:tabLst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B5BA6-170D-5357-4090-E12E6DD5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DC4-3B5E-4EA8-88F3-BCFBB04F6841}" type="datetime1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DD335-A490-2DF2-98FB-3842F7B8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1B9DE-1F2C-F700-AC72-F78DBCED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. Aggre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750" y="924674"/>
            <a:ext cx="3599344" cy="50563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650" y="6176963"/>
            <a:ext cx="457200" cy="681037"/>
          </a:xfrm>
          <a:prstGeom prst="rect">
            <a:avLst/>
          </a:prstGeom>
        </p:spPr>
        <p:txBody>
          <a:bodyPr/>
          <a:lstStyle/>
          <a:p>
            <a:fld id="{2785986B-A0EC-477F-8376-680355ADE3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609600" y="850605"/>
            <a:ext cx="7924800" cy="532635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following contains information related to the unique group purchasing approach of The Benecon Group. This consists of risk sharing models and mathematical formulas that Benecon considers proprietary intellectual property.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By reviewing this presentation, it is understood that the holder of this information shall keep all ideas and concepts in strict confidence. 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Without the prior written consent of The Benecon Group, no one shall copy, reproduce or disclose in any manner any of the contents in this presentation to any third parties.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228600"/>
            <a:ext cx="79248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Confidential Information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86000" y="59105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© 2022 The Benecon Group, LLC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567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Year based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28650" y="6176963"/>
            <a:ext cx="457200" cy="681037"/>
          </a:xfrm>
          <a:prstGeom prst="rect">
            <a:avLst/>
          </a:prstGeom>
        </p:spPr>
        <p:txBody>
          <a:bodyPr/>
          <a:lstStyle/>
          <a:p>
            <a:fld id="{C3933D86-25AF-4590-88D2-56F90C5945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8649" y="1371599"/>
            <a:ext cx="7896225" cy="4162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84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28650" y="6176963"/>
            <a:ext cx="457200" cy="681037"/>
          </a:xfrm>
          <a:prstGeom prst="rect">
            <a:avLst/>
          </a:prstGeom>
        </p:spPr>
        <p:txBody>
          <a:bodyPr/>
          <a:lstStyle/>
          <a:p>
            <a:fld id="{C3933D86-25AF-4590-88D2-56F90C5945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4857750"/>
            <a:ext cx="7924800" cy="1085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09600" y="1371600"/>
            <a:ext cx="7915275" cy="3343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88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28650" y="6176963"/>
            <a:ext cx="457200" cy="681037"/>
          </a:xfrm>
          <a:prstGeom prst="rect">
            <a:avLst/>
          </a:prstGeom>
        </p:spPr>
        <p:txBody>
          <a:bodyPr/>
          <a:lstStyle/>
          <a:p>
            <a:fld id="{C3933D86-25AF-4590-88D2-56F90C5945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371600"/>
            <a:ext cx="7924800" cy="4572000"/>
          </a:xfrm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4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924800" cy="669758"/>
          </a:xfrm>
        </p:spPr>
        <p:txBody>
          <a:bodyPr anchor="t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0021"/>
            <a:ext cx="7924800" cy="372979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0">
                <a:solidFill>
                  <a:srgbClr val="517D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176963"/>
            <a:ext cx="457200" cy="681037"/>
          </a:xfrm>
          <a:prstGeom prst="rect">
            <a:avLst/>
          </a:prstGeom>
        </p:spPr>
        <p:txBody>
          <a:bodyPr/>
          <a:lstStyle/>
          <a:p>
            <a:fld id="{BA4B8EBE-1EA8-4A2C-B864-EE509F3308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572000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595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924800" cy="669758"/>
          </a:xfrm>
        </p:spPr>
        <p:txBody>
          <a:bodyPr anchor="t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0021"/>
            <a:ext cx="7924800" cy="372979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0">
                <a:solidFill>
                  <a:srgbClr val="517D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176963"/>
            <a:ext cx="457200" cy="681037"/>
          </a:xfrm>
          <a:prstGeom prst="rect">
            <a:avLst/>
          </a:prstGeom>
        </p:spPr>
        <p:txBody>
          <a:bodyPr/>
          <a:lstStyle/>
          <a:p>
            <a:fld id="{BA4B8EBE-1EA8-4A2C-B864-EE509F3308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84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924800" cy="669758"/>
          </a:xfrm>
        </p:spPr>
        <p:txBody>
          <a:bodyPr anchor="t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0021"/>
            <a:ext cx="7924800" cy="372979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0">
                <a:solidFill>
                  <a:srgbClr val="517D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176963"/>
            <a:ext cx="457200" cy="681037"/>
          </a:xfrm>
          <a:prstGeom prst="rect">
            <a:avLst/>
          </a:prstGeom>
        </p:spPr>
        <p:txBody>
          <a:bodyPr/>
          <a:lstStyle/>
          <a:p>
            <a:fld id="{BA4B8EBE-1EA8-4A2C-B864-EE509F3308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09600" y="1143000"/>
            <a:ext cx="7937500" cy="9223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60956" y="2153661"/>
            <a:ext cx="1188720" cy="1188720"/>
          </a:xfrm>
        </p:spPr>
        <p:txBody>
          <a:bodyPr lIns="0" tIns="91440" bIns="91440" anchor="ctr" anchorCtr="1"/>
          <a:lstStyle/>
          <a:p>
            <a:endParaRPr lang="en-US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970271" y="2153661"/>
            <a:ext cx="1188720" cy="1188720"/>
          </a:xfrm>
        </p:spPr>
        <p:txBody>
          <a:bodyPr lIns="0" tIns="91440" bIns="91440" anchor="ctr" anchorCtr="1"/>
          <a:lstStyle/>
          <a:p>
            <a:endParaRPr lang="en-US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4979586" y="2153661"/>
            <a:ext cx="1188720" cy="1188720"/>
          </a:xfrm>
        </p:spPr>
        <p:txBody>
          <a:bodyPr lIns="0" tIns="91440" bIns="91440" anchor="ctr" anchorCtr="1"/>
          <a:lstStyle/>
          <a:p>
            <a:endParaRPr lang="en-US" dirty="0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6988901" y="2153661"/>
            <a:ext cx="1188720" cy="1188720"/>
          </a:xfrm>
        </p:spPr>
        <p:txBody>
          <a:bodyPr lIns="0" tIns="91440" bIns="91440" anchor="ctr" anchorCtr="1"/>
          <a:lstStyle/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609600" y="3447199"/>
            <a:ext cx="1902864" cy="49437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2625229" y="3447199"/>
            <a:ext cx="1902864" cy="49437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4628229" y="3447199"/>
            <a:ext cx="1902864" cy="49437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6631229" y="3447199"/>
            <a:ext cx="1902864" cy="49437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954641" y="4133979"/>
            <a:ext cx="1188720" cy="1188720"/>
          </a:xfrm>
        </p:spPr>
        <p:txBody>
          <a:bodyPr lIns="0" tIns="91440" bIns="91440" anchor="ctr" anchorCtr="1"/>
          <a:lstStyle/>
          <a:p>
            <a:endParaRPr lang="en-US" dirty="0"/>
          </a:p>
        </p:txBody>
      </p:sp>
      <p:sp>
        <p:nvSpPr>
          <p:cNvPr id="3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2963956" y="4133979"/>
            <a:ext cx="1188720" cy="1188720"/>
          </a:xfrm>
        </p:spPr>
        <p:txBody>
          <a:bodyPr lIns="0" tIns="91440" bIns="91440" anchor="ctr" anchorCtr="1"/>
          <a:lstStyle/>
          <a:p>
            <a:endParaRPr lang="en-US" dirty="0"/>
          </a:p>
        </p:txBody>
      </p:sp>
      <p:sp>
        <p:nvSpPr>
          <p:cNvPr id="3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4973271" y="4133979"/>
            <a:ext cx="1188720" cy="1188720"/>
          </a:xfrm>
        </p:spPr>
        <p:txBody>
          <a:bodyPr lIns="0" tIns="91440" bIns="91440" anchor="ctr" anchorCtr="1"/>
          <a:lstStyle/>
          <a:p>
            <a:endParaRPr lang="en-US" dirty="0"/>
          </a:p>
        </p:txBody>
      </p:sp>
      <p:sp>
        <p:nvSpPr>
          <p:cNvPr id="3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6982586" y="4133979"/>
            <a:ext cx="1188720" cy="1188720"/>
          </a:xfrm>
        </p:spPr>
        <p:txBody>
          <a:bodyPr lIns="0" tIns="91440" bIns="91440" anchor="ctr" anchorCtr="1"/>
          <a:lstStyle/>
          <a:p>
            <a:endParaRPr lang="en-US" dirty="0"/>
          </a:p>
        </p:txBody>
      </p:sp>
      <p:sp>
        <p:nvSpPr>
          <p:cNvPr id="39" name="Text Placeholder 30"/>
          <p:cNvSpPr>
            <a:spLocks noGrp="1"/>
          </p:cNvSpPr>
          <p:nvPr>
            <p:ph type="body" sz="quarter" idx="26"/>
          </p:nvPr>
        </p:nvSpPr>
        <p:spPr>
          <a:xfrm>
            <a:off x="603285" y="5427517"/>
            <a:ext cx="1902864" cy="49437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2618914" y="5427517"/>
            <a:ext cx="1902864" cy="49437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8"/>
          </p:nvPr>
        </p:nvSpPr>
        <p:spPr>
          <a:xfrm>
            <a:off x="4621914" y="5427517"/>
            <a:ext cx="1902864" cy="49437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6624914" y="5427517"/>
            <a:ext cx="1902864" cy="49437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5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1600"/>
            <a:ext cx="3867150" cy="4805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67150" cy="4805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28650" y="6176963"/>
            <a:ext cx="457200" cy="681037"/>
          </a:xfrm>
          <a:prstGeom prst="rect">
            <a:avLst/>
          </a:prstGeom>
        </p:spPr>
        <p:txBody>
          <a:bodyPr/>
          <a:lstStyle/>
          <a:p>
            <a:fld id="{C3933D86-25AF-4590-88D2-56F90C5945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8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11.sv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9.sv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6172429"/>
            <a:ext cx="9144000" cy="6855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28599"/>
            <a:ext cx="7886700" cy="9144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1600"/>
            <a:ext cx="78867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41" y="6379077"/>
            <a:ext cx="1315518" cy="27227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176963"/>
            <a:ext cx="457200" cy="681037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933D86-25AF-4590-88D2-56F90C5945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9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692" r:id="rId3"/>
    <p:sldLayoutId id="2147483707" r:id="rId4"/>
    <p:sldLayoutId id="2147483691" r:id="rId5"/>
    <p:sldLayoutId id="2147483695" r:id="rId6"/>
    <p:sldLayoutId id="2147483708" r:id="rId7"/>
    <p:sldLayoutId id="2147483706" r:id="rId8"/>
    <p:sldLayoutId id="2147483698" r:id="rId9"/>
    <p:sldLayoutId id="2147483699" r:id="rId10"/>
    <p:sldLayoutId id="2147483703" r:id="rId11"/>
    <p:sldLayoutId id="214748369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A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A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A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A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A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A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orient="horz" pos="864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1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6727B1C-C18D-DB24-3EB6-53CB71171D9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7362"/>
          <a:stretch/>
        </p:blipFill>
        <p:spPr>
          <a:xfrm>
            <a:off x="8631169" y="6362366"/>
            <a:ext cx="524864" cy="41720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23591B5-DDD5-3086-68DF-4C5BB24A73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5509" r="8982" b="-3277"/>
          <a:stretch/>
        </p:blipFill>
        <p:spPr>
          <a:xfrm>
            <a:off x="5034775" y="0"/>
            <a:ext cx="410922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6A95FF-59E1-FF1E-E86F-1BE111BE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43" y="284916"/>
            <a:ext cx="8455909" cy="1325563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C5B0A-264E-8742-9CC2-CD803B63D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043" y="1825624"/>
            <a:ext cx="8457057" cy="4422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9ECAA-C4B5-03BE-8892-7E2097C4E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26739" y="6411840"/>
            <a:ext cx="655255" cy="302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5" b="0" i="0">
                <a:solidFill>
                  <a:schemeClr val="tx1">
                    <a:tint val="75000"/>
                  </a:schemeClr>
                </a:solidFill>
                <a:latin typeface="Lexend Light" pitchFamily="2" charset="77"/>
              </a:defRPr>
            </a:lvl1pPr>
          </a:lstStyle>
          <a:p>
            <a:fld id="{1C5A203D-E446-43EF-A0A0-21AF041A0C82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E1808-9831-9523-55A0-259740EA8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043" y="6418689"/>
            <a:ext cx="6592163" cy="302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5" b="0" i="0">
                <a:solidFill>
                  <a:schemeClr val="tx1">
                    <a:tint val="75000"/>
                  </a:schemeClr>
                </a:solidFill>
                <a:latin typeface="Lexend Ligh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9CBF4-F7FB-FBBB-E96C-79691056E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5692" y="6429057"/>
            <a:ext cx="213750" cy="302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525" b="0" i="0">
                <a:solidFill>
                  <a:schemeClr val="bg2"/>
                </a:solidFill>
                <a:latin typeface="Lexend Light" pitchFamily="2" charset="77"/>
              </a:defRPr>
            </a:lvl1pPr>
          </a:lstStyle>
          <a:p>
            <a:fld id="{BEAC7378-4A1B-4211-9A80-E5B291D4A92B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C5396ED-6622-E8B0-974D-8F54915B53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32110" y="6472747"/>
            <a:ext cx="65525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3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1" r:id="rId2"/>
    <p:sldLayoutId id="2147483673" r:id="rId3"/>
    <p:sldLayoutId id="2147483668" r:id="rId4"/>
    <p:sldLayoutId id="2147483712" r:id="rId5"/>
    <p:sldLayoutId id="2147483663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/>
  <p:txStyles>
    <p:titleStyle>
      <a:lvl1pPr marL="119063" indent="0" algn="l" defTabSz="914400" rtl="0" eaLnBrk="1" latinLnBrk="0" hangingPunct="1">
        <a:lnSpc>
          <a:spcPct val="100000"/>
        </a:lnSpc>
        <a:spcBef>
          <a:spcPct val="0"/>
        </a:spcBef>
        <a:buNone/>
        <a:tabLst/>
        <a:defRPr sz="4000" b="0" i="0" kern="1200">
          <a:solidFill>
            <a:schemeClr val="accent2"/>
          </a:solidFill>
          <a:latin typeface="Lexend" pitchFamily="2" charset="77"/>
          <a:ea typeface="+mj-ea"/>
          <a:cs typeface="+mj-cs"/>
        </a:defRPr>
      </a:lvl1pPr>
    </p:titleStyle>
    <p:bodyStyle>
      <a:lvl1pPr marL="401638" indent="-274638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•"/>
        <a:tabLst/>
        <a:defRPr sz="2800" b="0" i="0" kern="1200">
          <a:solidFill>
            <a:schemeClr val="tx2"/>
          </a:solidFill>
          <a:latin typeface="Lexend Light" pitchFamily="2" charset="77"/>
          <a:ea typeface="+mn-ea"/>
          <a:cs typeface="+mn-cs"/>
        </a:defRPr>
      </a:lvl1pPr>
      <a:lvl2pPr marL="749300" indent="-2794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Font typeface="System Font Regular"/>
        <a:buChar char="−"/>
        <a:tabLst/>
        <a:defRPr sz="2400" b="0" i="0" kern="1200">
          <a:solidFill>
            <a:schemeClr val="tx2"/>
          </a:solidFill>
          <a:latin typeface="Lexend Light" pitchFamily="2" charset="77"/>
          <a:ea typeface="+mn-ea"/>
          <a:cs typeface="+mn-cs"/>
        </a:defRPr>
      </a:lvl2pPr>
      <a:lvl3pPr marL="1030288" indent="-28098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•"/>
        <a:tabLst/>
        <a:defRPr sz="2400" b="0" i="0" kern="1200">
          <a:solidFill>
            <a:schemeClr val="tx2"/>
          </a:solidFill>
          <a:latin typeface="Lexend Light" pitchFamily="2" charset="77"/>
          <a:ea typeface="+mn-ea"/>
          <a:cs typeface="+mn-cs"/>
        </a:defRPr>
      </a:lvl3pPr>
      <a:lvl4pPr marL="1373188" indent="-2794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Font typeface="System Font Regular"/>
        <a:buChar char="−"/>
        <a:tabLst/>
        <a:defRPr sz="2400" b="0" i="0" kern="1200">
          <a:solidFill>
            <a:schemeClr val="tx2"/>
          </a:solidFill>
          <a:latin typeface="Lexend Light" pitchFamily="2" charset="77"/>
          <a:ea typeface="+mn-ea"/>
          <a:cs typeface="+mn-cs"/>
        </a:defRPr>
      </a:lvl4pPr>
      <a:lvl5pPr marL="1660525" indent="-2317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•"/>
        <a:tabLst/>
        <a:defRPr sz="2400" b="0" i="0" kern="1200">
          <a:solidFill>
            <a:schemeClr val="tx2"/>
          </a:solidFill>
          <a:latin typeface="Lexend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36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5544" userDrawn="1">
          <p15:clr>
            <a:srgbClr val="F26B43"/>
          </p15:clr>
        </p15:guide>
        <p15:guide id="5" pos="5040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1011" userDrawn="1">
          <p15:clr>
            <a:srgbClr val="F26B43"/>
          </p15:clr>
        </p15:guide>
        <p15:guide id="9" orient="horz" pos="1142" userDrawn="1">
          <p15:clr>
            <a:srgbClr val="F26B43"/>
          </p15:clr>
        </p15:guide>
        <p15:guide id="10" orient="horz" pos="1824" userDrawn="1">
          <p15:clr>
            <a:srgbClr val="F26B43"/>
          </p15:clr>
        </p15:guide>
        <p15:guide id="11" orient="horz" pos="19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Stop with solid fill">
            <a:extLst>
              <a:ext uri="{FF2B5EF4-FFF2-40B4-BE49-F238E27FC236}">
                <a16:creationId xmlns:a16="http://schemas.microsoft.com/office/drawing/2014/main" id="{B158C328-D603-E8C5-5523-8EC7694F0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4573" y="6097948"/>
            <a:ext cx="1765177" cy="866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08187-E979-5BB1-189E-98B12E0C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Self-Funding Fundamentals</a:t>
            </a:r>
            <a:endParaRPr lang="en-US" sz="4000" b="1" dirty="0">
              <a:solidFill>
                <a:srgbClr val="002A5C"/>
              </a:solidFill>
              <a:latin typeface="Lexend" pitchFamily="2" charset="0"/>
            </a:endParaRP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76D171D1-73EC-A898-5011-8945803D87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7" b="35792"/>
          <a:stretch/>
        </p:blipFill>
        <p:spPr>
          <a:xfrm>
            <a:off x="325343" y="2532118"/>
            <a:ext cx="8493308" cy="246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0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8C3-D1C5-E462-42E4-75A477CA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goes into a stop loss proposal?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408F9-6071-548F-24B0-89CC2A0F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587263-1C91-A0B2-1C2C-7A01D99E8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425" y="1713654"/>
            <a:ext cx="5125143" cy="4422775"/>
          </a:xfrm>
        </p:spPr>
        <p:txBody>
          <a:bodyPr/>
          <a:lstStyle/>
          <a:p>
            <a:r>
              <a:rPr lang="en-US" sz="2400" b="1" dirty="0">
                <a:solidFill>
                  <a:srgbClr val="44516C"/>
                </a:solidFill>
                <a:latin typeface="Lexend Deca SemiBold" pitchFamily="2" charset="0"/>
              </a:rPr>
              <a:t>Fixed costs</a:t>
            </a:r>
          </a:p>
          <a:p>
            <a:pPr lvl="1"/>
            <a:r>
              <a:rPr lang="en-US" sz="2000" dirty="0">
                <a:solidFill>
                  <a:srgbClr val="44516C"/>
                </a:solidFill>
                <a:latin typeface="Lexend Light" pitchFamily="2" charset="0"/>
              </a:rPr>
              <a:t>Individual Stop Loss premium</a:t>
            </a:r>
          </a:p>
          <a:p>
            <a:pPr lvl="1"/>
            <a:r>
              <a:rPr lang="en-US" sz="2000" dirty="0">
                <a:solidFill>
                  <a:srgbClr val="44516C"/>
                </a:solidFill>
                <a:latin typeface="Lexend Light" pitchFamily="2" charset="0"/>
              </a:rPr>
              <a:t>Aggregate Stop Loss premium</a:t>
            </a:r>
          </a:p>
          <a:p>
            <a:pPr lvl="1"/>
            <a:r>
              <a:rPr lang="en-US" sz="2000" dirty="0">
                <a:solidFill>
                  <a:srgbClr val="44516C"/>
                </a:solidFill>
                <a:latin typeface="Lexend Light" pitchFamily="2" charset="0"/>
              </a:rPr>
              <a:t>Administration fees </a:t>
            </a:r>
          </a:p>
          <a:p>
            <a:pPr lvl="2"/>
            <a:r>
              <a:rPr lang="en-US" sz="1800" dirty="0">
                <a:solidFill>
                  <a:srgbClr val="44516C"/>
                </a:solidFill>
                <a:latin typeface="Lexend Light" pitchFamily="2" charset="0"/>
              </a:rPr>
              <a:t>TPA </a:t>
            </a:r>
          </a:p>
          <a:p>
            <a:pPr lvl="2"/>
            <a:r>
              <a:rPr lang="en-US" sz="1800" dirty="0">
                <a:solidFill>
                  <a:srgbClr val="44516C"/>
                </a:solidFill>
                <a:latin typeface="Lexend Light" pitchFamily="2" charset="0"/>
              </a:rPr>
              <a:t>Network</a:t>
            </a:r>
          </a:p>
          <a:p>
            <a:pPr lvl="2"/>
            <a:r>
              <a:rPr lang="en-US" sz="1800" dirty="0">
                <a:solidFill>
                  <a:srgbClr val="44516C"/>
                </a:solidFill>
                <a:latin typeface="Lexend Light" pitchFamily="2" charset="0"/>
              </a:rPr>
              <a:t>medical management</a:t>
            </a:r>
          </a:p>
          <a:p>
            <a:pPr lvl="2"/>
            <a:r>
              <a:rPr lang="en-US" sz="1800" dirty="0">
                <a:solidFill>
                  <a:srgbClr val="44516C"/>
                </a:solidFill>
                <a:latin typeface="Lexend Light" pitchFamily="2" charset="0"/>
              </a:rPr>
              <a:t> etc.</a:t>
            </a:r>
          </a:p>
          <a:p>
            <a:r>
              <a:rPr lang="en-US" sz="2400" b="1" dirty="0">
                <a:solidFill>
                  <a:srgbClr val="44516C"/>
                </a:solidFill>
                <a:latin typeface="Lexend Deca SemiBold" pitchFamily="2" charset="0"/>
              </a:rPr>
              <a:t>Variable costs</a:t>
            </a:r>
          </a:p>
          <a:p>
            <a:pPr lvl="1"/>
            <a:r>
              <a:rPr lang="en-US" sz="2000" dirty="0">
                <a:solidFill>
                  <a:srgbClr val="44516C"/>
                </a:solidFill>
                <a:latin typeface="Lexend Light" pitchFamily="2" charset="0"/>
              </a:rPr>
              <a:t>Claims Reserve - Expected claims</a:t>
            </a:r>
          </a:p>
          <a:p>
            <a:r>
              <a:rPr lang="en-US" sz="2400" b="1" dirty="0">
                <a:solidFill>
                  <a:srgbClr val="44516C"/>
                </a:solidFill>
                <a:latin typeface="Lexend Deca SemiBold" pitchFamily="2" charset="0"/>
              </a:rPr>
              <a:t>Total costs (fixed + variable)</a:t>
            </a:r>
          </a:p>
          <a:p>
            <a:pPr lvl="1"/>
            <a:r>
              <a:rPr lang="en-US" sz="2000" dirty="0">
                <a:solidFill>
                  <a:srgbClr val="44516C"/>
                </a:solidFill>
                <a:latin typeface="Lexend Light" pitchFamily="2" charset="0"/>
              </a:rPr>
              <a:t>Expected vs Maximum</a:t>
            </a:r>
          </a:p>
          <a:p>
            <a:pPr marL="127000" indent="0">
              <a:buNone/>
            </a:pPr>
            <a:endParaRPr lang="en-US" sz="1800" b="1" dirty="0">
              <a:latin typeface="Lexend Deca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8C3-D1C5-E462-42E4-75A477CA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Stop Loss 101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408F9-6071-548F-24B0-89CC2A0F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A3251FD-76C1-732B-D38F-1816AB2FE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844855"/>
              </p:ext>
            </p:extLst>
          </p:nvPr>
        </p:nvGraphicFramePr>
        <p:xfrm>
          <a:off x="2489200" y="1376363"/>
          <a:ext cx="5629275" cy="519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199636" imgH="11262456" progId="Excel.Sheet.8">
                  <p:embed/>
                </p:oleObj>
              </mc:Choice>
              <mc:Fallback>
                <p:oleObj name="Worksheet" r:id="rId3" imgW="12199636" imgH="11262456" progId="Excel.Sheet.8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376363"/>
                        <a:ext cx="5629275" cy="519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CE3CF58-85C7-AF28-E9D2-FD548ED08EAA}"/>
              </a:ext>
            </a:extLst>
          </p:cNvPr>
          <p:cNvSpPr/>
          <p:nvPr/>
        </p:nvSpPr>
        <p:spPr>
          <a:xfrm>
            <a:off x="6309468" y="2453920"/>
            <a:ext cx="2526224" cy="588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Fixed Costs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61E226-506B-39E2-10EF-965ADE35CB9D}"/>
              </a:ext>
            </a:extLst>
          </p:cNvPr>
          <p:cNvCxnSpPr/>
          <p:nvPr/>
        </p:nvCxnSpPr>
        <p:spPr>
          <a:xfrm flipH="1" flipV="1">
            <a:off x="5624688" y="2028672"/>
            <a:ext cx="684780" cy="425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FAAB09-E9BF-391F-E311-EA456508C701}"/>
              </a:ext>
            </a:extLst>
          </p:cNvPr>
          <p:cNvCxnSpPr/>
          <p:nvPr/>
        </p:nvCxnSpPr>
        <p:spPr>
          <a:xfrm flipH="1">
            <a:off x="5624688" y="2912075"/>
            <a:ext cx="5114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29C703-16CF-F48B-A51C-8FF42DF19A06}"/>
              </a:ext>
            </a:extLst>
          </p:cNvPr>
          <p:cNvCxnSpPr/>
          <p:nvPr/>
        </p:nvCxnSpPr>
        <p:spPr>
          <a:xfrm flipH="1">
            <a:off x="6647576" y="3142569"/>
            <a:ext cx="325464" cy="358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A7E807F-1474-41C5-E3C8-E5AD9D98E57A}"/>
              </a:ext>
            </a:extLst>
          </p:cNvPr>
          <p:cNvSpPr/>
          <p:nvPr/>
        </p:nvSpPr>
        <p:spPr>
          <a:xfrm>
            <a:off x="442472" y="4110879"/>
            <a:ext cx="2165657" cy="5889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Variable Costs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E1ECC4-8A1C-8266-6CA5-C3531AEE4CF1}"/>
              </a:ext>
            </a:extLst>
          </p:cNvPr>
          <p:cNvCxnSpPr/>
          <p:nvPr/>
        </p:nvCxnSpPr>
        <p:spPr>
          <a:xfrm>
            <a:off x="2742003" y="4405347"/>
            <a:ext cx="5509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1294EC-867E-F172-46FD-58400D13A080}"/>
              </a:ext>
            </a:extLst>
          </p:cNvPr>
          <p:cNvCxnSpPr/>
          <p:nvPr/>
        </p:nvCxnSpPr>
        <p:spPr>
          <a:xfrm>
            <a:off x="2742003" y="4699815"/>
            <a:ext cx="550906" cy="103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8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408F9-6071-548F-24B0-89CC2A0F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120" y="6385514"/>
            <a:ext cx="380879" cy="363156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8EDFF254-988F-9A6B-20D5-1C1797AD986B}"/>
              </a:ext>
            </a:extLst>
          </p:cNvPr>
          <p:cNvSpPr/>
          <p:nvPr/>
        </p:nvSpPr>
        <p:spPr>
          <a:xfrm>
            <a:off x="-1331843" y="5953539"/>
            <a:ext cx="6231834" cy="501953"/>
          </a:xfrm>
          <a:custGeom>
            <a:avLst/>
            <a:gdLst/>
            <a:ahLst/>
            <a:cxnLst/>
            <a:rect l="l" t="t" r="r" b="b"/>
            <a:pathLst>
              <a:path w="2096135" h="273050">
                <a:moveTo>
                  <a:pt x="0" y="272796"/>
                </a:moveTo>
                <a:lnTo>
                  <a:pt x="2095754" y="272796"/>
                </a:lnTo>
                <a:lnTo>
                  <a:pt x="2095754" y="0"/>
                </a:lnTo>
                <a:lnTo>
                  <a:pt x="0" y="0"/>
                </a:lnTo>
                <a:lnTo>
                  <a:pt x="0" y="2727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499B985-F90B-F24A-E54F-C4459477D1F1}"/>
              </a:ext>
            </a:extLst>
          </p:cNvPr>
          <p:cNvSpPr/>
          <p:nvPr/>
        </p:nvSpPr>
        <p:spPr>
          <a:xfrm>
            <a:off x="642334" y="5512971"/>
            <a:ext cx="476250" cy="159385"/>
          </a:xfrm>
          <a:custGeom>
            <a:avLst/>
            <a:gdLst/>
            <a:ahLst/>
            <a:cxnLst/>
            <a:rect l="l" t="t" r="r" b="b"/>
            <a:pathLst>
              <a:path w="476250" h="159384">
                <a:moveTo>
                  <a:pt x="475996" y="0"/>
                </a:moveTo>
                <a:lnTo>
                  <a:pt x="0" y="0"/>
                </a:lnTo>
                <a:lnTo>
                  <a:pt x="237998" y="159384"/>
                </a:lnTo>
                <a:lnTo>
                  <a:pt x="475996" y="0"/>
                </a:lnTo>
                <a:close/>
              </a:path>
            </a:pathLst>
          </a:custGeom>
          <a:solidFill>
            <a:srgbClr val="9EA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0E29CD8-9B23-D042-65C2-9A74ECB5B1E6}"/>
              </a:ext>
            </a:extLst>
          </p:cNvPr>
          <p:cNvSpPr/>
          <p:nvPr/>
        </p:nvSpPr>
        <p:spPr>
          <a:xfrm>
            <a:off x="150464" y="809400"/>
            <a:ext cx="1779270" cy="4633595"/>
          </a:xfrm>
          <a:custGeom>
            <a:avLst/>
            <a:gdLst/>
            <a:ahLst/>
            <a:cxnLst/>
            <a:rect l="l" t="t" r="r" b="b"/>
            <a:pathLst>
              <a:path w="1779270" h="4633595">
                <a:moveTo>
                  <a:pt x="0" y="4633214"/>
                </a:moveTo>
                <a:lnTo>
                  <a:pt x="1779270" y="4633214"/>
                </a:lnTo>
                <a:lnTo>
                  <a:pt x="1779270" y="0"/>
                </a:lnTo>
                <a:lnTo>
                  <a:pt x="0" y="0"/>
                </a:lnTo>
                <a:lnTo>
                  <a:pt x="0" y="4633214"/>
                </a:lnTo>
                <a:close/>
              </a:path>
            </a:pathLst>
          </a:custGeom>
          <a:solidFill>
            <a:srgbClr val="002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A60589B-0C9E-0F0E-3F09-22BFB088B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667474"/>
              </p:ext>
            </p:extLst>
          </p:nvPr>
        </p:nvGraphicFramePr>
        <p:xfrm>
          <a:off x="-695739" y="-989635"/>
          <a:ext cx="6786574" cy="7375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6149">
                  <a:extLst>
                    <a:ext uri="{9D8B030D-6E8A-4147-A177-3AD203B41FA5}">
                      <a16:colId xmlns:a16="http://schemas.microsoft.com/office/drawing/2014/main" val="2877858052"/>
                    </a:ext>
                  </a:extLst>
                </a:gridCol>
                <a:gridCol w="246947">
                  <a:extLst>
                    <a:ext uri="{9D8B030D-6E8A-4147-A177-3AD203B41FA5}">
                      <a16:colId xmlns:a16="http://schemas.microsoft.com/office/drawing/2014/main" val="2752852839"/>
                    </a:ext>
                  </a:extLst>
                </a:gridCol>
                <a:gridCol w="248937">
                  <a:extLst>
                    <a:ext uri="{9D8B030D-6E8A-4147-A177-3AD203B41FA5}">
                      <a16:colId xmlns:a16="http://schemas.microsoft.com/office/drawing/2014/main" val="3787047124"/>
                    </a:ext>
                  </a:extLst>
                </a:gridCol>
                <a:gridCol w="2043408">
                  <a:extLst>
                    <a:ext uri="{9D8B030D-6E8A-4147-A177-3AD203B41FA5}">
                      <a16:colId xmlns:a16="http://schemas.microsoft.com/office/drawing/2014/main" val="769133124"/>
                    </a:ext>
                  </a:extLst>
                </a:gridCol>
                <a:gridCol w="81742">
                  <a:extLst>
                    <a:ext uri="{9D8B030D-6E8A-4147-A177-3AD203B41FA5}">
                      <a16:colId xmlns:a16="http://schemas.microsoft.com/office/drawing/2014/main" val="1505304678"/>
                    </a:ext>
                  </a:extLst>
                </a:gridCol>
                <a:gridCol w="1209391">
                  <a:extLst>
                    <a:ext uri="{9D8B030D-6E8A-4147-A177-3AD203B41FA5}">
                      <a16:colId xmlns:a16="http://schemas.microsoft.com/office/drawing/2014/main" val="3917308180"/>
                    </a:ext>
                  </a:extLst>
                </a:gridCol>
              </a:tblGrid>
              <a:tr h="8498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3994656"/>
                  </a:ext>
                </a:extLst>
              </a:tr>
              <a:tr h="869400">
                <a:tc>
                  <a:txBody>
                    <a:bodyPr/>
                    <a:lstStyle/>
                    <a:p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75542874"/>
                  </a:ext>
                </a:extLst>
              </a:tr>
              <a:tr h="573801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Lexend Deca SemiBold" pitchFamily="2" charset="0"/>
                        <a:cs typeface="Times New Roman"/>
                      </a:endParaRPr>
                    </a:p>
                    <a:p>
                      <a:pPr marL="527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Admin &amp; PCORI* (9.8%),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$103,910</a:t>
                      </a:r>
                      <a:endParaRPr sz="1200" dirty="0">
                        <a:latin typeface="Lexend Deca SemiBold" pitchFamily="2" charset="0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EA1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5367124"/>
                  </a:ext>
                </a:extLst>
              </a:tr>
              <a:tr h="16509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latin typeface="Times New Roman"/>
                        <a:cs typeface="Times New Roman"/>
                      </a:endParaRPr>
                    </a:p>
                    <a:p>
                      <a:pPr marL="1102995" algn="ctr">
                        <a:lnSpc>
                          <a:spcPct val="100000"/>
                        </a:lnSpc>
                      </a:pPr>
                      <a:endParaRPr lang="en-US" sz="10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02995" algn="l">
                        <a:lnSpc>
                          <a:spcPct val="100000"/>
                        </a:lnSpc>
                      </a:pPr>
                      <a:r>
                        <a:rPr sz="1200" b="1" spc="15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Fixed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 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Premium</a:t>
                      </a:r>
                      <a:endParaRPr sz="1200" b="1" dirty="0">
                        <a:latin typeface="Lexend Deca SemiBold" pitchFamily="2" charset="0"/>
                        <a:cs typeface="Arial"/>
                      </a:endParaRPr>
                    </a:p>
                    <a:p>
                      <a:pPr marL="107188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15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(Non-Refundable)</a:t>
                      </a:r>
                      <a:endParaRPr sz="1200" b="1" dirty="0">
                        <a:latin typeface="Lexend Deca SemiBold" pitchFamily="2" charset="0"/>
                        <a:cs typeface="Arial"/>
                      </a:endParaRPr>
                    </a:p>
                    <a:p>
                      <a:pPr marL="1109345" algn="l">
                        <a:lnSpc>
                          <a:spcPct val="100000"/>
                        </a:lnSpc>
                      </a:pPr>
                      <a:r>
                        <a:rPr sz="1200" b="1" spc="15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$1,249,468</a:t>
                      </a:r>
                      <a:endParaRPr sz="1200" b="1" dirty="0">
                        <a:latin typeface="Lexend Deca SemiBold" pitchFamily="2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Lexend Deca SemiBold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15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Stop Loss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(36.2%)</a:t>
                      </a:r>
                      <a:endParaRPr sz="1200" b="1" dirty="0">
                        <a:latin typeface="Lexend Deca SemiBold" pitchFamily="2" charset="0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15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$383,615</a:t>
                      </a:r>
                      <a:endParaRPr sz="1200" b="1" dirty="0">
                        <a:latin typeface="Lexend Deca SemiBold" pitchFamily="2" charset="0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507BA4"/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125403"/>
                  </a:ext>
                </a:extLst>
              </a:tr>
              <a:tr h="241652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2042"/>
                    </a:solidFill>
                  </a:tcPr>
                </a:tc>
                <a:tc>
                  <a:txBody>
                    <a:bodyPr/>
                    <a:lstStyle/>
                    <a:p>
                      <a:endParaRPr sz="900" b="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b="1" spc="10" dirty="0">
                          <a:latin typeface="Lexend Deca SemiBold" pitchFamily="2" charset="0"/>
                          <a:cs typeface="Arial"/>
                        </a:rPr>
                        <a:t>Claim</a:t>
                      </a:r>
                      <a:r>
                        <a:rPr sz="1000" b="1" spc="-65" dirty="0">
                          <a:latin typeface="Lexend Deca SemiBold" pitchFamily="2" charset="0"/>
                          <a:cs typeface="Arial"/>
                        </a:rPr>
                        <a:t> </a:t>
                      </a:r>
                      <a:r>
                        <a:rPr sz="1000" b="1" spc="10" dirty="0">
                          <a:latin typeface="Lexend Deca SemiBold" pitchFamily="2" charset="0"/>
                          <a:cs typeface="Arial"/>
                        </a:rPr>
                        <a:t>Liability</a:t>
                      </a:r>
                      <a:endParaRPr sz="1000" b="1" dirty="0">
                        <a:latin typeface="Lexend Deca SemiBold" pitchFamily="2" charset="0"/>
                        <a:cs typeface="Arial"/>
                      </a:endParaRP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693716787"/>
                  </a:ext>
                </a:extLst>
              </a:tr>
              <a:tr h="620084">
                <a:tc>
                  <a:txBody>
                    <a:bodyPr/>
                    <a:lstStyle/>
                    <a:p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2B5C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 b="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marR="230504">
                        <a:lnSpc>
                          <a:spcPct val="107000"/>
                        </a:lnSpc>
                        <a:spcBef>
                          <a:spcPts val="885"/>
                        </a:spcBef>
                      </a:pPr>
                      <a:r>
                        <a:rPr sz="1000" b="1" spc="30" dirty="0">
                          <a:latin typeface="Lexend Deca SemiBold" pitchFamily="2" charset="0"/>
                          <a:cs typeface="Arial"/>
                        </a:rPr>
                        <a:t>► </a:t>
                      </a:r>
                      <a:r>
                        <a:rPr sz="1000" b="1" spc="15" dirty="0">
                          <a:latin typeface="Lexend Deca SemiBold" pitchFamily="2" charset="0"/>
                          <a:cs typeface="Arial"/>
                        </a:rPr>
                        <a:t>Expected</a:t>
                      </a:r>
                      <a:r>
                        <a:rPr sz="1000" b="1" spc="-100" dirty="0">
                          <a:latin typeface="Lexend Deca SemiBold" pitchFamily="2" charset="0"/>
                          <a:cs typeface="Arial"/>
                        </a:rPr>
                        <a:t> </a:t>
                      </a:r>
                      <a:r>
                        <a:rPr sz="1000" b="1" spc="15" dirty="0">
                          <a:latin typeface="Lexend Deca SemiBold" pitchFamily="2" charset="0"/>
                          <a:cs typeface="Arial"/>
                        </a:rPr>
                        <a:t>Claim Cost</a:t>
                      </a:r>
                      <a:endParaRPr sz="1000" b="1" dirty="0">
                        <a:latin typeface="Lexend Deca SemiBold" pitchFamily="2" charset="0"/>
                        <a:cs typeface="Arial"/>
                      </a:endParaRPr>
                    </a:p>
                  </a:txBody>
                  <a:tcPr marL="0" marR="0" marT="112395" marB="0"/>
                </a:tc>
                <a:extLst>
                  <a:ext uri="{0D108BD9-81ED-4DB2-BD59-A6C34878D82A}">
                    <a16:rowId xmlns:a16="http://schemas.microsoft.com/office/drawing/2014/main" val="1922856861"/>
                  </a:ext>
                </a:extLst>
              </a:tr>
              <a:tr h="1318332">
                <a:tc>
                  <a:txBody>
                    <a:bodyPr/>
                    <a:lstStyle/>
                    <a:p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b="1" dirty="0">
                        <a:latin typeface="Lexend Deca SemiBold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Claim 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Fund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(54.0%)</a:t>
                      </a:r>
                      <a:endParaRPr sz="1200" b="1" dirty="0">
                        <a:latin typeface="Lexend Deca SemiBold" pitchFamily="2" charset="0"/>
                        <a:cs typeface="Arial"/>
                      </a:endParaRPr>
                    </a:p>
                    <a:p>
                      <a:pPr marR="17780" algn="ctr">
                        <a:lnSpc>
                          <a:spcPts val="88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(Expected +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Corridor)</a:t>
                      </a:r>
                      <a:endParaRPr sz="1200" b="1" dirty="0">
                        <a:latin typeface="Lexend Deca SemiBold" pitchFamily="2" charset="0"/>
                        <a:cs typeface="Aria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b="1" spc="15" dirty="0">
                          <a:solidFill>
                            <a:srgbClr val="FFFFFF"/>
                          </a:solidFill>
                          <a:latin typeface="Lexend Deca SemiBold" pitchFamily="2" charset="0"/>
                          <a:cs typeface="Arial"/>
                        </a:rPr>
                        <a:t>$572,275</a:t>
                      </a:r>
                      <a:endParaRPr sz="1200" b="1" dirty="0">
                        <a:latin typeface="Lexend Deca SemiBold" pitchFamily="2" charset="0"/>
                        <a:cs typeface="Arial"/>
                      </a:endParaRPr>
                    </a:p>
                  </a:txBody>
                  <a:tcPr marL="0" marR="0" marT="6985" marB="0">
                    <a:solidFill>
                      <a:srgbClr val="002B5C"/>
                    </a:solidFill>
                  </a:tcPr>
                </a:tc>
                <a:tc>
                  <a:txBody>
                    <a:bodyPr/>
                    <a:lstStyle/>
                    <a:p>
                      <a:endParaRPr sz="900" b="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22225" marR="153670">
                        <a:lnSpc>
                          <a:spcPct val="109600"/>
                        </a:lnSpc>
                        <a:spcBef>
                          <a:spcPts val="5"/>
                        </a:spcBef>
                      </a:pPr>
                      <a:r>
                        <a:rPr sz="1000" b="1" spc="30" dirty="0">
                          <a:latin typeface="Lexend Deca SemiBold" pitchFamily="2" charset="0"/>
                          <a:cs typeface="Arial"/>
                        </a:rPr>
                        <a:t>► </a:t>
                      </a:r>
                      <a:r>
                        <a:rPr sz="1000" b="1" spc="15" dirty="0">
                          <a:latin typeface="Lexend Deca SemiBold" pitchFamily="2" charset="0"/>
                          <a:cs typeface="Arial"/>
                        </a:rPr>
                        <a:t>Claim </a:t>
                      </a:r>
                      <a:r>
                        <a:rPr sz="1000" b="1" spc="10" dirty="0">
                          <a:latin typeface="Lexend Deca SemiBold" pitchFamily="2" charset="0"/>
                          <a:cs typeface="Arial"/>
                        </a:rPr>
                        <a:t>cost</a:t>
                      </a:r>
                      <a:r>
                        <a:rPr sz="1000" b="1" spc="-70" dirty="0">
                          <a:latin typeface="Lexend Deca SemiBold" pitchFamily="2" charset="0"/>
                          <a:cs typeface="Arial"/>
                        </a:rPr>
                        <a:t> </a:t>
                      </a:r>
                      <a:r>
                        <a:rPr sz="1000" b="1" spc="15" dirty="0">
                          <a:latin typeface="Lexend Deca SemiBold" pitchFamily="2" charset="0"/>
                          <a:cs typeface="Arial"/>
                        </a:rPr>
                        <a:t>below  </a:t>
                      </a:r>
                      <a:r>
                        <a:rPr sz="1000" b="1" spc="20" dirty="0">
                          <a:latin typeface="Lexend Deca SemiBold" pitchFamily="2" charset="0"/>
                          <a:cs typeface="Arial"/>
                        </a:rPr>
                        <a:t>Maximum </a:t>
                      </a:r>
                      <a:r>
                        <a:rPr sz="1000" b="1" spc="15" dirty="0">
                          <a:latin typeface="Lexend Deca SemiBold" pitchFamily="2" charset="0"/>
                          <a:cs typeface="Arial"/>
                        </a:rPr>
                        <a:t>Claim  </a:t>
                      </a:r>
                      <a:r>
                        <a:rPr sz="1000" b="1" spc="10" dirty="0">
                          <a:latin typeface="Lexend Deca SemiBold" pitchFamily="2" charset="0"/>
                          <a:cs typeface="Arial"/>
                        </a:rPr>
                        <a:t>Liability </a:t>
                      </a:r>
                      <a:r>
                        <a:rPr sz="1000" b="1" spc="25" dirty="0">
                          <a:latin typeface="Lexend Deca SemiBold" pitchFamily="2" charset="0"/>
                          <a:cs typeface="Calibri"/>
                        </a:rPr>
                        <a:t>→  </a:t>
                      </a:r>
                      <a:r>
                        <a:rPr sz="1100" b="1" i="1" spc="10" dirty="0">
                          <a:solidFill>
                            <a:srgbClr val="507BA4"/>
                          </a:solidFill>
                          <a:latin typeface="Lexend Deca SemiBold" pitchFamily="2" charset="0"/>
                          <a:cs typeface="Arial"/>
                        </a:rPr>
                        <a:t>Surplus</a:t>
                      </a:r>
                      <a:endParaRPr sz="1100" b="1" dirty="0">
                        <a:latin typeface="Lexend Deca SemiBold" pitchFamily="2" charset="0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732628104"/>
                  </a:ext>
                </a:extLst>
              </a:tr>
              <a:tr h="960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372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lang="en-US" sz="100" b="1" spc="20" dirty="0">
                        <a:solidFill>
                          <a:srgbClr val="FF0000"/>
                        </a:solidFill>
                        <a:latin typeface="Lexend Deca SemiBold" pitchFamily="2" charset="0"/>
                        <a:cs typeface="Arial"/>
                      </a:endParaRPr>
                    </a:p>
                    <a:p>
                      <a:pPr marL="737235" algn="l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en-US" sz="100" b="1" spc="20" dirty="0">
                          <a:solidFill>
                            <a:srgbClr val="FF0000"/>
                          </a:solidFill>
                          <a:latin typeface="Lexend Deca SemiBold" pitchFamily="2" charset="0"/>
                          <a:cs typeface="Arial"/>
                        </a:rPr>
                        <a:t>                                                          </a:t>
                      </a:r>
                      <a:r>
                        <a:rPr sz="1600" b="1" spc="20" dirty="0">
                          <a:solidFill>
                            <a:srgbClr val="FF0000"/>
                          </a:solidFill>
                          <a:latin typeface="Lexend Deca SemiBold" pitchFamily="2" charset="0"/>
                          <a:cs typeface="Arial"/>
                        </a:rPr>
                        <a:t>No</a:t>
                      </a:r>
                      <a:r>
                        <a:rPr sz="1600" b="1" spc="-65" dirty="0">
                          <a:solidFill>
                            <a:srgbClr val="FF0000"/>
                          </a:solidFill>
                          <a:latin typeface="Lexend Deca SemiBold" pitchFamily="2" charset="0"/>
                          <a:cs typeface="Arial"/>
                        </a:rPr>
                        <a:t> </a:t>
                      </a:r>
                      <a:r>
                        <a:rPr sz="1600" b="1" spc="10" dirty="0">
                          <a:solidFill>
                            <a:srgbClr val="FF0000"/>
                          </a:solidFill>
                          <a:latin typeface="Lexend Deca SemiBold" pitchFamily="2" charset="0"/>
                          <a:cs typeface="Arial"/>
                        </a:rPr>
                        <a:t>Surplus</a:t>
                      </a:r>
                      <a:endParaRPr sz="1600" b="1" dirty="0">
                        <a:solidFill>
                          <a:srgbClr val="FF0000"/>
                        </a:solidFill>
                        <a:latin typeface="Lexend Deca SemiBold" pitchFamily="2" charset="0"/>
                        <a:cs typeface="Arial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74090" marR="1642745" indent="-428625" algn="just">
                        <a:lnSpc>
                          <a:spcPct val="100000"/>
                        </a:lnSpc>
                      </a:pPr>
                      <a:r>
                        <a:rPr sz="1400" b="1" spc="15" dirty="0">
                          <a:solidFill>
                            <a:srgbClr val="001731"/>
                          </a:solidFill>
                          <a:latin typeface="Lexend Deca SemiBold" pitchFamily="2" charset="0"/>
                          <a:cs typeface="Arial"/>
                        </a:rPr>
                        <a:t>100% </a:t>
                      </a:r>
                      <a:r>
                        <a:rPr sz="1400" b="1" spc="10" dirty="0">
                          <a:solidFill>
                            <a:srgbClr val="001731"/>
                          </a:solidFill>
                          <a:latin typeface="Lexend Deca SemiBold" pitchFamily="2" charset="0"/>
                          <a:cs typeface="Arial"/>
                        </a:rPr>
                        <a:t>of</a:t>
                      </a:r>
                      <a:r>
                        <a:rPr lang="en-US" sz="1400" b="1" spc="10" dirty="0">
                          <a:solidFill>
                            <a:srgbClr val="001731"/>
                          </a:solidFill>
                          <a:latin typeface="Lexend Deca SemiBold" pitchFamily="2" charset="0"/>
                          <a:cs typeface="Arial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001731"/>
                          </a:solidFill>
                          <a:latin typeface="Lexend Deca SemiBold" pitchFamily="2" charset="0"/>
                          <a:cs typeface="Arial"/>
                        </a:rPr>
                        <a:t>Surplus </a:t>
                      </a:r>
                      <a:r>
                        <a:rPr lang="en-US" sz="1400" b="1" spc="10" dirty="0">
                          <a:solidFill>
                            <a:srgbClr val="001731"/>
                          </a:solidFill>
                          <a:latin typeface="Lexend Deca SemiBold" pitchFamily="2" charset="0"/>
                          <a:cs typeface="Arial"/>
                        </a:rPr>
                        <a:t>Refunded</a:t>
                      </a:r>
                      <a:endParaRPr sz="1400" b="1" dirty="0">
                        <a:latin typeface="Lexend Deca SemiBold" pitchFamily="2" charset="0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9904463"/>
                  </a:ext>
                </a:extLst>
              </a:tr>
              <a:tr h="290838">
                <a:tc>
                  <a:txBody>
                    <a:bodyPr/>
                    <a:lstStyle/>
                    <a:p>
                      <a:pPr marL="738505" algn="ctr">
                        <a:lnSpc>
                          <a:spcPts val="1960"/>
                        </a:lnSpc>
                      </a:pPr>
                      <a:r>
                        <a:rPr sz="1700" spc="-10" dirty="0">
                          <a:solidFill>
                            <a:srgbClr val="002B5C"/>
                          </a:solidFill>
                          <a:latin typeface="Arial"/>
                          <a:cs typeface="Arial"/>
                        </a:rPr>
                        <a:t>$1,249,468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ts val="1960"/>
                        </a:lnSpc>
                      </a:pPr>
                      <a:r>
                        <a:rPr sz="1700" spc="-10" dirty="0">
                          <a:solidFill>
                            <a:srgbClr val="002B5C"/>
                          </a:solidFill>
                          <a:latin typeface="Arial"/>
                          <a:cs typeface="Arial"/>
                        </a:rPr>
                        <a:t>$1,059,800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142574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AF769FB-8503-7EFA-E5C7-FDD8BFE113AB}"/>
              </a:ext>
            </a:extLst>
          </p:cNvPr>
          <p:cNvSpPr txBox="1"/>
          <p:nvPr/>
        </p:nvSpPr>
        <p:spPr>
          <a:xfrm>
            <a:off x="4804476" y="1547010"/>
            <a:ext cx="353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4516C"/>
                </a:solidFill>
                <a:latin typeface="Lexend Deca SemiBold" pitchFamily="2" charset="0"/>
              </a:rPr>
              <a:t>Fully Insured vs Self Funded</a:t>
            </a:r>
          </a:p>
        </p:txBody>
      </p:sp>
    </p:spTree>
    <p:extLst>
      <p:ext uri="{BB962C8B-B14F-4D97-AF65-F5344CB8AC3E}">
        <p14:creationId xmlns:p14="http://schemas.microsoft.com/office/powerpoint/2010/main" val="1827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4253626-8871-6AE7-D74A-F40F3060E669}"/>
              </a:ext>
            </a:extLst>
          </p:cNvPr>
          <p:cNvSpPr txBox="1"/>
          <p:nvPr/>
        </p:nvSpPr>
        <p:spPr>
          <a:xfrm>
            <a:off x="6409087" y="6031017"/>
            <a:ext cx="2390863" cy="236925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  <a:latin typeface="Lexend Deca SemiBold" pitchFamily="2" charset="0"/>
              </a:rPr>
              <a:t>December 31st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B78C3-D1C5-E462-42E4-75A477CA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Stop-Loss Contracts, continued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408F9-6071-548F-24B0-89CC2A0F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B6BDC9-9F77-8D21-5BD6-B17BEEAC6181}"/>
              </a:ext>
            </a:extLst>
          </p:cNvPr>
          <p:cNvSpPr/>
          <p:nvPr/>
        </p:nvSpPr>
        <p:spPr>
          <a:xfrm>
            <a:off x="914400" y="1977887"/>
            <a:ext cx="7116417" cy="536713"/>
          </a:xfrm>
          <a:prstGeom prst="rect">
            <a:avLst/>
          </a:prstGeom>
          <a:solidFill>
            <a:schemeClr val="bg1"/>
          </a:solidFill>
          <a:ln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516C"/>
                </a:solidFill>
              </a:rPr>
              <a:t>12/12 Contract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FAE59A5-A77C-1358-8DAB-9B8E3C0E0D35}"/>
              </a:ext>
            </a:extLst>
          </p:cNvPr>
          <p:cNvSpPr/>
          <p:nvPr/>
        </p:nvSpPr>
        <p:spPr>
          <a:xfrm>
            <a:off x="1063489" y="4876603"/>
            <a:ext cx="7686773" cy="1094208"/>
          </a:xfrm>
          <a:prstGeom prst="rightArrow">
            <a:avLst/>
          </a:prstGeom>
          <a:solidFill>
            <a:schemeClr val="bg1"/>
          </a:solidFill>
          <a:ln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516C"/>
                </a:solidFill>
              </a:rPr>
              <a:t>12/15 Contract (“Run-out”)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BBAD3544-B561-F61F-AF6B-3084A478D35E}"/>
              </a:ext>
            </a:extLst>
          </p:cNvPr>
          <p:cNvSpPr/>
          <p:nvPr/>
        </p:nvSpPr>
        <p:spPr>
          <a:xfrm>
            <a:off x="344043" y="3249193"/>
            <a:ext cx="7686773" cy="1094208"/>
          </a:xfrm>
          <a:prstGeom prst="leftArrow">
            <a:avLst/>
          </a:prstGeom>
          <a:solidFill>
            <a:schemeClr val="bg1"/>
          </a:solidFill>
          <a:ln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516C"/>
                </a:solidFill>
              </a:rPr>
              <a:t>15/12 Contract (“Run-in”)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D13B00-59C9-2B16-AB8C-5AED87975FDA}"/>
              </a:ext>
            </a:extLst>
          </p:cNvPr>
          <p:cNvSpPr txBox="1"/>
          <p:nvPr/>
        </p:nvSpPr>
        <p:spPr>
          <a:xfrm>
            <a:off x="511727" y="2625754"/>
            <a:ext cx="2390863" cy="236925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  <a:latin typeface="Lexend Deca SemiBold" pitchFamily="2" charset="0"/>
              </a:rPr>
              <a:t>January 1</a:t>
            </a:r>
            <a:r>
              <a:rPr lang="en-US" sz="900" baseline="30000" dirty="0">
                <a:solidFill>
                  <a:schemeClr val="tx2"/>
                </a:solidFill>
                <a:latin typeface="Lexend Deca SemiBold" pitchFamily="2" charset="0"/>
              </a:rPr>
              <a:t>st</a:t>
            </a:r>
            <a:r>
              <a:rPr lang="en-US" sz="900" dirty="0">
                <a:solidFill>
                  <a:schemeClr val="tx2"/>
                </a:solidFill>
                <a:latin typeface="Lexend Deca SemiBold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113C6B-A547-C48E-5EF8-89716179AE71}"/>
              </a:ext>
            </a:extLst>
          </p:cNvPr>
          <p:cNvSpPr txBox="1"/>
          <p:nvPr/>
        </p:nvSpPr>
        <p:spPr>
          <a:xfrm>
            <a:off x="7604520" y="2625754"/>
            <a:ext cx="2390863" cy="236925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  <a:latin typeface="Lexend Deca SemiBold" pitchFamily="2" charset="0"/>
              </a:rPr>
              <a:t>December 31</a:t>
            </a:r>
            <a:r>
              <a:rPr lang="en-US" sz="900" baseline="30000" dirty="0">
                <a:solidFill>
                  <a:schemeClr val="tx2"/>
                </a:solidFill>
                <a:latin typeface="Lexend Deca SemiBold" pitchFamily="2" charset="0"/>
              </a:rPr>
              <a:t>st</a:t>
            </a:r>
            <a:r>
              <a:rPr lang="en-US" sz="900" dirty="0">
                <a:solidFill>
                  <a:schemeClr val="tx2"/>
                </a:solidFill>
                <a:latin typeface="Lexend Deca SemiBold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1F541-8B9E-507B-3EB7-092ACAF77D86}"/>
              </a:ext>
            </a:extLst>
          </p:cNvPr>
          <p:cNvSpPr txBox="1"/>
          <p:nvPr/>
        </p:nvSpPr>
        <p:spPr>
          <a:xfrm>
            <a:off x="511727" y="4399260"/>
            <a:ext cx="2390863" cy="236925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  <a:latin typeface="Lexend Deca SemiBold" pitchFamily="2" charset="0"/>
              </a:rPr>
              <a:t>October 1</a:t>
            </a:r>
            <a:r>
              <a:rPr lang="en-US" sz="900" baseline="30000" dirty="0">
                <a:solidFill>
                  <a:schemeClr val="tx2"/>
                </a:solidFill>
                <a:latin typeface="Lexend Deca SemiBold" pitchFamily="2" charset="0"/>
              </a:rPr>
              <a:t>st</a:t>
            </a:r>
            <a:r>
              <a:rPr lang="en-US" sz="900" dirty="0">
                <a:solidFill>
                  <a:schemeClr val="tx2"/>
                </a:solidFill>
                <a:latin typeface="Lexend Deca SemiBold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1E8577-87EC-BC30-6905-D6AF25D3AE64}"/>
              </a:ext>
            </a:extLst>
          </p:cNvPr>
          <p:cNvSpPr txBox="1"/>
          <p:nvPr/>
        </p:nvSpPr>
        <p:spPr>
          <a:xfrm>
            <a:off x="1779863" y="4401489"/>
            <a:ext cx="2390863" cy="236925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  <a:latin typeface="Lexend Deca SemiBold" pitchFamily="2" charset="0"/>
              </a:rPr>
              <a:t>January 1</a:t>
            </a:r>
            <a:r>
              <a:rPr lang="en-US" sz="900" baseline="30000" dirty="0">
                <a:solidFill>
                  <a:schemeClr val="tx2"/>
                </a:solidFill>
                <a:latin typeface="Lexend Deca SemiBold" pitchFamily="2" charset="0"/>
              </a:rPr>
              <a:t>st</a:t>
            </a:r>
            <a:r>
              <a:rPr lang="en-US" sz="900" dirty="0">
                <a:solidFill>
                  <a:schemeClr val="tx2"/>
                </a:solidFill>
                <a:latin typeface="Lexend Deca SemiBold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6F478-0EA1-300A-11D5-FADF73728ECF}"/>
              </a:ext>
            </a:extLst>
          </p:cNvPr>
          <p:cNvSpPr txBox="1"/>
          <p:nvPr/>
        </p:nvSpPr>
        <p:spPr>
          <a:xfrm>
            <a:off x="7604519" y="4397032"/>
            <a:ext cx="2390863" cy="236925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  <a:latin typeface="Lexend Deca SemiBold" pitchFamily="2" charset="0"/>
              </a:rPr>
              <a:t>December 31</a:t>
            </a:r>
            <a:r>
              <a:rPr lang="en-US" sz="900" baseline="30000" dirty="0">
                <a:solidFill>
                  <a:schemeClr val="tx2"/>
                </a:solidFill>
                <a:latin typeface="Lexend Deca SemiBold" pitchFamily="2" charset="0"/>
              </a:rPr>
              <a:t>st</a:t>
            </a:r>
            <a:r>
              <a:rPr lang="en-US" sz="900" dirty="0">
                <a:solidFill>
                  <a:schemeClr val="tx2"/>
                </a:solidFill>
                <a:latin typeface="Lexend Deca SemiBold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91D47-19AB-81DE-BFBA-7EB87B4C02BA}"/>
              </a:ext>
            </a:extLst>
          </p:cNvPr>
          <p:cNvSpPr txBox="1"/>
          <p:nvPr/>
        </p:nvSpPr>
        <p:spPr>
          <a:xfrm>
            <a:off x="7755525" y="6031944"/>
            <a:ext cx="1170362" cy="236925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  <a:latin typeface="Lexend Deca SemiBold" pitchFamily="2" charset="0"/>
              </a:rPr>
              <a:t>March 31st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D0F380-8967-7839-5B4E-5CBF2E7F6E7B}"/>
              </a:ext>
            </a:extLst>
          </p:cNvPr>
          <p:cNvSpPr txBox="1"/>
          <p:nvPr/>
        </p:nvSpPr>
        <p:spPr>
          <a:xfrm>
            <a:off x="511727" y="6031016"/>
            <a:ext cx="2390863" cy="236925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  <a:latin typeface="Lexend Deca SemiBold" pitchFamily="2" charset="0"/>
              </a:rPr>
              <a:t>January 1</a:t>
            </a:r>
            <a:r>
              <a:rPr lang="en-US" sz="900" baseline="30000" dirty="0">
                <a:solidFill>
                  <a:schemeClr val="tx2"/>
                </a:solidFill>
                <a:latin typeface="Lexend Deca SemiBold" pitchFamily="2" charset="0"/>
              </a:rPr>
              <a:t>st</a:t>
            </a:r>
            <a:r>
              <a:rPr lang="en-US" sz="900" dirty="0">
                <a:solidFill>
                  <a:schemeClr val="tx2"/>
                </a:solidFill>
                <a:latin typeface="Lexend Deca SemiBold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2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8C3-D1C5-E462-42E4-75A477CA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Stop-Loss Vendor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408F9-6071-548F-24B0-89CC2A0F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366B93-FCC2-706E-C61A-F6B37038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43" y="1799772"/>
            <a:ext cx="8972324" cy="4422775"/>
          </a:xfrm>
        </p:spPr>
        <p:txBody>
          <a:bodyPr/>
          <a:lstStyle/>
          <a:p>
            <a:pPr marL="127000" indent="0">
              <a:buNone/>
            </a:pPr>
            <a:r>
              <a:rPr lang="en-US" sz="2000" b="1" dirty="0">
                <a:latin typeface="Lexend Deca SemiBold" pitchFamily="2" charset="0"/>
              </a:rPr>
              <a:t>Typical stop loss insures </a:t>
            </a:r>
          </a:p>
          <a:p>
            <a:r>
              <a:rPr lang="en-US" sz="1800" dirty="0"/>
              <a:t>Investor backed stop loss</a:t>
            </a:r>
          </a:p>
          <a:p>
            <a:r>
              <a:rPr lang="en-US" sz="1800" dirty="0"/>
              <a:t>Alternative models </a:t>
            </a:r>
          </a:p>
          <a:p>
            <a:pPr lvl="1"/>
            <a:r>
              <a:rPr lang="en-US" sz="1400" dirty="0"/>
              <a:t>Managing General Underwriter (MGU)</a:t>
            </a:r>
          </a:p>
          <a:p>
            <a:pPr lvl="1"/>
            <a:r>
              <a:rPr lang="en-US" sz="1400" dirty="0"/>
              <a:t>Captive</a:t>
            </a:r>
          </a:p>
          <a:p>
            <a:pPr lvl="1"/>
            <a:r>
              <a:rPr lang="en-US" sz="1400" dirty="0"/>
              <a:t>Consortium</a:t>
            </a: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16C"/>
                </a:solidFill>
                <a:effectLst/>
                <a:uLnTx/>
                <a:uFillTx/>
                <a:latin typeface="Lexend Deca SemiBold" pitchFamily="2" charset="0"/>
                <a:ea typeface="+mn-ea"/>
                <a:cs typeface="+mn-cs"/>
              </a:rPr>
              <a:t>Considerations for choosing</a:t>
            </a:r>
          </a:p>
          <a:p>
            <a:pPr marL="401638" marR="0" lvl="0" indent="-2746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44516C"/>
                </a:solidFill>
              </a:rPr>
              <a:t>Financial Rating (AM Best) </a:t>
            </a:r>
          </a:p>
          <a:p>
            <a:pPr marL="401638" marR="0" lvl="0" indent="-2746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16C"/>
                </a:solidFill>
                <a:effectLst/>
                <a:uLnTx/>
                <a:uFillTx/>
                <a:latin typeface="Lexend Light" pitchFamily="2" charset="77"/>
                <a:ea typeface="+mn-ea"/>
                <a:cs typeface="+mn-cs"/>
              </a:rPr>
              <a:t>Industry reputation </a:t>
            </a:r>
          </a:p>
          <a:p>
            <a:pPr marL="401638" marR="0" lvl="0" indent="-2746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44516C"/>
                </a:solidFill>
              </a:rPr>
              <a:t>Claims payment timing </a:t>
            </a:r>
          </a:p>
          <a:p>
            <a:pPr marL="401638" marR="0" lvl="0" indent="-2746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16C"/>
                </a:solidFill>
                <a:effectLst/>
                <a:uLnTx/>
                <a:uFillTx/>
                <a:latin typeface="Lexend Light" pitchFamily="2" charset="77"/>
                <a:ea typeface="+mn-ea"/>
                <a:cs typeface="+mn-cs"/>
              </a:rPr>
              <a:t>Product security – spec &amp;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516C"/>
                </a:solidFill>
                <a:effectLst/>
                <a:uLnTx/>
                <a:uFillTx/>
                <a:latin typeface="Lexend Light" pitchFamily="2" charset="77"/>
                <a:ea typeface="+mn-ea"/>
                <a:cs typeface="+mn-cs"/>
              </a:rPr>
              <a:t>agg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16C"/>
                </a:solidFill>
                <a:effectLst/>
                <a:uLnTx/>
                <a:uFillTx/>
                <a:latin typeface="Lexend Light" pitchFamily="2" charset="77"/>
                <a:ea typeface="+mn-ea"/>
                <a:cs typeface="+mn-cs"/>
              </a:rPr>
              <a:t> accommodation</a:t>
            </a:r>
          </a:p>
          <a:p>
            <a:pPr marL="1270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27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8C3-D1C5-E462-42E4-75A477CA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Looking Forward – Industry Trends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408F9-6071-548F-24B0-89CC2A0F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366B93-FCC2-706E-C61A-F6B37038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43" y="1799772"/>
            <a:ext cx="8972324" cy="4422775"/>
          </a:xfrm>
        </p:spPr>
        <p:txBody>
          <a:bodyPr/>
          <a:lstStyle/>
          <a:p>
            <a:pPr marL="127000" indent="0">
              <a:buNone/>
            </a:pPr>
            <a:r>
              <a:rPr lang="en-US" sz="2000" b="1" dirty="0">
                <a:latin typeface="Lexend Deca SemiBold" pitchFamily="2" charset="0"/>
              </a:rPr>
              <a:t>Volatility in small to mid-market renewals</a:t>
            </a:r>
          </a:p>
          <a:p>
            <a:r>
              <a:rPr lang="en-US" sz="1800" dirty="0"/>
              <a:t>Shift from “pooled” underwriting to experience underwriting</a:t>
            </a:r>
          </a:p>
          <a:p>
            <a:r>
              <a:rPr lang="en-US" sz="1800" dirty="0"/>
              <a:t>Significant increase in high-dollar claims, post ACA</a:t>
            </a:r>
          </a:p>
          <a:p>
            <a:r>
              <a:rPr lang="en-US" sz="1800" dirty="0"/>
              <a:t>Significant trend increase in Rx</a:t>
            </a:r>
          </a:p>
          <a:p>
            <a:pPr lvl="1"/>
            <a:r>
              <a:rPr lang="en-US" sz="1400" dirty="0"/>
              <a:t>Gene therapies</a:t>
            </a: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16C"/>
                </a:solidFill>
                <a:effectLst/>
                <a:uLnTx/>
                <a:uFillTx/>
                <a:latin typeface="Lexend Deca SemiBold" pitchFamily="2" charset="0"/>
                <a:ea typeface="+mn-ea"/>
                <a:cs typeface="+mn-cs"/>
              </a:rPr>
              <a:t>Market Reactions</a:t>
            </a:r>
          </a:p>
          <a:p>
            <a:pPr marL="401638" marR="0" lvl="0" indent="-2746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44516C"/>
                </a:solidFill>
              </a:rPr>
              <a:t>Reference based pricing (RBP) or Medicare-like rate repricing</a:t>
            </a:r>
          </a:p>
          <a:p>
            <a:pPr marL="401638" marR="0" lvl="0" indent="-2746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44516C"/>
                </a:solidFill>
              </a:rPr>
              <a:t>Direct Contracts</a:t>
            </a:r>
          </a:p>
          <a:p>
            <a:pPr marL="401638" marR="0" lvl="0" indent="-2746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44516C"/>
                </a:solidFill>
              </a:rPr>
              <a:t>Captive &amp; Consortium stop loss models</a:t>
            </a:r>
          </a:p>
        </p:txBody>
      </p:sp>
    </p:spTree>
    <p:extLst>
      <p:ext uri="{BB962C8B-B14F-4D97-AF65-F5344CB8AC3E}">
        <p14:creationId xmlns:p14="http://schemas.microsoft.com/office/powerpoint/2010/main" val="219464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979B67-DB8C-B55A-66F6-DF763F03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879" y="989226"/>
            <a:ext cx="6110234" cy="5174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9B78C3-D1C5-E462-42E4-75A477CA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43" y="284916"/>
            <a:ext cx="8455909" cy="6573084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44516C"/>
                </a:solidFill>
              </a:rPr>
              <a:t>The</a:t>
            </a:r>
            <a:r>
              <a:rPr lang="en-US" sz="3600" dirty="0"/>
              <a:t> VERIS </a:t>
            </a:r>
            <a:r>
              <a:rPr lang="en-US" sz="3600" dirty="0">
                <a:solidFill>
                  <a:srgbClr val="44516C"/>
                </a:solidFill>
              </a:rPr>
              <a:t>Difference</a:t>
            </a:r>
            <a:r>
              <a:rPr lang="en-US" sz="36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408F9-6071-548F-24B0-89CC2A0F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BCBDB-4356-1AB2-F958-8965F61E6663}"/>
              </a:ext>
            </a:extLst>
          </p:cNvPr>
          <p:cNvSpPr txBox="1"/>
          <p:nvPr/>
        </p:nvSpPr>
        <p:spPr>
          <a:xfrm>
            <a:off x="-3" y="40445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</a:rPr>
              <a:t>SAVINGS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</a:rPr>
              <a:t>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17DA7"/>
                </a:solidFill>
                <a:effectLst/>
                <a:uLnTx/>
                <a:uFillTx/>
              </a:rPr>
              <a:t>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</a:rPr>
              <a:t>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</a:rPr>
              <a:t>STABILITY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</a:rPr>
              <a:t>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17DA7"/>
                </a:solidFill>
                <a:effectLst/>
                <a:uLnTx/>
                <a:uFillTx/>
              </a:rPr>
              <a:t>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</a:rPr>
              <a:t>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</a:rPr>
              <a:t>CONTROL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A5C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11" name="Graphic 10" descr="Stop with solid fill">
            <a:extLst>
              <a:ext uri="{FF2B5EF4-FFF2-40B4-BE49-F238E27FC236}">
                <a16:creationId xmlns:a16="http://schemas.microsoft.com/office/drawing/2014/main" id="{2DD58CAB-EA02-711E-3556-9BA1B5210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48" y="11087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E089-1B9D-9A62-4C62-5E6A3FC3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 Information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8260C-5175-DD0A-D934-0F69FF50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E45-A097-46FE-B35E-A8F4D926FF0C}" type="datetime1">
              <a:rPr lang="en-US" smtClean="0"/>
              <a:t>7/29/2024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C124D-A409-7BCE-597C-3AA92377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A8A1F6-AB37-1320-3DF7-7023B784F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1998145"/>
            <a:ext cx="4702629" cy="3689744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2A5C"/>
                </a:solidFill>
              </a:rPr>
              <a:t>The following contains information related to the unique group purchasing approach of The Benecon Group. This consists of risk sharing models and mathematical formulas that Benecon considers proprietary intellectual property.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2A5C"/>
                </a:solidFill>
              </a:rPr>
              <a:t>By reviewing this presentation, it is understood that the holder of this information shall keep all ideas and concepts in strict confidence.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2A5C"/>
                </a:solidFill>
              </a:rPr>
              <a:t>Without the prior written consent of The Benecon Group, no one shall copy, reproduce or disclose in any manner any of the contents in this presentation to any third parties. </a:t>
            </a:r>
          </a:p>
        </p:txBody>
      </p:sp>
      <p:pic>
        <p:nvPicPr>
          <p:cNvPr id="4" name="Graphic 3" descr="Lock outline">
            <a:extLst>
              <a:ext uri="{FF2B5EF4-FFF2-40B4-BE49-F238E27FC236}">
                <a16:creationId xmlns:a16="http://schemas.microsoft.com/office/drawing/2014/main" id="{9021F946-544C-A370-2B90-0D2F764FE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7454" y="828034"/>
            <a:ext cx="6029966" cy="60299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C1E9445-86EE-D582-9AA8-20818EC8E100}"/>
              </a:ext>
            </a:extLst>
          </p:cNvPr>
          <p:cNvGrpSpPr/>
          <p:nvPr/>
        </p:nvGrpSpPr>
        <p:grpSpPr>
          <a:xfrm>
            <a:off x="3066404" y="6434560"/>
            <a:ext cx="3017520" cy="215444"/>
            <a:chOff x="3114040" y="5894294"/>
            <a:chExt cx="3017520" cy="215444"/>
          </a:xfrm>
        </p:grpSpPr>
        <p:pic>
          <p:nvPicPr>
            <p:cNvPr id="10" name="Graphic 9" descr="Badge Copyright outline">
              <a:extLst>
                <a:ext uri="{FF2B5EF4-FFF2-40B4-BE49-F238E27FC236}">
                  <a16:creationId xmlns:a16="http://schemas.microsoft.com/office/drawing/2014/main" id="{BA030BD2-B5F2-69E6-BD77-2F9425120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14040" y="5925816"/>
              <a:ext cx="152400" cy="152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8C858C-CDCF-9648-69A5-1601D71B76AE}"/>
                </a:ext>
              </a:extLst>
            </p:cNvPr>
            <p:cNvSpPr txBox="1"/>
            <p:nvPr/>
          </p:nvSpPr>
          <p:spPr>
            <a:xfrm>
              <a:off x="3266440" y="5894294"/>
              <a:ext cx="2865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002A5C"/>
                  </a:solidFill>
                  <a:latin typeface="Lexend" pitchFamily="2" charset="0"/>
                </a:rPr>
                <a:t>2024 The Benecon Group, LLC – All Rights Reserved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56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outside of a building&#10;&#10;Description automatically generated with low confidence">
            <a:extLst>
              <a:ext uri="{FF2B5EF4-FFF2-40B4-BE49-F238E27FC236}">
                <a16:creationId xmlns:a16="http://schemas.microsoft.com/office/drawing/2014/main" id="{42641432-9432-1BCC-F702-3E85B558DF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1" t="1" r="14262" b="1"/>
          <a:stretch/>
        </p:blipFill>
        <p:spPr>
          <a:xfrm>
            <a:off x="4572000" y="850912"/>
            <a:ext cx="4572000" cy="5156176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A5FF11-52C0-8E03-C342-F25344EB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55" y="957943"/>
            <a:ext cx="2990088" cy="781885"/>
          </a:xfrm>
        </p:spPr>
        <p:txBody>
          <a:bodyPr anchor="b"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8E8426-97C1-BD2F-13E9-87C63EB09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4255" y="1830227"/>
            <a:ext cx="4706042" cy="4409194"/>
          </a:xfrm>
        </p:spPr>
        <p:txBody>
          <a:bodyPr>
            <a:normAutofit/>
          </a:bodyPr>
          <a:lstStyle/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How to build a Health Plan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History of Self Funding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“Why self-funding?”</a:t>
            </a:r>
          </a:p>
          <a:p>
            <a:pPr marL="6000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Advantages and pitfalls of self-insurance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Terms funding mechanisms</a:t>
            </a:r>
          </a:p>
          <a:p>
            <a:pPr marL="6000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Establish knowledge of key concepts like product specific, aggregate, contract types, stop loss trends, etc.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Vendor Selection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Market Trends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88BD63-4CBB-EFD9-1868-033FDF75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5692" y="5679043"/>
            <a:ext cx="213750" cy="227090"/>
          </a:xfrm>
        </p:spPr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BEAC7378-4A1B-4211-9A80-E5B291D4A92B}" type="slidenum">
              <a:rPr lang="en-US" smtClean="0"/>
              <a:pPr>
                <a:spcAft>
                  <a:spcPts val="45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8187-E979-5BB1-189E-98B12E0C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Build a Health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779CC-6920-7100-D2CD-270F02D5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4</a:t>
            </a:fld>
            <a:endParaRPr lang="en-US"/>
          </a:p>
        </p:txBody>
      </p:sp>
      <p:sp>
        <p:nvSpPr>
          <p:cNvPr id="16" name="7-Point Star 7">
            <a:extLst>
              <a:ext uri="{FF2B5EF4-FFF2-40B4-BE49-F238E27FC236}">
                <a16:creationId xmlns:a16="http://schemas.microsoft.com/office/drawing/2014/main" id="{84539241-1EA4-572A-85BD-211D0BBBD1C6}"/>
              </a:ext>
            </a:extLst>
          </p:cNvPr>
          <p:cNvSpPr/>
          <p:nvPr/>
        </p:nvSpPr>
        <p:spPr>
          <a:xfrm>
            <a:off x="3281814" y="2701762"/>
            <a:ext cx="2045776" cy="163074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  <a:p>
            <a:pPr algn="ctr"/>
            <a:r>
              <a:rPr lang="en-US" dirty="0"/>
              <a:t>Admin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2BB26D-2A5F-690C-5338-7190B005A2D3}"/>
              </a:ext>
            </a:extLst>
          </p:cNvPr>
          <p:cNvCxnSpPr/>
          <p:nvPr/>
        </p:nvCxnSpPr>
        <p:spPr>
          <a:xfrm flipV="1">
            <a:off x="5261721" y="2590314"/>
            <a:ext cx="929899" cy="550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F9882D-3EC2-5B3B-C036-D7243184E6F9}"/>
              </a:ext>
            </a:extLst>
          </p:cNvPr>
          <p:cNvCxnSpPr/>
          <p:nvPr/>
        </p:nvCxnSpPr>
        <p:spPr>
          <a:xfrm>
            <a:off x="4897509" y="4879868"/>
            <a:ext cx="1007388" cy="976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C88478-3118-0EBB-9170-2841461735A7}"/>
              </a:ext>
            </a:extLst>
          </p:cNvPr>
          <p:cNvCxnSpPr/>
          <p:nvPr/>
        </p:nvCxnSpPr>
        <p:spPr>
          <a:xfrm flipH="1" flipV="1">
            <a:off x="2572764" y="2590314"/>
            <a:ext cx="759417" cy="55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040DCB-E154-0FC5-EDF8-49549EE11ADB}"/>
              </a:ext>
            </a:extLst>
          </p:cNvPr>
          <p:cNvCxnSpPr/>
          <p:nvPr/>
        </p:nvCxnSpPr>
        <p:spPr>
          <a:xfrm flipH="1">
            <a:off x="2820736" y="4879868"/>
            <a:ext cx="898902" cy="976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316CC5F-E8A3-1355-462E-AD3D6B655F92}"/>
              </a:ext>
            </a:extLst>
          </p:cNvPr>
          <p:cNvSpPr/>
          <p:nvPr/>
        </p:nvSpPr>
        <p:spPr>
          <a:xfrm>
            <a:off x="6245861" y="2069024"/>
            <a:ext cx="2036679" cy="521290"/>
          </a:xfrm>
          <a:prstGeom prst="rect">
            <a:avLst/>
          </a:prstGeom>
          <a:solidFill>
            <a:srgbClr val="0059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Provider Network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05269-68F5-3E54-CCB3-1BE0D17732D4}"/>
              </a:ext>
            </a:extLst>
          </p:cNvPr>
          <p:cNvSpPr/>
          <p:nvPr/>
        </p:nvSpPr>
        <p:spPr>
          <a:xfrm>
            <a:off x="5904897" y="5856261"/>
            <a:ext cx="2138767" cy="526941"/>
          </a:xfrm>
          <a:prstGeom prst="rect">
            <a:avLst/>
          </a:prstGeom>
          <a:solidFill>
            <a:srgbClr val="0059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Prescriptions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B6ED22-2B67-746A-C3A5-B089F6B942E5}"/>
              </a:ext>
            </a:extLst>
          </p:cNvPr>
          <p:cNvSpPr/>
          <p:nvPr/>
        </p:nvSpPr>
        <p:spPr>
          <a:xfrm>
            <a:off x="737183" y="2069024"/>
            <a:ext cx="1835581" cy="521290"/>
          </a:xfrm>
          <a:prstGeom prst="rect">
            <a:avLst/>
          </a:prstGeom>
          <a:solidFill>
            <a:srgbClr val="0059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 Networks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2B1220-D0A8-B847-4BBA-9CAB227D32F7}"/>
              </a:ext>
            </a:extLst>
          </p:cNvPr>
          <p:cNvSpPr/>
          <p:nvPr/>
        </p:nvSpPr>
        <p:spPr>
          <a:xfrm>
            <a:off x="737183" y="5856260"/>
            <a:ext cx="2067697" cy="526942"/>
          </a:xfrm>
          <a:prstGeom prst="rect">
            <a:avLst/>
          </a:prstGeom>
          <a:solidFill>
            <a:srgbClr val="0059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Specialty RX Carve-out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416E32-CCF3-5F93-6054-A6C7C3316ABC}"/>
              </a:ext>
            </a:extLst>
          </p:cNvPr>
          <p:cNvCxnSpPr/>
          <p:nvPr/>
        </p:nvCxnSpPr>
        <p:spPr>
          <a:xfrm flipV="1">
            <a:off x="5424458" y="3959817"/>
            <a:ext cx="1673811" cy="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33244D9-DF9E-EBE8-654A-61F058A86140}"/>
              </a:ext>
            </a:extLst>
          </p:cNvPr>
          <p:cNvSpPr/>
          <p:nvPr/>
        </p:nvSpPr>
        <p:spPr>
          <a:xfrm>
            <a:off x="7152513" y="3556862"/>
            <a:ext cx="1790054" cy="697424"/>
          </a:xfrm>
          <a:prstGeom prst="rect">
            <a:avLst/>
          </a:prstGeom>
          <a:solidFill>
            <a:srgbClr val="0059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Chronic Care Management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63CCB1A-BE0D-15B7-C40E-67F640575426}"/>
              </a:ext>
            </a:extLst>
          </p:cNvPr>
          <p:cNvCxnSpPr/>
          <p:nvPr/>
        </p:nvCxnSpPr>
        <p:spPr>
          <a:xfrm flipH="1">
            <a:off x="1751354" y="3975315"/>
            <a:ext cx="1433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DAA166F-28B2-AB16-6149-D0EAE48F1018}"/>
              </a:ext>
            </a:extLst>
          </p:cNvPr>
          <p:cNvSpPr/>
          <p:nvPr/>
        </p:nvSpPr>
        <p:spPr>
          <a:xfrm>
            <a:off x="62039" y="3556861"/>
            <a:ext cx="1635068" cy="670301"/>
          </a:xfrm>
          <a:prstGeom prst="rect">
            <a:avLst/>
          </a:prstGeom>
          <a:solidFill>
            <a:srgbClr val="0059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UM / CM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3D5CBA4-3270-2A4E-581A-4CEBB6696B90}"/>
              </a:ext>
            </a:extLst>
          </p:cNvPr>
          <p:cNvSpPr/>
          <p:nvPr/>
        </p:nvSpPr>
        <p:spPr>
          <a:xfrm>
            <a:off x="-3" y="4485823"/>
            <a:ext cx="9143999" cy="707886"/>
          </a:xfrm>
          <a:prstGeom prst="rect">
            <a:avLst/>
          </a:prstGeom>
          <a:solidFill>
            <a:srgbClr val="002A5C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63C00"/>
                </a:solidFill>
                <a:effectLst>
                  <a:glow>
                    <a:schemeClr val="bg1">
                      <a:alpha val="40000"/>
                    </a:schemeClr>
                  </a:glow>
                  <a:outerShdw blurRad="2286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  <a:t>Not all health Plans are the same!</a:t>
            </a:r>
          </a:p>
        </p:txBody>
      </p:sp>
    </p:spTree>
    <p:extLst>
      <p:ext uri="{BB962C8B-B14F-4D97-AF65-F5344CB8AC3E}">
        <p14:creationId xmlns:p14="http://schemas.microsoft.com/office/powerpoint/2010/main" val="37041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6" grpId="0" animBg="1"/>
      <p:bldP spid="31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D3A6D-9F5F-740B-A6C3-C9B014A6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954" y="1058338"/>
            <a:ext cx="4425043" cy="987735"/>
          </a:xfrm>
        </p:spPr>
        <p:txBody>
          <a:bodyPr/>
          <a:lstStyle/>
          <a:p>
            <a:r>
              <a:rPr lang="en-US" dirty="0"/>
              <a:t>Not all Health Plans are the same…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0AAE-9781-FCFD-BA1C-FC1016F1E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4830" y="2950341"/>
            <a:ext cx="2802720" cy="1246702"/>
          </a:xfrm>
        </p:spPr>
        <p:txBody>
          <a:bodyPr/>
          <a:lstStyle/>
          <a:p>
            <a:r>
              <a:rPr lang="en-US" sz="2000" dirty="0">
                <a:latin typeface="Lexend Deca SemiBold" pitchFamily="2" charset="0"/>
              </a:rPr>
              <a:t>Disney / Event</a:t>
            </a:r>
          </a:p>
          <a:p>
            <a:endParaRPr lang="en-US" sz="2000" dirty="0"/>
          </a:p>
          <a:p>
            <a:r>
              <a:rPr lang="en-US" sz="2000" dirty="0">
                <a:latin typeface="Lexend Deca SemiBold" pitchFamily="2" charset="0"/>
              </a:rPr>
              <a:t>Home Refrigerator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1D572-2737-4867-FFC0-D0258AE0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Placeholder 11" descr="A water bottle on a railing&#10;&#10;Description automatically generated">
            <a:extLst>
              <a:ext uri="{FF2B5EF4-FFF2-40B4-BE49-F238E27FC236}">
                <a16:creationId xmlns:a16="http://schemas.microsoft.com/office/drawing/2014/main" id="{1EF7D011-AC3D-E772-78CE-AFB693BF11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6" t="14085" r="12742" b="4455"/>
          <a:stretch/>
        </p:blipFill>
        <p:spPr>
          <a:xfrm>
            <a:off x="-1" y="0"/>
            <a:ext cx="3940630" cy="5965371"/>
          </a:xfr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E71FA5-25B5-E56C-ABE4-A8F66C9D9494}"/>
              </a:ext>
            </a:extLst>
          </p:cNvPr>
          <p:cNvSpPr txBox="1">
            <a:spLocks/>
          </p:cNvSpPr>
          <p:nvPr/>
        </p:nvSpPr>
        <p:spPr>
          <a:xfrm>
            <a:off x="6658626" y="2955496"/>
            <a:ext cx="2390816" cy="12467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500" b="0" i="0" kern="1200">
                <a:solidFill>
                  <a:schemeClr val="tx2"/>
                </a:solidFill>
                <a:latin typeface="Lexend Light" pitchFamily="2" charset="77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System Font Regular"/>
              <a:buNone/>
              <a:tabLst/>
              <a:defRPr sz="1050" b="0" i="0" kern="1200">
                <a:solidFill>
                  <a:schemeClr val="tx2"/>
                </a:solidFill>
                <a:latin typeface="Lexend Light" pitchFamily="2" charset="77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tx2"/>
                </a:solidFill>
                <a:latin typeface="Lexend Light" pitchFamily="2" charset="77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System Font Regular"/>
              <a:buNone/>
              <a:tabLst/>
              <a:defRPr sz="750" b="0" i="0" kern="1200">
                <a:solidFill>
                  <a:schemeClr val="tx2"/>
                </a:solidFill>
                <a:latin typeface="Lexend Light" pitchFamily="2" charset="77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750" b="0" i="0" kern="1200">
                <a:solidFill>
                  <a:schemeClr val="tx2"/>
                </a:solidFill>
                <a:latin typeface="Lexend Light" pitchFamily="2" charset="77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$2.50 - $5.00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.80 </a:t>
            </a:r>
          </a:p>
        </p:txBody>
      </p:sp>
      <p:pic>
        <p:nvPicPr>
          <p:cNvPr id="20" name="Graphic 19" descr="Cent with solid fill">
            <a:extLst>
              <a:ext uri="{FF2B5EF4-FFF2-40B4-BE49-F238E27FC236}">
                <a16:creationId xmlns:a16="http://schemas.microsoft.com/office/drawing/2014/main" id="{B5BADC18-EB5A-BDB4-1204-404D3F987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1348" y="3909817"/>
            <a:ext cx="234950" cy="23495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34FD915-16CB-B448-13AC-5A24C189777E}"/>
              </a:ext>
            </a:extLst>
          </p:cNvPr>
          <p:cNvSpPr txBox="1">
            <a:spLocks/>
          </p:cNvSpPr>
          <p:nvPr/>
        </p:nvSpPr>
        <p:spPr>
          <a:xfrm>
            <a:off x="3630154" y="5425248"/>
            <a:ext cx="5419288" cy="4468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500" b="0" i="0" kern="1200">
                <a:solidFill>
                  <a:schemeClr val="tx2"/>
                </a:solidFill>
                <a:latin typeface="Lexend Light" pitchFamily="2" charset="77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System Font Regular"/>
              <a:buNone/>
              <a:tabLst/>
              <a:defRPr sz="1050" b="0" i="0" kern="1200">
                <a:solidFill>
                  <a:schemeClr val="tx2"/>
                </a:solidFill>
                <a:latin typeface="Lexend Light" pitchFamily="2" charset="77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tx2"/>
                </a:solidFill>
                <a:latin typeface="Lexend Light" pitchFamily="2" charset="77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System Font Regular"/>
              <a:buNone/>
              <a:tabLst/>
              <a:defRPr sz="750" b="0" i="0" kern="1200">
                <a:solidFill>
                  <a:schemeClr val="tx2"/>
                </a:solidFill>
                <a:latin typeface="Lexend Light" pitchFamily="2" charset="77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750" b="0" i="0" kern="1200">
                <a:solidFill>
                  <a:schemeClr val="tx2"/>
                </a:solidFill>
                <a:latin typeface="Lexend Light" pitchFamily="2" charset="77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Lexend" pitchFamily="2" charset="0"/>
              </a:rPr>
              <a:t>While they all include the same or similar pieces, they key is </a:t>
            </a:r>
            <a:r>
              <a:rPr lang="en-US" sz="1600" dirty="0">
                <a:latin typeface="Lexend Deca SemiBold" pitchFamily="2" charset="0"/>
              </a:rPr>
              <a:t>“Who” owns / controls </a:t>
            </a:r>
            <a:r>
              <a:rPr lang="en-US" sz="1600" dirty="0">
                <a:latin typeface="Lexend" pitchFamily="2" charset="0"/>
              </a:rPr>
              <a:t>the pieces.</a:t>
            </a:r>
          </a:p>
        </p:txBody>
      </p:sp>
    </p:spTree>
    <p:extLst>
      <p:ext uri="{BB962C8B-B14F-4D97-AF65-F5344CB8AC3E}">
        <p14:creationId xmlns:p14="http://schemas.microsoft.com/office/powerpoint/2010/main" val="12160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0D56-3E15-0E70-1049-C4FFA038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Spectrum of Risk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CA47D-303A-366D-AA9B-307478FF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6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A1F1AC7-3268-7188-A1B7-880BFF3A8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3692"/>
            <a:ext cx="7886700" cy="4305996"/>
          </a:xfrm>
        </p:spPr>
        <p:txBody>
          <a:bodyPr/>
          <a:lstStyle/>
          <a:p>
            <a:pPr marL="0" indent="0" algn="ctr">
              <a:buNone/>
            </a:pPr>
            <a:r>
              <a:rPr lang="en-US" sz="1350" b="1" dirty="0">
                <a:solidFill>
                  <a:schemeClr val="tx1"/>
                </a:solidFill>
              </a:rPr>
              <a:t>Fully Insured | Refunding Plan | Level-Funding | </a:t>
            </a:r>
            <a:r>
              <a:rPr lang="en-US" sz="1350" b="1" dirty="0"/>
              <a:t>ASO w/ SL </a:t>
            </a:r>
            <a:r>
              <a:rPr lang="en-US" sz="1350" b="1" dirty="0">
                <a:solidFill>
                  <a:schemeClr val="tx1"/>
                </a:solidFill>
              </a:rPr>
              <a:t>| </a:t>
            </a:r>
            <a:r>
              <a:rPr lang="en-US" sz="1350" b="1" dirty="0"/>
              <a:t>Pure ASO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2106C21-1547-831D-FF84-96C4C0AC0399}"/>
              </a:ext>
            </a:extLst>
          </p:cNvPr>
          <p:cNvSpPr txBox="1">
            <a:spLocks/>
          </p:cNvSpPr>
          <p:nvPr/>
        </p:nvSpPr>
        <p:spPr>
          <a:xfrm>
            <a:off x="8710774" y="5855212"/>
            <a:ext cx="213750" cy="22709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525" b="0" i="0" kern="1200">
                <a:solidFill>
                  <a:schemeClr val="bg2"/>
                </a:solidFill>
                <a:latin typeface="Lexend Ligh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BEAC7378-4A1B-4211-9A80-E5B291D4A92B}" type="slidenum">
              <a:rPr lang="en-US" smtClean="0">
                <a:solidFill>
                  <a:srgbClr val="F3F3F7"/>
                </a:solidFill>
              </a:rPr>
              <a:pPr defTabSz="685800">
                <a:defRPr/>
              </a:pPr>
              <a:t>6</a:t>
            </a:fld>
            <a:endParaRPr lang="en-US" dirty="0">
              <a:solidFill>
                <a:srgbClr val="F3F3F7"/>
              </a:solidFill>
            </a:endParaRPr>
          </a:p>
        </p:txBody>
      </p:sp>
      <p:sp>
        <p:nvSpPr>
          <p:cNvPr id="17" name="Left Arrow 3">
            <a:extLst>
              <a:ext uri="{FF2B5EF4-FFF2-40B4-BE49-F238E27FC236}">
                <a16:creationId xmlns:a16="http://schemas.microsoft.com/office/drawing/2014/main" id="{8A2D4D4B-B77B-7A7B-EE72-5F060742017D}"/>
              </a:ext>
            </a:extLst>
          </p:cNvPr>
          <p:cNvSpPr/>
          <p:nvPr/>
        </p:nvSpPr>
        <p:spPr>
          <a:xfrm>
            <a:off x="1947384" y="2397113"/>
            <a:ext cx="2576696" cy="272606"/>
          </a:xfrm>
          <a:prstGeom prst="leftArrow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Right Arrow 4">
            <a:extLst>
              <a:ext uri="{FF2B5EF4-FFF2-40B4-BE49-F238E27FC236}">
                <a16:creationId xmlns:a16="http://schemas.microsoft.com/office/drawing/2014/main" id="{216ED8F2-9163-1362-EC2B-29B6AB94BFD0}"/>
              </a:ext>
            </a:extLst>
          </p:cNvPr>
          <p:cNvSpPr/>
          <p:nvPr/>
        </p:nvSpPr>
        <p:spPr>
          <a:xfrm>
            <a:off x="4524078" y="2398153"/>
            <a:ext cx="2800637" cy="272606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448EA92-26DF-0C65-BF3D-F497E5245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628689"/>
              </p:ext>
            </p:extLst>
          </p:nvPr>
        </p:nvGraphicFramePr>
        <p:xfrm>
          <a:off x="3110777" y="3238733"/>
          <a:ext cx="2931459" cy="242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B722115-2B1D-6C71-4783-F126DC7906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149929"/>
              </p:ext>
            </p:extLst>
          </p:nvPr>
        </p:nvGraphicFramePr>
        <p:xfrm>
          <a:off x="5816383" y="3216522"/>
          <a:ext cx="3302601" cy="2454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D44BB8D-C191-61D6-D8F7-D41370AAA2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941869"/>
              </p:ext>
            </p:extLst>
          </p:nvPr>
        </p:nvGraphicFramePr>
        <p:xfrm>
          <a:off x="5140278" y="2950527"/>
          <a:ext cx="4379304" cy="276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9683CAD2-CA03-0C4C-8502-399E61FF0B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287229"/>
              </p:ext>
            </p:extLst>
          </p:nvPr>
        </p:nvGraphicFramePr>
        <p:xfrm>
          <a:off x="2382348" y="2961893"/>
          <a:ext cx="4379304" cy="276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4C4C7AD5-F6B2-4BBC-B4FC-406389B6E9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836661"/>
              </p:ext>
            </p:extLst>
          </p:nvPr>
        </p:nvGraphicFramePr>
        <p:xfrm>
          <a:off x="-314380" y="2946525"/>
          <a:ext cx="4068268" cy="256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881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8C3-D1C5-E462-42E4-75A477CA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408F9-6071-548F-24B0-89CC2A0F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587263-1C91-A0B2-1C2C-7A01D99E8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4"/>
            <a:ext cx="9143999" cy="4422775"/>
          </a:xfrm>
        </p:spPr>
        <p:txBody>
          <a:bodyPr/>
          <a:lstStyle/>
          <a:p>
            <a:pPr marL="127000" indent="0" algn="ctr">
              <a:buNone/>
            </a:pPr>
            <a:r>
              <a:rPr lang="en-US" sz="2250" dirty="0"/>
              <a:t>“Knowledge is power”, </a:t>
            </a:r>
            <a:r>
              <a:rPr lang="en-US" sz="2250" i="1" dirty="0"/>
              <a:t>both Francis Bacon and Thomas Jefferson </a:t>
            </a:r>
          </a:p>
          <a:p>
            <a:pPr marL="12700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E14A3-23DD-975A-5AE0-F7EFA3403590}"/>
              </a:ext>
            </a:extLst>
          </p:cNvPr>
          <p:cNvSpPr txBox="1"/>
          <p:nvPr/>
        </p:nvSpPr>
        <p:spPr>
          <a:xfrm>
            <a:off x="2283243" y="2324248"/>
            <a:ext cx="4577508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4516C"/>
                </a:solidFill>
                <a:effectLst/>
                <a:uLnTx/>
                <a:uFillTx/>
                <a:latin typeface="Lexend" pitchFamily="2" charset="0"/>
              </a:rPr>
              <a:t>Practical Considerations:</a:t>
            </a:r>
          </a:p>
          <a:p>
            <a:pPr marL="401638" marR="0" lvl="0" indent="-274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44516C"/>
                </a:solidFill>
                <a:effectLst/>
                <a:uLnTx/>
                <a:uFillTx/>
                <a:latin typeface="Lexend Light" pitchFamily="2" charset="77"/>
                <a:ea typeface="+mn-ea"/>
                <a:cs typeface="+mn-cs"/>
              </a:rPr>
              <a:t>Level of reporting </a:t>
            </a:r>
          </a:p>
          <a:p>
            <a:pPr marL="401638" marR="0" lvl="0" indent="-274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44516C"/>
                </a:solidFill>
                <a:effectLst/>
                <a:uLnTx/>
                <a:uFillTx/>
                <a:latin typeface="Lexend Light" pitchFamily="2" charset="77"/>
                <a:ea typeface="+mn-ea"/>
                <a:cs typeface="+mn-cs"/>
              </a:rPr>
              <a:t>Easy of integration</a:t>
            </a:r>
          </a:p>
          <a:p>
            <a:pPr marL="401638" marR="0" lvl="0" indent="-274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44516C"/>
                </a:solidFill>
                <a:effectLst/>
                <a:uLnTx/>
                <a:uFillTx/>
                <a:latin typeface="Lexend Light" pitchFamily="2" charset="77"/>
                <a:ea typeface="+mn-ea"/>
                <a:cs typeface="+mn-cs"/>
              </a:rPr>
              <a:t>Cost </a:t>
            </a:r>
          </a:p>
          <a:p>
            <a:pPr marL="401638" marR="0" lvl="0" indent="-274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44516C"/>
                </a:solidFill>
                <a:effectLst/>
                <a:uLnTx/>
                <a:uFillTx/>
                <a:latin typeface="Lexend Light" pitchFamily="2" charset="77"/>
                <a:ea typeface="+mn-ea"/>
                <a:cs typeface="+mn-cs"/>
              </a:rPr>
              <a:t>Track Record (references)</a:t>
            </a:r>
          </a:p>
          <a:p>
            <a:pPr marL="1270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080FF"/>
              </a:buClr>
              <a:buSzTx/>
              <a:tabLst/>
              <a:defRPr/>
            </a:pPr>
            <a:endParaRPr kumimoji="0" lang="en-US" sz="200" b="1" i="0" u="none" strike="noStrike" kern="1200" cap="none" spc="0" normalizeH="0" baseline="0" noProof="0" dirty="0">
              <a:ln>
                <a:noFill/>
              </a:ln>
              <a:solidFill>
                <a:srgbClr val="44516C"/>
              </a:solidFill>
              <a:effectLst/>
              <a:uLnTx/>
              <a:uFillTx/>
              <a:latin typeface="Lexend Light" pitchFamily="2" charset="77"/>
              <a:ea typeface="+mn-ea"/>
              <a:cs typeface="+mn-cs"/>
            </a:endParaRP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4516C"/>
                </a:solidFill>
                <a:effectLst/>
                <a:uLnTx/>
                <a:uFillTx/>
                <a:latin typeface="Lexend" pitchFamily="2" charset="0"/>
              </a:rPr>
              <a:t>Cultural Considerations:</a:t>
            </a:r>
          </a:p>
          <a:p>
            <a:pPr marL="401638" marR="0" lvl="0" indent="-274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44516C"/>
                </a:solidFill>
                <a:effectLst/>
                <a:uLnTx/>
                <a:uFillTx/>
                <a:latin typeface="Lexend Light" pitchFamily="2" charset="77"/>
                <a:ea typeface="+mn-ea"/>
                <a:cs typeface="+mn-cs"/>
              </a:rPr>
              <a:t>Company Culture </a:t>
            </a:r>
          </a:p>
          <a:p>
            <a:pPr marL="401638" marR="0" lvl="0" indent="-274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44516C"/>
                </a:solidFill>
                <a:effectLst/>
                <a:uLnTx/>
                <a:uFillTx/>
                <a:latin typeface="Lexend Light" pitchFamily="2" charset="77"/>
                <a:ea typeface="+mn-ea"/>
                <a:cs typeface="+mn-cs"/>
              </a:rPr>
              <a:t>Employee Geography </a:t>
            </a:r>
          </a:p>
          <a:p>
            <a:pPr marL="401638" marR="0" lvl="0" indent="-274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44516C"/>
                </a:solidFill>
                <a:effectLst/>
                <a:uLnTx/>
                <a:uFillTx/>
                <a:latin typeface="Lexend Light" pitchFamily="2" charset="77"/>
                <a:ea typeface="+mn-ea"/>
                <a:cs typeface="+mn-cs"/>
              </a:rPr>
              <a:t>Attrition rate </a:t>
            </a:r>
          </a:p>
        </p:txBody>
      </p:sp>
    </p:spTree>
    <p:extLst>
      <p:ext uri="{BB962C8B-B14F-4D97-AF65-F5344CB8AC3E}">
        <p14:creationId xmlns:p14="http://schemas.microsoft.com/office/powerpoint/2010/main" val="13113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587263-1C91-A0B2-1C2C-7A01D99E8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00" y="1610479"/>
            <a:ext cx="7781993" cy="4422775"/>
          </a:xfrm>
        </p:spPr>
        <p:txBody>
          <a:bodyPr/>
          <a:lstStyle/>
          <a:p>
            <a:pPr marL="127000" indent="0">
              <a:buNone/>
            </a:pPr>
            <a:r>
              <a:rPr lang="en-US" sz="2000" dirty="0"/>
              <a:t>What is ERISA?</a:t>
            </a:r>
          </a:p>
          <a:p>
            <a:r>
              <a:rPr lang="en-US" sz="1600" dirty="0"/>
              <a:t>Employee Retirement Income Security Act of 1974</a:t>
            </a:r>
          </a:p>
          <a:p>
            <a:r>
              <a:rPr lang="en-US" sz="1600" dirty="0"/>
              <a:t>Formally recognizes self-funding and self-funded plans</a:t>
            </a:r>
          </a:p>
          <a:p>
            <a:r>
              <a:rPr lang="en-US" sz="1600" dirty="0"/>
              <a:t>Establishes exemption of certain insurance mandates, such as state-specific regulation, premium tax and some mandated benefits</a:t>
            </a:r>
            <a:endParaRPr lang="en-US" sz="2000" dirty="0"/>
          </a:p>
          <a:p>
            <a:pPr marL="127000" indent="0">
              <a:buNone/>
            </a:pPr>
            <a:r>
              <a:rPr lang="en-US" sz="2000" dirty="0"/>
              <a:t>What is Self-Funding?</a:t>
            </a:r>
          </a:p>
          <a:p>
            <a:r>
              <a:rPr lang="en-US" sz="1600" dirty="0"/>
              <a:t>Employer retains insurance risk instead of transferring to an insurance company</a:t>
            </a:r>
          </a:p>
          <a:p>
            <a:r>
              <a:rPr lang="en-US" sz="1600" dirty="0"/>
              <a:t>Employer most often hires TPA (or carrier) to administer plan</a:t>
            </a:r>
          </a:p>
          <a:p>
            <a:r>
              <a:rPr lang="en-US" sz="1600" dirty="0"/>
              <a:t>Most employers purchase catastrophic protection in the form of stop loss to mitigate against large, unknown loss</a:t>
            </a:r>
          </a:p>
          <a:p>
            <a:r>
              <a:rPr lang="en-US" sz="1600" dirty="0"/>
              <a:t>According to KFF – “64% of covered workers in a self-insured plan, including 21% in small companies (3-199) and 82% in large companies (200+)”</a:t>
            </a:r>
          </a:p>
          <a:p>
            <a:pPr marL="127000" indent="0">
              <a:buNone/>
            </a:pPr>
            <a:r>
              <a:rPr lang="en-US" sz="1200" dirty="0"/>
              <a:t>	42% of small employers in level-funded arrangements</a:t>
            </a:r>
          </a:p>
          <a:p>
            <a:pPr marL="127000" indent="0">
              <a:buNone/>
            </a:pPr>
            <a:r>
              <a:rPr lang="en-US" sz="2250" dirty="0"/>
              <a:t> </a:t>
            </a:r>
            <a:endParaRPr lang="en-US" sz="2250" i="1" dirty="0"/>
          </a:p>
          <a:p>
            <a:pPr marL="12700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B78C3-D1C5-E462-42E4-75A477CA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ERISA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408F9-6071-548F-24B0-89CC2A0F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8C3-D1C5-E462-42E4-75A477CA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Self-Fund?</a:t>
            </a:r>
            <a:br>
              <a:rPr lang="en-US" dirty="0"/>
            </a:br>
            <a:r>
              <a:rPr lang="en-US" dirty="0"/>
              <a:t>Employer Advantages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408F9-6071-548F-24B0-89CC2A0F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7378-4A1B-4211-9A80-E5B291D4A92B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587263-1C91-A0B2-1C2C-7A01D99E8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5" y="1823822"/>
            <a:ext cx="8972324" cy="4422775"/>
          </a:xfrm>
        </p:spPr>
        <p:txBody>
          <a:bodyPr/>
          <a:lstStyle/>
          <a:p>
            <a:pPr marL="127000" indent="0">
              <a:buNone/>
            </a:pPr>
            <a:r>
              <a:rPr lang="en-US" sz="1800" b="1" dirty="0">
                <a:latin typeface="Lexend Deca SemiBold" pitchFamily="2" charset="0"/>
              </a:rPr>
              <a:t>Control &amp; Data</a:t>
            </a:r>
          </a:p>
          <a:p>
            <a:r>
              <a:rPr lang="en-US" sz="1600" dirty="0">
                <a:latin typeface="Lexend Deca SemiBold" pitchFamily="2" charset="0"/>
              </a:rPr>
              <a:t>Group dictates benefits </a:t>
            </a:r>
            <a:r>
              <a:rPr lang="en-US" sz="1400" dirty="0"/>
              <a:t>(within ERISA guidelines), allowing for full customization</a:t>
            </a:r>
          </a:p>
          <a:p>
            <a:r>
              <a:rPr lang="en-US" sz="1600" dirty="0">
                <a:latin typeface="Lexend Deca SemiBold" pitchFamily="2" charset="0"/>
              </a:rPr>
              <a:t>Data</a:t>
            </a:r>
            <a:r>
              <a:rPr lang="en-US" sz="1400" dirty="0"/>
              <a:t> – group has access to their own detailed claims data (de-identified) to understand root causes &amp; trends</a:t>
            </a:r>
          </a:p>
          <a:p>
            <a:r>
              <a:rPr lang="en-US" sz="1600" dirty="0">
                <a:latin typeface="Lexend Deca SemiBold" pitchFamily="2" charset="0"/>
              </a:rPr>
              <a:t>Surplus</a:t>
            </a:r>
            <a:r>
              <a:rPr lang="en-US" sz="1400" dirty="0"/>
              <a:t> – no longer giving profit to medical carriers</a:t>
            </a:r>
          </a:p>
          <a:p>
            <a:r>
              <a:rPr lang="en-US" sz="1600" dirty="0">
                <a:latin typeface="Lexend Deca SemiBold" pitchFamily="2" charset="0"/>
              </a:rPr>
              <a:t>Control</a:t>
            </a:r>
            <a:r>
              <a:rPr lang="en-US" sz="1400" dirty="0"/>
              <a:t> – can create unique health offerings to suit the needs &amp; demographics of the group’s population and only pay for what they need</a:t>
            </a:r>
          </a:p>
          <a:p>
            <a:r>
              <a:rPr lang="en-US" sz="1400" dirty="0"/>
              <a:t>Elimination or dramatic reduction of most premium taxes</a:t>
            </a:r>
          </a:p>
          <a:p>
            <a:pPr marL="127000" indent="0">
              <a:buNone/>
            </a:pPr>
            <a:r>
              <a:rPr lang="en-US" sz="1200" dirty="0"/>
              <a:t>	Tax on full premium vs. stop loss premium</a:t>
            </a:r>
          </a:p>
          <a:p>
            <a:r>
              <a:rPr lang="en-US" sz="1600" b="1" dirty="0">
                <a:latin typeface="Lexend Deca SemiBold" pitchFamily="2" charset="0"/>
              </a:rPr>
              <a:t>Cash Flow </a:t>
            </a:r>
            <a:r>
              <a:rPr lang="en-US" sz="1400" dirty="0"/>
              <a:t>– pay claims as they occur, not pre-paying for claims or paying premiums for claims not incurred</a:t>
            </a:r>
          </a:p>
          <a:p>
            <a:r>
              <a:rPr lang="en-US" sz="1600" dirty="0">
                <a:latin typeface="Lexend Deca SemiBold" pitchFamily="2" charset="0"/>
              </a:rPr>
              <a:t>Unbundling</a:t>
            </a:r>
            <a:r>
              <a:rPr lang="en-US" sz="1400" dirty="0"/>
              <a:t> – Ability to tap into “best in class” vendors for each part of the benefits puzzle</a:t>
            </a:r>
          </a:p>
          <a:p>
            <a:r>
              <a:rPr lang="en-US" sz="1600" dirty="0">
                <a:latin typeface="Lexend Deca SemiBold" pitchFamily="2" charset="0"/>
              </a:rPr>
              <a:t>Stability</a:t>
            </a:r>
            <a:r>
              <a:rPr lang="en-US" sz="1400" dirty="0"/>
              <a:t> – Employer pays “known losses” and can purchase stop loss to protect against catastrophic losses</a:t>
            </a:r>
          </a:p>
        </p:txBody>
      </p:sp>
    </p:spTree>
    <p:extLst>
      <p:ext uri="{BB962C8B-B14F-4D97-AF65-F5344CB8AC3E}">
        <p14:creationId xmlns:p14="http://schemas.microsoft.com/office/powerpoint/2010/main" val="18832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econ Font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econ Theme">
  <a:themeElements>
    <a:clrScheme name="Benecon-color-palette">
      <a:dk1>
        <a:srgbClr val="000000"/>
      </a:dk1>
      <a:lt1>
        <a:srgbClr val="FFFFFF"/>
      </a:lt1>
      <a:dk2>
        <a:srgbClr val="44516C"/>
      </a:dk2>
      <a:lt2>
        <a:srgbClr val="F3F3F7"/>
      </a:lt2>
      <a:accent1>
        <a:srgbClr val="002B5C"/>
      </a:accent1>
      <a:accent2>
        <a:srgbClr val="0059C1"/>
      </a:accent2>
      <a:accent3>
        <a:srgbClr val="1080FF"/>
      </a:accent3>
      <a:accent4>
        <a:srgbClr val="65ADFF"/>
      </a:accent4>
      <a:accent5>
        <a:srgbClr val="599C43"/>
      </a:accent5>
      <a:accent6>
        <a:srgbClr val="C63C00"/>
      </a:accent6>
      <a:hlink>
        <a:srgbClr val="1080FF"/>
      </a:hlink>
      <a:folHlink>
        <a:srgbClr val="687CA1"/>
      </a:folHlink>
    </a:clrScheme>
    <a:fontScheme name="Bencon">
      <a:majorFont>
        <a:latin typeface="Lexend"/>
        <a:ea typeface=""/>
        <a:cs typeface=""/>
      </a:majorFont>
      <a:minorFont>
        <a:latin typeface="Lexe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tIns="0" bIns="0" rtlCol="0">
        <a:noAutofit/>
      </a:bodyPr>
      <a:lstStyle>
        <a:defPPr algn="l"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enecon Theme" id="{FA9491D7-2142-4AC2-B4C3-A8D7D0074D6B}" vid="{2439E770-AD5C-4CF5-8667-DDB268BF1E8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8ACAEB7567604B990732D675816504" ma:contentTypeVersion="16" ma:contentTypeDescription="Create a new document." ma:contentTypeScope="" ma:versionID="5b299d032cb234ec4212a982e2a27ba1">
  <xsd:schema xmlns:xsd="http://www.w3.org/2001/XMLSchema" xmlns:xs="http://www.w3.org/2001/XMLSchema" xmlns:p="http://schemas.microsoft.com/office/2006/metadata/properties" xmlns:ns2="768fab9c-fa12-46ba-afeb-0859245cc859" xmlns:ns3="72f0c71a-0d9c-45ca-9cc3-5057b96a79f3" targetNamespace="http://schemas.microsoft.com/office/2006/metadata/properties" ma:root="true" ma:fieldsID="6220a776c07090d07b7f87fecbeffd02" ns2:_="" ns3:_="">
    <xsd:import namespace="768fab9c-fa12-46ba-afeb-0859245cc859"/>
    <xsd:import namespace="72f0c71a-0d9c-45ca-9cc3-5057b96a79f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fab9c-fa12-46ba-afeb-0859245cc85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0c71a-0d9c-45ca-9cc3-5057b96a7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16fa849-9aee-4305-8228-d5ef1c313d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D80A22-9DCF-49A5-826F-3BB7491DA7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fab9c-fa12-46ba-afeb-0859245cc859"/>
    <ds:schemaRef ds:uri="72f0c71a-0d9c-45ca-9cc3-5057b96a79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922EAE-F995-4F97-AAC9-46ED0643D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12591</TotalTime>
  <Words>1102</Words>
  <Application>Microsoft Office PowerPoint</Application>
  <PresentationFormat>On-screen Show (4:3)</PresentationFormat>
  <Paragraphs>202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Lexend</vt:lpstr>
      <vt:lpstr>System Font Regular</vt:lpstr>
      <vt:lpstr>Lexend Deca SemiBold</vt:lpstr>
      <vt:lpstr>Lexend Light</vt:lpstr>
      <vt:lpstr>Times New Roman</vt:lpstr>
      <vt:lpstr>Arial</vt:lpstr>
      <vt:lpstr>Calibri</vt:lpstr>
      <vt:lpstr>Custom Design</vt:lpstr>
      <vt:lpstr>Benecon Theme</vt:lpstr>
      <vt:lpstr>Worksheet</vt:lpstr>
      <vt:lpstr>Self-Funding Fundamentals</vt:lpstr>
      <vt:lpstr>Confidential Information</vt:lpstr>
      <vt:lpstr>Agenda</vt:lpstr>
      <vt:lpstr>How to Build a Health Plan</vt:lpstr>
      <vt:lpstr>Not all Health Plans are the same…</vt:lpstr>
      <vt:lpstr>The Spectrum of Risk</vt:lpstr>
      <vt:lpstr>Vendor Selection</vt:lpstr>
      <vt:lpstr>ERISA </vt:lpstr>
      <vt:lpstr>Why Self-Fund? Employer Advantages </vt:lpstr>
      <vt:lpstr>What goes into a stop loss proposal?</vt:lpstr>
      <vt:lpstr>Stop Loss 101</vt:lpstr>
      <vt:lpstr>PowerPoint Presentation</vt:lpstr>
      <vt:lpstr>Stop-Loss Contracts, continued </vt:lpstr>
      <vt:lpstr>Stop-Loss Vendor Options</vt:lpstr>
      <vt:lpstr>Looking Forward – Industry Trends </vt:lpstr>
      <vt:lpstr>The VERIS Difference </vt:lpstr>
    </vt:vector>
  </TitlesOfParts>
  <Company>Benecon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Watts, Katie</dc:creator>
  <cp:lastModifiedBy>ashley@hawley2.onmicrosoft.com</cp:lastModifiedBy>
  <cp:revision>290</cp:revision>
  <cp:lastPrinted>2024-03-22T11:30:50Z</cp:lastPrinted>
  <dcterms:created xsi:type="dcterms:W3CDTF">2019-06-26T18:20:09Z</dcterms:created>
  <dcterms:modified xsi:type="dcterms:W3CDTF">2024-07-29T16:19:43Z</dcterms:modified>
</cp:coreProperties>
</file>