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340_BD10B967.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9" r:id="rId5"/>
    <p:sldId id="2141412866" r:id="rId6"/>
    <p:sldId id="2141412959" r:id="rId7"/>
    <p:sldId id="2141412954" r:id="rId8"/>
    <p:sldId id="2141412960" r:id="rId9"/>
    <p:sldId id="2141412952" r:id="rId10"/>
    <p:sldId id="2141412956" r:id="rId11"/>
    <p:sldId id="2141412958" r:id="rId12"/>
    <p:sldId id="2141412857" r:id="rId13"/>
    <p:sldId id="2141412862" r:id="rId14"/>
    <p:sldId id="2141412803" r:id="rId15"/>
    <p:sldId id="4928" r:id="rId16"/>
    <p:sldId id="2141412961" r:id="rId17"/>
    <p:sldId id="21414127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SH Overview" id="{EFE7A359-B243-4886-B361-B558A987AD4F}">
          <p14:sldIdLst>
            <p14:sldId id="259"/>
            <p14:sldId id="2141412866"/>
            <p14:sldId id="2141412959"/>
            <p14:sldId id="2141412954"/>
            <p14:sldId id="2141412960"/>
            <p14:sldId id="2141412952"/>
            <p14:sldId id="2141412956"/>
            <p14:sldId id="2141412958"/>
            <p14:sldId id="2141412857"/>
            <p14:sldId id="2141412862"/>
            <p14:sldId id="2141412803"/>
            <p14:sldId id="4928"/>
            <p14:sldId id="2141412961"/>
            <p14:sldId id="21414127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217A23-1839-F337-8333-84ECC6E2C35A}" name="Lisa Elder" initials="LE" userId="S::lelder@fshealth.com::01cb83da-e2d9-475d-8778-162e3b63e71d" providerId="AD"/>
  <p188:author id="{C8216E3B-EDAD-7F0A-2AFF-97A16E548D97}" name="Emily Davis" initials="ED" userId="S::edavis@fshealth.com::f2e3838b-8940-47b5-9984-d8afdb2138ac" providerId="AD"/>
  <p188:author id="{951DDF5B-EEBA-3867-B078-BAB306F465FB}" name="Andia Paz" initials="AP" userId="S::apaz@fshealth.com::a0d3fa34-cf6b-4f7b-9892-8945ccd05f8c" providerId="AD"/>
  <p188:author id="{A2BA1566-FF36-F863-3550-FD3254BD2850}" name="Jordan Finley" initials="JF" userId="S::jfinley@fshealth.com::45a92195-4e92-480a-8c48-7f325080ee20" providerId="AD"/>
  <p188:author id="{DF12D877-26A3-DB60-8742-91E9A886764C}" name="Allison Stanaland" initials="AS" userId="S::astanaland@fshealth.com::0e3b4b30-32d8-4522-af77-a9ed802b95e1" providerId="AD"/>
  <p188:author id="{E3BD8D7A-133A-2D03-BCD3-AC16F26B1BF3}" name="Claire Schrantz" initials="CS" userId="S::cschrantz@fshealth.com::a13ca9d4-908f-449f-abaf-5d264dc00ea3" providerId="AD"/>
  <p188:author id="{AA455C95-01B8-C59A-166B-99C77182133F}" name="Joe Nelsen" initials="JN" userId="S::jnelsen@fshealth.com::bc75c1b4-60d2-4ad5-af0d-6435b2ec1bad" providerId="AD"/>
  <p188:author id="{D5899E98-C02E-C7B3-9771-486A52749959}" name="Kara Lulley" initials="KL" userId="S::klulley@fshealth.com::26d87f69-5f0a-4f11-8805-b052b2e3a3d3" providerId="AD"/>
  <p188:author id="{318EAE99-D32B-80ED-6F5E-391B268D3C17}" name="Emily Kunisch" initials="EK" userId="S::ekunisch@fshealth.com::cccea602-ee88-4b05-b409-81cdb21eeeda" providerId="AD"/>
  <p188:author id="{CFCBEBAC-86F9-5148-8A78-F97F5474F931}" name="Elena Gambon" initials="EG" userId="S::egambon@fshealth.com::c692d80f-2d46-40da-9e35-15822def835f" providerId="AD"/>
  <p188:author id="{09791BAE-CA15-9C00-513A-DE4F9F561394}" name="Teira Gunlock" initials="TG" userId="S::tgunlock@fshealth.com::fd4ca567-0c44-46c8-bf69-70a213f9699e" providerId="AD"/>
  <p188:author id="{CE8A2CC2-67B0-21F8-3FEE-B19D35FBB084}" name="Jenny Czaja" initials="JC" userId="S::jczaja@fshealth.com::82383e47-d062-4579-9ef4-cbcbf1f46a04" providerId="AD"/>
  <p188:author id="{60451AC5-F5E6-B2BB-1529-B4CD06FF1728}" name="Nick Severino" initials="NS" userId="S::nseverino@fshealth.com::2bfa97d7-4c74-4c65-be4e-e62747169db7" providerId="AD"/>
  <p188:author id="{C91857D8-2037-29DE-0CD5-678F2B17C08D}" name="Traci Fahnlander" initials="TF" userId="S::tfahnlander@fshealth.com::74ee609b-b433-4dcc-9bb4-3a9e0cdc9853" providerId="AD"/>
  <p188:author id="{F132BEEC-5827-2CA3-067E-7796235B0238}" name="Emily Kunisch" initials="EK" userId="S::EKunisch@fshealth.com::cccea602-ee88-4b05-b409-81cdb21eeeda" providerId="AD"/>
  <p188:author id="{7343E4EF-4438-0C64-C6ED-01B34438B123}" name="Bryce Breen" initials="BB" userId="S::bbreen@fshealth.com::fafeb9fb-f174-43ec-8896-90dbfa311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224"/>
    <a:srgbClr val="55555B"/>
    <a:srgbClr val="FF7B6D"/>
    <a:srgbClr val="FF6453"/>
    <a:srgbClr val="EE4236"/>
    <a:srgbClr val="E10900"/>
    <a:srgbClr val="F8B3AE"/>
    <a:srgbClr val="E5ECEF"/>
    <a:srgbClr val="EE413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46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modernComment_1340_BD10B967.xml><?xml version="1.0" encoding="utf-8"?>
<p188:cmLst xmlns:a="http://schemas.openxmlformats.org/drawingml/2006/main" xmlns:r="http://schemas.openxmlformats.org/officeDocument/2006/relationships" xmlns:p188="http://schemas.microsoft.com/office/powerpoint/2018/8/main">
  <p188:cm id="{2F85ED5D-45D1-49CB-9786-2D5865B0F7F0}" authorId="{E3BD8D7A-133A-2D03-BCD3-AC16F26B1BF3}" created="2023-12-19T21:14:32.084">
    <ac:txMkLst xmlns:ac="http://schemas.microsoft.com/office/drawing/2013/main/command">
      <pc:docMk xmlns:pc="http://schemas.microsoft.com/office/powerpoint/2013/main/command"/>
      <pc:sldMk xmlns:pc="http://schemas.microsoft.com/office/powerpoint/2013/main/command" cId="3171989863" sldId="4928"/>
      <ac:spMk id="34" creationId="{00000000-0000-0000-0000-000000000000}"/>
      <ac:txMk cp="0" len="98">
        <ac:context len="99" hash="510632782"/>
      </ac:txMk>
    </ac:txMkLst>
    <p188:pos x="2404753" y="564077"/>
    <p188:txBody>
      <a:bodyPr/>
      <a:lstStyle/>
      <a:p>
        <a:r>
          <a:rPr lang="en-US"/>
          <a:t>slightly tweaked wording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47554-AADB-4771-8B08-44F4662EA791}" type="datetimeFigureOut">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F0B51-813E-459B-9163-224B2D795B51}" type="slidenum">
              <a:t>‹#›</a:t>
            </a:fld>
            <a:endParaRPr lang="en-US"/>
          </a:p>
        </p:txBody>
      </p:sp>
    </p:spTree>
    <p:extLst>
      <p:ext uri="{BB962C8B-B14F-4D97-AF65-F5344CB8AC3E}">
        <p14:creationId xmlns:p14="http://schemas.microsoft.com/office/powerpoint/2010/main" val="291081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shealth0-my.sharepoint.com/personal/egambon_fshealth_com/_layouts/15/onedrive.aspx?id=%2Fpersonal%2Fegambon%5Ffshealth%5Fcom%2FDocuments%2FMicrosoft%20Teams%20Chat%20Files%2Fworkplace%2Dmental%2Dhealth%2Dwell%2Dbeing%2Epdf%2Epdf&amp;parent=%2Fpersonal%2Fegambon%5Ffshealth%5Fcom%2FDocuments%2FMicrosoft%20Teams%20Chat%20Fil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shealth0-my.sharepoint.com/personal/egambon_fshealth_com/_layouts/15/onedrive.aspx?id=%2Fpersonal%2Fegambon%5Ffshealth%5Fcom%2FDocuments%2FMicrosoft%20Teams%20Chat%20Files%2Fworkplace%2Dmental%2Dhealth%2Dwell%2Dbeing%2Epdf%2Epdf&amp;parent=%2Fpersonal%2Fegambon%5Ffshealth%5Fcom%2FDocuments%2FMicrosoft%20Teams%20Chat%20Fil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a:solidFill>
                  <a:srgbClr val="0D0D0D"/>
                </a:solidFill>
                <a:effectLst/>
                <a:highlight>
                  <a:srgbClr val="FFFFFF"/>
                </a:highlight>
                <a:latin typeface="Söhne"/>
              </a:rPr>
              <a:t>Reduced Absenteeism and Presenteeism</a:t>
            </a:r>
            <a:r>
              <a:rPr lang="en-US" b="0" i="0">
                <a:solidFill>
                  <a:srgbClr val="0D0D0D"/>
                </a:solidFill>
                <a:effectLst/>
                <a:highlight>
                  <a:srgbClr val="FFFFFF"/>
                </a:highlight>
                <a:latin typeface="Söhne"/>
              </a:rPr>
              <a:t>:</a:t>
            </a:r>
          </a:p>
          <a:p>
            <a:pPr marL="742950" lvl="1" indent="-285750" algn="l">
              <a:buFont typeface="+mj-lt"/>
              <a:buAutoNum type="arabicPeriod"/>
            </a:pPr>
            <a:r>
              <a:rPr lang="en-US" b="0" i="0">
                <a:solidFill>
                  <a:srgbClr val="0D0D0D"/>
                </a:solidFill>
                <a:effectLst/>
                <a:highlight>
                  <a:srgbClr val="FFFFFF"/>
                </a:highlight>
                <a:latin typeface="Söhne"/>
              </a:rPr>
              <a:t>According to the World Health Organization (WHO), depression and anxiety disorders cost the global economy an estimated $1 trillion per year in lost productivity. WHO also states that every $1 invested in scaled-up treatment for common mental health disorders yields a return of $4 in improved health and productivity.</a:t>
            </a:r>
          </a:p>
          <a:p>
            <a:pPr marL="742950" lvl="1" indent="-285750" algn="l">
              <a:buFont typeface="+mj-lt"/>
              <a:buAutoNum type="arabicPeriod"/>
            </a:pPr>
            <a:r>
              <a:rPr lang="en-US" b="0" i="0">
                <a:solidFill>
                  <a:srgbClr val="0D0D0D"/>
                </a:solidFill>
                <a:effectLst/>
                <a:highlight>
                  <a:srgbClr val="FFFFFF"/>
                </a:highlight>
                <a:latin typeface="Söhne"/>
              </a:rPr>
              <a:t>A 2019 report by Deloitte found that mental health issues, including stress, anxiety, and depression, were responsible for 41% of work-related illnesses, leading to absenteeism (missed workdays) and presenteeism (reduced productivity while at work). The report also noted that for every £1 spent on workplace mental health support in the UK, employers gained £5 in reduced presenteeism, absenteeism, and staff turnover.</a:t>
            </a:r>
          </a:p>
          <a:p>
            <a:pPr algn="l">
              <a:buFont typeface="+mj-lt"/>
              <a:buAutoNum type="arabicPeriod"/>
            </a:pPr>
            <a:r>
              <a:rPr lang="en-US" b="1" i="0">
                <a:solidFill>
                  <a:srgbClr val="0D0D0D"/>
                </a:solidFill>
                <a:effectLst/>
                <a:highlight>
                  <a:srgbClr val="FFFFFF"/>
                </a:highlight>
                <a:latin typeface="Söhne"/>
              </a:rPr>
              <a:t>Reduced Employee Turnover</a:t>
            </a:r>
            <a:r>
              <a:rPr lang="en-US" b="0" i="0">
                <a:solidFill>
                  <a:srgbClr val="0D0D0D"/>
                </a:solidFill>
                <a:effectLst/>
                <a:highlight>
                  <a:srgbClr val="FFFFFF"/>
                </a:highlight>
                <a:latin typeface="Söhne"/>
              </a:rPr>
              <a:t>:</a:t>
            </a:r>
          </a:p>
          <a:p>
            <a:pPr marL="742950" lvl="1" indent="-285750" algn="l">
              <a:buFont typeface="+mj-lt"/>
              <a:buAutoNum type="arabicPeriod"/>
            </a:pPr>
            <a:r>
              <a:rPr lang="en-US" b="0" i="0">
                <a:solidFill>
                  <a:srgbClr val="0D0D0D"/>
                </a:solidFill>
                <a:effectLst/>
                <a:highlight>
                  <a:srgbClr val="FFFFFF"/>
                </a:highlight>
                <a:latin typeface="Söhne"/>
              </a:rPr>
              <a:t>High staff turnover can be costly for businesses due to recruitment and training expenses. According to a study by the Center for American Progress, replacing an employee can cost about 20% of that employee's annual salary. By providing mental health support and creating a positive work environment, employers can reduce turnover rates.</a:t>
            </a:r>
          </a:p>
          <a:p>
            <a:pPr algn="l">
              <a:buFont typeface="+mj-lt"/>
              <a:buAutoNum type="arabicPeriod"/>
            </a:pPr>
            <a:r>
              <a:rPr lang="en-US" b="1" i="0">
                <a:solidFill>
                  <a:srgbClr val="0D0D0D"/>
                </a:solidFill>
                <a:effectLst/>
                <a:highlight>
                  <a:srgbClr val="FFFFFF"/>
                </a:highlight>
                <a:latin typeface="Söhne"/>
              </a:rPr>
              <a:t>Increased Employee Engagement and Productivity</a:t>
            </a:r>
            <a:r>
              <a:rPr lang="en-US" b="0" i="0">
                <a:solidFill>
                  <a:srgbClr val="0D0D0D"/>
                </a:solidFill>
                <a:effectLst/>
                <a:highlight>
                  <a:srgbClr val="FFFFFF"/>
                </a:highlight>
                <a:latin typeface="Söhne"/>
              </a:rPr>
              <a:t>:</a:t>
            </a:r>
          </a:p>
          <a:p>
            <a:pPr marL="742950" lvl="1" indent="-285750" algn="l">
              <a:buFont typeface="+mj-lt"/>
              <a:buAutoNum type="arabicPeriod"/>
            </a:pPr>
            <a:r>
              <a:rPr lang="en-US" b="0" i="0">
                <a:solidFill>
                  <a:srgbClr val="0D0D0D"/>
                </a:solidFill>
                <a:effectLst/>
                <a:highlight>
                  <a:srgbClr val="FFFFFF"/>
                </a:highlight>
                <a:latin typeface="Söhne"/>
              </a:rPr>
              <a:t>A report by Gallup found that highly engaged workplaces had 21% higher profitability and 41% lower absenteeism. Mental health support can improve employee engagement, leading to better productivity and reduced turnover.</a:t>
            </a:r>
          </a:p>
          <a:p>
            <a:pPr algn="l">
              <a:buFont typeface="+mj-lt"/>
              <a:buAutoNum type="arabicPeriod"/>
            </a:pPr>
            <a:r>
              <a:rPr lang="en-US" b="1" i="0">
                <a:solidFill>
                  <a:srgbClr val="0D0D0D"/>
                </a:solidFill>
                <a:effectLst/>
                <a:highlight>
                  <a:srgbClr val="FFFFFF"/>
                </a:highlight>
                <a:latin typeface="Söhne"/>
              </a:rPr>
              <a:t>Improved Corporate Reputation</a:t>
            </a:r>
            <a:r>
              <a:rPr lang="en-US" b="0" i="0">
                <a:solidFill>
                  <a:srgbClr val="0D0D0D"/>
                </a:solidFill>
                <a:effectLst/>
                <a:highlight>
                  <a:srgbClr val="FFFFFF"/>
                </a:highlight>
                <a:latin typeface="Söhne"/>
              </a:rPr>
              <a:t>:</a:t>
            </a:r>
          </a:p>
          <a:p>
            <a:pPr marL="742950" lvl="1" indent="-285750" algn="l">
              <a:buFont typeface="+mj-lt"/>
              <a:buAutoNum type="arabicPeriod"/>
            </a:pPr>
            <a:r>
              <a:rPr lang="en-US" b="0" i="0">
                <a:solidFill>
                  <a:srgbClr val="0D0D0D"/>
                </a:solidFill>
                <a:effectLst/>
                <a:highlight>
                  <a:srgbClr val="FFFFFF"/>
                </a:highlight>
                <a:latin typeface="Söhne"/>
              </a:rPr>
              <a:t>Companies that prioritize mental health and well-being can build a positive corporate reputation, attracting talent and clients. A survey by Cone Communications found that 89% of Americans would switch brands to one associated with a good cause, including employee welfare.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23AFB80-FF2B-4FFD-BBE1-0438D990AF34}" type="slidenum">
              <a:rPr lang="en-US" smtClean="0"/>
              <a:t>1</a:t>
            </a:fld>
            <a:endParaRPr lang="en-US"/>
          </a:p>
        </p:txBody>
      </p:sp>
    </p:spTree>
    <p:extLst>
      <p:ext uri="{BB962C8B-B14F-4D97-AF65-F5344CB8AC3E}">
        <p14:creationId xmlns:p14="http://schemas.microsoft.com/office/powerpoint/2010/main" val="2936731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Microsoft Teams Chat Files - OneDrive (sharepoint.com)</a:t>
            </a:r>
            <a:endParaRPr lang="en-US"/>
          </a:p>
          <a:p>
            <a:endParaRPr lang="en-US" b="1">
              <a:ea typeface="Calibri"/>
              <a:cs typeface="Calibri"/>
            </a:endParaRPr>
          </a:p>
        </p:txBody>
      </p:sp>
      <p:sp>
        <p:nvSpPr>
          <p:cNvPr id="4" name="Slide Number Placeholder 3"/>
          <p:cNvSpPr>
            <a:spLocks noGrp="1"/>
          </p:cNvSpPr>
          <p:nvPr>
            <p:ph type="sldNum" sz="quarter" idx="5"/>
          </p:nvPr>
        </p:nvSpPr>
        <p:spPr/>
        <p:txBody>
          <a:bodyPr/>
          <a:lstStyle/>
          <a:p>
            <a:fld id="{82EC54B6-D1A4-114A-933E-0C107EB64F00}" type="slidenum">
              <a:rPr lang="en-US" smtClean="0"/>
              <a:t>10</a:t>
            </a:fld>
            <a:endParaRPr lang="en-US"/>
          </a:p>
        </p:txBody>
      </p:sp>
    </p:spTree>
    <p:extLst>
      <p:ext uri="{BB962C8B-B14F-4D97-AF65-F5344CB8AC3E}">
        <p14:creationId xmlns:p14="http://schemas.microsoft.com/office/powerpoint/2010/main" val="299113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Anyone can send an email to a patient- why do yours work? Precision of behavioral science. Intentionality. Understanding patient behavior and responding, individually, accordingly. </a:t>
            </a:r>
          </a:p>
          <a:p>
            <a:endParaRPr lang="en-US"/>
          </a:p>
          <a:p>
            <a:r>
              <a:rPr lang="en-US"/>
              <a:t>Two types of patient attitudes we're working to address with a high engagement virtual care solution</a:t>
            </a:r>
            <a:endParaRPr lang="en-US">
              <a:cs typeface="Calibri"/>
            </a:endParaRPr>
          </a:p>
          <a:p>
            <a:endParaRPr lang="en-US">
              <a:cs typeface="Calibri"/>
            </a:endParaRPr>
          </a:p>
          <a:p>
            <a:r>
              <a:rPr lang="en-US">
                <a:cs typeface="Calibri"/>
              </a:rPr>
              <a:t>Health- driven</a:t>
            </a:r>
            <a:endParaRPr lang="en-US">
              <a:ea typeface="Calibri"/>
              <a:cs typeface="Calibri" panose="020F0502020204030204"/>
            </a:endParaRPr>
          </a:p>
          <a:p>
            <a:pPr marL="171450" indent="-171450">
              <a:buFont typeface="Calibri"/>
              <a:buChar char="-"/>
            </a:pPr>
            <a:r>
              <a:rPr lang="en-US">
                <a:cs typeface="Calibri" panose="020F0502020204030204"/>
              </a:rPr>
              <a:t>Someone who uses healthcare today, maybe has a PCP, but because of inconvenience or cost or time isn't OPTIMIZING their use (heavy ER, not taking medications, not follow-</a:t>
            </a:r>
            <a:r>
              <a:rPr lang="en-US" err="1">
                <a:cs typeface="Calibri" panose="020F0502020204030204"/>
              </a:rPr>
              <a:t>ing</a:t>
            </a:r>
            <a:r>
              <a:rPr lang="en-US">
                <a:cs typeface="Calibri" panose="020F0502020204030204"/>
              </a:rPr>
              <a:t> up)</a:t>
            </a:r>
            <a:endParaRPr lang="en-US">
              <a:ea typeface="Calibri"/>
              <a:cs typeface="Calibri" panose="020F0502020204030204"/>
            </a:endParaRPr>
          </a:p>
          <a:p>
            <a:pPr marL="171450" indent="-171450">
              <a:buFont typeface="Calibri"/>
              <a:buChar char="-"/>
            </a:pPr>
            <a:r>
              <a:rPr lang="en-US">
                <a:cs typeface="Calibri" panose="020F0502020204030204"/>
              </a:rPr>
              <a:t>Re route current behaviors</a:t>
            </a:r>
            <a:endParaRPr lang="en-US">
              <a:ea typeface="Calibri"/>
              <a:cs typeface="Calibri" panose="020F0502020204030204"/>
            </a:endParaRPr>
          </a:p>
          <a:p>
            <a:pPr marL="171450" indent="-171450">
              <a:buFont typeface="Calibri"/>
              <a:buChar char="-"/>
            </a:pPr>
            <a:endParaRPr lang="en-US">
              <a:cs typeface="Calibri" panose="020F0502020204030204"/>
            </a:endParaRPr>
          </a:p>
          <a:p>
            <a:r>
              <a:rPr lang="en-US" err="1">
                <a:cs typeface="Calibri" panose="020F0502020204030204"/>
              </a:rPr>
              <a:t>Healhcare</a:t>
            </a:r>
            <a:r>
              <a:rPr lang="en-US">
                <a:cs typeface="Calibri" panose="020F0502020204030204"/>
              </a:rPr>
              <a:t>-avoidant</a:t>
            </a:r>
            <a:endParaRPr lang="en-US">
              <a:ea typeface="Calibri"/>
              <a:cs typeface="Calibri" panose="020F0502020204030204"/>
            </a:endParaRPr>
          </a:p>
          <a:p>
            <a:pPr marL="171450" indent="-171450">
              <a:buFont typeface="Calibri"/>
              <a:buChar char="-"/>
            </a:pPr>
            <a:r>
              <a:rPr lang="en-US">
                <a:cs typeface="Calibri" panose="020F0502020204030204"/>
              </a:rPr>
              <a:t>Limited use due to lack of trust, inertia, lack of availability or knowledge</a:t>
            </a:r>
            <a:endParaRPr lang="en-US">
              <a:ea typeface="Calibri"/>
              <a:cs typeface="Calibri" panose="020F0502020204030204"/>
            </a:endParaRPr>
          </a:p>
          <a:p>
            <a:pPr marL="171450" indent="-171450">
              <a:buFont typeface="Calibri"/>
              <a:buChar char="-"/>
            </a:pPr>
            <a:r>
              <a:rPr lang="en-US">
                <a:cs typeface="Calibri" panose="020F0502020204030204"/>
              </a:rPr>
              <a:t>Get engage- prompt new health driven behavior</a:t>
            </a:r>
            <a:endParaRPr lang="en-US">
              <a:ea typeface="Calibri"/>
              <a:cs typeface="Calibri" panose="020F0502020204030204"/>
            </a:endParaRPr>
          </a:p>
          <a:p>
            <a:endParaRPr lang="en-US">
              <a:cs typeface="Calibri" panose="020F0502020204030204"/>
            </a:endParaRPr>
          </a:p>
          <a:p>
            <a:r>
              <a:rPr lang="en-US">
                <a:ea typeface="Calibri"/>
                <a:cs typeface="Calibri" panose="020F0502020204030204"/>
              </a:rPr>
              <a:t>Because of how we approach engagement – for most of our clients, we are able to meaningfully change the way their folks interact with healthcare and their health plan overall- we can address STRATEGIC benefit goals that YOU have for your clients. </a:t>
            </a:r>
          </a:p>
          <a:p>
            <a:endParaRPr lang="en-US">
              <a:ea typeface="Calibri"/>
              <a:cs typeface="Calibri" panose="020F0502020204030204"/>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43667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Noise reduction- </a:t>
            </a:r>
          </a:p>
          <a:p>
            <a:pPr marL="171450" indent="-171450">
              <a:buFont typeface="Calibri"/>
              <a:buChar char="-"/>
            </a:pPr>
            <a:r>
              <a:rPr lang="en-US" dirty="0">
                <a:ea typeface="Calibri"/>
                <a:cs typeface="Calibri"/>
              </a:rPr>
              <a:t>Explaining benefits and eligibility questions based on SPDs and SBCs</a:t>
            </a:r>
          </a:p>
          <a:p>
            <a:pPr marL="171450" indent="-171450">
              <a:buFont typeface="Calibri"/>
              <a:buChar char="-"/>
            </a:pPr>
            <a:r>
              <a:rPr lang="en-US" dirty="0">
                <a:ea typeface="Calibri"/>
                <a:cs typeface="Calibri"/>
              </a:rPr>
              <a:t>We cannot quote you your benefits, based on the documents your group has been made available I can provide you THIS- you have 20 PT visits, help get TPA on the line- hand hold Nurses do a warm transfer get another live human on the phone – sometimes stay on for more complex billing situations </a:t>
            </a:r>
          </a:p>
          <a:p>
            <a:pPr marL="171450" indent="-171450">
              <a:buFont typeface="Calibri"/>
              <a:buChar char="-"/>
            </a:pPr>
            <a:endParaRPr lang="en-US" dirty="0">
              <a:ea typeface="Calibri"/>
              <a:cs typeface="Calibri"/>
            </a:endParaRPr>
          </a:p>
          <a:p>
            <a:r>
              <a:rPr lang="en-US" dirty="0">
                <a:ea typeface="Calibri"/>
                <a:cs typeface="Calibri"/>
              </a:rPr>
              <a:t>Patient receives a bill in the mail- they want to know if OOP is truly their responsibility – has the insurance paid their part? Is this correct? (general billing question) </a:t>
            </a:r>
          </a:p>
          <a:p>
            <a:pPr marL="171450" indent="-171450">
              <a:buFont typeface="Calibri"/>
              <a:buChar char="-"/>
            </a:pPr>
            <a:r>
              <a:rPr lang="en-US" dirty="0">
                <a:ea typeface="Calibri"/>
                <a:cs typeface="Calibri"/>
              </a:rPr>
              <a:t>Warm transfer &amp; help with questions if needed </a:t>
            </a:r>
          </a:p>
          <a:p>
            <a:endParaRPr lang="en-US" dirty="0">
              <a:ea typeface="Calibri"/>
              <a:cs typeface="Calibri"/>
            </a:endParaRPr>
          </a:p>
          <a:p>
            <a:r>
              <a:rPr lang="en-US" dirty="0">
                <a:ea typeface="Calibri"/>
                <a:cs typeface="Calibri"/>
              </a:rPr>
              <a:t>Am I eligible for coverage for physical therapy after a knee surgery? </a:t>
            </a:r>
          </a:p>
          <a:p>
            <a:pPr marL="171450" indent="-171450">
              <a:buFont typeface="Calibri"/>
              <a:buChar char="-"/>
            </a:pPr>
            <a:r>
              <a:rPr lang="en-US" dirty="0">
                <a:ea typeface="Calibri"/>
                <a:cs typeface="Calibri"/>
              </a:rPr>
              <a:t>If in benefit guide and clear –they can speak more detailed information they go to the TPA</a:t>
            </a:r>
          </a:p>
          <a:p>
            <a:pPr marL="171450" indent="-171450">
              <a:buFont typeface="Calibri"/>
              <a:buChar char="-"/>
            </a:pPr>
            <a:endParaRPr lang="en-US" dirty="0">
              <a:ea typeface="Calibri"/>
              <a:cs typeface="Calibri"/>
            </a:endParaRPr>
          </a:p>
          <a:p>
            <a:r>
              <a:rPr lang="en-US" dirty="0">
                <a:ea typeface="Calibri"/>
                <a:cs typeface="Calibri"/>
              </a:rPr>
              <a:t>Someone has been having headaches, want a referral or don't know where to go- triage symptoms- have you had diagnostic testing- help steer them to the first level of care- primary care? No </a:t>
            </a:r>
          </a:p>
          <a:p>
            <a:pPr marL="171450" indent="-171450">
              <a:buFont typeface="Calibri"/>
              <a:buChar char="-"/>
            </a:pPr>
            <a:r>
              <a:rPr lang="en-US" dirty="0">
                <a:ea typeface="Calibri"/>
                <a:cs typeface="Calibri"/>
              </a:rPr>
              <a:t>Start with primary care if they don't have one (US!!)</a:t>
            </a:r>
          </a:p>
          <a:p>
            <a:pPr marL="171450" indent="-171450">
              <a:buFont typeface="Calibri"/>
              <a:buChar char="-"/>
            </a:pPr>
            <a:r>
              <a:rPr lang="en-US" dirty="0">
                <a:ea typeface="Calibri"/>
                <a:cs typeface="Calibri"/>
              </a:rPr>
              <a:t>Steerage and navigation </a:t>
            </a:r>
          </a:p>
          <a:p>
            <a:pPr marL="171450" indent="-171450">
              <a:buFont typeface="Calibri"/>
              <a:buChar char="-"/>
            </a:pPr>
            <a:endParaRPr lang="en-US" dirty="0">
              <a:ea typeface="Calibri"/>
              <a:cs typeface="Calibri"/>
            </a:endParaRPr>
          </a:p>
          <a:p>
            <a:r>
              <a:rPr lang="en-US" dirty="0">
                <a:ea typeface="Calibri"/>
                <a:cs typeface="Calibri"/>
              </a:rPr>
              <a:t>I just got off the call with a primary care physician – office amnesia </a:t>
            </a:r>
          </a:p>
          <a:p>
            <a:endParaRPr lang="en-US" dirty="0">
              <a:ea typeface="Calibri"/>
              <a:cs typeface="Calibri"/>
            </a:endParaRPr>
          </a:p>
          <a:p>
            <a:endParaRPr lang="en-US" dirty="0">
              <a:ea typeface="Calibri"/>
              <a:cs typeface="Calibri"/>
            </a:endParaRPr>
          </a:p>
          <a:p>
            <a:r>
              <a:rPr lang="en-US" dirty="0">
                <a:ea typeface="Calibri"/>
                <a:cs typeface="Calibri"/>
              </a:rPr>
              <a:t>4 prongs – start with engagement </a:t>
            </a:r>
            <a:endParaRPr lang="en-US" dirty="0"/>
          </a:p>
          <a:p>
            <a:endParaRPr lang="en-US" dirty="0">
              <a:ea typeface="Calibri"/>
              <a:cs typeface="Calibri"/>
            </a:endParaRPr>
          </a:p>
          <a:p>
            <a:r>
              <a:rPr lang="en-US" dirty="0">
                <a:ea typeface="Calibri"/>
                <a:cs typeface="Calibri"/>
              </a:rPr>
              <a:t>Clinical care</a:t>
            </a:r>
            <a:endParaRPr lang="en-US" dirty="0"/>
          </a:p>
          <a:p>
            <a:pPr marL="171450" indent="-171450">
              <a:lnSpc>
                <a:spcPts val="1400"/>
              </a:lnSpc>
              <a:buFont typeface="Calibri"/>
              <a:buChar char="-"/>
            </a:pPr>
            <a:r>
              <a:rPr lang="en-US" dirty="0"/>
              <a:t>Preventive care and disease management through PCP, supported with regular tests, screening, and whole-person clinical guidance. Urgent care for acute conditions.</a:t>
            </a:r>
            <a:endParaRPr lang="en-US" dirty="0">
              <a:ea typeface="Calibri"/>
              <a:cs typeface="Calibri"/>
            </a:endParaRPr>
          </a:p>
          <a:p>
            <a:pPr marL="171450" indent="-171450">
              <a:lnSpc>
                <a:spcPts val="1400"/>
              </a:lnSpc>
              <a:buFont typeface="Calibri"/>
              <a:buChar char="-"/>
            </a:pPr>
            <a:r>
              <a:rPr lang="en-US" dirty="0"/>
              <a:t>Screen, diagnose, and treat mental health conditions, with prescription access.</a:t>
            </a:r>
            <a:endParaRPr lang="en-US" dirty="0">
              <a:ea typeface="Calibri"/>
              <a:cs typeface="Calibri"/>
            </a:endParaRPr>
          </a:p>
          <a:p>
            <a:pPr marL="171450" indent="-171450">
              <a:lnSpc>
                <a:spcPts val="1400"/>
              </a:lnSpc>
              <a:buFont typeface="Calibri"/>
              <a:buChar char="-"/>
            </a:pPr>
            <a:r>
              <a:rPr lang="en-US" dirty="0"/>
              <a:t>Wraparound support registered dieticians (Nutrition education developed for your goals and lifestyle from a Registered Dietitian.), certified diabetes educators, and health coaches (healthy weight, Personalized exercise &amp; weight loss support from a health advisor)</a:t>
            </a:r>
            <a:endParaRPr lang="en-US" dirty="0">
              <a:ea typeface="Calibri" panose="020F0502020204030204"/>
              <a:cs typeface="Calibri" panose="020F0502020204030204"/>
            </a:endParaRPr>
          </a:p>
          <a:p>
            <a:pPr marL="171450" indent="-171450">
              <a:lnSpc>
                <a:spcPts val="1400"/>
              </a:lnSpc>
              <a:buFont typeface="Calibri"/>
              <a:buChar char="-"/>
            </a:pPr>
            <a:endParaRPr lang="en-US" dirty="0">
              <a:ea typeface="Calibri" panose="020F0502020204030204"/>
              <a:cs typeface="Calibri" panose="020F0502020204030204"/>
            </a:endParaRPr>
          </a:p>
          <a:p>
            <a:pPr>
              <a:lnSpc>
                <a:spcPts val="1400"/>
              </a:lnSpc>
            </a:pPr>
            <a:r>
              <a:rPr lang="en-US" dirty="0">
                <a:ea typeface="Calibri" panose="020F0502020204030204"/>
                <a:cs typeface="Calibri" panose="020F0502020204030204"/>
              </a:rPr>
              <a:t>Navigation</a:t>
            </a:r>
          </a:p>
          <a:p>
            <a:pPr marL="171450" indent="-171450">
              <a:lnSpc>
                <a:spcPts val="1400"/>
              </a:lnSpc>
              <a:buFont typeface="Calibri"/>
              <a:buChar char="-"/>
            </a:pPr>
            <a:r>
              <a:rPr lang="en-US" dirty="0"/>
              <a:t>Nurse Advocates assist with medical questions, finding doctors, second opinions, and alternative treatment options. </a:t>
            </a:r>
            <a:endParaRPr lang="en-US" dirty="0">
              <a:ea typeface="Calibri" panose="020F0502020204030204"/>
              <a:cs typeface="Calibri" panose="020F0502020204030204"/>
            </a:endParaRPr>
          </a:p>
          <a:p>
            <a:pPr marL="171450" indent="-171450">
              <a:lnSpc>
                <a:spcPts val="1400"/>
              </a:lnSpc>
              <a:buFont typeface="Calibri"/>
              <a:buChar char="-"/>
            </a:pPr>
            <a:r>
              <a:rPr lang="en-US" dirty="0"/>
              <a:t>Access to 13B points of claims data. Referrals for in-person care ensure low-cost, high quality, in-network specialists with availability, proximity to patient, and positive reviews.</a:t>
            </a:r>
            <a:endParaRPr lang="en-US" dirty="0">
              <a:ea typeface="Calibri"/>
              <a:cs typeface="Calibri"/>
            </a:endParaRPr>
          </a:p>
          <a:p>
            <a:pPr marL="171450" indent="-171450">
              <a:lnSpc>
                <a:spcPts val="1400"/>
              </a:lnSpc>
              <a:buFont typeface="Calibri"/>
              <a:buChar char="-"/>
            </a:pPr>
            <a:r>
              <a:rPr lang="en-US" dirty="0"/>
              <a:t>Integration with employer-sponsored wellness incentives and benefits programs. </a:t>
            </a:r>
            <a:endParaRPr lang="en-US" dirty="0">
              <a:ea typeface="Calibri" panose="020F0502020204030204"/>
              <a:cs typeface="Calibri" panose="020F0502020204030204"/>
            </a:endParaRPr>
          </a:p>
          <a:p>
            <a:pPr marL="171450" indent="-171450">
              <a:lnSpc>
                <a:spcPts val="1400"/>
              </a:lnSpc>
              <a:buFont typeface="Calibri"/>
              <a:buChar char="-"/>
            </a:pPr>
            <a:endParaRPr lang="en-US" dirty="0">
              <a:ea typeface="Calibri" panose="020F0502020204030204"/>
              <a:cs typeface="Calibri" panose="020F0502020204030204"/>
            </a:endParaRPr>
          </a:p>
          <a:p>
            <a:pPr>
              <a:lnSpc>
                <a:spcPts val="1400"/>
              </a:lnSpc>
            </a:pPr>
            <a:endParaRPr lang="en-US" dirty="0">
              <a:ea typeface="Calibri" panose="020F0502020204030204"/>
              <a:cs typeface="Calibri" panose="020F0502020204030204"/>
            </a:endParaRPr>
          </a:p>
          <a:p>
            <a:pPr>
              <a:lnSpc>
                <a:spcPts val="1400"/>
              </a:lnSpc>
              <a:buFont typeface="Arial,Sans-Serif"/>
            </a:pPr>
            <a:r>
              <a:rPr lang="en-US" dirty="0">
                <a:ea typeface="Calibri" panose="020F0502020204030204"/>
                <a:cs typeface="Calibri" panose="020F0502020204030204"/>
              </a:rPr>
              <a:t>Case Management</a:t>
            </a:r>
          </a:p>
          <a:p>
            <a:pPr marL="171450" indent="-171450">
              <a:buFont typeface="Calibri"/>
              <a:buChar char="-"/>
            </a:pPr>
            <a:r>
              <a:rPr lang="en-US" dirty="0"/>
              <a:t>Certified Case Managers engage members with complex conditions, unhealthy lifestyles, and high psychosocial risk factors. </a:t>
            </a:r>
            <a:endParaRPr lang="en-US" dirty="0">
              <a:ea typeface="Calibri" panose="020F0502020204030204"/>
              <a:cs typeface="Calibri" panose="020F0502020204030204"/>
            </a:endParaRPr>
          </a:p>
          <a:p>
            <a:pPr marL="171450" indent="-171450">
              <a:buFont typeface="Calibri"/>
              <a:buChar char="-"/>
            </a:pPr>
            <a:r>
              <a:rPr lang="en-US" dirty="0"/>
              <a:t>Nurses establish customized care plans, educate patients on medical issues &amp; treatment options, and coordinate communication between patients and network providers. </a:t>
            </a:r>
            <a:endParaRPr lang="en-US" dirty="0">
              <a:ea typeface="Calibri" panose="020F0502020204030204"/>
              <a:cs typeface="Calibri" panose="020F0502020204030204"/>
            </a:endParaRPr>
          </a:p>
          <a:p>
            <a:pPr marL="171450" indent="-171450">
              <a:buFont typeface="Calibri"/>
              <a:buChar char="-"/>
            </a:pPr>
            <a:endParaRPr lang="en-US" dirty="0">
              <a:ea typeface="Calibri" panose="020F0502020204030204"/>
              <a:cs typeface="Calibri" panose="020F0502020204030204"/>
            </a:endParaRPr>
          </a:p>
          <a:p>
            <a:r>
              <a:rPr lang="en-US" dirty="0">
                <a:ea typeface="Calibri" panose="020F0502020204030204"/>
                <a:cs typeface="Calibri" panose="020F0502020204030204"/>
              </a:rPr>
              <a:t>Engagement</a:t>
            </a:r>
          </a:p>
          <a:p>
            <a:endParaRPr lang="en-US" dirty="0">
              <a:ea typeface="Calibri" panose="020F0502020204030204"/>
              <a:cs typeface="Calibri" panose="020F0502020204030204"/>
            </a:endParaRPr>
          </a:p>
          <a:p>
            <a:pPr marL="171450" indent="-171450">
              <a:buFont typeface="Calibri"/>
              <a:buChar char="-"/>
            </a:pPr>
            <a:r>
              <a:rPr lang="en-US" dirty="0"/>
              <a:t>A focus on creating new primary care relationships and ensuring adherence to treatment </a:t>
            </a:r>
            <a:endParaRPr lang="en-US" dirty="0">
              <a:ea typeface="Calibri" panose="020F0502020204030204"/>
              <a:cs typeface="Calibri" panose="020F0502020204030204"/>
            </a:endParaRPr>
          </a:p>
          <a:p>
            <a:pPr marL="171450" indent="-171450">
              <a:buFont typeface="Calibri"/>
              <a:buChar char="-"/>
            </a:pPr>
            <a:r>
              <a:rPr lang="en-US" dirty="0"/>
              <a:t>Detailed follow-ups from the care team around referrals, labs, medication and next steps.</a:t>
            </a:r>
            <a:endParaRPr lang="en-US" dirty="0">
              <a:ea typeface="Calibri" panose="020F0502020204030204"/>
              <a:cs typeface="Calibri" panose="020F0502020204030204"/>
            </a:endParaRPr>
          </a:p>
          <a:p>
            <a:pPr marL="171450" indent="-171450">
              <a:lnSpc>
                <a:spcPts val="1400"/>
              </a:lnSpc>
              <a:buFont typeface="Calibri"/>
              <a:buChar char="-"/>
            </a:pPr>
            <a:endParaRPr lang="en-US" dirty="0">
              <a:ea typeface="Calibri" panose="020F0502020204030204"/>
              <a:cs typeface="Calibri" panose="020F0502020204030204"/>
            </a:endParaRPr>
          </a:p>
          <a:p>
            <a:pPr>
              <a:lnSpc>
                <a:spcPts val="1400"/>
              </a:lnSpc>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1BF0B51-813E-459B-9163-224B2D795B51}" type="slidenum">
              <a:rPr lang="en-US"/>
              <a:t>13</a:t>
            </a:fld>
            <a:endParaRPr lang="en-US"/>
          </a:p>
        </p:txBody>
      </p:sp>
    </p:spTree>
    <p:extLst>
      <p:ext uri="{BB962C8B-B14F-4D97-AF65-F5344CB8AC3E}">
        <p14:creationId xmlns:p14="http://schemas.microsoft.com/office/powerpoint/2010/main" val="3673430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1/1/2025: Whole Mental Health Our commitment to broadening our reach in the behavioral and mental health space. </a:t>
            </a:r>
          </a:p>
          <a:p>
            <a:pPr marL="0" indent="0">
              <a:buNone/>
            </a:pPr>
            <a:endParaRPr lang="en-US"/>
          </a:p>
          <a:p>
            <a:r>
              <a:rPr lang="en-US"/>
              <a:t>1) collaborative care model. mental health will involve proactive steerage not only within the existing FSH infrastructure (i.e. to PCP for RX or to other services we provide) but also they will act as consultants for external services (i.e. if someone is in a relationship with a psychiatrists or an in patient </a:t>
            </a:r>
          </a:p>
          <a:p>
            <a:endParaRPr lang="en-US"/>
          </a:p>
          <a:p>
            <a:r>
              <a:rPr lang="en-US"/>
              <a:t>2) longer term relationship based mode- we can support ANY clinical indication except active psychosis and in-patient drug rehab. the patient spends more time with their CHOSEN counselor and an average of 8-10 visits, can look like weekly therapy for a YEAR if it needs to</a:t>
            </a:r>
          </a:p>
          <a:p>
            <a:pPr marL="0" indent="0">
              <a:buNone/>
            </a:pPr>
            <a:endParaRPr lang="en-US"/>
          </a:p>
          <a:p>
            <a:r>
              <a:rPr lang="en-US"/>
              <a:t>3) we have "step down" therapy- i.e. coaching for people who aren't ready for therapy but want to talk about job coaching, vision planning, wellness, and other mental health&lt;&gt; physical health goals</a:t>
            </a:r>
          </a:p>
          <a:p>
            <a:endParaRPr lang="en-US"/>
          </a:p>
          <a:p>
            <a:pPr marL="0" indent="0">
              <a:buNone/>
            </a:pPr>
            <a:endParaRPr lang="en-US">
              <a:ea typeface="Calibri"/>
              <a:cs typeface="Calibri"/>
            </a:endParaRPr>
          </a:p>
        </p:txBody>
      </p:sp>
      <p:sp>
        <p:nvSpPr>
          <p:cNvPr id="4" name="Slide Number Placeholder 3"/>
          <p:cNvSpPr>
            <a:spLocks noGrp="1"/>
          </p:cNvSpPr>
          <p:nvPr>
            <p:ph type="sldNum" sz="quarter" idx="5"/>
          </p:nvPr>
        </p:nvSpPr>
        <p:spPr/>
        <p:txBody>
          <a:bodyPr/>
          <a:lstStyle/>
          <a:p>
            <a:fld id="{81BF0B51-813E-459B-9163-224B2D795B51}" type="slidenum">
              <a:rPr lang="en-US"/>
              <a:t>14</a:t>
            </a:fld>
            <a:endParaRPr lang="en-US"/>
          </a:p>
        </p:txBody>
      </p:sp>
    </p:spTree>
    <p:extLst>
      <p:ext uri="{BB962C8B-B14F-4D97-AF65-F5344CB8AC3E}">
        <p14:creationId xmlns:p14="http://schemas.microsoft.com/office/powerpoint/2010/main" val="373538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Professor at </a:t>
            </a:r>
            <a:r>
              <a:rPr lang="en-US" err="1"/>
              <a:t>ohio</a:t>
            </a:r>
            <a:r>
              <a:rPr lang="en-US"/>
              <a:t> state- chair of psychiatry department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1BF0B51-813E-459B-9163-224B2D795B51}" type="slidenum">
              <a:rPr lang="en-US" smtClean="0"/>
              <a:t>2</a:t>
            </a:fld>
            <a:endParaRPr lang="en-US"/>
          </a:p>
        </p:txBody>
      </p:sp>
    </p:spTree>
    <p:extLst>
      <p:ext uri="{BB962C8B-B14F-4D97-AF65-F5344CB8AC3E}">
        <p14:creationId xmlns:p14="http://schemas.microsoft.com/office/powerpoint/2010/main" val="356331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Noise reduction- </a:t>
            </a:r>
          </a:p>
          <a:p>
            <a:pPr marL="171450" indent="-171450">
              <a:buFont typeface="Calibri"/>
              <a:buChar char="-"/>
            </a:pPr>
            <a:r>
              <a:rPr lang="en-US">
                <a:ea typeface="Calibri"/>
                <a:cs typeface="Calibri"/>
              </a:rPr>
              <a:t>Explaining benefits and eligibility questions based on SPDs and SBCs</a:t>
            </a:r>
          </a:p>
          <a:p>
            <a:pPr marL="171450" indent="-171450">
              <a:buFont typeface="Calibri"/>
              <a:buChar char="-"/>
            </a:pPr>
            <a:r>
              <a:rPr lang="en-US">
                <a:ea typeface="Calibri"/>
                <a:cs typeface="Calibri"/>
              </a:rPr>
              <a:t>We cannot quote you your benefits, based on the documents your group has been made available I can provide you THIS- you have 20 PT visits, help get TPA on the line- hand hold Nurses do a warm transfer get another live human on the phone – sometimes stay on for more complex billing situations </a:t>
            </a:r>
          </a:p>
          <a:p>
            <a:pPr marL="171450" indent="-171450">
              <a:buFont typeface="Calibri"/>
              <a:buChar char="-"/>
            </a:pPr>
            <a:endParaRPr lang="en-US">
              <a:ea typeface="Calibri"/>
              <a:cs typeface="Calibri"/>
            </a:endParaRPr>
          </a:p>
          <a:p>
            <a:r>
              <a:rPr lang="en-US">
                <a:ea typeface="Calibri"/>
                <a:cs typeface="Calibri"/>
              </a:rPr>
              <a:t>Patient receives a bill in the mail- they want to know if OOP is truly their responsibility – has the insurance paid their part? Is this correct? (general billing question) </a:t>
            </a:r>
          </a:p>
          <a:p>
            <a:pPr marL="171450" indent="-171450">
              <a:buFont typeface="Calibri"/>
              <a:buChar char="-"/>
            </a:pPr>
            <a:r>
              <a:rPr lang="en-US">
                <a:ea typeface="Calibri"/>
                <a:cs typeface="Calibri"/>
              </a:rPr>
              <a:t>Warm transfer &amp; help with questions if needed </a:t>
            </a:r>
          </a:p>
          <a:p>
            <a:endParaRPr lang="en-US">
              <a:ea typeface="Calibri"/>
              <a:cs typeface="Calibri"/>
            </a:endParaRPr>
          </a:p>
          <a:p>
            <a:r>
              <a:rPr lang="en-US">
                <a:ea typeface="Calibri"/>
                <a:cs typeface="Calibri"/>
              </a:rPr>
              <a:t>Am I eligible for coverage for physical therapy after a knee surgery? </a:t>
            </a:r>
          </a:p>
          <a:p>
            <a:pPr marL="171450" indent="-171450">
              <a:buFont typeface="Calibri"/>
              <a:buChar char="-"/>
            </a:pPr>
            <a:r>
              <a:rPr lang="en-US">
                <a:ea typeface="Calibri"/>
                <a:cs typeface="Calibri"/>
              </a:rPr>
              <a:t>If in benefit guide and clear –they can speak more detailed information they go to the TPA</a:t>
            </a:r>
          </a:p>
          <a:p>
            <a:pPr marL="171450" indent="-171450">
              <a:buFont typeface="Calibri"/>
              <a:buChar char="-"/>
            </a:pPr>
            <a:endParaRPr lang="en-US">
              <a:ea typeface="Calibri"/>
              <a:cs typeface="Calibri"/>
            </a:endParaRPr>
          </a:p>
          <a:p>
            <a:r>
              <a:rPr lang="en-US">
                <a:ea typeface="Calibri"/>
                <a:cs typeface="Calibri"/>
              </a:rPr>
              <a:t>Someone has been having headaches, want a referral or don't know where to go- triage symptoms- have you had diagnostic testing- help steer them to the first level of care- primary care? No </a:t>
            </a:r>
          </a:p>
          <a:p>
            <a:pPr marL="171450" indent="-171450">
              <a:buFont typeface="Calibri"/>
              <a:buChar char="-"/>
            </a:pPr>
            <a:r>
              <a:rPr lang="en-US">
                <a:ea typeface="Calibri"/>
                <a:cs typeface="Calibri"/>
              </a:rPr>
              <a:t>Start with primary care if they don't have one (US!!)</a:t>
            </a:r>
          </a:p>
          <a:p>
            <a:pPr marL="171450" indent="-171450">
              <a:buFont typeface="Calibri"/>
              <a:buChar char="-"/>
            </a:pPr>
            <a:r>
              <a:rPr lang="en-US">
                <a:ea typeface="Calibri"/>
                <a:cs typeface="Calibri"/>
              </a:rPr>
              <a:t>Steerage and navigation </a:t>
            </a:r>
          </a:p>
          <a:p>
            <a:pPr marL="171450" indent="-171450">
              <a:buFont typeface="Calibri"/>
              <a:buChar char="-"/>
            </a:pPr>
            <a:endParaRPr lang="en-US">
              <a:ea typeface="Calibri"/>
              <a:cs typeface="Calibri"/>
            </a:endParaRPr>
          </a:p>
          <a:p>
            <a:r>
              <a:rPr lang="en-US">
                <a:ea typeface="Calibri"/>
                <a:cs typeface="Calibri"/>
              </a:rPr>
              <a:t>I just got off the call with a primary care physician – office amnesia </a:t>
            </a:r>
          </a:p>
          <a:p>
            <a:endParaRPr lang="en-US">
              <a:ea typeface="Calibri"/>
              <a:cs typeface="Calibri"/>
            </a:endParaRPr>
          </a:p>
          <a:p>
            <a:endParaRPr lang="en-US">
              <a:ea typeface="Calibri"/>
              <a:cs typeface="Calibri"/>
            </a:endParaRPr>
          </a:p>
          <a:p>
            <a:r>
              <a:rPr lang="en-US">
                <a:ea typeface="Calibri"/>
                <a:cs typeface="Calibri"/>
              </a:rPr>
              <a:t>4 prongs – start with engagement </a:t>
            </a:r>
            <a:endParaRPr lang="en-US"/>
          </a:p>
          <a:p>
            <a:endParaRPr lang="en-US">
              <a:ea typeface="Calibri"/>
              <a:cs typeface="Calibri"/>
            </a:endParaRPr>
          </a:p>
          <a:p>
            <a:r>
              <a:rPr lang="en-US">
                <a:ea typeface="Calibri"/>
                <a:cs typeface="Calibri"/>
              </a:rPr>
              <a:t>Clinical care</a:t>
            </a:r>
            <a:endParaRPr lang="en-US"/>
          </a:p>
          <a:p>
            <a:pPr marL="171450" indent="-171450">
              <a:lnSpc>
                <a:spcPts val="1400"/>
              </a:lnSpc>
              <a:buFont typeface="Calibri"/>
              <a:buChar char="-"/>
            </a:pPr>
            <a:r>
              <a:rPr lang="en-US"/>
              <a:t>Preventive care and disease management through PCP, supported with regular tests, screening, and whole-person clinical guidance. Urgent care for acute conditions.</a:t>
            </a:r>
            <a:endParaRPr lang="en-US">
              <a:ea typeface="Calibri"/>
              <a:cs typeface="Calibri"/>
            </a:endParaRPr>
          </a:p>
          <a:p>
            <a:pPr marL="171450" indent="-171450">
              <a:lnSpc>
                <a:spcPts val="1400"/>
              </a:lnSpc>
              <a:buFont typeface="Calibri"/>
              <a:buChar char="-"/>
            </a:pPr>
            <a:r>
              <a:rPr lang="en-US"/>
              <a:t>Screen, diagnose, and treat mental health conditions, with prescription access.</a:t>
            </a:r>
            <a:endParaRPr lang="en-US">
              <a:ea typeface="Calibri"/>
              <a:cs typeface="Calibri"/>
            </a:endParaRPr>
          </a:p>
          <a:p>
            <a:pPr marL="171450" indent="-171450">
              <a:lnSpc>
                <a:spcPts val="1400"/>
              </a:lnSpc>
              <a:buFont typeface="Calibri"/>
              <a:buChar char="-"/>
            </a:pPr>
            <a:r>
              <a:rPr lang="en-US"/>
              <a:t>Wraparound support registered dieticians (Nutrition education developed for your goals and lifestyle from a Registered Dietitian.), certified diabetes educators, and health coaches (healthy weight, Personalized exercise &amp; weight loss support from a health advisor)</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r>
              <a:rPr lang="en-US">
                <a:ea typeface="Calibri" panose="020F0502020204030204"/>
                <a:cs typeface="Calibri" panose="020F0502020204030204"/>
              </a:rPr>
              <a:t>Navigation</a:t>
            </a:r>
          </a:p>
          <a:p>
            <a:pPr marL="171450" indent="-171450">
              <a:lnSpc>
                <a:spcPts val="1400"/>
              </a:lnSpc>
              <a:buFont typeface="Calibri"/>
              <a:buChar char="-"/>
            </a:pPr>
            <a:r>
              <a:rPr lang="en-US"/>
              <a:t>Nurse Advocates assist with medical questions, finding doctors, second opinions, and alternative treatment options. </a:t>
            </a:r>
            <a:endParaRPr lang="en-US">
              <a:ea typeface="Calibri" panose="020F0502020204030204"/>
              <a:cs typeface="Calibri" panose="020F0502020204030204"/>
            </a:endParaRPr>
          </a:p>
          <a:p>
            <a:pPr marL="171450" indent="-171450">
              <a:lnSpc>
                <a:spcPts val="1400"/>
              </a:lnSpc>
              <a:buFont typeface="Calibri"/>
              <a:buChar char="-"/>
            </a:pPr>
            <a:r>
              <a:rPr lang="en-US"/>
              <a:t>Access to 13B points of claims data. Referrals for in-person care ensure low-cost, high quality, in-network specialists with availability, proximity to patient, and positive reviews.</a:t>
            </a:r>
            <a:endParaRPr lang="en-US">
              <a:ea typeface="Calibri"/>
              <a:cs typeface="Calibri"/>
            </a:endParaRPr>
          </a:p>
          <a:p>
            <a:pPr marL="171450" indent="-171450">
              <a:lnSpc>
                <a:spcPts val="1400"/>
              </a:lnSpc>
              <a:buFont typeface="Calibri"/>
              <a:buChar char="-"/>
            </a:pPr>
            <a:r>
              <a:rPr lang="en-US"/>
              <a:t>Integration with employer-sponsored wellness incentives and benefits programs. </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a:p>
            <a:pPr>
              <a:lnSpc>
                <a:spcPts val="1400"/>
              </a:lnSpc>
              <a:buFont typeface="Arial,Sans-Serif"/>
            </a:pPr>
            <a:r>
              <a:rPr lang="en-US">
                <a:ea typeface="Calibri" panose="020F0502020204030204"/>
                <a:cs typeface="Calibri" panose="020F0502020204030204"/>
              </a:rPr>
              <a:t>Case Management</a:t>
            </a:r>
          </a:p>
          <a:p>
            <a:pPr marL="171450" indent="-171450">
              <a:buFont typeface="Calibri"/>
              <a:buChar char="-"/>
            </a:pPr>
            <a:r>
              <a:rPr lang="en-US"/>
              <a:t>Certified Case Managers engage members with complex conditions, unhealthy lifestyles, and high psychosocial risk factors. </a:t>
            </a:r>
            <a:endParaRPr lang="en-US">
              <a:ea typeface="Calibri" panose="020F0502020204030204"/>
              <a:cs typeface="Calibri" panose="020F0502020204030204"/>
            </a:endParaRPr>
          </a:p>
          <a:p>
            <a:pPr marL="171450" indent="-171450">
              <a:buFont typeface="Calibri"/>
              <a:buChar char="-"/>
            </a:pPr>
            <a:r>
              <a:rPr lang="en-US"/>
              <a:t>Nurses establish customized care plans, educate patients on medical issues &amp; treatment options, and coordinate communication between patients and network providers. </a:t>
            </a:r>
            <a:endParaRPr lang="en-US">
              <a:ea typeface="Calibri" panose="020F0502020204030204"/>
              <a:cs typeface="Calibri" panose="020F0502020204030204"/>
            </a:endParaRPr>
          </a:p>
          <a:p>
            <a:pPr marL="171450" indent="-171450">
              <a:buFont typeface="Calibri"/>
              <a:buChar char="-"/>
            </a:pPr>
            <a:endParaRPr lang="en-US">
              <a:ea typeface="Calibri" panose="020F0502020204030204"/>
              <a:cs typeface="Calibri" panose="020F0502020204030204"/>
            </a:endParaRPr>
          </a:p>
          <a:p>
            <a:r>
              <a:rPr lang="en-US">
                <a:ea typeface="Calibri" panose="020F0502020204030204"/>
                <a:cs typeface="Calibri" panose="020F0502020204030204"/>
              </a:rPr>
              <a:t>Engagement</a:t>
            </a:r>
          </a:p>
          <a:p>
            <a:endParaRPr lang="en-US">
              <a:ea typeface="Calibri" panose="020F0502020204030204"/>
              <a:cs typeface="Calibri" panose="020F0502020204030204"/>
            </a:endParaRPr>
          </a:p>
          <a:p>
            <a:pPr marL="171450" indent="-171450">
              <a:buFont typeface="Calibri"/>
              <a:buChar char="-"/>
            </a:pPr>
            <a:r>
              <a:rPr lang="en-US"/>
              <a:t>A focus on creating new primary care relationships and ensuring adherence to treatment </a:t>
            </a:r>
            <a:endParaRPr lang="en-US">
              <a:ea typeface="Calibri" panose="020F0502020204030204"/>
              <a:cs typeface="Calibri" panose="020F0502020204030204"/>
            </a:endParaRPr>
          </a:p>
          <a:p>
            <a:pPr marL="171450" indent="-171450">
              <a:buFont typeface="Calibri"/>
              <a:buChar char="-"/>
            </a:pPr>
            <a:r>
              <a:rPr lang="en-US"/>
              <a:t>Detailed follow-ups from the care team around referrals, labs, medication and next steps.</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1BF0B51-813E-459B-9163-224B2D795B51}" type="slidenum">
              <a:rPr lang="en-US"/>
              <a:t>3</a:t>
            </a:fld>
            <a:endParaRPr lang="en-US"/>
          </a:p>
        </p:txBody>
      </p:sp>
    </p:spTree>
    <p:extLst>
      <p:ext uri="{BB962C8B-B14F-4D97-AF65-F5344CB8AC3E}">
        <p14:creationId xmlns:p14="http://schemas.microsoft.com/office/powerpoint/2010/main" val="175771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Noise reduction- </a:t>
            </a:r>
          </a:p>
          <a:p>
            <a:pPr marL="171450" indent="-171450">
              <a:buFont typeface="Calibri"/>
              <a:buChar char="-"/>
            </a:pPr>
            <a:r>
              <a:rPr lang="en-US">
                <a:ea typeface="Calibri"/>
                <a:cs typeface="Calibri"/>
              </a:rPr>
              <a:t>Explaining benefits and eligibility questions based on SPDs and SBCs</a:t>
            </a:r>
          </a:p>
          <a:p>
            <a:pPr marL="171450" indent="-171450">
              <a:buFont typeface="Calibri"/>
              <a:buChar char="-"/>
            </a:pPr>
            <a:r>
              <a:rPr lang="en-US">
                <a:ea typeface="Calibri"/>
                <a:cs typeface="Calibri"/>
              </a:rPr>
              <a:t>We cannot quote you your benefits, based on the documents your group has been made available I can provide you THIS- you have 20 PT visits, help get TPA on the line- hand hold Nurses do a warm transfer get another live human on the phone – sometimes stay on for more complex billing situations </a:t>
            </a:r>
          </a:p>
          <a:p>
            <a:pPr marL="171450" indent="-171450">
              <a:buFont typeface="Calibri"/>
              <a:buChar char="-"/>
            </a:pPr>
            <a:endParaRPr lang="en-US">
              <a:ea typeface="Calibri"/>
              <a:cs typeface="Calibri"/>
            </a:endParaRPr>
          </a:p>
          <a:p>
            <a:r>
              <a:rPr lang="en-US">
                <a:ea typeface="Calibri"/>
                <a:cs typeface="Calibri"/>
              </a:rPr>
              <a:t>Patient receives a bill in the mail- they want to know if OOP is truly their responsibility – has the insurance paid their part? Is this correct? (general billing question) </a:t>
            </a:r>
          </a:p>
          <a:p>
            <a:pPr marL="171450" indent="-171450">
              <a:buFont typeface="Calibri"/>
              <a:buChar char="-"/>
            </a:pPr>
            <a:r>
              <a:rPr lang="en-US">
                <a:ea typeface="Calibri"/>
                <a:cs typeface="Calibri"/>
              </a:rPr>
              <a:t>Warm transfer &amp; help with questions if needed </a:t>
            </a:r>
          </a:p>
          <a:p>
            <a:endParaRPr lang="en-US">
              <a:ea typeface="Calibri"/>
              <a:cs typeface="Calibri"/>
            </a:endParaRPr>
          </a:p>
          <a:p>
            <a:r>
              <a:rPr lang="en-US">
                <a:ea typeface="Calibri"/>
                <a:cs typeface="Calibri"/>
              </a:rPr>
              <a:t>Am I eligible for coverage for physical therapy after a knee surgery? </a:t>
            </a:r>
          </a:p>
          <a:p>
            <a:pPr marL="171450" indent="-171450">
              <a:buFont typeface="Calibri"/>
              <a:buChar char="-"/>
            </a:pPr>
            <a:r>
              <a:rPr lang="en-US">
                <a:ea typeface="Calibri"/>
                <a:cs typeface="Calibri"/>
              </a:rPr>
              <a:t>If in benefit guide and clear –they can speak more detailed information they go to the TPA</a:t>
            </a:r>
          </a:p>
          <a:p>
            <a:pPr marL="171450" indent="-171450">
              <a:buFont typeface="Calibri"/>
              <a:buChar char="-"/>
            </a:pPr>
            <a:endParaRPr lang="en-US">
              <a:ea typeface="Calibri"/>
              <a:cs typeface="Calibri"/>
            </a:endParaRPr>
          </a:p>
          <a:p>
            <a:r>
              <a:rPr lang="en-US">
                <a:ea typeface="Calibri"/>
                <a:cs typeface="Calibri"/>
              </a:rPr>
              <a:t>Someone has been having headaches, want a referral or don't know where to go- triage symptoms- have you had diagnostic testing- help steer them to the first level of care- primary care? No </a:t>
            </a:r>
          </a:p>
          <a:p>
            <a:pPr marL="171450" indent="-171450">
              <a:buFont typeface="Calibri"/>
              <a:buChar char="-"/>
            </a:pPr>
            <a:r>
              <a:rPr lang="en-US">
                <a:ea typeface="Calibri"/>
                <a:cs typeface="Calibri"/>
              </a:rPr>
              <a:t>Start with primary care if they don't have one (US!!)</a:t>
            </a:r>
          </a:p>
          <a:p>
            <a:pPr marL="171450" indent="-171450">
              <a:buFont typeface="Calibri"/>
              <a:buChar char="-"/>
            </a:pPr>
            <a:r>
              <a:rPr lang="en-US">
                <a:ea typeface="Calibri"/>
                <a:cs typeface="Calibri"/>
              </a:rPr>
              <a:t>Steerage and navigation </a:t>
            </a:r>
          </a:p>
          <a:p>
            <a:pPr marL="171450" indent="-171450">
              <a:buFont typeface="Calibri"/>
              <a:buChar char="-"/>
            </a:pPr>
            <a:endParaRPr lang="en-US">
              <a:ea typeface="Calibri"/>
              <a:cs typeface="Calibri"/>
            </a:endParaRPr>
          </a:p>
          <a:p>
            <a:r>
              <a:rPr lang="en-US">
                <a:ea typeface="Calibri"/>
                <a:cs typeface="Calibri"/>
              </a:rPr>
              <a:t>I just got off the call with a primary care physician – office amnesia </a:t>
            </a:r>
          </a:p>
          <a:p>
            <a:endParaRPr lang="en-US">
              <a:ea typeface="Calibri"/>
              <a:cs typeface="Calibri"/>
            </a:endParaRPr>
          </a:p>
          <a:p>
            <a:endParaRPr lang="en-US">
              <a:ea typeface="Calibri"/>
              <a:cs typeface="Calibri"/>
            </a:endParaRPr>
          </a:p>
          <a:p>
            <a:r>
              <a:rPr lang="en-US">
                <a:ea typeface="Calibri"/>
                <a:cs typeface="Calibri"/>
              </a:rPr>
              <a:t>4 prongs – start with engagement </a:t>
            </a:r>
            <a:endParaRPr lang="en-US"/>
          </a:p>
          <a:p>
            <a:endParaRPr lang="en-US">
              <a:ea typeface="Calibri"/>
              <a:cs typeface="Calibri"/>
            </a:endParaRPr>
          </a:p>
          <a:p>
            <a:r>
              <a:rPr lang="en-US">
                <a:ea typeface="Calibri"/>
                <a:cs typeface="Calibri"/>
              </a:rPr>
              <a:t>Clinical care</a:t>
            </a:r>
            <a:endParaRPr lang="en-US"/>
          </a:p>
          <a:p>
            <a:pPr marL="171450" indent="-171450">
              <a:lnSpc>
                <a:spcPts val="1400"/>
              </a:lnSpc>
              <a:buFont typeface="Calibri"/>
              <a:buChar char="-"/>
            </a:pPr>
            <a:r>
              <a:rPr lang="en-US"/>
              <a:t>Preventive care and disease management through PCP, supported with regular tests, screening, and whole-person clinical guidance. Urgent care for acute conditions.</a:t>
            </a:r>
            <a:endParaRPr lang="en-US">
              <a:ea typeface="Calibri"/>
              <a:cs typeface="Calibri"/>
            </a:endParaRPr>
          </a:p>
          <a:p>
            <a:pPr marL="171450" indent="-171450">
              <a:lnSpc>
                <a:spcPts val="1400"/>
              </a:lnSpc>
              <a:buFont typeface="Calibri"/>
              <a:buChar char="-"/>
            </a:pPr>
            <a:r>
              <a:rPr lang="en-US"/>
              <a:t>Screen, diagnose, and treat mental health conditions, with prescription access.</a:t>
            </a:r>
            <a:endParaRPr lang="en-US">
              <a:ea typeface="Calibri"/>
              <a:cs typeface="Calibri"/>
            </a:endParaRPr>
          </a:p>
          <a:p>
            <a:pPr marL="171450" indent="-171450">
              <a:lnSpc>
                <a:spcPts val="1400"/>
              </a:lnSpc>
              <a:buFont typeface="Calibri"/>
              <a:buChar char="-"/>
            </a:pPr>
            <a:r>
              <a:rPr lang="en-US"/>
              <a:t>Wraparound support registered dieticians (Nutrition education developed for your goals and lifestyle from a Registered Dietitian.), certified diabetes educators, and health coaches (healthy weight, Personalized exercise &amp; weight loss support from a health advisor)</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r>
              <a:rPr lang="en-US">
                <a:ea typeface="Calibri" panose="020F0502020204030204"/>
                <a:cs typeface="Calibri" panose="020F0502020204030204"/>
              </a:rPr>
              <a:t>Navigation</a:t>
            </a:r>
          </a:p>
          <a:p>
            <a:pPr marL="171450" indent="-171450">
              <a:lnSpc>
                <a:spcPts val="1400"/>
              </a:lnSpc>
              <a:buFont typeface="Calibri"/>
              <a:buChar char="-"/>
            </a:pPr>
            <a:r>
              <a:rPr lang="en-US"/>
              <a:t>Nurse Advocates assist with medical questions, finding doctors, second opinions, and alternative treatment options. </a:t>
            </a:r>
            <a:endParaRPr lang="en-US">
              <a:ea typeface="Calibri" panose="020F0502020204030204"/>
              <a:cs typeface="Calibri" panose="020F0502020204030204"/>
            </a:endParaRPr>
          </a:p>
          <a:p>
            <a:pPr marL="171450" indent="-171450">
              <a:lnSpc>
                <a:spcPts val="1400"/>
              </a:lnSpc>
              <a:buFont typeface="Calibri"/>
              <a:buChar char="-"/>
            </a:pPr>
            <a:r>
              <a:rPr lang="en-US"/>
              <a:t>Access to 13B points of claims data. Referrals for in-person care ensure low-cost, high quality, in-network specialists with availability, proximity to patient, and positive reviews.</a:t>
            </a:r>
            <a:endParaRPr lang="en-US">
              <a:ea typeface="Calibri"/>
              <a:cs typeface="Calibri"/>
            </a:endParaRPr>
          </a:p>
          <a:p>
            <a:pPr marL="171450" indent="-171450">
              <a:lnSpc>
                <a:spcPts val="1400"/>
              </a:lnSpc>
              <a:buFont typeface="Calibri"/>
              <a:buChar char="-"/>
            </a:pPr>
            <a:r>
              <a:rPr lang="en-US"/>
              <a:t>Integration with employer-sponsored wellness incentives and benefits programs. </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a:p>
            <a:pPr>
              <a:lnSpc>
                <a:spcPts val="1400"/>
              </a:lnSpc>
              <a:buFont typeface="Arial,Sans-Serif"/>
            </a:pPr>
            <a:r>
              <a:rPr lang="en-US">
                <a:ea typeface="Calibri" panose="020F0502020204030204"/>
                <a:cs typeface="Calibri" panose="020F0502020204030204"/>
              </a:rPr>
              <a:t>Case Management</a:t>
            </a:r>
          </a:p>
          <a:p>
            <a:pPr marL="171450" indent="-171450">
              <a:buFont typeface="Calibri"/>
              <a:buChar char="-"/>
            </a:pPr>
            <a:r>
              <a:rPr lang="en-US"/>
              <a:t>Certified Case Managers engage members with complex conditions, unhealthy lifestyles, and high psychosocial risk factors. </a:t>
            </a:r>
            <a:endParaRPr lang="en-US">
              <a:ea typeface="Calibri" panose="020F0502020204030204"/>
              <a:cs typeface="Calibri" panose="020F0502020204030204"/>
            </a:endParaRPr>
          </a:p>
          <a:p>
            <a:pPr marL="171450" indent="-171450">
              <a:buFont typeface="Calibri"/>
              <a:buChar char="-"/>
            </a:pPr>
            <a:r>
              <a:rPr lang="en-US"/>
              <a:t>Nurses establish customized care plans, educate patients on medical issues &amp; treatment options, and coordinate communication between patients and network providers. </a:t>
            </a:r>
            <a:endParaRPr lang="en-US">
              <a:ea typeface="Calibri" panose="020F0502020204030204"/>
              <a:cs typeface="Calibri" panose="020F0502020204030204"/>
            </a:endParaRPr>
          </a:p>
          <a:p>
            <a:pPr marL="171450" indent="-171450">
              <a:buFont typeface="Calibri"/>
              <a:buChar char="-"/>
            </a:pPr>
            <a:endParaRPr lang="en-US">
              <a:ea typeface="Calibri" panose="020F0502020204030204"/>
              <a:cs typeface="Calibri" panose="020F0502020204030204"/>
            </a:endParaRPr>
          </a:p>
          <a:p>
            <a:r>
              <a:rPr lang="en-US">
                <a:ea typeface="Calibri" panose="020F0502020204030204"/>
                <a:cs typeface="Calibri" panose="020F0502020204030204"/>
              </a:rPr>
              <a:t>Engagement</a:t>
            </a:r>
          </a:p>
          <a:p>
            <a:endParaRPr lang="en-US">
              <a:ea typeface="Calibri" panose="020F0502020204030204"/>
              <a:cs typeface="Calibri" panose="020F0502020204030204"/>
            </a:endParaRPr>
          </a:p>
          <a:p>
            <a:pPr marL="171450" indent="-171450">
              <a:buFont typeface="Calibri"/>
              <a:buChar char="-"/>
            </a:pPr>
            <a:r>
              <a:rPr lang="en-US"/>
              <a:t>A focus on creating new primary care relationships and ensuring adherence to treatment </a:t>
            </a:r>
            <a:endParaRPr lang="en-US">
              <a:ea typeface="Calibri" panose="020F0502020204030204"/>
              <a:cs typeface="Calibri" panose="020F0502020204030204"/>
            </a:endParaRPr>
          </a:p>
          <a:p>
            <a:pPr marL="171450" indent="-171450">
              <a:buFont typeface="Calibri"/>
              <a:buChar char="-"/>
            </a:pPr>
            <a:r>
              <a:rPr lang="en-US"/>
              <a:t>Detailed follow-ups from the care team around referrals, labs, medication and next steps.</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1BF0B51-813E-459B-9163-224B2D795B51}" type="slidenum">
              <a:rPr lang="en-US"/>
              <a:t>4</a:t>
            </a:fld>
            <a:endParaRPr lang="en-US"/>
          </a:p>
        </p:txBody>
      </p:sp>
    </p:spTree>
    <p:extLst>
      <p:ext uri="{BB962C8B-B14F-4D97-AF65-F5344CB8AC3E}">
        <p14:creationId xmlns:p14="http://schemas.microsoft.com/office/powerpoint/2010/main" val="351097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Noise reduction- </a:t>
            </a:r>
          </a:p>
          <a:p>
            <a:pPr marL="171450" indent="-171450">
              <a:buFont typeface="Calibri"/>
              <a:buChar char="-"/>
            </a:pPr>
            <a:r>
              <a:rPr lang="en-US">
                <a:ea typeface="Calibri"/>
                <a:cs typeface="Calibri"/>
              </a:rPr>
              <a:t>Explaining benefits and eligibility questions based on SPDs and SBCs</a:t>
            </a:r>
          </a:p>
          <a:p>
            <a:pPr marL="171450" indent="-171450">
              <a:buFont typeface="Calibri"/>
              <a:buChar char="-"/>
            </a:pPr>
            <a:r>
              <a:rPr lang="en-US">
                <a:ea typeface="Calibri"/>
                <a:cs typeface="Calibri"/>
              </a:rPr>
              <a:t>We cannot quote you your benefits, based on the documents your group has been made available I can provide you THIS- you have 20 PT visits, help get TPA on the line- hand hold Nurses do a warm transfer get another live human on the phone – sometimes stay on for more complex billing situations </a:t>
            </a:r>
          </a:p>
          <a:p>
            <a:pPr marL="171450" indent="-171450">
              <a:buFont typeface="Calibri"/>
              <a:buChar char="-"/>
            </a:pPr>
            <a:endParaRPr lang="en-US">
              <a:ea typeface="Calibri"/>
              <a:cs typeface="Calibri"/>
            </a:endParaRPr>
          </a:p>
          <a:p>
            <a:r>
              <a:rPr lang="en-US">
                <a:ea typeface="Calibri"/>
                <a:cs typeface="Calibri"/>
              </a:rPr>
              <a:t>Patient receives a bill in the mail- they want to know if OOP is truly their responsibility – has the insurance paid their part? Is this correct? (general billing question) </a:t>
            </a:r>
          </a:p>
          <a:p>
            <a:pPr marL="171450" indent="-171450">
              <a:buFont typeface="Calibri"/>
              <a:buChar char="-"/>
            </a:pPr>
            <a:r>
              <a:rPr lang="en-US">
                <a:ea typeface="Calibri"/>
                <a:cs typeface="Calibri"/>
              </a:rPr>
              <a:t>Warm transfer &amp; help with questions if needed </a:t>
            </a:r>
          </a:p>
          <a:p>
            <a:endParaRPr lang="en-US">
              <a:ea typeface="Calibri"/>
              <a:cs typeface="Calibri"/>
            </a:endParaRPr>
          </a:p>
          <a:p>
            <a:r>
              <a:rPr lang="en-US">
                <a:ea typeface="Calibri"/>
                <a:cs typeface="Calibri"/>
              </a:rPr>
              <a:t>Am I eligible for coverage for physical therapy after a knee surgery? </a:t>
            </a:r>
          </a:p>
          <a:p>
            <a:pPr marL="171450" indent="-171450">
              <a:buFont typeface="Calibri"/>
              <a:buChar char="-"/>
            </a:pPr>
            <a:r>
              <a:rPr lang="en-US">
                <a:ea typeface="Calibri"/>
                <a:cs typeface="Calibri"/>
              </a:rPr>
              <a:t>If in benefit guide and clear –they can speak more detailed information they go to the TPA</a:t>
            </a:r>
          </a:p>
          <a:p>
            <a:pPr marL="171450" indent="-171450">
              <a:buFont typeface="Calibri"/>
              <a:buChar char="-"/>
            </a:pPr>
            <a:endParaRPr lang="en-US">
              <a:ea typeface="Calibri"/>
              <a:cs typeface="Calibri"/>
            </a:endParaRPr>
          </a:p>
          <a:p>
            <a:r>
              <a:rPr lang="en-US">
                <a:ea typeface="Calibri"/>
                <a:cs typeface="Calibri"/>
              </a:rPr>
              <a:t>Someone has been having headaches, want a referral or don't know where to go- triage symptoms- have you had diagnostic testing- help steer them to the first level of care- primary care? No </a:t>
            </a:r>
          </a:p>
          <a:p>
            <a:pPr marL="171450" indent="-171450">
              <a:buFont typeface="Calibri"/>
              <a:buChar char="-"/>
            </a:pPr>
            <a:r>
              <a:rPr lang="en-US">
                <a:ea typeface="Calibri"/>
                <a:cs typeface="Calibri"/>
              </a:rPr>
              <a:t>Start with primary care if they don't have one (US!!)</a:t>
            </a:r>
          </a:p>
          <a:p>
            <a:pPr marL="171450" indent="-171450">
              <a:buFont typeface="Calibri"/>
              <a:buChar char="-"/>
            </a:pPr>
            <a:r>
              <a:rPr lang="en-US">
                <a:ea typeface="Calibri"/>
                <a:cs typeface="Calibri"/>
              </a:rPr>
              <a:t>Steerage and navigation </a:t>
            </a:r>
          </a:p>
          <a:p>
            <a:pPr marL="171450" indent="-171450">
              <a:buFont typeface="Calibri"/>
              <a:buChar char="-"/>
            </a:pPr>
            <a:endParaRPr lang="en-US">
              <a:ea typeface="Calibri"/>
              <a:cs typeface="Calibri"/>
            </a:endParaRPr>
          </a:p>
          <a:p>
            <a:r>
              <a:rPr lang="en-US">
                <a:ea typeface="Calibri"/>
                <a:cs typeface="Calibri"/>
              </a:rPr>
              <a:t>I just got off the call with a primary care physician – office amnesia </a:t>
            </a:r>
          </a:p>
          <a:p>
            <a:endParaRPr lang="en-US">
              <a:ea typeface="Calibri"/>
              <a:cs typeface="Calibri"/>
            </a:endParaRPr>
          </a:p>
          <a:p>
            <a:endParaRPr lang="en-US">
              <a:ea typeface="Calibri"/>
              <a:cs typeface="Calibri"/>
            </a:endParaRPr>
          </a:p>
          <a:p>
            <a:r>
              <a:rPr lang="en-US">
                <a:ea typeface="Calibri"/>
                <a:cs typeface="Calibri"/>
              </a:rPr>
              <a:t>4 prongs – start with engagement </a:t>
            </a:r>
            <a:endParaRPr lang="en-US"/>
          </a:p>
          <a:p>
            <a:endParaRPr lang="en-US">
              <a:ea typeface="Calibri"/>
              <a:cs typeface="Calibri"/>
            </a:endParaRPr>
          </a:p>
          <a:p>
            <a:r>
              <a:rPr lang="en-US">
                <a:ea typeface="Calibri"/>
                <a:cs typeface="Calibri"/>
              </a:rPr>
              <a:t>Clinical care</a:t>
            </a:r>
            <a:endParaRPr lang="en-US"/>
          </a:p>
          <a:p>
            <a:pPr marL="171450" indent="-171450">
              <a:lnSpc>
                <a:spcPts val="1400"/>
              </a:lnSpc>
              <a:buFont typeface="Calibri"/>
              <a:buChar char="-"/>
            </a:pPr>
            <a:r>
              <a:rPr lang="en-US"/>
              <a:t>Preventive care and disease management through PCP, supported with regular tests, screening, and whole-person clinical guidance. Urgent care for acute conditions.</a:t>
            </a:r>
            <a:endParaRPr lang="en-US">
              <a:ea typeface="Calibri"/>
              <a:cs typeface="Calibri"/>
            </a:endParaRPr>
          </a:p>
          <a:p>
            <a:pPr marL="171450" indent="-171450">
              <a:lnSpc>
                <a:spcPts val="1400"/>
              </a:lnSpc>
              <a:buFont typeface="Calibri"/>
              <a:buChar char="-"/>
            </a:pPr>
            <a:r>
              <a:rPr lang="en-US"/>
              <a:t>Screen, diagnose, and treat mental health conditions, with prescription access.</a:t>
            </a:r>
            <a:endParaRPr lang="en-US">
              <a:ea typeface="Calibri"/>
              <a:cs typeface="Calibri"/>
            </a:endParaRPr>
          </a:p>
          <a:p>
            <a:pPr marL="171450" indent="-171450">
              <a:lnSpc>
                <a:spcPts val="1400"/>
              </a:lnSpc>
              <a:buFont typeface="Calibri"/>
              <a:buChar char="-"/>
            </a:pPr>
            <a:r>
              <a:rPr lang="en-US"/>
              <a:t>Wraparound support registered dieticians (Nutrition education developed for your goals and lifestyle from a Registered Dietitian.), certified diabetes educators, and health coaches (healthy weight, Personalized exercise &amp; weight loss support from a health advisor)</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r>
              <a:rPr lang="en-US">
                <a:ea typeface="Calibri" panose="020F0502020204030204"/>
                <a:cs typeface="Calibri" panose="020F0502020204030204"/>
              </a:rPr>
              <a:t>Navigation</a:t>
            </a:r>
          </a:p>
          <a:p>
            <a:pPr marL="171450" indent="-171450">
              <a:lnSpc>
                <a:spcPts val="1400"/>
              </a:lnSpc>
              <a:buFont typeface="Calibri"/>
              <a:buChar char="-"/>
            </a:pPr>
            <a:r>
              <a:rPr lang="en-US"/>
              <a:t>Nurse Advocates assist with medical questions, finding doctors, second opinions, and alternative treatment options. </a:t>
            </a:r>
            <a:endParaRPr lang="en-US">
              <a:ea typeface="Calibri" panose="020F0502020204030204"/>
              <a:cs typeface="Calibri" panose="020F0502020204030204"/>
            </a:endParaRPr>
          </a:p>
          <a:p>
            <a:pPr marL="171450" indent="-171450">
              <a:lnSpc>
                <a:spcPts val="1400"/>
              </a:lnSpc>
              <a:buFont typeface="Calibri"/>
              <a:buChar char="-"/>
            </a:pPr>
            <a:r>
              <a:rPr lang="en-US"/>
              <a:t>Access to 13B points of claims data. Referrals for in-person care ensure low-cost, high quality, in-network specialists with availability, proximity to patient, and positive reviews.</a:t>
            </a:r>
            <a:endParaRPr lang="en-US">
              <a:ea typeface="Calibri"/>
              <a:cs typeface="Calibri"/>
            </a:endParaRPr>
          </a:p>
          <a:p>
            <a:pPr marL="171450" indent="-171450">
              <a:lnSpc>
                <a:spcPts val="1400"/>
              </a:lnSpc>
              <a:buFont typeface="Calibri"/>
              <a:buChar char="-"/>
            </a:pPr>
            <a:r>
              <a:rPr lang="en-US"/>
              <a:t>Integration with employer-sponsored wellness incentives and benefits programs. </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a:p>
            <a:pPr>
              <a:lnSpc>
                <a:spcPts val="1400"/>
              </a:lnSpc>
              <a:buFont typeface="Arial,Sans-Serif"/>
            </a:pPr>
            <a:r>
              <a:rPr lang="en-US">
                <a:ea typeface="Calibri" panose="020F0502020204030204"/>
                <a:cs typeface="Calibri" panose="020F0502020204030204"/>
              </a:rPr>
              <a:t>Case Management</a:t>
            </a:r>
          </a:p>
          <a:p>
            <a:pPr marL="171450" indent="-171450">
              <a:buFont typeface="Calibri"/>
              <a:buChar char="-"/>
            </a:pPr>
            <a:r>
              <a:rPr lang="en-US"/>
              <a:t>Certified Case Managers engage members with complex conditions, unhealthy lifestyles, and high psychosocial risk factors. </a:t>
            </a:r>
            <a:endParaRPr lang="en-US">
              <a:ea typeface="Calibri" panose="020F0502020204030204"/>
              <a:cs typeface="Calibri" panose="020F0502020204030204"/>
            </a:endParaRPr>
          </a:p>
          <a:p>
            <a:pPr marL="171450" indent="-171450">
              <a:buFont typeface="Calibri"/>
              <a:buChar char="-"/>
            </a:pPr>
            <a:r>
              <a:rPr lang="en-US"/>
              <a:t>Nurses establish customized care plans, educate patients on medical issues &amp; treatment options, and coordinate communication between patients and network providers. </a:t>
            </a:r>
            <a:endParaRPr lang="en-US">
              <a:ea typeface="Calibri" panose="020F0502020204030204"/>
              <a:cs typeface="Calibri" panose="020F0502020204030204"/>
            </a:endParaRPr>
          </a:p>
          <a:p>
            <a:pPr marL="171450" indent="-171450">
              <a:buFont typeface="Calibri"/>
              <a:buChar char="-"/>
            </a:pPr>
            <a:endParaRPr lang="en-US">
              <a:ea typeface="Calibri" panose="020F0502020204030204"/>
              <a:cs typeface="Calibri" panose="020F0502020204030204"/>
            </a:endParaRPr>
          </a:p>
          <a:p>
            <a:r>
              <a:rPr lang="en-US">
                <a:ea typeface="Calibri" panose="020F0502020204030204"/>
                <a:cs typeface="Calibri" panose="020F0502020204030204"/>
              </a:rPr>
              <a:t>Engagement</a:t>
            </a:r>
          </a:p>
          <a:p>
            <a:endParaRPr lang="en-US">
              <a:ea typeface="Calibri" panose="020F0502020204030204"/>
              <a:cs typeface="Calibri" panose="020F0502020204030204"/>
            </a:endParaRPr>
          </a:p>
          <a:p>
            <a:pPr marL="171450" indent="-171450">
              <a:buFont typeface="Calibri"/>
              <a:buChar char="-"/>
            </a:pPr>
            <a:r>
              <a:rPr lang="en-US"/>
              <a:t>A focus on creating new primary care relationships and ensuring adherence to treatment </a:t>
            </a:r>
            <a:endParaRPr lang="en-US">
              <a:ea typeface="Calibri" panose="020F0502020204030204"/>
              <a:cs typeface="Calibri" panose="020F0502020204030204"/>
            </a:endParaRPr>
          </a:p>
          <a:p>
            <a:pPr marL="171450" indent="-171450">
              <a:buFont typeface="Calibri"/>
              <a:buChar char="-"/>
            </a:pPr>
            <a:r>
              <a:rPr lang="en-US"/>
              <a:t>Detailed follow-ups from the care team around referrals, labs, medication and next steps.</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1BF0B51-813E-459B-9163-224B2D795B51}" type="slidenum">
              <a:rPr lang="en-US"/>
              <a:t>5</a:t>
            </a:fld>
            <a:endParaRPr lang="en-US"/>
          </a:p>
        </p:txBody>
      </p:sp>
    </p:spTree>
    <p:extLst>
      <p:ext uri="{BB962C8B-B14F-4D97-AF65-F5344CB8AC3E}">
        <p14:creationId xmlns:p14="http://schemas.microsoft.com/office/powerpoint/2010/main" val="95963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Noise reduction- </a:t>
            </a:r>
          </a:p>
          <a:p>
            <a:pPr marL="171450" indent="-171450">
              <a:buFont typeface="Calibri"/>
              <a:buChar char="-"/>
            </a:pPr>
            <a:r>
              <a:rPr lang="en-US">
                <a:ea typeface="Calibri"/>
                <a:cs typeface="Calibri"/>
              </a:rPr>
              <a:t>Explaining benefits and eligibility questions based on SPDs and SBCs</a:t>
            </a:r>
          </a:p>
          <a:p>
            <a:pPr marL="171450" indent="-171450">
              <a:buFont typeface="Calibri"/>
              <a:buChar char="-"/>
            </a:pPr>
            <a:r>
              <a:rPr lang="en-US">
                <a:ea typeface="Calibri"/>
                <a:cs typeface="Calibri"/>
              </a:rPr>
              <a:t>We cannot quote you your benefits, based on the documents your group has been made available I can provide you THIS- you have 20 PT visits, help get TPA on the line- hand hold Nurses do a warm transfer get another live human on the phone – sometimes stay on for more complex billing situations </a:t>
            </a:r>
          </a:p>
          <a:p>
            <a:pPr marL="171450" indent="-171450">
              <a:buFont typeface="Calibri"/>
              <a:buChar char="-"/>
            </a:pPr>
            <a:endParaRPr lang="en-US">
              <a:ea typeface="Calibri"/>
              <a:cs typeface="Calibri"/>
            </a:endParaRPr>
          </a:p>
          <a:p>
            <a:r>
              <a:rPr lang="en-US">
                <a:ea typeface="Calibri"/>
                <a:cs typeface="Calibri"/>
              </a:rPr>
              <a:t>Patient receives a bill in the mail- they want to know if OOP is truly their responsibility – has the insurance paid their part? Is this correct? (general billing question) </a:t>
            </a:r>
          </a:p>
          <a:p>
            <a:pPr marL="171450" indent="-171450">
              <a:buFont typeface="Calibri"/>
              <a:buChar char="-"/>
            </a:pPr>
            <a:r>
              <a:rPr lang="en-US">
                <a:ea typeface="Calibri"/>
                <a:cs typeface="Calibri"/>
              </a:rPr>
              <a:t>Warm transfer &amp; help with questions if needed </a:t>
            </a:r>
          </a:p>
          <a:p>
            <a:endParaRPr lang="en-US">
              <a:ea typeface="Calibri"/>
              <a:cs typeface="Calibri"/>
            </a:endParaRPr>
          </a:p>
          <a:p>
            <a:r>
              <a:rPr lang="en-US">
                <a:ea typeface="Calibri"/>
                <a:cs typeface="Calibri"/>
              </a:rPr>
              <a:t>Am I eligible for coverage for physical therapy after a knee surgery? </a:t>
            </a:r>
          </a:p>
          <a:p>
            <a:pPr marL="171450" indent="-171450">
              <a:buFont typeface="Calibri"/>
              <a:buChar char="-"/>
            </a:pPr>
            <a:r>
              <a:rPr lang="en-US">
                <a:ea typeface="Calibri"/>
                <a:cs typeface="Calibri"/>
              </a:rPr>
              <a:t>If in benefit guide and clear –they can speak more detailed information they go to the TPA</a:t>
            </a:r>
          </a:p>
          <a:p>
            <a:pPr marL="171450" indent="-171450">
              <a:buFont typeface="Calibri"/>
              <a:buChar char="-"/>
            </a:pPr>
            <a:endParaRPr lang="en-US">
              <a:ea typeface="Calibri"/>
              <a:cs typeface="Calibri"/>
            </a:endParaRPr>
          </a:p>
          <a:p>
            <a:r>
              <a:rPr lang="en-US">
                <a:ea typeface="Calibri"/>
                <a:cs typeface="Calibri"/>
              </a:rPr>
              <a:t>Someone has been having headaches, want a referral or don't know where to go- triage symptoms- have you had diagnostic testing- help steer them to the first level of care- primary care? No </a:t>
            </a:r>
          </a:p>
          <a:p>
            <a:pPr marL="171450" indent="-171450">
              <a:buFont typeface="Calibri"/>
              <a:buChar char="-"/>
            </a:pPr>
            <a:r>
              <a:rPr lang="en-US">
                <a:ea typeface="Calibri"/>
                <a:cs typeface="Calibri"/>
              </a:rPr>
              <a:t>Start with primary care if they don't have one (US!!)</a:t>
            </a:r>
          </a:p>
          <a:p>
            <a:pPr marL="171450" indent="-171450">
              <a:buFont typeface="Calibri"/>
              <a:buChar char="-"/>
            </a:pPr>
            <a:r>
              <a:rPr lang="en-US">
                <a:ea typeface="Calibri"/>
                <a:cs typeface="Calibri"/>
              </a:rPr>
              <a:t>Steerage and navigation </a:t>
            </a:r>
          </a:p>
          <a:p>
            <a:pPr marL="171450" indent="-171450">
              <a:buFont typeface="Calibri"/>
              <a:buChar char="-"/>
            </a:pPr>
            <a:endParaRPr lang="en-US">
              <a:ea typeface="Calibri"/>
              <a:cs typeface="Calibri"/>
            </a:endParaRPr>
          </a:p>
          <a:p>
            <a:r>
              <a:rPr lang="en-US">
                <a:ea typeface="Calibri"/>
                <a:cs typeface="Calibri"/>
              </a:rPr>
              <a:t>I just got off the call with a primary care physician – office amnesia </a:t>
            </a:r>
          </a:p>
          <a:p>
            <a:endParaRPr lang="en-US">
              <a:ea typeface="Calibri"/>
              <a:cs typeface="Calibri"/>
            </a:endParaRPr>
          </a:p>
          <a:p>
            <a:endParaRPr lang="en-US">
              <a:ea typeface="Calibri"/>
              <a:cs typeface="Calibri"/>
            </a:endParaRPr>
          </a:p>
          <a:p>
            <a:r>
              <a:rPr lang="en-US">
                <a:ea typeface="Calibri"/>
                <a:cs typeface="Calibri"/>
              </a:rPr>
              <a:t>4 prongs – start with engagement </a:t>
            </a:r>
            <a:endParaRPr lang="en-US"/>
          </a:p>
          <a:p>
            <a:endParaRPr lang="en-US">
              <a:ea typeface="Calibri"/>
              <a:cs typeface="Calibri"/>
            </a:endParaRPr>
          </a:p>
          <a:p>
            <a:r>
              <a:rPr lang="en-US">
                <a:ea typeface="Calibri"/>
                <a:cs typeface="Calibri"/>
              </a:rPr>
              <a:t>Clinical care</a:t>
            </a:r>
            <a:endParaRPr lang="en-US"/>
          </a:p>
          <a:p>
            <a:pPr marL="171450" indent="-171450">
              <a:lnSpc>
                <a:spcPts val="1400"/>
              </a:lnSpc>
              <a:buFont typeface="Calibri"/>
              <a:buChar char="-"/>
            </a:pPr>
            <a:r>
              <a:rPr lang="en-US"/>
              <a:t>Preventive care and disease management through PCP, supported with regular tests, screening, and whole-person clinical guidance. Urgent care for acute conditions.</a:t>
            </a:r>
            <a:endParaRPr lang="en-US">
              <a:ea typeface="Calibri"/>
              <a:cs typeface="Calibri"/>
            </a:endParaRPr>
          </a:p>
          <a:p>
            <a:pPr marL="171450" indent="-171450">
              <a:lnSpc>
                <a:spcPts val="1400"/>
              </a:lnSpc>
              <a:buFont typeface="Calibri"/>
              <a:buChar char="-"/>
            </a:pPr>
            <a:r>
              <a:rPr lang="en-US"/>
              <a:t>Screen, diagnose, and treat mental health conditions, with prescription access.</a:t>
            </a:r>
            <a:endParaRPr lang="en-US">
              <a:ea typeface="Calibri"/>
              <a:cs typeface="Calibri"/>
            </a:endParaRPr>
          </a:p>
          <a:p>
            <a:pPr marL="171450" indent="-171450">
              <a:lnSpc>
                <a:spcPts val="1400"/>
              </a:lnSpc>
              <a:buFont typeface="Calibri"/>
              <a:buChar char="-"/>
            </a:pPr>
            <a:r>
              <a:rPr lang="en-US"/>
              <a:t>Wraparound support registered dieticians (Nutrition education developed for your goals and lifestyle from a Registered Dietitian.), certified diabetes educators, and health coaches (healthy weight, Personalized exercise &amp; weight loss support from a health advisor)</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r>
              <a:rPr lang="en-US">
                <a:ea typeface="Calibri" panose="020F0502020204030204"/>
                <a:cs typeface="Calibri" panose="020F0502020204030204"/>
              </a:rPr>
              <a:t>Navigation</a:t>
            </a:r>
          </a:p>
          <a:p>
            <a:pPr marL="171450" indent="-171450">
              <a:lnSpc>
                <a:spcPts val="1400"/>
              </a:lnSpc>
              <a:buFont typeface="Calibri"/>
              <a:buChar char="-"/>
            </a:pPr>
            <a:r>
              <a:rPr lang="en-US"/>
              <a:t>Nurse Advocates assist with medical questions, finding doctors, second opinions, and alternative treatment options. </a:t>
            </a:r>
            <a:endParaRPr lang="en-US">
              <a:ea typeface="Calibri" panose="020F0502020204030204"/>
              <a:cs typeface="Calibri" panose="020F0502020204030204"/>
            </a:endParaRPr>
          </a:p>
          <a:p>
            <a:pPr marL="171450" indent="-171450">
              <a:lnSpc>
                <a:spcPts val="1400"/>
              </a:lnSpc>
              <a:buFont typeface="Calibri"/>
              <a:buChar char="-"/>
            </a:pPr>
            <a:r>
              <a:rPr lang="en-US"/>
              <a:t>Access to 13B points of claims data. Referrals for in-person care ensure low-cost, high quality, in-network specialists with availability, proximity to patient, and positive reviews.</a:t>
            </a:r>
            <a:endParaRPr lang="en-US">
              <a:ea typeface="Calibri"/>
              <a:cs typeface="Calibri"/>
            </a:endParaRPr>
          </a:p>
          <a:p>
            <a:pPr marL="171450" indent="-171450">
              <a:lnSpc>
                <a:spcPts val="1400"/>
              </a:lnSpc>
              <a:buFont typeface="Calibri"/>
              <a:buChar char="-"/>
            </a:pPr>
            <a:r>
              <a:rPr lang="en-US"/>
              <a:t>Integration with employer-sponsored wellness incentives and benefits programs. </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a:p>
            <a:pPr>
              <a:lnSpc>
                <a:spcPts val="1400"/>
              </a:lnSpc>
              <a:buFont typeface="Arial,Sans-Serif"/>
            </a:pPr>
            <a:r>
              <a:rPr lang="en-US">
                <a:ea typeface="Calibri" panose="020F0502020204030204"/>
                <a:cs typeface="Calibri" panose="020F0502020204030204"/>
              </a:rPr>
              <a:t>Case Management</a:t>
            </a:r>
          </a:p>
          <a:p>
            <a:pPr marL="171450" indent="-171450">
              <a:buFont typeface="Calibri"/>
              <a:buChar char="-"/>
            </a:pPr>
            <a:r>
              <a:rPr lang="en-US"/>
              <a:t>Certified Case Managers engage members with complex conditions, unhealthy lifestyles, and high psychosocial risk factors. </a:t>
            </a:r>
            <a:endParaRPr lang="en-US">
              <a:ea typeface="Calibri" panose="020F0502020204030204"/>
              <a:cs typeface="Calibri" panose="020F0502020204030204"/>
            </a:endParaRPr>
          </a:p>
          <a:p>
            <a:pPr marL="171450" indent="-171450">
              <a:buFont typeface="Calibri"/>
              <a:buChar char="-"/>
            </a:pPr>
            <a:r>
              <a:rPr lang="en-US"/>
              <a:t>Nurses establish customized care plans, educate patients on medical issues &amp; treatment options, and coordinate communication between patients and network providers. </a:t>
            </a:r>
            <a:endParaRPr lang="en-US">
              <a:ea typeface="Calibri" panose="020F0502020204030204"/>
              <a:cs typeface="Calibri" panose="020F0502020204030204"/>
            </a:endParaRPr>
          </a:p>
          <a:p>
            <a:pPr marL="171450" indent="-171450">
              <a:buFont typeface="Calibri"/>
              <a:buChar char="-"/>
            </a:pPr>
            <a:endParaRPr lang="en-US">
              <a:ea typeface="Calibri" panose="020F0502020204030204"/>
              <a:cs typeface="Calibri" panose="020F0502020204030204"/>
            </a:endParaRPr>
          </a:p>
          <a:p>
            <a:r>
              <a:rPr lang="en-US">
                <a:ea typeface="Calibri" panose="020F0502020204030204"/>
                <a:cs typeface="Calibri" panose="020F0502020204030204"/>
              </a:rPr>
              <a:t>Engagement</a:t>
            </a:r>
          </a:p>
          <a:p>
            <a:endParaRPr lang="en-US">
              <a:ea typeface="Calibri" panose="020F0502020204030204"/>
              <a:cs typeface="Calibri" panose="020F0502020204030204"/>
            </a:endParaRPr>
          </a:p>
          <a:p>
            <a:pPr marL="171450" indent="-171450">
              <a:buFont typeface="Calibri"/>
              <a:buChar char="-"/>
            </a:pPr>
            <a:r>
              <a:rPr lang="en-US"/>
              <a:t>A focus on creating new primary care relationships and ensuring adherence to treatment </a:t>
            </a:r>
            <a:endParaRPr lang="en-US">
              <a:ea typeface="Calibri" panose="020F0502020204030204"/>
              <a:cs typeface="Calibri" panose="020F0502020204030204"/>
            </a:endParaRPr>
          </a:p>
          <a:p>
            <a:pPr marL="171450" indent="-171450">
              <a:buFont typeface="Calibri"/>
              <a:buChar char="-"/>
            </a:pPr>
            <a:r>
              <a:rPr lang="en-US"/>
              <a:t>Detailed follow-ups from the care team around referrals, labs, medication and next steps.</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1BF0B51-813E-459B-9163-224B2D795B51}" type="slidenum">
              <a:rPr lang="en-US"/>
              <a:t>6</a:t>
            </a:fld>
            <a:endParaRPr lang="en-US"/>
          </a:p>
        </p:txBody>
      </p:sp>
    </p:spTree>
    <p:extLst>
      <p:ext uri="{BB962C8B-B14F-4D97-AF65-F5344CB8AC3E}">
        <p14:creationId xmlns:p14="http://schemas.microsoft.com/office/powerpoint/2010/main" val="88787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Noise reduction- </a:t>
            </a:r>
          </a:p>
          <a:p>
            <a:pPr marL="171450" indent="-171450">
              <a:buFont typeface="Calibri"/>
              <a:buChar char="-"/>
            </a:pPr>
            <a:r>
              <a:rPr lang="en-US">
                <a:ea typeface="Calibri"/>
                <a:cs typeface="Calibri"/>
              </a:rPr>
              <a:t>Explaining benefits and eligibility questions based on SPDs and SBCs</a:t>
            </a:r>
          </a:p>
          <a:p>
            <a:pPr marL="171450" indent="-171450">
              <a:buFont typeface="Calibri"/>
              <a:buChar char="-"/>
            </a:pPr>
            <a:r>
              <a:rPr lang="en-US">
                <a:ea typeface="Calibri"/>
                <a:cs typeface="Calibri"/>
              </a:rPr>
              <a:t>We cannot quote you your benefits, based on the documents your group has been made available I can provide you THIS- you have 20 PT visits, help get TPA on the line- hand hold Nurses do a warm transfer get another live human on the phone – sometimes stay on for more complex billing situations </a:t>
            </a:r>
          </a:p>
          <a:p>
            <a:pPr marL="171450" indent="-171450">
              <a:buFont typeface="Calibri"/>
              <a:buChar char="-"/>
            </a:pPr>
            <a:endParaRPr lang="en-US">
              <a:ea typeface="Calibri"/>
              <a:cs typeface="Calibri"/>
            </a:endParaRPr>
          </a:p>
          <a:p>
            <a:r>
              <a:rPr lang="en-US">
                <a:ea typeface="Calibri"/>
                <a:cs typeface="Calibri"/>
              </a:rPr>
              <a:t>Patient receives a bill in the mail- they want to know if OOP is truly their responsibility – has the insurance paid their part? Is this correct? (general billing question) </a:t>
            </a:r>
          </a:p>
          <a:p>
            <a:pPr marL="171450" indent="-171450">
              <a:buFont typeface="Calibri"/>
              <a:buChar char="-"/>
            </a:pPr>
            <a:r>
              <a:rPr lang="en-US">
                <a:ea typeface="Calibri"/>
                <a:cs typeface="Calibri"/>
              </a:rPr>
              <a:t>Warm transfer &amp; help with questions if needed </a:t>
            </a:r>
          </a:p>
          <a:p>
            <a:endParaRPr lang="en-US">
              <a:ea typeface="Calibri"/>
              <a:cs typeface="Calibri"/>
            </a:endParaRPr>
          </a:p>
          <a:p>
            <a:r>
              <a:rPr lang="en-US">
                <a:ea typeface="Calibri"/>
                <a:cs typeface="Calibri"/>
              </a:rPr>
              <a:t>Am I eligible for coverage for physical therapy after a knee surgery? </a:t>
            </a:r>
          </a:p>
          <a:p>
            <a:pPr marL="171450" indent="-171450">
              <a:buFont typeface="Calibri"/>
              <a:buChar char="-"/>
            </a:pPr>
            <a:r>
              <a:rPr lang="en-US">
                <a:ea typeface="Calibri"/>
                <a:cs typeface="Calibri"/>
              </a:rPr>
              <a:t>If in benefit guide and clear –they can speak more detailed information they go to the TPA</a:t>
            </a:r>
          </a:p>
          <a:p>
            <a:pPr marL="171450" indent="-171450">
              <a:buFont typeface="Calibri"/>
              <a:buChar char="-"/>
            </a:pPr>
            <a:endParaRPr lang="en-US">
              <a:ea typeface="Calibri"/>
              <a:cs typeface="Calibri"/>
            </a:endParaRPr>
          </a:p>
          <a:p>
            <a:r>
              <a:rPr lang="en-US">
                <a:ea typeface="Calibri"/>
                <a:cs typeface="Calibri"/>
              </a:rPr>
              <a:t>Someone has been having headaches, want a referral or don't know where to go- triage symptoms- have you had diagnostic testing- help steer them to the first level of care- primary care? No </a:t>
            </a:r>
          </a:p>
          <a:p>
            <a:pPr marL="171450" indent="-171450">
              <a:buFont typeface="Calibri"/>
              <a:buChar char="-"/>
            </a:pPr>
            <a:r>
              <a:rPr lang="en-US">
                <a:ea typeface="Calibri"/>
                <a:cs typeface="Calibri"/>
              </a:rPr>
              <a:t>Start with primary care if they don't have one (US!!)</a:t>
            </a:r>
          </a:p>
          <a:p>
            <a:pPr marL="171450" indent="-171450">
              <a:buFont typeface="Calibri"/>
              <a:buChar char="-"/>
            </a:pPr>
            <a:r>
              <a:rPr lang="en-US">
                <a:ea typeface="Calibri"/>
                <a:cs typeface="Calibri"/>
              </a:rPr>
              <a:t>Steerage and navigation </a:t>
            </a:r>
          </a:p>
          <a:p>
            <a:pPr marL="171450" indent="-171450">
              <a:buFont typeface="Calibri"/>
              <a:buChar char="-"/>
            </a:pPr>
            <a:endParaRPr lang="en-US">
              <a:ea typeface="Calibri"/>
              <a:cs typeface="Calibri"/>
            </a:endParaRPr>
          </a:p>
          <a:p>
            <a:r>
              <a:rPr lang="en-US">
                <a:ea typeface="Calibri"/>
                <a:cs typeface="Calibri"/>
              </a:rPr>
              <a:t>I just got off the call with a primary care physician – office amnesia </a:t>
            </a:r>
          </a:p>
          <a:p>
            <a:endParaRPr lang="en-US">
              <a:ea typeface="Calibri"/>
              <a:cs typeface="Calibri"/>
            </a:endParaRPr>
          </a:p>
          <a:p>
            <a:endParaRPr lang="en-US">
              <a:ea typeface="Calibri"/>
              <a:cs typeface="Calibri"/>
            </a:endParaRPr>
          </a:p>
          <a:p>
            <a:r>
              <a:rPr lang="en-US">
                <a:ea typeface="Calibri"/>
                <a:cs typeface="Calibri"/>
              </a:rPr>
              <a:t>4 prongs – start with engagement </a:t>
            </a:r>
            <a:endParaRPr lang="en-US"/>
          </a:p>
          <a:p>
            <a:endParaRPr lang="en-US">
              <a:ea typeface="Calibri"/>
              <a:cs typeface="Calibri"/>
            </a:endParaRPr>
          </a:p>
          <a:p>
            <a:r>
              <a:rPr lang="en-US">
                <a:ea typeface="Calibri"/>
                <a:cs typeface="Calibri"/>
              </a:rPr>
              <a:t>Clinical care</a:t>
            </a:r>
            <a:endParaRPr lang="en-US"/>
          </a:p>
          <a:p>
            <a:pPr marL="171450" indent="-171450">
              <a:lnSpc>
                <a:spcPts val="1400"/>
              </a:lnSpc>
              <a:buFont typeface="Calibri"/>
              <a:buChar char="-"/>
            </a:pPr>
            <a:r>
              <a:rPr lang="en-US"/>
              <a:t>Preventive care and disease management through PCP, supported with regular tests, screening, and whole-person clinical guidance. Urgent care for acute conditions.</a:t>
            </a:r>
            <a:endParaRPr lang="en-US">
              <a:ea typeface="Calibri"/>
              <a:cs typeface="Calibri"/>
            </a:endParaRPr>
          </a:p>
          <a:p>
            <a:pPr marL="171450" indent="-171450">
              <a:lnSpc>
                <a:spcPts val="1400"/>
              </a:lnSpc>
              <a:buFont typeface="Calibri"/>
              <a:buChar char="-"/>
            </a:pPr>
            <a:r>
              <a:rPr lang="en-US"/>
              <a:t>Screen, diagnose, and treat mental health conditions, with prescription access.</a:t>
            </a:r>
            <a:endParaRPr lang="en-US">
              <a:ea typeface="Calibri"/>
              <a:cs typeface="Calibri"/>
            </a:endParaRPr>
          </a:p>
          <a:p>
            <a:pPr marL="171450" indent="-171450">
              <a:lnSpc>
                <a:spcPts val="1400"/>
              </a:lnSpc>
              <a:buFont typeface="Calibri"/>
              <a:buChar char="-"/>
            </a:pPr>
            <a:r>
              <a:rPr lang="en-US"/>
              <a:t>Wraparound support registered dieticians (Nutrition education developed for your goals and lifestyle from a Registered Dietitian.), certified diabetes educators, and health coaches (healthy weight, Personalized exercise &amp; weight loss support from a health advisor)</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r>
              <a:rPr lang="en-US">
                <a:ea typeface="Calibri" panose="020F0502020204030204"/>
                <a:cs typeface="Calibri" panose="020F0502020204030204"/>
              </a:rPr>
              <a:t>Navigation</a:t>
            </a:r>
          </a:p>
          <a:p>
            <a:pPr marL="171450" indent="-171450">
              <a:lnSpc>
                <a:spcPts val="1400"/>
              </a:lnSpc>
              <a:buFont typeface="Calibri"/>
              <a:buChar char="-"/>
            </a:pPr>
            <a:r>
              <a:rPr lang="en-US"/>
              <a:t>Nurse Advocates assist with medical questions, finding doctors, second opinions, and alternative treatment options. </a:t>
            </a:r>
            <a:endParaRPr lang="en-US">
              <a:ea typeface="Calibri" panose="020F0502020204030204"/>
              <a:cs typeface="Calibri" panose="020F0502020204030204"/>
            </a:endParaRPr>
          </a:p>
          <a:p>
            <a:pPr marL="171450" indent="-171450">
              <a:lnSpc>
                <a:spcPts val="1400"/>
              </a:lnSpc>
              <a:buFont typeface="Calibri"/>
              <a:buChar char="-"/>
            </a:pPr>
            <a:r>
              <a:rPr lang="en-US"/>
              <a:t>Access to 13B points of claims data. Referrals for in-person care ensure low-cost, high quality, in-network specialists with availability, proximity to patient, and positive reviews.</a:t>
            </a:r>
            <a:endParaRPr lang="en-US">
              <a:ea typeface="Calibri"/>
              <a:cs typeface="Calibri"/>
            </a:endParaRPr>
          </a:p>
          <a:p>
            <a:pPr marL="171450" indent="-171450">
              <a:lnSpc>
                <a:spcPts val="1400"/>
              </a:lnSpc>
              <a:buFont typeface="Calibri"/>
              <a:buChar char="-"/>
            </a:pPr>
            <a:r>
              <a:rPr lang="en-US"/>
              <a:t>Integration with employer-sponsored wellness incentives and benefits programs. </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a:p>
            <a:pPr>
              <a:lnSpc>
                <a:spcPts val="1400"/>
              </a:lnSpc>
              <a:buFont typeface="Arial,Sans-Serif"/>
            </a:pPr>
            <a:r>
              <a:rPr lang="en-US">
                <a:ea typeface="Calibri" panose="020F0502020204030204"/>
                <a:cs typeface="Calibri" panose="020F0502020204030204"/>
              </a:rPr>
              <a:t>Case Management</a:t>
            </a:r>
          </a:p>
          <a:p>
            <a:pPr marL="171450" indent="-171450">
              <a:buFont typeface="Calibri"/>
              <a:buChar char="-"/>
            </a:pPr>
            <a:r>
              <a:rPr lang="en-US"/>
              <a:t>Certified Case Managers engage members with complex conditions, unhealthy lifestyles, and high psychosocial risk factors. </a:t>
            </a:r>
            <a:endParaRPr lang="en-US">
              <a:ea typeface="Calibri" panose="020F0502020204030204"/>
              <a:cs typeface="Calibri" panose="020F0502020204030204"/>
            </a:endParaRPr>
          </a:p>
          <a:p>
            <a:pPr marL="171450" indent="-171450">
              <a:buFont typeface="Calibri"/>
              <a:buChar char="-"/>
            </a:pPr>
            <a:r>
              <a:rPr lang="en-US"/>
              <a:t>Nurses establish customized care plans, educate patients on medical issues &amp; treatment options, and coordinate communication between patients and network providers. </a:t>
            </a:r>
            <a:endParaRPr lang="en-US">
              <a:ea typeface="Calibri" panose="020F0502020204030204"/>
              <a:cs typeface="Calibri" panose="020F0502020204030204"/>
            </a:endParaRPr>
          </a:p>
          <a:p>
            <a:pPr marL="171450" indent="-171450">
              <a:buFont typeface="Calibri"/>
              <a:buChar char="-"/>
            </a:pPr>
            <a:endParaRPr lang="en-US">
              <a:ea typeface="Calibri" panose="020F0502020204030204"/>
              <a:cs typeface="Calibri" panose="020F0502020204030204"/>
            </a:endParaRPr>
          </a:p>
          <a:p>
            <a:r>
              <a:rPr lang="en-US">
                <a:ea typeface="Calibri" panose="020F0502020204030204"/>
                <a:cs typeface="Calibri" panose="020F0502020204030204"/>
              </a:rPr>
              <a:t>Engagement</a:t>
            </a:r>
          </a:p>
          <a:p>
            <a:endParaRPr lang="en-US">
              <a:ea typeface="Calibri" panose="020F0502020204030204"/>
              <a:cs typeface="Calibri" panose="020F0502020204030204"/>
            </a:endParaRPr>
          </a:p>
          <a:p>
            <a:pPr marL="171450" indent="-171450">
              <a:buFont typeface="Calibri"/>
              <a:buChar char="-"/>
            </a:pPr>
            <a:r>
              <a:rPr lang="en-US"/>
              <a:t>A focus on creating new primary care relationships and ensuring adherence to treatment </a:t>
            </a:r>
            <a:endParaRPr lang="en-US">
              <a:ea typeface="Calibri" panose="020F0502020204030204"/>
              <a:cs typeface="Calibri" panose="020F0502020204030204"/>
            </a:endParaRPr>
          </a:p>
          <a:p>
            <a:pPr marL="171450" indent="-171450">
              <a:buFont typeface="Calibri"/>
              <a:buChar char="-"/>
            </a:pPr>
            <a:r>
              <a:rPr lang="en-US"/>
              <a:t>Detailed follow-ups from the care team around referrals, labs, medication and next steps.</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1BF0B51-813E-459B-9163-224B2D795B51}" type="slidenum">
              <a:rPr lang="en-US"/>
              <a:t>7</a:t>
            </a:fld>
            <a:endParaRPr lang="en-US"/>
          </a:p>
        </p:txBody>
      </p:sp>
    </p:spTree>
    <p:extLst>
      <p:ext uri="{BB962C8B-B14F-4D97-AF65-F5344CB8AC3E}">
        <p14:creationId xmlns:p14="http://schemas.microsoft.com/office/powerpoint/2010/main" val="121913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Noise reduction- </a:t>
            </a:r>
          </a:p>
          <a:p>
            <a:pPr marL="171450" indent="-171450">
              <a:buFont typeface="Calibri"/>
              <a:buChar char="-"/>
            </a:pPr>
            <a:r>
              <a:rPr lang="en-US">
                <a:ea typeface="Calibri"/>
                <a:cs typeface="Calibri"/>
              </a:rPr>
              <a:t>Explaining benefits and eligibility questions based on SPDs and SBCs</a:t>
            </a:r>
          </a:p>
          <a:p>
            <a:pPr marL="171450" indent="-171450">
              <a:buFont typeface="Calibri"/>
              <a:buChar char="-"/>
            </a:pPr>
            <a:r>
              <a:rPr lang="en-US">
                <a:ea typeface="Calibri"/>
                <a:cs typeface="Calibri"/>
              </a:rPr>
              <a:t>We cannot quote you your benefits, based on the documents your group has been made available I can provide you THIS- you have 20 PT visits, help get TPA on the line- hand hold Nurses do a warm transfer get another live human on the phone – sometimes stay on for more complex billing situations </a:t>
            </a:r>
          </a:p>
          <a:p>
            <a:pPr marL="171450" indent="-171450">
              <a:buFont typeface="Calibri"/>
              <a:buChar char="-"/>
            </a:pPr>
            <a:endParaRPr lang="en-US">
              <a:ea typeface="Calibri"/>
              <a:cs typeface="Calibri"/>
            </a:endParaRPr>
          </a:p>
          <a:p>
            <a:r>
              <a:rPr lang="en-US">
                <a:ea typeface="Calibri"/>
                <a:cs typeface="Calibri"/>
              </a:rPr>
              <a:t>Patient receives a bill in the mail- they want to know if OOP is truly their responsibility – has the insurance paid their part? Is this correct? (general billing question) </a:t>
            </a:r>
          </a:p>
          <a:p>
            <a:pPr marL="171450" indent="-171450">
              <a:buFont typeface="Calibri"/>
              <a:buChar char="-"/>
            </a:pPr>
            <a:r>
              <a:rPr lang="en-US">
                <a:ea typeface="Calibri"/>
                <a:cs typeface="Calibri"/>
              </a:rPr>
              <a:t>Warm transfer &amp; help with questions if needed </a:t>
            </a:r>
          </a:p>
          <a:p>
            <a:endParaRPr lang="en-US">
              <a:ea typeface="Calibri"/>
              <a:cs typeface="Calibri"/>
            </a:endParaRPr>
          </a:p>
          <a:p>
            <a:r>
              <a:rPr lang="en-US">
                <a:ea typeface="Calibri"/>
                <a:cs typeface="Calibri"/>
              </a:rPr>
              <a:t>Am I eligible for coverage for physical therapy after a knee surgery? </a:t>
            </a:r>
          </a:p>
          <a:p>
            <a:pPr marL="171450" indent="-171450">
              <a:buFont typeface="Calibri"/>
              <a:buChar char="-"/>
            </a:pPr>
            <a:r>
              <a:rPr lang="en-US">
                <a:ea typeface="Calibri"/>
                <a:cs typeface="Calibri"/>
              </a:rPr>
              <a:t>If in benefit guide and clear –they can speak more detailed information they go to the TPA</a:t>
            </a:r>
          </a:p>
          <a:p>
            <a:pPr marL="171450" indent="-171450">
              <a:buFont typeface="Calibri"/>
              <a:buChar char="-"/>
            </a:pPr>
            <a:endParaRPr lang="en-US">
              <a:ea typeface="Calibri"/>
              <a:cs typeface="Calibri"/>
            </a:endParaRPr>
          </a:p>
          <a:p>
            <a:r>
              <a:rPr lang="en-US">
                <a:ea typeface="Calibri"/>
                <a:cs typeface="Calibri"/>
              </a:rPr>
              <a:t>Someone has been having headaches, want a referral or don't know where to go- triage symptoms- have you had diagnostic testing- help steer them to the first level of care- primary care? No </a:t>
            </a:r>
          </a:p>
          <a:p>
            <a:pPr marL="171450" indent="-171450">
              <a:buFont typeface="Calibri"/>
              <a:buChar char="-"/>
            </a:pPr>
            <a:r>
              <a:rPr lang="en-US">
                <a:ea typeface="Calibri"/>
                <a:cs typeface="Calibri"/>
              </a:rPr>
              <a:t>Start with primary care if they don't have one (US!!)</a:t>
            </a:r>
          </a:p>
          <a:p>
            <a:pPr marL="171450" indent="-171450">
              <a:buFont typeface="Calibri"/>
              <a:buChar char="-"/>
            </a:pPr>
            <a:r>
              <a:rPr lang="en-US">
                <a:ea typeface="Calibri"/>
                <a:cs typeface="Calibri"/>
              </a:rPr>
              <a:t>Steerage and navigation </a:t>
            </a:r>
          </a:p>
          <a:p>
            <a:pPr marL="171450" indent="-171450">
              <a:buFont typeface="Calibri"/>
              <a:buChar char="-"/>
            </a:pPr>
            <a:endParaRPr lang="en-US">
              <a:ea typeface="Calibri"/>
              <a:cs typeface="Calibri"/>
            </a:endParaRPr>
          </a:p>
          <a:p>
            <a:r>
              <a:rPr lang="en-US">
                <a:ea typeface="Calibri"/>
                <a:cs typeface="Calibri"/>
              </a:rPr>
              <a:t>I just got off the call with a primary care physician – office amnesia </a:t>
            </a:r>
          </a:p>
          <a:p>
            <a:endParaRPr lang="en-US">
              <a:ea typeface="Calibri"/>
              <a:cs typeface="Calibri"/>
            </a:endParaRPr>
          </a:p>
          <a:p>
            <a:endParaRPr lang="en-US">
              <a:ea typeface="Calibri"/>
              <a:cs typeface="Calibri"/>
            </a:endParaRPr>
          </a:p>
          <a:p>
            <a:r>
              <a:rPr lang="en-US">
                <a:ea typeface="Calibri"/>
                <a:cs typeface="Calibri"/>
              </a:rPr>
              <a:t>4 prongs – start with engagement </a:t>
            </a:r>
            <a:endParaRPr lang="en-US"/>
          </a:p>
          <a:p>
            <a:endParaRPr lang="en-US">
              <a:ea typeface="Calibri"/>
              <a:cs typeface="Calibri"/>
            </a:endParaRPr>
          </a:p>
          <a:p>
            <a:r>
              <a:rPr lang="en-US">
                <a:ea typeface="Calibri"/>
                <a:cs typeface="Calibri"/>
              </a:rPr>
              <a:t>Clinical care</a:t>
            </a:r>
            <a:endParaRPr lang="en-US"/>
          </a:p>
          <a:p>
            <a:pPr marL="171450" indent="-171450">
              <a:lnSpc>
                <a:spcPts val="1400"/>
              </a:lnSpc>
              <a:buFont typeface="Calibri"/>
              <a:buChar char="-"/>
            </a:pPr>
            <a:r>
              <a:rPr lang="en-US"/>
              <a:t>Preventive care and disease management through PCP, supported with regular tests, screening, and whole-person clinical guidance. Urgent care for acute conditions.</a:t>
            </a:r>
            <a:endParaRPr lang="en-US">
              <a:ea typeface="Calibri"/>
              <a:cs typeface="Calibri"/>
            </a:endParaRPr>
          </a:p>
          <a:p>
            <a:pPr marL="171450" indent="-171450">
              <a:lnSpc>
                <a:spcPts val="1400"/>
              </a:lnSpc>
              <a:buFont typeface="Calibri"/>
              <a:buChar char="-"/>
            </a:pPr>
            <a:r>
              <a:rPr lang="en-US"/>
              <a:t>Screen, diagnose, and treat mental health conditions, with prescription access.</a:t>
            </a:r>
            <a:endParaRPr lang="en-US">
              <a:ea typeface="Calibri"/>
              <a:cs typeface="Calibri"/>
            </a:endParaRPr>
          </a:p>
          <a:p>
            <a:pPr marL="171450" indent="-171450">
              <a:lnSpc>
                <a:spcPts val="1400"/>
              </a:lnSpc>
              <a:buFont typeface="Calibri"/>
              <a:buChar char="-"/>
            </a:pPr>
            <a:r>
              <a:rPr lang="en-US"/>
              <a:t>Wraparound support registered dieticians (Nutrition education developed for your goals and lifestyle from a Registered Dietitian.), certified diabetes educators, and health coaches (healthy weight, Personalized exercise &amp; weight loss support from a health advisor)</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r>
              <a:rPr lang="en-US">
                <a:ea typeface="Calibri" panose="020F0502020204030204"/>
                <a:cs typeface="Calibri" panose="020F0502020204030204"/>
              </a:rPr>
              <a:t>Navigation</a:t>
            </a:r>
          </a:p>
          <a:p>
            <a:pPr marL="171450" indent="-171450">
              <a:lnSpc>
                <a:spcPts val="1400"/>
              </a:lnSpc>
              <a:buFont typeface="Calibri"/>
              <a:buChar char="-"/>
            </a:pPr>
            <a:r>
              <a:rPr lang="en-US"/>
              <a:t>Nurse Advocates assist with medical questions, finding doctors, second opinions, and alternative treatment options. </a:t>
            </a:r>
            <a:endParaRPr lang="en-US">
              <a:ea typeface="Calibri" panose="020F0502020204030204"/>
              <a:cs typeface="Calibri" panose="020F0502020204030204"/>
            </a:endParaRPr>
          </a:p>
          <a:p>
            <a:pPr marL="171450" indent="-171450">
              <a:lnSpc>
                <a:spcPts val="1400"/>
              </a:lnSpc>
              <a:buFont typeface="Calibri"/>
              <a:buChar char="-"/>
            </a:pPr>
            <a:r>
              <a:rPr lang="en-US"/>
              <a:t>Access to 13B points of claims data. Referrals for in-person care ensure low-cost, high quality, in-network specialists with availability, proximity to patient, and positive reviews.</a:t>
            </a:r>
            <a:endParaRPr lang="en-US">
              <a:ea typeface="Calibri"/>
              <a:cs typeface="Calibri"/>
            </a:endParaRPr>
          </a:p>
          <a:p>
            <a:pPr marL="171450" indent="-171450">
              <a:lnSpc>
                <a:spcPts val="1400"/>
              </a:lnSpc>
              <a:buFont typeface="Calibri"/>
              <a:buChar char="-"/>
            </a:pPr>
            <a:r>
              <a:rPr lang="en-US"/>
              <a:t>Integration with employer-sponsored wellness incentives and benefits programs. </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a:p>
            <a:pPr>
              <a:lnSpc>
                <a:spcPts val="1400"/>
              </a:lnSpc>
              <a:buFont typeface="Arial,Sans-Serif"/>
            </a:pPr>
            <a:r>
              <a:rPr lang="en-US">
                <a:ea typeface="Calibri" panose="020F0502020204030204"/>
                <a:cs typeface="Calibri" panose="020F0502020204030204"/>
              </a:rPr>
              <a:t>Case Management</a:t>
            </a:r>
          </a:p>
          <a:p>
            <a:pPr marL="171450" indent="-171450">
              <a:buFont typeface="Calibri"/>
              <a:buChar char="-"/>
            </a:pPr>
            <a:r>
              <a:rPr lang="en-US"/>
              <a:t>Certified Case Managers engage members with complex conditions, unhealthy lifestyles, and high psychosocial risk factors. </a:t>
            </a:r>
            <a:endParaRPr lang="en-US">
              <a:ea typeface="Calibri" panose="020F0502020204030204"/>
              <a:cs typeface="Calibri" panose="020F0502020204030204"/>
            </a:endParaRPr>
          </a:p>
          <a:p>
            <a:pPr marL="171450" indent="-171450">
              <a:buFont typeface="Calibri"/>
              <a:buChar char="-"/>
            </a:pPr>
            <a:r>
              <a:rPr lang="en-US"/>
              <a:t>Nurses establish customized care plans, educate patients on medical issues &amp; treatment options, and coordinate communication between patients and network providers. </a:t>
            </a:r>
            <a:endParaRPr lang="en-US">
              <a:ea typeface="Calibri" panose="020F0502020204030204"/>
              <a:cs typeface="Calibri" panose="020F0502020204030204"/>
            </a:endParaRPr>
          </a:p>
          <a:p>
            <a:pPr marL="171450" indent="-171450">
              <a:buFont typeface="Calibri"/>
              <a:buChar char="-"/>
            </a:pPr>
            <a:endParaRPr lang="en-US">
              <a:ea typeface="Calibri" panose="020F0502020204030204"/>
              <a:cs typeface="Calibri" panose="020F0502020204030204"/>
            </a:endParaRPr>
          </a:p>
          <a:p>
            <a:r>
              <a:rPr lang="en-US">
                <a:ea typeface="Calibri" panose="020F0502020204030204"/>
                <a:cs typeface="Calibri" panose="020F0502020204030204"/>
              </a:rPr>
              <a:t>Engagement</a:t>
            </a:r>
          </a:p>
          <a:p>
            <a:endParaRPr lang="en-US">
              <a:ea typeface="Calibri" panose="020F0502020204030204"/>
              <a:cs typeface="Calibri" panose="020F0502020204030204"/>
            </a:endParaRPr>
          </a:p>
          <a:p>
            <a:pPr marL="171450" indent="-171450">
              <a:buFont typeface="Calibri"/>
              <a:buChar char="-"/>
            </a:pPr>
            <a:r>
              <a:rPr lang="en-US"/>
              <a:t>A focus on creating new primary care relationships and ensuring adherence to treatment </a:t>
            </a:r>
            <a:endParaRPr lang="en-US">
              <a:ea typeface="Calibri" panose="020F0502020204030204"/>
              <a:cs typeface="Calibri" panose="020F0502020204030204"/>
            </a:endParaRPr>
          </a:p>
          <a:p>
            <a:pPr marL="171450" indent="-171450">
              <a:buFont typeface="Calibri"/>
              <a:buChar char="-"/>
            </a:pPr>
            <a:r>
              <a:rPr lang="en-US"/>
              <a:t>Detailed follow-ups from the care team around referrals, labs, medication and next steps.</a:t>
            </a:r>
            <a:endParaRPr lang="en-US">
              <a:ea typeface="Calibri" panose="020F0502020204030204"/>
              <a:cs typeface="Calibri" panose="020F0502020204030204"/>
            </a:endParaRPr>
          </a:p>
          <a:p>
            <a:pPr marL="171450" indent="-171450">
              <a:lnSpc>
                <a:spcPts val="1400"/>
              </a:lnSpc>
              <a:buFont typeface="Calibri"/>
              <a:buChar char="-"/>
            </a:pPr>
            <a:endParaRPr lang="en-US">
              <a:ea typeface="Calibri" panose="020F0502020204030204"/>
              <a:cs typeface="Calibri" panose="020F0502020204030204"/>
            </a:endParaRPr>
          </a:p>
          <a:p>
            <a:pPr>
              <a:lnSpc>
                <a:spcPts val="1400"/>
              </a:lnSpc>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1BF0B51-813E-459B-9163-224B2D795B51}" type="slidenum">
              <a:rPr lang="en-US"/>
              <a:t>8</a:t>
            </a:fld>
            <a:endParaRPr lang="en-US"/>
          </a:p>
        </p:txBody>
      </p:sp>
    </p:spTree>
    <p:extLst>
      <p:ext uri="{BB962C8B-B14F-4D97-AF65-F5344CB8AC3E}">
        <p14:creationId xmlns:p14="http://schemas.microsoft.com/office/powerpoint/2010/main" val="1596541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Microsoft Teams Chat Files - OneDrive (sharepoint.com)</a:t>
            </a:r>
            <a:endParaRPr lang="en-US"/>
          </a:p>
          <a:p>
            <a:endParaRPr lang="en-US" b="1">
              <a:ea typeface="Calibri"/>
              <a:cs typeface="Calibri"/>
            </a:endParaRPr>
          </a:p>
        </p:txBody>
      </p:sp>
      <p:sp>
        <p:nvSpPr>
          <p:cNvPr id="4" name="Slide Number Placeholder 3"/>
          <p:cNvSpPr>
            <a:spLocks noGrp="1"/>
          </p:cNvSpPr>
          <p:nvPr>
            <p:ph type="sldNum" sz="quarter" idx="5"/>
          </p:nvPr>
        </p:nvSpPr>
        <p:spPr/>
        <p:txBody>
          <a:bodyPr/>
          <a:lstStyle/>
          <a:p>
            <a:fld id="{82EC54B6-D1A4-114A-933E-0C107EB64F00}" type="slidenum">
              <a:rPr lang="en-US" smtClean="0"/>
              <a:t>9</a:t>
            </a:fld>
            <a:endParaRPr lang="en-US"/>
          </a:p>
        </p:txBody>
      </p:sp>
    </p:spTree>
    <p:extLst>
      <p:ext uri="{BB962C8B-B14F-4D97-AF65-F5344CB8AC3E}">
        <p14:creationId xmlns:p14="http://schemas.microsoft.com/office/powerpoint/2010/main" val="193849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6_Title Slide">
  <p:cSld name="7_Title Slide">
    <p:bg>
      <p:bgPr>
        <a:solidFill>
          <a:schemeClr val="lt1"/>
        </a:solidFill>
        <a:effectLst/>
      </p:bgPr>
    </p:bg>
    <p:spTree>
      <p:nvGrpSpPr>
        <p:cNvPr id="1" name="Shape 15"/>
        <p:cNvGrpSpPr/>
        <p:nvPr/>
      </p:nvGrpSpPr>
      <p:grpSpPr>
        <a:xfrm>
          <a:off x="0" y="0"/>
          <a:ext cx="0" cy="0"/>
          <a:chOff x="0" y="0"/>
          <a:chExt cx="0" cy="0"/>
        </a:xfrm>
      </p:grpSpPr>
      <p:pic>
        <p:nvPicPr>
          <p:cNvPr id="16" name="Google Shape;16;p46"/>
          <p:cNvPicPr preferRelativeResize="0"/>
          <p:nvPr/>
        </p:nvPicPr>
        <p:blipFill rotWithShape="1">
          <a:blip r:embed="rId2">
            <a:alphaModFix/>
          </a:blip>
          <a:srcRect/>
          <a:stretch/>
        </p:blipFill>
        <p:spPr>
          <a:xfrm>
            <a:off x="227071" y="6400800"/>
            <a:ext cx="1835314" cy="317352"/>
          </a:xfrm>
          <a:prstGeom prst="rect">
            <a:avLst/>
          </a:prstGeom>
          <a:noFill/>
          <a:ln>
            <a:noFill/>
          </a:ln>
        </p:spPr>
      </p:pic>
      <p:sp>
        <p:nvSpPr>
          <p:cNvPr id="17" name="Google Shape;17;p46"/>
          <p:cNvSpPr txBox="1">
            <a:spLocks noGrp="1"/>
          </p:cNvSpPr>
          <p:nvPr>
            <p:ph type="sldNum" idx="12"/>
          </p:nvPr>
        </p:nvSpPr>
        <p:spPr>
          <a:xfrm>
            <a:off x="10821630" y="6477001"/>
            <a:ext cx="1219518" cy="273051"/>
          </a:xfrm>
          <a:prstGeom prst="rect">
            <a:avLst/>
          </a:prstGeom>
          <a:noFill/>
          <a:ln>
            <a:noFill/>
          </a:ln>
        </p:spPr>
        <p:txBody>
          <a:bodyPr spcFirstLastPara="1" wrap="square" lIns="91350" tIns="45675" rIns="91350" bIns="45675" anchor="ctr" anchorCtr="0">
            <a:noAutofit/>
          </a:bodyPr>
          <a:lstStyle>
            <a:lvl1pPr marL="0" marR="0" lvl="0"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49362910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15"/>
        <p:cNvGrpSpPr/>
        <p:nvPr/>
      </p:nvGrpSpPr>
      <p:grpSpPr>
        <a:xfrm>
          <a:off x="0" y="0"/>
          <a:ext cx="0" cy="0"/>
          <a:chOff x="0" y="0"/>
          <a:chExt cx="0" cy="0"/>
        </a:xfrm>
      </p:grpSpPr>
      <p:pic>
        <p:nvPicPr>
          <p:cNvPr id="16" name="Google Shape;16;p46"/>
          <p:cNvPicPr preferRelativeResize="0"/>
          <p:nvPr/>
        </p:nvPicPr>
        <p:blipFill rotWithShape="1">
          <a:blip r:embed="rId2">
            <a:alphaModFix/>
          </a:blip>
          <a:srcRect/>
          <a:stretch/>
        </p:blipFill>
        <p:spPr>
          <a:xfrm>
            <a:off x="227071" y="6400800"/>
            <a:ext cx="1835314" cy="317352"/>
          </a:xfrm>
          <a:prstGeom prst="rect">
            <a:avLst/>
          </a:prstGeom>
          <a:noFill/>
          <a:ln>
            <a:noFill/>
          </a:ln>
        </p:spPr>
      </p:pic>
      <p:sp>
        <p:nvSpPr>
          <p:cNvPr id="17" name="Google Shape;17;p46"/>
          <p:cNvSpPr txBox="1">
            <a:spLocks noGrp="1"/>
          </p:cNvSpPr>
          <p:nvPr>
            <p:ph type="sldNum" idx="12"/>
          </p:nvPr>
        </p:nvSpPr>
        <p:spPr>
          <a:xfrm>
            <a:off x="10821630" y="6477001"/>
            <a:ext cx="1219518" cy="273051"/>
          </a:xfrm>
          <a:prstGeom prst="rect">
            <a:avLst/>
          </a:prstGeom>
          <a:noFill/>
          <a:ln>
            <a:noFill/>
          </a:ln>
        </p:spPr>
        <p:txBody>
          <a:bodyPr spcFirstLastPara="1" wrap="square" lIns="91350" tIns="45675" rIns="91350" bIns="45675" anchor="ctr" anchorCtr="0">
            <a:noAutofit/>
          </a:bodyPr>
          <a:lstStyle>
            <a:lvl1pPr marL="0" marR="0" lvl="0"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49362910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 title only">
  <p:cSld name="Blank - title only">
    <p:spTree>
      <p:nvGrpSpPr>
        <p:cNvPr id="1" name="Shape 17"/>
        <p:cNvGrpSpPr/>
        <p:nvPr/>
      </p:nvGrpSpPr>
      <p:grpSpPr>
        <a:xfrm>
          <a:off x="0" y="0"/>
          <a:ext cx="0" cy="0"/>
          <a:chOff x="0" y="0"/>
          <a:chExt cx="0" cy="0"/>
        </a:xfrm>
      </p:grpSpPr>
      <p:sp>
        <p:nvSpPr>
          <p:cNvPr id="18" name="Google Shape;18;p46"/>
          <p:cNvSpPr txBox="1">
            <a:spLocks noGrp="1"/>
          </p:cNvSpPr>
          <p:nvPr>
            <p:ph type="title"/>
          </p:nvPr>
        </p:nvSpPr>
        <p:spPr>
          <a:xfrm>
            <a:off x="1487832" y="522530"/>
            <a:ext cx="10515600" cy="6403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A3C61"/>
              </a:buClr>
              <a:buSzPts val="3600"/>
              <a:buFont typeface="Montserrat"/>
              <a:buNone/>
              <a:defRPr sz="3600" b="0" i="0">
                <a:solidFill>
                  <a:srgbClr val="0A3C6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3473726" y="6356350"/>
            <a:ext cx="52445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0" name="Google Shape;20;p46"/>
          <p:cNvPicPr preferRelativeResize="0"/>
          <p:nvPr/>
        </p:nvPicPr>
        <p:blipFill rotWithShape="1">
          <a:blip r:embed="rId2" cstate="print">
            <a:alphaModFix/>
            <a:extLst>
              <a:ext uri="{28A0092B-C50C-407E-A947-70E740481C1C}">
                <a14:useLocalDpi xmlns:a14="http://schemas.microsoft.com/office/drawing/2010/main" val="0"/>
              </a:ext>
            </a:extLst>
          </a:blip>
          <a:srcRect/>
          <a:stretch/>
        </p:blipFill>
        <p:spPr>
          <a:xfrm>
            <a:off x="304800" y="454528"/>
            <a:ext cx="571201" cy="642601"/>
          </a:xfrm>
          <a:prstGeom prst="rect">
            <a:avLst/>
          </a:prstGeom>
          <a:noFill/>
          <a:ln>
            <a:noFill/>
          </a:ln>
        </p:spPr>
      </p:pic>
      <p:cxnSp>
        <p:nvCxnSpPr>
          <p:cNvPr id="21" name="Google Shape;21;p46"/>
          <p:cNvCxnSpPr/>
          <p:nvPr/>
        </p:nvCxnSpPr>
        <p:spPr>
          <a:xfrm>
            <a:off x="1184031" y="365520"/>
            <a:ext cx="0" cy="820616"/>
          </a:xfrm>
          <a:prstGeom prst="straightConnector1">
            <a:avLst/>
          </a:prstGeom>
          <a:noFill/>
          <a:ln w="28575" cap="flat" cmpd="sng">
            <a:solidFill>
              <a:schemeClr val="lt2"/>
            </a:solidFill>
            <a:prstDash val="solid"/>
            <a:miter lim="800000"/>
            <a:headEnd type="none" w="sm" len="sm"/>
            <a:tailEnd type="none" w="sm" len="sm"/>
          </a:ln>
        </p:spPr>
      </p:cxnSp>
    </p:spTree>
    <p:extLst>
      <p:ext uri="{BB962C8B-B14F-4D97-AF65-F5344CB8AC3E}">
        <p14:creationId xmlns:p14="http://schemas.microsoft.com/office/powerpoint/2010/main" val="3718136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sp>
        <p:nvSpPr>
          <p:cNvPr id="23" name="Google Shape;23;p64"/>
          <p:cNvSpPr txBox="1">
            <a:spLocks noGrp="1"/>
          </p:cNvSpPr>
          <p:nvPr>
            <p:ph type="title"/>
          </p:nvPr>
        </p:nvSpPr>
        <p:spPr>
          <a:xfrm>
            <a:off x="584284" y="144440"/>
            <a:ext cx="10061020" cy="609600"/>
          </a:xfrm>
          <a:prstGeom prst="rect">
            <a:avLst/>
          </a:prstGeom>
          <a:noFill/>
          <a:ln>
            <a:noFill/>
          </a:ln>
        </p:spPr>
        <p:txBody>
          <a:bodyPr spcFirstLastPara="1" wrap="square" lIns="91350" tIns="45675" rIns="91350" bIns="45675" anchor="b" anchorCtr="0">
            <a:noAutofit/>
          </a:bodyPr>
          <a:lstStyle>
            <a:lvl1pPr lvl="0" algn="l">
              <a:lnSpc>
                <a:spcPct val="80000"/>
              </a:lnSpc>
              <a:spcBef>
                <a:spcPts val="0"/>
              </a:spcBef>
              <a:spcAft>
                <a:spcPts val="0"/>
              </a:spcAft>
              <a:buSzPts val="1400"/>
              <a:buNone/>
              <a:defRPr sz="3200">
                <a:latin typeface="Roboto"/>
                <a:ea typeface="Roboto"/>
                <a:cs typeface="Roboto"/>
                <a:sym typeface="Roboto"/>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24" name="Google Shape;24;p64"/>
          <p:cNvSpPr txBox="1">
            <a:spLocks noGrp="1"/>
          </p:cNvSpPr>
          <p:nvPr>
            <p:ph type="body" idx="1"/>
          </p:nvPr>
        </p:nvSpPr>
        <p:spPr>
          <a:xfrm>
            <a:off x="913050" y="1905000"/>
            <a:ext cx="10213460" cy="4267200"/>
          </a:xfrm>
          <a:prstGeom prst="rect">
            <a:avLst/>
          </a:prstGeom>
          <a:noFill/>
          <a:ln>
            <a:noFill/>
          </a:ln>
        </p:spPr>
        <p:txBody>
          <a:bodyPr spcFirstLastPara="1" wrap="square" lIns="91350" tIns="45675" rIns="91350" bIns="45675" anchor="t" anchorCtr="0">
            <a:noAutofit/>
          </a:bodyPr>
          <a:lstStyle>
            <a:lvl1pPr marL="457200" lvl="0" indent="-228600" algn="l">
              <a:lnSpc>
                <a:spcPct val="100000"/>
              </a:lnSpc>
              <a:spcBef>
                <a:spcPts val="600"/>
              </a:spcBef>
              <a:spcAft>
                <a:spcPts val="0"/>
              </a:spcAft>
              <a:buSzPts val="2400"/>
              <a:buNone/>
              <a:defRPr>
                <a:latin typeface="Roboto"/>
                <a:ea typeface="Roboto"/>
                <a:cs typeface="Roboto"/>
                <a:sym typeface="Roboto"/>
              </a:defRPr>
            </a:lvl1pPr>
            <a:lvl2pPr marL="914400" lvl="1" indent="-355600" algn="l">
              <a:lnSpc>
                <a:spcPct val="100000"/>
              </a:lnSpc>
              <a:spcBef>
                <a:spcPts val="600"/>
              </a:spcBef>
              <a:spcAft>
                <a:spcPts val="0"/>
              </a:spcAft>
              <a:buSzPts val="2000"/>
              <a:buChar char="–"/>
              <a:defRPr>
                <a:latin typeface="Calibri"/>
                <a:ea typeface="Calibri"/>
                <a:cs typeface="Calibri"/>
                <a:sym typeface="Calibri"/>
              </a:defRPr>
            </a:lvl2pPr>
            <a:lvl3pPr marL="1371600" lvl="2" indent="-330200" algn="l">
              <a:lnSpc>
                <a:spcPct val="100000"/>
              </a:lnSpc>
              <a:spcBef>
                <a:spcPts val="600"/>
              </a:spcBef>
              <a:spcAft>
                <a:spcPts val="0"/>
              </a:spcAft>
              <a:buSzPts val="1600"/>
              <a:buChar char="•"/>
              <a:defRPr>
                <a:latin typeface="Calibri"/>
                <a:ea typeface="Calibri"/>
                <a:cs typeface="Calibri"/>
                <a:sym typeface="Calibri"/>
              </a:defRPr>
            </a:lvl3pPr>
            <a:lvl4pPr marL="1828800" lvl="3" indent="-323850" algn="l">
              <a:lnSpc>
                <a:spcPct val="100000"/>
              </a:lnSpc>
              <a:spcBef>
                <a:spcPts val="600"/>
              </a:spcBef>
              <a:spcAft>
                <a:spcPts val="0"/>
              </a:spcAft>
              <a:buSzPts val="1500"/>
              <a:buChar char="–"/>
              <a:defRPr>
                <a:latin typeface="Calibri"/>
                <a:ea typeface="Calibri"/>
                <a:cs typeface="Calibri"/>
                <a:sym typeface="Calibri"/>
              </a:defRPr>
            </a:lvl4pPr>
            <a:lvl5pPr marL="2286000" lvl="4" indent="-323850" algn="l">
              <a:lnSpc>
                <a:spcPct val="100000"/>
              </a:lnSpc>
              <a:spcBef>
                <a:spcPts val="600"/>
              </a:spcBef>
              <a:spcAft>
                <a:spcPts val="0"/>
              </a:spcAft>
              <a:buSzPts val="1500"/>
              <a:buChar char="•"/>
              <a:defRPr>
                <a:latin typeface="Calibri"/>
                <a:ea typeface="Calibri"/>
                <a:cs typeface="Calibri"/>
                <a:sym typeface="Calibri"/>
              </a:defRPr>
            </a:lvl5pPr>
            <a:lvl6pPr marL="2743200" lvl="5" indent="-320039" algn="l">
              <a:lnSpc>
                <a:spcPct val="100000"/>
              </a:lnSpc>
              <a:spcBef>
                <a:spcPts val="600"/>
              </a:spcBef>
              <a:spcAft>
                <a:spcPts val="0"/>
              </a:spcAft>
              <a:buClr>
                <a:srgbClr val="595959"/>
              </a:buClr>
              <a:buSzPts val="1440"/>
              <a:buChar char="•"/>
              <a:defRPr/>
            </a:lvl6pPr>
            <a:lvl7pPr marL="3200400" lvl="6" indent="-320039" algn="l">
              <a:lnSpc>
                <a:spcPct val="100000"/>
              </a:lnSpc>
              <a:spcBef>
                <a:spcPts val="600"/>
              </a:spcBef>
              <a:spcAft>
                <a:spcPts val="0"/>
              </a:spcAft>
              <a:buClr>
                <a:srgbClr val="595959"/>
              </a:buClr>
              <a:buSzPts val="1440"/>
              <a:buChar char="•"/>
              <a:defRPr/>
            </a:lvl7pPr>
            <a:lvl8pPr marL="3657600" lvl="7" indent="-320040" algn="l">
              <a:lnSpc>
                <a:spcPct val="100000"/>
              </a:lnSpc>
              <a:spcBef>
                <a:spcPts val="600"/>
              </a:spcBef>
              <a:spcAft>
                <a:spcPts val="0"/>
              </a:spcAft>
              <a:buClr>
                <a:srgbClr val="595959"/>
              </a:buClr>
              <a:buSzPts val="1440"/>
              <a:buChar char="•"/>
              <a:defRPr/>
            </a:lvl8pPr>
            <a:lvl9pPr marL="4114800" lvl="8" indent="-320040" algn="l">
              <a:lnSpc>
                <a:spcPct val="100000"/>
              </a:lnSpc>
              <a:spcBef>
                <a:spcPts val="600"/>
              </a:spcBef>
              <a:spcAft>
                <a:spcPts val="0"/>
              </a:spcAft>
              <a:buClr>
                <a:srgbClr val="595959"/>
              </a:buClr>
              <a:buSzPts val="1440"/>
              <a:buChar char="•"/>
              <a:defRPr/>
            </a:lvl9pPr>
          </a:lstStyle>
          <a:p>
            <a:endParaRPr/>
          </a:p>
        </p:txBody>
      </p:sp>
      <p:sp>
        <p:nvSpPr>
          <p:cNvPr id="25" name="Google Shape;25;p64"/>
          <p:cNvSpPr txBox="1">
            <a:spLocks noGrp="1"/>
          </p:cNvSpPr>
          <p:nvPr>
            <p:ph type="sldNum" idx="12"/>
          </p:nvPr>
        </p:nvSpPr>
        <p:spPr>
          <a:xfrm>
            <a:off x="10821630" y="6477001"/>
            <a:ext cx="1219518" cy="273051"/>
          </a:xfrm>
          <a:prstGeom prst="rect">
            <a:avLst/>
          </a:prstGeom>
          <a:noFill/>
          <a:ln>
            <a:noFill/>
          </a:ln>
        </p:spPr>
        <p:txBody>
          <a:bodyPr spcFirstLastPara="1" wrap="square" lIns="91350" tIns="45675" rIns="91350" bIns="45675" anchor="ctr" anchorCtr="0">
            <a:noAutofit/>
          </a:bodyPr>
          <a:lstStyle>
            <a:lvl1pPr marL="0" marR="0" lvl="0"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50"/>
              <a:buFont typeface="Arial"/>
              <a:buNone/>
              <a:defRPr sz="1050" b="1" i="0" u="none" strike="noStrike" cap="none">
                <a:solidFill>
                  <a:srgbClr val="54565B"/>
                </a:solidFill>
                <a:latin typeface="Roboto"/>
                <a:ea typeface="Roboto"/>
                <a:cs typeface="Roboto"/>
                <a:sym typeface="Robo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454614"/>
      </p:ext>
    </p:extLst>
  </p:cSld>
  <p:clrMapOvr>
    <a:masterClrMapping/>
  </p:clrMapOvr>
  <p:transition spd="med">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1"/>
        <p:cNvGrpSpPr/>
        <p:nvPr/>
      </p:nvGrpSpPr>
      <p:grpSpPr>
        <a:xfrm>
          <a:off x="0" y="0"/>
          <a:ext cx="0" cy="0"/>
          <a:chOff x="0" y="0"/>
          <a:chExt cx="0" cy="0"/>
        </a:xfrm>
      </p:grpSpPr>
      <p:sp>
        <p:nvSpPr>
          <p:cNvPr id="82" name="Google Shape;82;p55"/>
          <p:cNvSpPr txBox="1">
            <a:spLocks noGrp="1"/>
          </p:cNvSpPr>
          <p:nvPr>
            <p:ph type="body" idx="1"/>
          </p:nvPr>
        </p:nvSpPr>
        <p:spPr>
          <a:xfrm>
            <a:off x="4895192" y="501028"/>
            <a:ext cx="6863833" cy="56886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5"/>
          <p:cNvSpPr txBox="1">
            <a:spLocks noGrp="1"/>
          </p:cNvSpPr>
          <p:nvPr>
            <p:ph type="ftr" idx="11"/>
          </p:nvPr>
        </p:nvSpPr>
        <p:spPr>
          <a:xfrm>
            <a:off x="4557091" y="6356350"/>
            <a:ext cx="526442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4" name="Google Shape;84;p55" descr="Text, logo&#10;&#10;Description automatically generated"/>
          <p:cNvPicPr preferRelativeResize="0"/>
          <p:nvPr/>
        </p:nvPicPr>
        <p:blipFill rotWithShape="1">
          <a:blip r:embed="rId2" cstate="print">
            <a:alphaModFix/>
            <a:extLst>
              <a:ext uri="{28A0092B-C50C-407E-A947-70E740481C1C}">
                <a14:useLocalDpi xmlns:a14="http://schemas.microsoft.com/office/drawing/2010/main" val="0"/>
              </a:ext>
            </a:extLst>
          </a:blip>
          <a:srcRect/>
          <a:stretch/>
        </p:blipFill>
        <p:spPr>
          <a:xfrm>
            <a:off x="10386391" y="6279809"/>
            <a:ext cx="1600200" cy="405542"/>
          </a:xfrm>
          <a:prstGeom prst="rect">
            <a:avLst/>
          </a:prstGeom>
          <a:noFill/>
          <a:ln>
            <a:noFill/>
          </a:ln>
        </p:spPr>
      </p:pic>
      <p:sp>
        <p:nvSpPr>
          <p:cNvPr id="85" name="Google Shape;85;p55"/>
          <p:cNvSpPr/>
          <p:nvPr/>
        </p:nvSpPr>
        <p:spPr>
          <a:xfrm>
            <a:off x="3074" y="0"/>
            <a:ext cx="4380083" cy="6858000"/>
          </a:xfrm>
          <a:prstGeom prst="rect">
            <a:avLst/>
          </a:prstGeom>
          <a:solidFill>
            <a:srgbClr val="F1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55"/>
          <p:cNvSpPr txBox="1">
            <a:spLocks noGrp="1"/>
          </p:cNvSpPr>
          <p:nvPr>
            <p:ph type="title"/>
          </p:nvPr>
        </p:nvSpPr>
        <p:spPr>
          <a:xfrm>
            <a:off x="534987" y="891338"/>
            <a:ext cx="3400910" cy="14741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A3C61"/>
              </a:buClr>
              <a:buSzPts val="3200"/>
              <a:buFont typeface="Montserrat"/>
              <a:buNone/>
              <a:defRPr sz="3200" b="0" i="0">
                <a:solidFill>
                  <a:srgbClr val="0A3C6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55"/>
          <p:cNvSpPr txBox="1">
            <a:spLocks noGrp="1"/>
          </p:cNvSpPr>
          <p:nvPr>
            <p:ph type="body" idx="2"/>
          </p:nvPr>
        </p:nvSpPr>
        <p:spPr>
          <a:xfrm>
            <a:off x="534987" y="2730947"/>
            <a:ext cx="3400910" cy="3222591"/>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rgbClr val="00A7C9"/>
              </a:buClr>
              <a:buSzPts val="2700"/>
              <a:buFont typeface="Montserrat Medium"/>
              <a:buNone/>
              <a:defRPr sz="1800" b="0" i="0">
                <a:solidFill>
                  <a:srgbClr val="3E5465"/>
                </a:solidFill>
                <a:latin typeface="Montserrat Medium"/>
                <a:ea typeface="Montserrat Medium"/>
                <a:cs typeface="Montserrat Medium"/>
                <a:sym typeface="Montserrat Medium"/>
              </a:defRPr>
            </a:lvl1pPr>
            <a:lvl2pPr marL="914400" lvl="1" indent="-228600" algn="l">
              <a:lnSpc>
                <a:spcPct val="90000"/>
              </a:lnSpc>
              <a:spcBef>
                <a:spcPts val="14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74504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863" r:id="rId24"/>
    <p:sldLayoutId id="2147483879" r:id="rId25"/>
    <p:sldLayoutId id="2147483936" r:id="rId26"/>
    <p:sldLayoutId id="214748393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mc/articles/PMC918518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ncbi.nlm.nih.gov/pmc/articles/PMC10662717/" TargetMode="External"/><Relationship Id="rId4" Type="http://schemas.openxmlformats.org/officeDocument/2006/relationships/hyperlink" Target="https://www.nsc.org/mentalhealthatwor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18/10/relationships/comments" Target="../comments/modernComment_1340_BD10B967.xml"/><Relationship Id="rId7" Type="http://schemas.openxmlformats.org/officeDocument/2006/relationships/image" Target="../media/image26.sv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hyperlink" Target="https://www.benefitspro.com/2024/04/24/employee-wellness-beyond-the-benefits-package/?kw=Employee%20wellness%20beyond%20the%20benefits%20package&amp;utm_position=1&amp;utm_source=email&amp;utm_medium=enl&amp;utm_campaign=innovationlabnotes&amp;utm_content=20240430&amp;utm_term=bpro&amp;oly_enc_id=7121J7698790J8B&amp;user_id=4b9a6d4e05203ad649b71d69b814d54e110280d31818d36e874481dd65709fe2" TargetMode="External"/><Relationship Id="rId3" Type="http://schemas.openxmlformats.org/officeDocument/2006/relationships/image" Target="../media/image5.png"/><Relationship Id="rId7" Type="http://schemas.openxmlformats.org/officeDocument/2006/relationships/hyperlink" Target="https://www.benefitspro.com/2024/07/31/mental-health-benefits-meeting-employees-needs/?kw=Mental%20health%20benefits%3A%20Meeting%20employees%27%20needs%20&amp;utm_position=6&amp;utm_source=email&amp;utm_medium=enl&amp;utm_campaign=bprodailynews&amp;utm_content=20240801&amp;utm_term=bpro&amp;oly_enc_id=7121J7698790J8B&amp;user_id=4b9a6d4e05203ad649b71d69b814d54e110280d31818d36e874481dd65709fe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hyperlink" Target="https://www.benefitnews.com/opinion/workplace-wellness-programs-can-help-prevent-workers-compensation-claims" TargetMode="External"/><Relationship Id="rId4" Type="http://schemas.openxmlformats.org/officeDocument/2006/relationships/image" Target="../media/image6.svg"/><Relationship Id="rId9" Type="http://schemas.openxmlformats.org/officeDocument/2006/relationships/hyperlink" Target="https://www.msn.com/en-us/money/other/employees-stress-over-mental-health-is-affecting-their-work/ar-AA1o97UA"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xml"/><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6.sv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hyperlink" Target="https://www.forbes.com/sites/brucejapsen/2022/09/12/doctor-wait-times-average-almost-four-weeks-in-big-cities" TargetMode="External"/><Relationship Id="rId3" Type="http://schemas.openxmlformats.org/officeDocument/2006/relationships/image" Target="../media/image5.png"/><Relationship Id="rId7" Type="http://schemas.openxmlformats.org/officeDocument/2006/relationships/hyperlink" Target="https://www.kff.org/other/state-indicator/primary-care-health-professional-shortage-areas-hpsas/?currentTimeframe=0&amp;sortModel=%7B%22colId%22:%22Location%22,%22sort%22:%22asc%22%7D"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advisory.com/daily-briefing/2020/02/18/primary-care" TargetMode="External"/><Relationship Id="rId5" Type="http://schemas.openxmlformats.org/officeDocument/2006/relationships/hyperlink" Target="https://www.commonwealthfund.org/sites/default/files/documents/___media_files_publications_health_reform_and_you_health_reform_primary_care_612.pdf" TargetMode="External"/><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4.svg"/><Relationship Id="rId2" Type="http://schemas.openxmlformats.org/officeDocument/2006/relationships/notesSlide" Target="../notesSlides/notesSlide7.xml"/><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6.svg"/><Relationship Id="rId4" Type="http://schemas.openxmlformats.org/officeDocument/2006/relationships/image" Target="../media/image6.svg"/><Relationship Id="rId9" Type="http://schemas.openxmlformats.org/officeDocument/2006/relationships/image" Target="../media/image15.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hyperlink" Target="https://www.msn.com/en-us/money/other/employees-stress-over-mental-health-is-affecting-their-work/ar-AA1o97UA" TargetMode="External"/><Relationship Id="rId3" Type="http://schemas.openxmlformats.org/officeDocument/2006/relationships/image" Target="../media/image5.png"/><Relationship Id="rId7" Type="http://schemas.openxmlformats.org/officeDocument/2006/relationships/image" Target="../media/image17.png"/><Relationship Id="rId12" Type="http://schemas.openxmlformats.org/officeDocument/2006/relationships/image" Target="../media/image10.svg"/><Relationship Id="rId17" Type="http://schemas.openxmlformats.org/officeDocument/2006/relationships/hyperlink" Target="https://www.ncbi.nlm.nih.gov/pmc/articles/PMC8108347/" TargetMode="External"/><Relationship Id="rId2" Type="http://schemas.openxmlformats.org/officeDocument/2006/relationships/notesSlide" Target="../notesSlides/notesSlide8.xml"/><Relationship Id="rId16" Type="http://schemas.openxmlformats.org/officeDocument/2006/relationships/hyperlink" Target="https://www.ncbi.nlm.nih.gov/pmc/articles/PMC6125027/" TargetMode="Externa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9.png"/><Relationship Id="rId5" Type="http://schemas.openxmlformats.org/officeDocument/2006/relationships/image" Target="../media/image15.png"/><Relationship Id="rId15" Type="http://schemas.openxmlformats.org/officeDocument/2006/relationships/hyperlink" Target="https://www.benefitspro.com/2024/03/11/despite-increased-focus-by-employers-workers-expect-more-wellbeing-benefits/" TargetMode="External"/><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hyperlink" Target="https://www.benefitspro.com/2024/07/29/consumers-prefer-both-in-person-and-virtual-medical-care-options-study-finds/?kw=Consumers%20prefer%20both%20in-person%20and%20virtual%20medical%20care%20options,%20study%20finds&amp;utm_position=5&amp;utm_source=email&amp;utm_medium=enl&amp;utm_campaign=bprodailynews&amp;utm_content=20240730&amp;utm_term=bpro&amp;oly_enc_id=5123B3665490J3Y&amp;user_id=6f6efa7e876cb85228ee511d63c7af738dfa87206800a3c1299b8f1ba966fbb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picture containing person, person, indoor, table&#10;&#10;Description automatically generated">
            <a:extLst>
              <a:ext uri="{FF2B5EF4-FFF2-40B4-BE49-F238E27FC236}">
                <a16:creationId xmlns:a16="http://schemas.microsoft.com/office/drawing/2014/main" id="{00CBC99B-DC5D-8AE4-4F1A-9A9A56F92B4B}"/>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15545"/>
          <a:stretch/>
        </p:blipFill>
        <p:spPr>
          <a:xfrm flipH="1">
            <a:off x="0" y="1"/>
            <a:ext cx="12180482" cy="6858000"/>
          </a:xfrm>
          <a:prstGeom prst="rect">
            <a:avLst/>
          </a:prstGeom>
        </p:spPr>
      </p:pic>
      <p:pic>
        <p:nvPicPr>
          <p:cNvPr id="10" name="Graphic 9">
            <a:extLst>
              <a:ext uri="{FF2B5EF4-FFF2-40B4-BE49-F238E27FC236}">
                <a16:creationId xmlns:a16="http://schemas.microsoft.com/office/drawing/2014/main" id="{1B6A434C-E674-D4DA-B990-F035962D10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489" y="418363"/>
            <a:ext cx="4394428" cy="758429"/>
          </a:xfrm>
          <a:prstGeom prst="rect">
            <a:avLst/>
          </a:prstGeom>
        </p:spPr>
      </p:pic>
      <p:sp>
        <p:nvSpPr>
          <p:cNvPr id="19" name="Rectangle 18">
            <a:extLst>
              <a:ext uri="{FF2B5EF4-FFF2-40B4-BE49-F238E27FC236}">
                <a16:creationId xmlns:a16="http://schemas.microsoft.com/office/drawing/2014/main" id="{D09377EC-53BE-B585-65ED-6B86975BC020}"/>
              </a:ext>
            </a:extLst>
          </p:cNvPr>
          <p:cNvSpPr/>
          <p:nvPr/>
        </p:nvSpPr>
        <p:spPr>
          <a:xfrm>
            <a:off x="0" y="1743626"/>
            <a:ext cx="9182836" cy="1462855"/>
          </a:xfrm>
          <a:prstGeom prst="rect">
            <a:avLst/>
          </a:prstGeom>
          <a:solidFill>
            <a:srgbClr val="EE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EF402C"/>
              </a:solidFill>
            </a:endParaRPr>
          </a:p>
        </p:txBody>
      </p:sp>
      <p:sp>
        <p:nvSpPr>
          <p:cNvPr id="20" name="TextBox 19">
            <a:extLst>
              <a:ext uri="{FF2B5EF4-FFF2-40B4-BE49-F238E27FC236}">
                <a16:creationId xmlns:a16="http://schemas.microsoft.com/office/drawing/2014/main" id="{D069CEF8-668E-5CDF-9D3D-E6DD111EBCED}"/>
              </a:ext>
            </a:extLst>
          </p:cNvPr>
          <p:cNvSpPr txBox="1"/>
          <p:nvPr/>
        </p:nvSpPr>
        <p:spPr>
          <a:xfrm>
            <a:off x="437747" y="1838762"/>
            <a:ext cx="8477176" cy="1261884"/>
          </a:xfrm>
          <a:prstGeom prst="rect">
            <a:avLst/>
          </a:prstGeom>
          <a:noFill/>
        </p:spPr>
        <p:txBody>
          <a:bodyPr wrap="square" lIns="91440" tIns="45720" rIns="91440" bIns="45720" rtlCol="0" anchor="t">
            <a:spAutoFit/>
          </a:bodyPr>
          <a:lstStyle/>
          <a:p>
            <a:r>
              <a:rPr lang="en-US" sz="4800" b="1">
                <a:solidFill>
                  <a:schemeClr val="bg1"/>
                </a:solidFill>
                <a:latin typeface="Roboto"/>
                <a:ea typeface="Roboto"/>
                <a:cs typeface="Roboto"/>
              </a:rPr>
              <a:t>Replacing "I" with "We"</a:t>
            </a:r>
            <a:endParaRPr lang="en-US">
              <a:solidFill>
                <a:schemeClr val="bg1"/>
              </a:solidFill>
              <a:latin typeface="Calibri" panose="020F0502020204030204"/>
              <a:ea typeface="Calibri" panose="020F0502020204030204"/>
              <a:cs typeface="Calibri" panose="020F0502020204030204"/>
            </a:endParaRPr>
          </a:p>
          <a:p>
            <a:r>
              <a:rPr lang="en-US" sz="2800">
                <a:solidFill>
                  <a:schemeClr val="bg1"/>
                </a:solidFill>
                <a:latin typeface="Roboto"/>
                <a:ea typeface="Roboto"/>
                <a:cs typeface="Roboto"/>
              </a:rPr>
              <a:t>From Illness to Wellness with Virtual Care</a:t>
            </a:r>
          </a:p>
        </p:txBody>
      </p:sp>
    </p:spTree>
    <p:extLst>
      <p:ext uri="{BB962C8B-B14F-4D97-AF65-F5344CB8AC3E}">
        <p14:creationId xmlns:p14="http://schemas.microsoft.com/office/powerpoint/2010/main" val="2714576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881DFD-128B-4331-9C9F-49FD660877C9}"/>
              </a:ext>
            </a:extLst>
          </p:cNvPr>
          <p:cNvSpPr>
            <a:spLocks noGrp="1"/>
          </p:cNvSpPr>
          <p:nvPr>
            <p:ph type="sldNum" sz="quarter" idx="12"/>
          </p:nvPr>
        </p:nvSpPr>
        <p:spPr/>
        <p:txBody>
          <a:bodyPr/>
          <a:lstStyle/>
          <a:p>
            <a:fld id="{003C6C7E-7056-8D40-A58A-D579724F78D0}" type="slidenum">
              <a:rPr lang="en-US" smtClean="0"/>
              <a:t>10</a:t>
            </a:fld>
            <a:endParaRPr lang="en-US"/>
          </a:p>
        </p:txBody>
      </p:sp>
      <p:sp>
        <p:nvSpPr>
          <p:cNvPr id="5" name="Title 1">
            <a:extLst>
              <a:ext uri="{FF2B5EF4-FFF2-40B4-BE49-F238E27FC236}">
                <a16:creationId xmlns:a16="http://schemas.microsoft.com/office/drawing/2014/main" id="{AFF3DC1B-FCDD-E1E4-4EBF-D9788F15CD59}"/>
              </a:ext>
            </a:extLst>
          </p:cNvPr>
          <p:cNvSpPr txBox="1">
            <a:spLocks/>
          </p:cNvSpPr>
          <p:nvPr/>
        </p:nvSpPr>
        <p:spPr>
          <a:xfrm>
            <a:off x="272124" y="326492"/>
            <a:ext cx="7644051" cy="609600"/>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defRPr/>
            </a:pPr>
            <a:r>
              <a:rPr lang="en-US" sz="3600">
                <a:latin typeface="Roboto"/>
                <a:ea typeface="Roboto"/>
              </a:rPr>
              <a:t>The Impact We Can Have</a:t>
            </a:r>
          </a:p>
        </p:txBody>
      </p:sp>
      <p:sp>
        <p:nvSpPr>
          <p:cNvPr id="3" name="Oval 2">
            <a:extLst>
              <a:ext uri="{FF2B5EF4-FFF2-40B4-BE49-F238E27FC236}">
                <a16:creationId xmlns:a16="http://schemas.microsoft.com/office/drawing/2014/main" id="{DC3F3927-0817-A6F5-4B64-5AF6A4B94C9D}"/>
              </a:ext>
            </a:extLst>
          </p:cNvPr>
          <p:cNvSpPr/>
          <p:nvPr/>
        </p:nvSpPr>
        <p:spPr>
          <a:xfrm>
            <a:off x="7916175" y="1843626"/>
            <a:ext cx="2969756" cy="2932237"/>
          </a:xfrm>
          <a:prstGeom prst="ellipse">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2"/>
                </a:solidFill>
                <a:latin typeface="Roboto"/>
                <a:ea typeface="Roboto"/>
                <a:cs typeface="Roboto"/>
              </a:rPr>
              <a:t>Mean 8% salary savings after 6 months.</a:t>
            </a:r>
          </a:p>
        </p:txBody>
      </p:sp>
      <p:sp>
        <p:nvSpPr>
          <p:cNvPr id="9" name="TextBox 8">
            <a:extLst>
              <a:ext uri="{FF2B5EF4-FFF2-40B4-BE49-F238E27FC236}">
                <a16:creationId xmlns:a16="http://schemas.microsoft.com/office/drawing/2014/main" id="{AAE78E56-3892-D6F8-8746-48444D787387}"/>
              </a:ext>
            </a:extLst>
          </p:cNvPr>
          <p:cNvSpPr txBox="1"/>
          <p:nvPr/>
        </p:nvSpPr>
        <p:spPr>
          <a:xfrm>
            <a:off x="83880" y="6258647"/>
            <a:ext cx="7905090" cy="230832"/>
          </a:xfrm>
          <a:prstGeom prst="rect">
            <a:avLst/>
          </a:prstGeom>
          <a:noFill/>
        </p:spPr>
        <p:txBody>
          <a:bodyPr wrap="square">
            <a:spAutoFit/>
          </a:bodyPr>
          <a:lstStyle/>
          <a:p>
            <a:r>
              <a:rPr lang="en-US" sz="900">
                <a:solidFill>
                  <a:schemeClr val="tx2"/>
                </a:solidFill>
                <a:hlinkClick r:id="rId3">
                  <a:extLst>
                    <a:ext uri="{A12FA001-AC4F-418D-AE19-62706E023703}">
                      <ahyp:hlinkClr xmlns:ahyp="http://schemas.microsoft.com/office/drawing/2018/hyperlinkcolor" val="tx"/>
                    </a:ext>
                  </a:extLst>
                </a:hlinkClick>
              </a:rPr>
              <a:t>Clinical and Financial Outcomes Associated With a Workplace Mental Health Program Before and During the COVID-19 Pandemic - PMC (nih.gov)</a:t>
            </a:r>
            <a:endParaRPr lang="en-US" sz="900">
              <a:solidFill>
                <a:schemeClr val="tx2"/>
              </a:solidFill>
            </a:endParaRPr>
          </a:p>
        </p:txBody>
      </p:sp>
      <p:sp>
        <p:nvSpPr>
          <p:cNvPr id="13" name="TextBox 12">
            <a:extLst>
              <a:ext uri="{FF2B5EF4-FFF2-40B4-BE49-F238E27FC236}">
                <a16:creationId xmlns:a16="http://schemas.microsoft.com/office/drawing/2014/main" id="{7574C81F-165B-6FA2-1E90-497EF5354C1A}"/>
              </a:ext>
            </a:extLst>
          </p:cNvPr>
          <p:cNvSpPr txBox="1"/>
          <p:nvPr/>
        </p:nvSpPr>
        <p:spPr>
          <a:xfrm>
            <a:off x="95662" y="6487376"/>
            <a:ext cx="6096000" cy="230832"/>
          </a:xfrm>
          <a:prstGeom prst="rect">
            <a:avLst/>
          </a:prstGeom>
          <a:noFill/>
        </p:spPr>
        <p:txBody>
          <a:bodyPr wrap="square">
            <a:spAutoFit/>
          </a:bodyPr>
          <a:lstStyle/>
          <a:p>
            <a:r>
              <a:rPr lang="en-US" sz="900">
                <a:solidFill>
                  <a:schemeClr val="tx2"/>
                </a:solidFill>
                <a:hlinkClick r:id="rId4">
                  <a:extLst>
                    <a:ext uri="{A12FA001-AC4F-418D-AE19-62706E023703}">
                      <ahyp:hlinkClr xmlns:ahyp="http://schemas.microsoft.com/office/drawing/2018/hyperlinkcolor" val="tx"/>
                    </a:ext>
                  </a:extLst>
                </a:hlinkClick>
              </a:rPr>
              <a:t>Mental Health Employer Cost Calculator - National Safety Council (nsc.org)</a:t>
            </a:r>
            <a:endParaRPr lang="en-US" sz="900">
              <a:solidFill>
                <a:schemeClr val="tx2"/>
              </a:solidFill>
            </a:endParaRPr>
          </a:p>
        </p:txBody>
      </p:sp>
      <p:sp>
        <p:nvSpPr>
          <p:cNvPr id="14" name="Oval 13">
            <a:extLst>
              <a:ext uri="{FF2B5EF4-FFF2-40B4-BE49-F238E27FC236}">
                <a16:creationId xmlns:a16="http://schemas.microsoft.com/office/drawing/2014/main" id="{02A0F5C2-3064-3A15-D09B-530EA392073D}"/>
              </a:ext>
            </a:extLst>
          </p:cNvPr>
          <p:cNvSpPr/>
          <p:nvPr/>
        </p:nvSpPr>
        <p:spPr>
          <a:xfrm>
            <a:off x="4607396" y="1843627"/>
            <a:ext cx="2969756" cy="2932238"/>
          </a:xfrm>
          <a:prstGeom prst="ellipse">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2"/>
                </a:solidFill>
                <a:latin typeface="Roboto"/>
                <a:ea typeface="Roboto"/>
                <a:cs typeface="Roboto"/>
              </a:rPr>
              <a:t>Average return of $4 for every $1 invested.</a:t>
            </a:r>
          </a:p>
        </p:txBody>
      </p:sp>
      <p:sp>
        <p:nvSpPr>
          <p:cNvPr id="18" name="TextBox 17">
            <a:extLst>
              <a:ext uri="{FF2B5EF4-FFF2-40B4-BE49-F238E27FC236}">
                <a16:creationId xmlns:a16="http://schemas.microsoft.com/office/drawing/2014/main" id="{6C0BC29B-F94E-2D83-542E-4393BA464E03}"/>
              </a:ext>
            </a:extLst>
          </p:cNvPr>
          <p:cNvSpPr txBox="1"/>
          <p:nvPr/>
        </p:nvSpPr>
        <p:spPr>
          <a:xfrm>
            <a:off x="95662" y="5994934"/>
            <a:ext cx="7151704" cy="230832"/>
          </a:xfrm>
          <a:prstGeom prst="rect">
            <a:avLst/>
          </a:prstGeom>
          <a:noFill/>
        </p:spPr>
        <p:txBody>
          <a:bodyPr wrap="square">
            <a:spAutoFit/>
          </a:bodyPr>
          <a:lstStyle/>
          <a:p>
            <a:r>
              <a:rPr lang="en-US" sz="900">
                <a:solidFill>
                  <a:schemeClr val="tx2"/>
                </a:solidFill>
                <a:hlinkClick r:id="rId5">
                  <a:extLst>
                    <a:ext uri="{A12FA001-AC4F-418D-AE19-62706E023703}">
                      <ahyp:hlinkClr xmlns:ahyp="http://schemas.microsoft.com/office/drawing/2018/hyperlinkcolor" val="tx"/>
                    </a:ext>
                  </a:extLst>
                </a:hlinkClick>
              </a:rPr>
              <a:t>Assessing the impact of a comprehensive mental health program on frontline health service workers - PMC (nih.gov)</a:t>
            </a:r>
            <a:endParaRPr lang="en-US" sz="900">
              <a:solidFill>
                <a:schemeClr val="tx2"/>
              </a:solidFill>
            </a:endParaRPr>
          </a:p>
        </p:txBody>
      </p:sp>
      <p:sp>
        <p:nvSpPr>
          <p:cNvPr id="19" name="Oval 18">
            <a:extLst>
              <a:ext uri="{FF2B5EF4-FFF2-40B4-BE49-F238E27FC236}">
                <a16:creationId xmlns:a16="http://schemas.microsoft.com/office/drawing/2014/main" id="{03D48BC8-11A5-84D3-6CD7-43028610B933}"/>
              </a:ext>
            </a:extLst>
          </p:cNvPr>
          <p:cNvSpPr/>
          <p:nvPr/>
        </p:nvSpPr>
        <p:spPr>
          <a:xfrm>
            <a:off x="1354515" y="1843627"/>
            <a:ext cx="2969756" cy="2932239"/>
          </a:xfrm>
          <a:prstGeom prst="ellipse">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2"/>
                </a:solidFill>
                <a:latin typeface="Roboto"/>
                <a:ea typeface="Roboto"/>
                <a:cs typeface="Roboto"/>
              </a:rPr>
              <a:t>1.6x higher likelihood of employee retention.</a:t>
            </a:r>
          </a:p>
        </p:txBody>
      </p:sp>
    </p:spTree>
    <p:extLst>
      <p:ext uri="{BB962C8B-B14F-4D97-AF65-F5344CB8AC3E}">
        <p14:creationId xmlns:p14="http://schemas.microsoft.com/office/powerpoint/2010/main" val="222564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C9EB1C-6ECA-6819-FCF4-EFE7E20DFC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
        <p:nvSpPr>
          <p:cNvPr id="5" name="Title 1">
            <a:extLst>
              <a:ext uri="{FF2B5EF4-FFF2-40B4-BE49-F238E27FC236}">
                <a16:creationId xmlns:a16="http://schemas.microsoft.com/office/drawing/2014/main" id="{3D375FE5-BBD1-39C8-8225-13CE7DD40850}"/>
              </a:ext>
            </a:extLst>
          </p:cNvPr>
          <p:cNvSpPr txBox="1">
            <a:spLocks/>
          </p:cNvSpPr>
          <p:nvPr/>
        </p:nvSpPr>
        <p:spPr>
          <a:xfrm>
            <a:off x="220481" y="2740941"/>
            <a:ext cx="4746616" cy="2599872"/>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lnSpc>
                <a:spcPct val="50000"/>
              </a:lnSpc>
              <a:spcAft>
                <a:spcPts val="1200"/>
              </a:spcAft>
              <a:defRPr/>
            </a:pPr>
            <a:r>
              <a:rPr lang="en-US" sz="4400">
                <a:solidFill>
                  <a:srgbClr val="EE4136"/>
                </a:solidFill>
                <a:latin typeface="Roboto"/>
                <a:ea typeface="Roboto"/>
              </a:rPr>
              <a:t>Virtual Care</a:t>
            </a:r>
            <a:endParaRPr lang="en-US"/>
          </a:p>
        </p:txBody>
      </p:sp>
      <p:sp>
        <p:nvSpPr>
          <p:cNvPr id="6" name="TextBox 5">
            <a:extLst>
              <a:ext uri="{FF2B5EF4-FFF2-40B4-BE49-F238E27FC236}">
                <a16:creationId xmlns:a16="http://schemas.microsoft.com/office/drawing/2014/main" id="{023F7AB1-30D8-2135-6668-6630ACB57135}"/>
              </a:ext>
            </a:extLst>
          </p:cNvPr>
          <p:cNvSpPr txBox="1"/>
          <p:nvPr/>
        </p:nvSpPr>
        <p:spPr>
          <a:xfrm>
            <a:off x="9334014" y="5262315"/>
            <a:ext cx="66902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lumMod val="50000"/>
                </a:schemeClr>
              </a:solidFill>
              <a:latin typeface="Roboto"/>
              <a:ea typeface="Roboto"/>
              <a:cs typeface="Roboto"/>
            </a:endParaRPr>
          </a:p>
          <a:p>
            <a:endParaRPr lang="en-US">
              <a:solidFill>
                <a:schemeClr val="bg1">
                  <a:lumMod val="50000"/>
                </a:schemeClr>
              </a:solidFill>
              <a:latin typeface="Roboto"/>
              <a:ea typeface="Roboto"/>
              <a:cs typeface="Roboto"/>
            </a:endParaRPr>
          </a:p>
        </p:txBody>
      </p:sp>
      <p:sp>
        <p:nvSpPr>
          <p:cNvPr id="7" name="TextBox 6">
            <a:extLst>
              <a:ext uri="{FF2B5EF4-FFF2-40B4-BE49-F238E27FC236}">
                <a16:creationId xmlns:a16="http://schemas.microsoft.com/office/drawing/2014/main" id="{3BAC5F58-D790-6F09-F0B7-2F2899201B60}"/>
              </a:ext>
            </a:extLst>
          </p:cNvPr>
          <p:cNvSpPr txBox="1"/>
          <p:nvPr/>
        </p:nvSpPr>
        <p:spPr>
          <a:xfrm>
            <a:off x="5200037" y="4596318"/>
            <a:ext cx="6690202" cy="15799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
              </a:spcBef>
              <a:spcAft>
                <a:spcPts val="200"/>
              </a:spcAft>
            </a:pPr>
            <a:r>
              <a:rPr lang="en-US" sz="1800" i="1">
                <a:solidFill>
                  <a:srgbClr val="55555B"/>
                </a:solidFill>
                <a:latin typeface="Roboto"/>
                <a:ea typeface="Roboto"/>
                <a:cs typeface="Roboto"/>
              </a:rPr>
              <a:t>“The doctor was amazing. She </a:t>
            </a:r>
            <a:r>
              <a:rPr lang="en-US" sz="1800" b="1" i="1">
                <a:solidFill>
                  <a:srgbClr val="55555B"/>
                </a:solidFill>
                <a:latin typeface="Roboto"/>
                <a:ea typeface="Roboto"/>
                <a:cs typeface="Roboto"/>
              </a:rPr>
              <a:t>took her time</a:t>
            </a:r>
            <a:r>
              <a:rPr lang="en-US" sz="1800" i="1">
                <a:solidFill>
                  <a:srgbClr val="55555B"/>
                </a:solidFill>
                <a:latin typeface="Roboto"/>
                <a:ea typeface="Roboto"/>
                <a:cs typeface="Roboto"/>
              </a:rPr>
              <a:t> and </a:t>
            </a:r>
            <a:r>
              <a:rPr lang="en-US" sz="1800" b="1" i="1">
                <a:solidFill>
                  <a:srgbClr val="55555B"/>
                </a:solidFill>
                <a:latin typeface="Roboto"/>
                <a:ea typeface="Roboto"/>
                <a:cs typeface="Roboto"/>
              </a:rPr>
              <a:t>educated me</a:t>
            </a:r>
            <a:r>
              <a:rPr lang="en-US" sz="1800" i="1">
                <a:solidFill>
                  <a:srgbClr val="55555B"/>
                </a:solidFill>
                <a:latin typeface="Roboto"/>
                <a:ea typeface="Roboto"/>
                <a:cs typeface="Roboto"/>
              </a:rPr>
              <a:t> on my immediate issue and ways to prevent future problems.</a:t>
            </a:r>
            <a:r>
              <a:rPr lang="en-US" sz="1800" b="1" i="1">
                <a:solidFill>
                  <a:srgbClr val="55555B"/>
                </a:solidFill>
                <a:latin typeface="Roboto"/>
                <a:ea typeface="Roboto"/>
                <a:cs typeface="Roboto"/>
              </a:rPr>
              <a:t> </a:t>
            </a:r>
          </a:p>
          <a:p>
            <a:pPr>
              <a:spcBef>
                <a:spcPts val="100"/>
              </a:spcBef>
              <a:spcAft>
                <a:spcPts val="200"/>
              </a:spcAft>
            </a:pPr>
            <a:endParaRPr lang="en-US" b="1" i="1">
              <a:solidFill>
                <a:srgbClr val="55555B"/>
              </a:solidFill>
              <a:latin typeface="Roboto"/>
              <a:ea typeface="Roboto"/>
              <a:cs typeface="Arial"/>
            </a:endParaRPr>
          </a:p>
          <a:p>
            <a:pPr>
              <a:spcBef>
                <a:spcPts val="100"/>
              </a:spcBef>
              <a:spcAft>
                <a:spcPts val="200"/>
              </a:spcAft>
            </a:pPr>
            <a:r>
              <a:rPr lang="en-US" i="1">
                <a:solidFill>
                  <a:srgbClr val="55555B"/>
                </a:solidFill>
                <a:latin typeface="Roboto"/>
                <a:ea typeface="Roboto"/>
                <a:cs typeface="Arial"/>
              </a:rPr>
              <a:t>I</a:t>
            </a:r>
            <a:r>
              <a:rPr lang="en-US" sz="1800" b="1" i="1">
                <a:solidFill>
                  <a:srgbClr val="55555B"/>
                </a:solidFill>
                <a:latin typeface="Roboto"/>
                <a:ea typeface="Roboto"/>
                <a:cs typeface="Roboto"/>
              </a:rPr>
              <a:t>'ve never felt so seen or cared for by a doctor</a:t>
            </a:r>
            <a:r>
              <a:rPr lang="en-US" sz="1800" i="1">
                <a:solidFill>
                  <a:srgbClr val="55555B"/>
                </a:solidFill>
                <a:latin typeface="Roboto"/>
                <a:ea typeface="Roboto"/>
                <a:cs typeface="Roboto"/>
              </a:rPr>
              <a:t>.”</a:t>
            </a:r>
          </a:p>
          <a:p>
            <a:endParaRPr lang="en-US">
              <a:solidFill>
                <a:srgbClr val="55555B"/>
              </a:solidFill>
              <a:latin typeface="Roboto"/>
              <a:ea typeface="Roboto"/>
              <a:cs typeface="Roboto"/>
            </a:endParaRPr>
          </a:p>
        </p:txBody>
      </p:sp>
      <p:pic>
        <p:nvPicPr>
          <p:cNvPr id="9" name="Picture 8" descr="A person looking at a computer screen&#10;&#10;Description automatically generated with low confidence">
            <a:extLst>
              <a:ext uri="{FF2B5EF4-FFF2-40B4-BE49-F238E27FC236}">
                <a16:creationId xmlns:a16="http://schemas.microsoft.com/office/drawing/2014/main" id="{5A0102F5-BC0D-0955-4C7C-3526025D01BD}"/>
              </a:ext>
            </a:extLst>
          </p:cNvPr>
          <p:cNvPicPr>
            <a:picLocks noChangeAspect="1"/>
          </p:cNvPicPr>
          <p:nvPr/>
        </p:nvPicPr>
        <p:blipFill rotWithShape="1">
          <a:blip r:embed="rId2" cstate="print">
            <a:alphaModFix amt="76000"/>
            <a:extLst>
              <a:ext uri="{28A0092B-C50C-407E-A947-70E740481C1C}">
                <a14:useLocalDpi xmlns:a14="http://schemas.microsoft.com/office/drawing/2010/main" val="0"/>
              </a:ext>
            </a:extLst>
          </a:blip>
          <a:srcRect l="3218" t="20455" r="9309" b="36062"/>
          <a:stretch/>
        </p:blipFill>
        <p:spPr>
          <a:xfrm flipH="1">
            <a:off x="0" y="0"/>
            <a:ext cx="12192002" cy="4040372"/>
          </a:xfrm>
          <a:prstGeom prst="rect">
            <a:avLst/>
          </a:prstGeom>
        </p:spPr>
      </p:pic>
    </p:spTree>
    <p:extLst>
      <p:ext uri="{BB962C8B-B14F-4D97-AF65-F5344CB8AC3E}">
        <p14:creationId xmlns:p14="http://schemas.microsoft.com/office/powerpoint/2010/main" val="365209533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350525" y="1480398"/>
            <a:ext cx="7428735" cy="457200"/>
            <a:chOff x="0" y="0"/>
            <a:chExt cx="4161365" cy="265784"/>
          </a:xfrm>
        </p:grpSpPr>
        <p:sp>
          <p:nvSpPr>
            <p:cNvPr id="6" name="Freeform 6"/>
            <p:cNvSpPr/>
            <p:nvPr/>
          </p:nvSpPr>
          <p:spPr>
            <a:xfrm>
              <a:off x="0" y="0"/>
              <a:ext cx="4161365" cy="265784"/>
            </a:xfrm>
            <a:custGeom>
              <a:avLst/>
              <a:gdLst/>
              <a:ahLst/>
              <a:cxnLst/>
              <a:rect l="l" t="t" r="r" b="b"/>
              <a:pathLst>
                <a:path w="4161365" h="265784">
                  <a:moveTo>
                    <a:pt x="0" y="0"/>
                  </a:moveTo>
                  <a:lnTo>
                    <a:pt x="4161365" y="0"/>
                  </a:lnTo>
                  <a:lnTo>
                    <a:pt x="4161365" y="265784"/>
                  </a:lnTo>
                  <a:lnTo>
                    <a:pt x="0" y="265784"/>
                  </a:lnTo>
                  <a:close/>
                </a:path>
              </a:pathLst>
            </a:custGeom>
            <a:solidFill>
              <a:srgbClr val="F7F9FB"/>
            </a:solidFill>
          </p:spPr>
          <p:txBody>
            <a:bodyPr/>
            <a:lstStyle/>
            <a:p>
              <a:endParaRPr lang="en-US"/>
            </a:p>
          </p:txBody>
        </p:sp>
        <p:sp>
          <p:nvSpPr>
            <p:cNvPr id="7" name="TextBox 7"/>
            <p:cNvSpPr txBox="1"/>
            <p:nvPr/>
          </p:nvSpPr>
          <p:spPr>
            <a:xfrm>
              <a:off x="0" y="-57150"/>
              <a:ext cx="812800" cy="869950"/>
            </a:xfrm>
            <a:prstGeom prst="rect">
              <a:avLst/>
            </a:prstGeom>
          </p:spPr>
          <p:txBody>
            <a:bodyPr lIns="33867" tIns="33867" rIns="33867" bIns="33867" rtlCol="0" anchor="ctr"/>
            <a:lstStyle/>
            <a:p>
              <a:pPr algn="ctr">
                <a:lnSpc>
                  <a:spcPts val="2427"/>
                </a:lnSpc>
              </a:pPr>
              <a:endParaRPr sz="800"/>
            </a:p>
          </p:txBody>
        </p:sp>
      </p:grpSp>
      <p:grpSp>
        <p:nvGrpSpPr>
          <p:cNvPr id="8" name="Group 8"/>
          <p:cNvGrpSpPr/>
          <p:nvPr/>
        </p:nvGrpSpPr>
        <p:grpSpPr>
          <a:xfrm>
            <a:off x="353721" y="2032978"/>
            <a:ext cx="7428734" cy="825284"/>
            <a:chOff x="0" y="0"/>
            <a:chExt cx="4161365" cy="265784"/>
          </a:xfrm>
        </p:grpSpPr>
        <p:sp>
          <p:nvSpPr>
            <p:cNvPr id="9" name="Freeform 9"/>
            <p:cNvSpPr/>
            <p:nvPr/>
          </p:nvSpPr>
          <p:spPr>
            <a:xfrm>
              <a:off x="0" y="0"/>
              <a:ext cx="4161365" cy="265784"/>
            </a:xfrm>
            <a:custGeom>
              <a:avLst/>
              <a:gdLst/>
              <a:ahLst/>
              <a:cxnLst/>
              <a:rect l="l" t="t" r="r" b="b"/>
              <a:pathLst>
                <a:path w="4161365" h="265784">
                  <a:moveTo>
                    <a:pt x="0" y="0"/>
                  </a:moveTo>
                  <a:lnTo>
                    <a:pt x="4161365" y="0"/>
                  </a:lnTo>
                  <a:lnTo>
                    <a:pt x="4161365" y="265784"/>
                  </a:lnTo>
                  <a:lnTo>
                    <a:pt x="0" y="265784"/>
                  </a:lnTo>
                  <a:close/>
                </a:path>
              </a:pathLst>
            </a:custGeom>
            <a:solidFill>
              <a:srgbClr val="F7F9FB"/>
            </a:solidFill>
          </p:spPr>
          <p:txBody>
            <a:bodyPr/>
            <a:lstStyle/>
            <a:p>
              <a:endParaRPr lang="en-US"/>
            </a:p>
          </p:txBody>
        </p:sp>
        <p:sp>
          <p:nvSpPr>
            <p:cNvPr id="10" name="TextBox 10"/>
            <p:cNvSpPr txBox="1"/>
            <p:nvPr/>
          </p:nvSpPr>
          <p:spPr>
            <a:xfrm>
              <a:off x="0" y="-57150"/>
              <a:ext cx="812800" cy="869950"/>
            </a:xfrm>
            <a:prstGeom prst="rect">
              <a:avLst/>
            </a:prstGeom>
          </p:spPr>
          <p:txBody>
            <a:bodyPr lIns="33867" tIns="33867" rIns="33867" bIns="33867" rtlCol="0" anchor="ctr"/>
            <a:lstStyle/>
            <a:p>
              <a:pPr algn="ctr">
                <a:lnSpc>
                  <a:spcPts val="2427"/>
                </a:lnSpc>
              </a:pPr>
              <a:endParaRPr sz="800">
                <a:solidFill>
                  <a:srgbClr val="55555B"/>
                </a:solidFill>
              </a:endParaRPr>
            </a:p>
          </p:txBody>
        </p:sp>
      </p:grpSp>
      <p:grpSp>
        <p:nvGrpSpPr>
          <p:cNvPr id="15" name="Group 15"/>
          <p:cNvGrpSpPr/>
          <p:nvPr/>
        </p:nvGrpSpPr>
        <p:grpSpPr>
          <a:xfrm>
            <a:off x="340333" y="2985240"/>
            <a:ext cx="7425539" cy="822960"/>
            <a:chOff x="0" y="0"/>
            <a:chExt cx="4161365" cy="265784"/>
          </a:xfrm>
        </p:grpSpPr>
        <p:sp>
          <p:nvSpPr>
            <p:cNvPr id="16" name="Freeform 16"/>
            <p:cNvSpPr/>
            <p:nvPr/>
          </p:nvSpPr>
          <p:spPr>
            <a:xfrm>
              <a:off x="0" y="0"/>
              <a:ext cx="4161365" cy="265784"/>
            </a:xfrm>
            <a:custGeom>
              <a:avLst/>
              <a:gdLst/>
              <a:ahLst/>
              <a:cxnLst/>
              <a:rect l="l" t="t" r="r" b="b"/>
              <a:pathLst>
                <a:path w="4161365" h="265784">
                  <a:moveTo>
                    <a:pt x="0" y="0"/>
                  </a:moveTo>
                  <a:lnTo>
                    <a:pt x="4161365" y="0"/>
                  </a:lnTo>
                  <a:lnTo>
                    <a:pt x="4161365" y="265784"/>
                  </a:lnTo>
                  <a:lnTo>
                    <a:pt x="0" y="265784"/>
                  </a:lnTo>
                  <a:close/>
                </a:path>
              </a:pathLst>
            </a:custGeom>
            <a:solidFill>
              <a:srgbClr val="F7F9FB"/>
            </a:solidFill>
          </p:spPr>
          <p:txBody>
            <a:bodyPr/>
            <a:lstStyle/>
            <a:p>
              <a:endParaRPr lang="en-US"/>
            </a:p>
          </p:txBody>
        </p:sp>
        <p:sp>
          <p:nvSpPr>
            <p:cNvPr id="17" name="TextBox 17"/>
            <p:cNvSpPr txBox="1"/>
            <p:nvPr/>
          </p:nvSpPr>
          <p:spPr>
            <a:xfrm>
              <a:off x="0" y="-57150"/>
              <a:ext cx="812800" cy="869950"/>
            </a:xfrm>
            <a:prstGeom prst="rect">
              <a:avLst/>
            </a:prstGeom>
          </p:spPr>
          <p:txBody>
            <a:bodyPr lIns="33867" tIns="33867" rIns="33867" bIns="33867" rtlCol="0" anchor="ctr"/>
            <a:lstStyle/>
            <a:p>
              <a:pPr algn="ctr">
                <a:lnSpc>
                  <a:spcPts val="2427"/>
                </a:lnSpc>
              </a:pPr>
              <a:endParaRPr sz="800"/>
            </a:p>
          </p:txBody>
        </p:sp>
      </p:grpSp>
      <p:grpSp>
        <p:nvGrpSpPr>
          <p:cNvPr id="18" name="Group 18"/>
          <p:cNvGrpSpPr/>
          <p:nvPr/>
        </p:nvGrpSpPr>
        <p:grpSpPr>
          <a:xfrm>
            <a:off x="329931" y="3908016"/>
            <a:ext cx="7425539" cy="822960"/>
            <a:chOff x="0" y="0"/>
            <a:chExt cx="4161365" cy="265784"/>
          </a:xfrm>
        </p:grpSpPr>
        <p:sp>
          <p:nvSpPr>
            <p:cNvPr id="19" name="Freeform 19"/>
            <p:cNvSpPr/>
            <p:nvPr/>
          </p:nvSpPr>
          <p:spPr>
            <a:xfrm>
              <a:off x="0" y="0"/>
              <a:ext cx="4161365" cy="265784"/>
            </a:xfrm>
            <a:custGeom>
              <a:avLst/>
              <a:gdLst/>
              <a:ahLst/>
              <a:cxnLst/>
              <a:rect l="l" t="t" r="r" b="b"/>
              <a:pathLst>
                <a:path w="4161365" h="265784">
                  <a:moveTo>
                    <a:pt x="0" y="0"/>
                  </a:moveTo>
                  <a:lnTo>
                    <a:pt x="4161365" y="0"/>
                  </a:lnTo>
                  <a:lnTo>
                    <a:pt x="4161365" y="265784"/>
                  </a:lnTo>
                  <a:lnTo>
                    <a:pt x="0" y="265784"/>
                  </a:lnTo>
                  <a:close/>
                </a:path>
              </a:pathLst>
            </a:custGeom>
            <a:solidFill>
              <a:srgbClr val="F7F9FB"/>
            </a:solidFill>
          </p:spPr>
          <p:txBody>
            <a:bodyPr/>
            <a:lstStyle/>
            <a:p>
              <a:endParaRPr lang="en-US"/>
            </a:p>
          </p:txBody>
        </p:sp>
        <p:sp>
          <p:nvSpPr>
            <p:cNvPr id="20" name="TextBox 20"/>
            <p:cNvSpPr txBox="1"/>
            <p:nvPr/>
          </p:nvSpPr>
          <p:spPr>
            <a:xfrm>
              <a:off x="0" y="-57150"/>
              <a:ext cx="812800" cy="869950"/>
            </a:xfrm>
            <a:prstGeom prst="rect">
              <a:avLst/>
            </a:prstGeom>
          </p:spPr>
          <p:txBody>
            <a:bodyPr lIns="33867" tIns="33867" rIns="33867" bIns="33867" rtlCol="0" anchor="ctr"/>
            <a:lstStyle/>
            <a:p>
              <a:pPr algn="ctr">
                <a:lnSpc>
                  <a:spcPts val="2427"/>
                </a:lnSpc>
              </a:pPr>
              <a:endParaRPr sz="800"/>
            </a:p>
          </p:txBody>
        </p:sp>
      </p:grpSp>
      <p:grpSp>
        <p:nvGrpSpPr>
          <p:cNvPr id="21" name="Group 21"/>
          <p:cNvGrpSpPr/>
          <p:nvPr/>
        </p:nvGrpSpPr>
        <p:grpSpPr>
          <a:xfrm>
            <a:off x="353719" y="5650115"/>
            <a:ext cx="7425540" cy="822960"/>
            <a:chOff x="0" y="0"/>
            <a:chExt cx="4161365" cy="265784"/>
          </a:xfrm>
        </p:grpSpPr>
        <p:sp>
          <p:nvSpPr>
            <p:cNvPr id="22" name="Freeform 22"/>
            <p:cNvSpPr/>
            <p:nvPr/>
          </p:nvSpPr>
          <p:spPr>
            <a:xfrm>
              <a:off x="0" y="0"/>
              <a:ext cx="4161365" cy="265784"/>
            </a:xfrm>
            <a:custGeom>
              <a:avLst/>
              <a:gdLst/>
              <a:ahLst/>
              <a:cxnLst/>
              <a:rect l="l" t="t" r="r" b="b"/>
              <a:pathLst>
                <a:path w="4161365" h="265784">
                  <a:moveTo>
                    <a:pt x="0" y="0"/>
                  </a:moveTo>
                  <a:lnTo>
                    <a:pt x="4161365" y="0"/>
                  </a:lnTo>
                  <a:lnTo>
                    <a:pt x="4161365" y="265784"/>
                  </a:lnTo>
                  <a:lnTo>
                    <a:pt x="0" y="265784"/>
                  </a:lnTo>
                  <a:close/>
                </a:path>
              </a:pathLst>
            </a:custGeom>
            <a:solidFill>
              <a:srgbClr val="F7F9FB"/>
            </a:solidFill>
          </p:spPr>
          <p:txBody>
            <a:bodyPr/>
            <a:lstStyle/>
            <a:p>
              <a:endParaRPr lang="en-US"/>
            </a:p>
          </p:txBody>
        </p:sp>
        <p:sp>
          <p:nvSpPr>
            <p:cNvPr id="23" name="TextBox 23"/>
            <p:cNvSpPr txBox="1"/>
            <p:nvPr/>
          </p:nvSpPr>
          <p:spPr>
            <a:xfrm>
              <a:off x="0" y="-57150"/>
              <a:ext cx="812800" cy="869950"/>
            </a:xfrm>
            <a:prstGeom prst="rect">
              <a:avLst/>
            </a:prstGeom>
          </p:spPr>
          <p:txBody>
            <a:bodyPr lIns="33867" tIns="33867" rIns="33867" bIns="33867" rtlCol="0" anchor="ctr"/>
            <a:lstStyle/>
            <a:p>
              <a:pPr algn="ctr">
                <a:lnSpc>
                  <a:spcPts val="2427"/>
                </a:lnSpc>
              </a:pPr>
              <a:endParaRPr sz="800"/>
            </a:p>
          </p:txBody>
        </p:sp>
      </p:grpSp>
      <p:sp>
        <p:nvSpPr>
          <p:cNvPr id="31" name="TextBox 31"/>
          <p:cNvSpPr txBox="1"/>
          <p:nvPr/>
        </p:nvSpPr>
        <p:spPr>
          <a:xfrm>
            <a:off x="1694709" y="1380812"/>
            <a:ext cx="2844203" cy="487313"/>
          </a:xfrm>
          <a:prstGeom prst="rect">
            <a:avLst/>
          </a:prstGeom>
        </p:spPr>
        <p:txBody>
          <a:bodyPr wrap="square" lIns="0" tIns="0" rIns="0" bIns="0" rtlCol="0" anchor="t">
            <a:spAutoFit/>
          </a:bodyPr>
          <a:lstStyle/>
          <a:p>
            <a:pPr>
              <a:lnSpc>
                <a:spcPts val="4413"/>
              </a:lnSpc>
            </a:pPr>
            <a:r>
              <a:rPr lang="en-US" sz="2000" spc="173">
                <a:solidFill>
                  <a:srgbClr val="EE4236"/>
                </a:solidFill>
                <a:latin typeface="Roboto Condensed Bold"/>
              </a:rPr>
              <a:t>HEALTH-DRIVEN</a:t>
            </a:r>
          </a:p>
        </p:txBody>
      </p:sp>
      <p:sp>
        <p:nvSpPr>
          <p:cNvPr id="32" name="TextBox 32"/>
          <p:cNvSpPr txBox="1"/>
          <p:nvPr/>
        </p:nvSpPr>
        <p:spPr>
          <a:xfrm>
            <a:off x="4464040" y="1378179"/>
            <a:ext cx="4073540" cy="487313"/>
          </a:xfrm>
          <a:prstGeom prst="rect">
            <a:avLst/>
          </a:prstGeom>
        </p:spPr>
        <p:txBody>
          <a:bodyPr wrap="square" lIns="0" tIns="0" rIns="0" bIns="0" rtlCol="0" anchor="t">
            <a:spAutoFit/>
          </a:bodyPr>
          <a:lstStyle/>
          <a:p>
            <a:pPr>
              <a:lnSpc>
                <a:spcPts val="4413"/>
              </a:lnSpc>
            </a:pPr>
            <a:r>
              <a:rPr lang="en-US" sz="2000" spc="173">
                <a:solidFill>
                  <a:srgbClr val="EE4236"/>
                </a:solidFill>
                <a:latin typeface="Roboto Condensed Bold"/>
              </a:rPr>
              <a:t>HEALTHCARE-AVOIDANT</a:t>
            </a:r>
          </a:p>
        </p:txBody>
      </p:sp>
      <p:sp>
        <p:nvSpPr>
          <p:cNvPr id="33" name="TextBox 33"/>
          <p:cNvSpPr txBox="1"/>
          <p:nvPr/>
        </p:nvSpPr>
        <p:spPr>
          <a:xfrm>
            <a:off x="447428" y="2360390"/>
            <a:ext cx="1126010" cy="314189"/>
          </a:xfrm>
          <a:prstGeom prst="rect">
            <a:avLst/>
          </a:prstGeom>
        </p:spPr>
        <p:txBody>
          <a:bodyPr wrap="square" lIns="0" tIns="0" rIns="0" bIns="0" rtlCol="0" anchor="t">
            <a:spAutoFit/>
          </a:bodyPr>
          <a:lstStyle/>
          <a:p>
            <a:pPr>
              <a:lnSpc>
                <a:spcPts val="1196"/>
              </a:lnSpc>
            </a:pPr>
            <a:r>
              <a:rPr lang="en-US" sz="1400" spc="81">
                <a:solidFill>
                  <a:srgbClr val="55555B"/>
                </a:solidFill>
                <a:latin typeface="Roboto Condensed Bold"/>
              </a:rPr>
              <a:t>HEALTHCARE </a:t>
            </a:r>
          </a:p>
          <a:p>
            <a:pPr>
              <a:lnSpc>
                <a:spcPts val="1196"/>
              </a:lnSpc>
            </a:pPr>
            <a:r>
              <a:rPr lang="en-US" sz="1400" spc="81">
                <a:solidFill>
                  <a:srgbClr val="55555B"/>
                </a:solidFill>
                <a:latin typeface="Roboto Condensed Bold"/>
              </a:rPr>
              <a:t>USE</a:t>
            </a:r>
          </a:p>
        </p:txBody>
      </p:sp>
      <p:sp>
        <p:nvSpPr>
          <p:cNvPr id="34" name="TextBox 34"/>
          <p:cNvSpPr txBox="1"/>
          <p:nvPr/>
        </p:nvSpPr>
        <p:spPr>
          <a:xfrm>
            <a:off x="1695751" y="2205011"/>
            <a:ext cx="2663130" cy="538609"/>
          </a:xfrm>
          <a:prstGeom prst="rect">
            <a:avLst/>
          </a:prstGeom>
        </p:spPr>
        <p:txBody>
          <a:bodyPr wrap="square" lIns="0" tIns="0" rIns="0" bIns="0" rtlCol="0" anchor="t">
            <a:spAutoFit/>
          </a:bodyPr>
          <a:lstStyle/>
          <a:p>
            <a:pPr>
              <a:lnSpc>
                <a:spcPts val="1426"/>
              </a:lnSpc>
            </a:pPr>
            <a:r>
              <a:rPr lang="en-US" sz="1200" spc="43">
                <a:solidFill>
                  <a:srgbClr val="54565C"/>
                </a:solidFill>
                <a:latin typeface="Roboto Condensed"/>
                <a:ea typeface="Roboto Condensed"/>
                <a:cs typeface="Roboto Condensed"/>
              </a:rPr>
              <a:t>Consistent due to need (chronic illness) or desire for partner in preventive &amp; acute health issues</a:t>
            </a:r>
            <a:endParaRPr lang="en-US" sz="1200" spc="43">
              <a:solidFill>
                <a:srgbClr val="54565C"/>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5" name="TextBox 35"/>
          <p:cNvSpPr txBox="1"/>
          <p:nvPr/>
        </p:nvSpPr>
        <p:spPr>
          <a:xfrm>
            <a:off x="4464040" y="2255626"/>
            <a:ext cx="3047491" cy="365485"/>
          </a:xfrm>
          <a:prstGeom prst="rect">
            <a:avLst/>
          </a:prstGeom>
        </p:spPr>
        <p:txBody>
          <a:bodyPr wrap="square" lIns="0" tIns="0" rIns="0" bIns="0" rtlCol="0" anchor="t">
            <a:spAutoFit/>
          </a:bodyPr>
          <a:lstStyle/>
          <a:p>
            <a:pPr>
              <a:lnSpc>
                <a:spcPts val="1426"/>
              </a:lnSpc>
            </a:pPr>
            <a:r>
              <a:rPr lang="en-US" sz="1200" spc="43">
                <a:solidFill>
                  <a:srgbClr val="54565C"/>
                </a:solidFill>
                <a:latin typeface="Roboto Condensed"/>
                <a:ea typeface="Roboto Condensed"/>
                <a:cs typeface="Roboto Condensed"/>
              </a:rPr>
              <a:t>Limited due to time, money or trust constraints</a:t>
            </a:r>
          </a:p>
        </p:txBody>
      </p:sp>
      <p:sp>
        <p:nvSpPr>
          <p:cNvPr id="39" name="TextBox 39"/>
          <p:cNvSpPr txBox="1"/>
          <p:nvPr/>
        </p:nvSpPr>
        <p:spPr>
          <a:xfrm>
            <a:off x="444290" y="3196125"/>
            <a:ext cx="1346332" cy="314189"/>
          </a:xfrm>
          <a:prstGeom prst="rect">
            <a:avLst/>
          </a:prstGeom>
        </p:spPr>
        <p:txBody>
          <a:bodyPr wrap="square" lIns="0" tIns="0" rIns="0" bIns="0" rtlCol="0" anchor="t">
            <a:spAutoFit/>
          </a:bodyPr>
          <a:lstStyle/>
          <a:p>
            <a:pPr>
              <a:lnSpc>
                <a:spcPts val="1196"/>
              </a:lnSpc>
            </a:pPr>
            <a:r>
              <a:rPr lang="en-US" sz="1400" spc="81">
                <a:solidFill>
                  <a:srgbClr val="55555B"/>
                </a:solidFill>
                <a:latin typeface="Roboto Condensed Bold"/>
              </a:rPr>
              <a:t>HEALTHCARE</a:t>
            </a:r>
          </a:p>
          <a:p>
            <a:pPr>
              <a:lnSpc>
                <a:spcPts val="1196"/>
              </a:lnSpc>
            </a:pPr>
            <a:r>
              <a:rPr lang="en-US" sz="1400" spc="81">
                <a:solidFill>
                  <a:srgbClr val="55555B"/>
                </a:solidFill>
                <a:latin typeface="Roboto Condensed Bold"/>
              </a:rPr>
              <a:t>PAIN POINTS</a:t>
            </a:r>
          </a:p>
        </p:txBody>
      </p:sp>
      <p:sp>
        <p:nvSpPr>
          <p:cNvPr id="40" name="TextBox 40"/>
          <p:cNvSpPr txBox="1"/>
          <p:nvPr/>
        </p:nvSpPr>
        <p:spPr>
          <a:xfrm>
            <a:off x="1719502" y="3124947"/>
            <a:ext cx="2518638" cy="538609"/>
          </a:xfrm>
          <a:prstGeom prst="rect">
            <a:avLst/>
          </a:prstGeom>
        </p:spPr>
        <p:txBody>
          <a:bodyPr wrap="square" lIns="0" tIns="0" rIns="0" bIns="0" rtlCol="0" anchor="t">
            <a:spAutoFit/>
          </a:bodyPr>
          <a:lstStyle/>
          <a:p>
            <a:pPr>
              <a:lnSpc>
                <a:spcPts val="1426"/>
              </a:lnSpc>
            </a:pPr>
            <a:r>
              <a:rPr lang="en-US" sz="1200" spc="43">
                <a:solidFill>
                  <a:srgbClr val="54565C"/>
                </a:solidFill>
                <a:latin typeface="Roboto Condensed" panose="02000000000000000000" pitchFamily="2" charset="0"/>
                <a:ea typeface="Roboto Condensed" panose="02000000000000000000" pitchFamily="2" charset="0"/>
                <a:cs typeface="Roboto Condensed" panose="02000000000000000000" pitchFamily="2" charset="0"/>
              </a:rPr>
              <a:t>The inconvenience of certain processes. Not having enough time with a doctor</a:t>
            </a:r>
          </a:p>
        </p:txBody>
      </p:sp>
      <p:sp>
        <p:nvSpPr>
          <p:cNvPr id="41" name="TextBox 41"/>
          <p:cNvSpPr txBox="1"/>
          <p:nvPr/>
        </p:nvSpPr>
        <p:spPr>
          <a:xfrm>
            <a:off x="4457908" y="3173682"/>
            <a:ext cx="3249356" cy="359073"/>
          </a:xfrm>
          <a:prstGeom prst="rect">
            <a:avLst/>
          </a:prstGeom>
        </p:spPr>
        <p:txBody>
          <a:bodyPr wrap="square" lIns="0" tIns="0" rIns="0" bIns="0" rtlCol="0" anchor="t">
            <a:spAutoFit/>
          </a:bodyPr>
          <a:lstStyle/>
          <a:p>
            <a:pPr>
              <a:lnSpc>
                <a:spcPts val="1426"/>
              </a:lnSpc>
            </a:pPr>
            <a:r>
              <a:rPr lang="en-US" sz="1200" spc="43">
                <a:solidFill>
                  <a:srgbClr val="54565C"/>
                </a:solidFill>
                <a:latin typeface="Roboto Condensed" panose="02000000000000000000" pitchFamily="2" charset="0"/>
                <a:ea typeface="Roboto Condensed" panose="02000000000000000000" pitchFamily="2" charset="0"/>
                <a:cs typeface="Roboto Condensed" panose="02000000000000000000" pitchFamily="2" charset="0"/>
              </a:rPr>
              <a:t>The inconvenience of just getting care</a:t>
            </a:r>
          </a:p>
          <a:p>
            <a:pPr>
              <a:lnSpc>
                <a:spcPts val="1426"/>
              </a:lnSpc>
            </a:pPr>
            <a:r>
              <a:rPr lang="en-US" sz="1200" spc="43">
                <a:solidFill>
                  <a:srgbClr val="54565C"/>
                </a:solidFill>
                <a:latin typeface="Roboto Condensed" panose="02000000000000000000" pitchFamily="2" charset="0"/>
                <a:ea typeface="Roboto Condensed" panose="02000000000000000000" pitchFamily="2" charset="0"/>
                <a:cs typeface="Roboto Condensed" panose="02000000000000000000" pitchFamily="2" charset="0"/>
              </a:rPr>
              <a:t>Lack of trust in doctors. Lack of awareness.</a:t>
            </a:r>
          </a:p>
        </p:txBody>
      </p:sp>
      <p:sp>
        <p:nvSpPr>
          <p:cNvPr id="42" name="TextBox 42"/>
          <p:cNvSpPr txBox="1"/>
          <p:nvPr/>
        </p:nvSpPr>
        <p:spPr>
          <a:xfrm>
            <a:off x="419075" y="4143209"/>
            <a:ext cx="1346332" cy="468077"/>
          </a:xfrm>
          <a:prstGeom prst="rect">
            <a:avLst/>
          </a:prstGeom>
        </p:spPr>
        <p:txBody>
          <a:bodyPr wrap="square" lIns="0" tIns="0" rIns="0" bIns="0" rtlCol="0" anchor="t">
            <a:spAutoFit/>
          </a:bodyPr>
          <a:lstStyle/>
          <a:p>
            <a:pPr>
              <a:lnSpc>
                <a:spcPts val="1196"/>
              </a:lnSpc>
            </a:pPr>
            <a:r>
              <a:rPr lang="en-US" sz="1400" spc="81">
                <a:solidFill>
                  <a:srgbClr val="55555B"/>
                </a:solidFill>
                <a:latin typeface="Roboto Condensed Bold"/>
              </a:rPr>
              <a:t>HEALTHCARE</a:t>
            </a:r>
          </a:p>
          <a:p>
            <a:pPr>
              <a:lnSpc>
                <a:spcPts val="1196"/>
              </a:lnSpc>
            </a:pPr>
            <a:r>
              <a:rPr lang="en-US" sz="1400" spc="81">
                <a:solidFill>
                  <a:srgbClr val="55555B"/>
                </a:solidFill>
                <a:latin typeface="Roboto Condensed Bold"/>
              </a:rPr>
              <a:t>NEEDS/</a:t>
            </a:r>
          </a:p>
          <a:p>
            <a:pPr>
              <a:lnSpc>
                <a:spcPts val="1196"/>
              </a:lnSpc>
            </a:pPr>
            <a:r>
              <a:rPr lang="en-US" sz="1400" spc="81">
                <a:solidFill>
                  <a:srgbClr val="55555B"/>
                </a:solidFill>
                <a:latin typeface="Roboto Condensed Bold"/>
              </a:rPr>
              <a:t>DESIRES</a:t>
            </a:r>
          </a:p>
        </p:txBody>
      </p:sp>
      <p:sp>
        <p:nvSpPr>
          <p:cNvPr id="43" name="TextBox 43"/>
          <p:cNvSpPr txBox="1"/>
          <p:nvPr/>
        </p:nvSpPr>
        <p:spPr>
          <a:xfrm>
            <a:off x="1710845" y="4001649"/>
            <a:ext cx="2491569" cy="538609"/>
          </a:xfrm>
          <a:prstGeom prst="rect">
            <a:avLst/>
          </a:prstGeom>
        </p:spPr>
        <p:txBody>
          <a:bodyPr wrap="square" lIns="0" tIns="0" rIns="0" bIns="0" rtlCol="0" anchor="t">
            <a:spAutoFit/>
          </a:bodyPr>
          <a:lstStyle/>
          <a:p>
            <a:pPr>
              <a:lnSpc>
                <a:spcPts val="1426"/>
              </a:lnSpc>
            </a:pPr>
            <a:r>
              <a:rPr lang="en-US" sz="1200" spc="43">
                <a:solidFill>
                  <a:srgbClr val="54565C"/>
                </a:solidFill>
                <a:latin typeface="Roboto Condensed" panose="02000000000000000000" pitchFamily="2" charset="0"/>
                <a:ea typeface="Roboto Condensed" panose="02000000000000000000" pitchFamily="2" charset="0"/>
                <a:cs typeface="Roboto Condensed" panose="02000000000000000000" pitchFamily="2" charset="0"/>
              </a:rPr>
              <a:t>Alternative to health support methods (convenience). Supplement to in-person care (savings)</a:t>
            </a:r>
          </a:p>
        </p:txBody>
      </p:sp>
      <p:sp>
        <p:nvSpPr>
          <p:cNvPr id="44" name="TextBox 44"/>
          <p:cNvSpPr txBox="1"/>
          <p:nvPr/>
        </p:nvSpPr>
        <p:spPr>
          <a:xfrm>
            <a:off x="4420227" y="3991549"/>
            <a:ext cx="3300861" cy="538609"/>
          </a:xfrm>
          <a:prstGeom prst="rect">
            <a:avLst/>
          </a:prstGeom>
        </p:spPr>
        <p:txBody>
          <a:bodyPr wrap="square" lIns="0" tIns="0" rIns="0" bIns="0" rtlCol="0" anchor="t">
            <a:spAutoFit/>
          </a:bodyPr>
          <a:lstStyle/>
          <a:p>
            <a:pPr>
              <a:lnSpc>
                <a:spcPts val="1426"/>
              </a:lnSpc>
            </a:pPr>
            <a:r>
              <a:rPr lang="en-US" sz="1200" spc="43">
                <a:solidFill>
                  <a:srgbClr val="54565C"/>
                </a:solidFill>
                <a:latin typeface="Roboto Condensed" panose="02000000000000000000" pitchFamily="2" charset="0"/>
                <a:ea typeface="Roboto Condensed" panose="02000000000000000000" pitchFamily="2" charset="0"/>
                <a:cs typeface="Roboto Condensed" panose="02000000000000000000" pitchFamily="2" charset="0"/>
              </a:rPr>
              <a:t>Alternative to in-person care overall (convenience). Simple and easy-to-use care (low effort to adopt) </a:t>
            </a:r>
          </a:p>
        </p:txBody>
      </p:sp>
      <p:sp>
        <p:nvSpPr>
          <p:cNvPr id="46" name="TextBox 46"/>
          <p:cNvSpPr txBox="1"/>
          <p:nvPr/>
        </p:nvSpPr>
        <p:spPr>
          <a:xfrm>
            <a:off x="1842629" y="6016390"/>
            <a:ext cx="3642411" cy="179536"/>
          </a:xfrm>
          <a:prstGeom prst="rect">
            <a:avLst/>
          </a:prstGeom>
        </p:spPr>
        <p:txBody>
          <a:bodyPr wrap="square" lIns="0" tIns="0" rIns="0" bIns="0" rtlCol="0" anchor="t">
            <a:spAutoFit/>
          </a:bodyPr>
          <a:lstStyle/>
          <a:p>
            <a:pPr>
              <a:lnSpc>
                <a:spcPts val="1426"/>
              </a:lnSpc>
            </a:pPr>
            <a:r>
              <a:rPr lang="en-US" sz="1400" spc="43">
                <a:solidFill>
                  <a:srgbClr val="54565C"/>
                </a:solidFill>
                <a:latin typeface="Roboto Condensed Bold" panose="02000000000000000000" pitchFamily="2" charset="0"/>
                <a:ea typeface="Roboto Condensed Bold" panose="02000000000000000000" pitchFamily="2" charset="0"/>
                <a:cs typeface="Roboto Condensed Bold" panose="02000000000000000000" pitchFamily="2" charset="0"/>
              </a:rPr>
              <a:t>Reroute current behavior</a:t>
            </a:r>
          </a:p>
        </p:txBody>
      </p:sp>
      <p:sp>
        <p:nvSpPr>
          <p:cNvPr id="47" name="TextBox 47"/>
          <p:cNvSpPr txBox="1"/>
          <p:nvPr/>
        </p:nvSpPr>
        <p:spPr>
          <a:xfrm>
            <a:off x="4477097" y="6016390"/>
            <a:ext cx="3642411" cy="179536"/>
          </a:xfrm>
          <a:prstGeom prst="rect">
            <a:avLst/>
          </a:prstGeom>
        </p:spPr>
        <p:txBody>
          <a:bodyPr wrap="square" lIns="0" tIns="0" rIns="0" bIns="0" rtlCol="0" anchor="t">
            <a:spAutoFit/>
          </a:bodyPr>
          <a:lstStyle/>
          <a:p>
            <a:pPr>
              <a:lnSpc>
                <a:spcPts val="1426"/>
              </a:lnSpc>
            </a:pPr>
            <a:r>
              <a:rPr lang="en-US" sz="1400" spc="43">
                <a:solidFill>
                  <a:srgbClr val="54565C"/>
                </a:solidFill>
                <a:latin typeface="Roboto Condensed Bold" panose="02000000000000000000" pitchFamily="2" charset="0"/>
                <a:ea typeface="Roboto Condensed Bold" panose="02000000000000000000" pitchFamily="2" charset="0"/>
                <a:cs typeface="Roboto Condensed Bold" panose="02000000000000000000" pitchFamily="2" charset="0"/>
              </a:rPr>
              <a:t>Prompt new, health-driven behavior</a:t>
            </a:r>
          </a:p>
        </p:txBody>
      </p:sp>
      <p:sp>
        <p:nvSpPr>
          <p:cNvPr id="3" name="Title 1">
            <a:extLst>
              <a:ext uri="{FF2B5EF4-FFF2-40B4-BE49-F238E27FC236}">
                <a16:creationId xmlns:a16="http://schemas.microsoft.com/office/drawing/2014/main" id="{00DB2BF0-864A-C4C7-6923-11BDBD85FA3C}"/>
              </a:ext>
            </a:extLst>
          </p:cNvPr>
          <p:cNvSpPr txBox="1">
            <a:spLocks/>
          </p:cNvSpPr>
          <p:nvPr/>
        </p:nvSpPr>
        <p:spPr>
          <a:xfrm>
            <a:off x="283467" y="408966"/>
            <a:ext cx="8375656" cy="609600"/>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defRPr/>
            </a:pPr>
            <a:r>
              <a:rPr lang="en-US" sz="3150">
                <a:latin typeface="Roboto"/>
                <a:ea typeface="Roboto"/>
              </a:rPr>
              <a:t>Healthcare Attitudes &amp; Changing Behavior</a:t>
            </a:r>
          </a:p>
        </p:txBody>
      </p:sp>
      <p:sp>
        <p:nvSpPr>
          <p:cNvPr id="4" name="Rectangle 3">
            <a:extLst>
              <a:ext uri="{FF2B5EF4-FFF2-40B4-BE49-F238E27FC236}">
                <a16:creationId xmlns:a16="http://schemas.microsoft.com/office/drawing/2014/main" id="{097D66E8-861F-0F54-FD91-0E39C9BD7263}"/>
              </a:ext>
            </a:extLst>
          </p:cNvPr>
          <p:cNvSpPr/>
          <p:nvPr/>
        </p:nvSpPr>
        <p:spPr>
          <a:xfrm>
            <a:off x="8555134" y="0"/>
            <a:ext cx="3690652" cy="6858001"/>
          </a:xfrm>
          <a:prstGeom prst="rect">
            <a:avLst/>
          </a:prstGeom>
          <a:solidFill>
            <a:schemeClr val="bg1">
              <a:lumMod val="95000"/>
            </a:schemeClr>
          </a:solidFill>
          <a:ln>
            <a:solidFill>
              <a:srgbClr val="F0F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DBBCB1-B48B-5C42-FBF0-1936D7D5E63D}"/>
              </a:ext>
            </a:extLst>
          </p:cNvPr>
          <p:cNvSpPr txBox="1"/>
          <p:nvPr/>
        </p:nvSpPr>
        <p:spPr>
          <a:xfrm>
            <a:off x="9158427" y="2520077"/>
            <a:ext cx="3023171" cy="830997"/>
          </a:xfrm>
          <a:prstGeom prst="rect">
            <a:avLst/>
          </a:prstGeom>
          <a:noFill/>
        </p:spPr>
        <p:txBody>
          <a:bodyPr wrap="square">
            <a:spAutoFit/>
          </a:bodyPr>
          <a:lstStyle/>
          <a:p>
            <a:r>
              <a:rPr lang="en-US" sz="1600" b="1" i="0" u="none" strike="noStrike">
                <a:solidFill>
                  <a:srgbClr val="EE4236"/>
                </a:solidFill>
                <a:effectLst/>
                <a:latin typeface="Roboto" panose="02000000000000000000" pitchFamily="2" charset="0"/>
              </a:rPr>
              <a:t>Fogg Behavior Model</a:t>
            </a:r>
          </a:p>
          <a:p>
            <a:r>
              <a:rPr lang="en-US" sz="1600" i="0" u="none" strike="noStrike">
                <a:solidFill>
                  <a:srgbClr val="55555B"/>
                </a:solidFill>
                <a:effectLst/>
                <a:latin typeface="Roboto" panose="02000000000000000000" pitchFamily="2" charset="0"/>
              </a:rPr>
              <a:t>Make it easy, </a:t>
            </a:r>
            <a:r>
              <a:rPr lang="en-US" sz="1600">
                <a:solidFill>
                  <a:srgbClr val="55555B"/>
                </a:solidFill>
                <a:latin typeface="Roboto" panose="02000000000000000000" pitchFamily="2" charset="0"/>
              </a:rPr>
              <a:t>understand motivation, and prompt</a:t>
            </a:r>
            <a:endParaRPr lang="en-US" sz="1600"/>
          </a:p>
        </p:txBody>
      </p:sp>
      <p:sp>
        <p:nvSpPr>
          <p:cNvPr id="54" name="TextBox 53">
            <a:extLst>
              <a:ext uri="{FF2B5EF4-FFF2-40B4-BE49-F238E27FC236}">
                <a16:creationId xmlns:a16="http://schemas.microsoft.com/office/drawing/2014/main" id="{EE40D0F3-AE46-BC57-3316-B5AA58BC8BF9}"/>
              </a:ext>
            </a:extLst>
          </p:cNvPr>
          <p:cNvSpPr txBox="1"/>
          <p:nvPr/>
        </p:nvSpPr>
        <p:spPr>
          <a:xfrm>
            <a:off x="9181091" y="3751935"/>
            <a:ext cx="3019976" cy="830997"/>
          </a:xfrm>
          <a:prstGeom prst="rect">
            <a:avLst/>
          </a:prstGeom>
          <a:noFill/>
        </p:spPr>
        <p:txBody>
          <a:bodyPr wrap="square">
            <a:spAutoFit/>
          </a:bodyPr>
          <a:lstStyle/>
          <a:p>
            <a:r>
              <a:rPr lang="en-US" sz="1600" b="1" i="0" u="none" strike="noStrike">
                <a:solidFill>
                  <a:srgbClr val="EE4236"/>
                </a:solidFill>
                <a:effectLst/>
                <a:latin typeface="Roboto" panose="02000000000000000000" pitchFamily="2" charset="0"/>
              </a:rPr>
              <a:t>Health Behavior Change Model</a:t>
            </a:r>
          </a:p>
          <a:p>
            <a:r>
              <a:rPr lang="en-US" sz="1600" i="0" u="none" strike="noStrike">
                <a:solidFill>
                  <a:srgbClr val="55555B"/>
                </a:solidFill>
                <a:effectLst/>
                <a:latin typeface="Roboto" panose="02000000000000000000" pitchFamily="2" charset="0"/>
              </a:rPr>
              <a:t>Educate members on how FSH will help achieve goals </a:t>
            </a:r>
            <a:endParaRPr lang="en-US" sz="1600"/>
          </a:p>
        </p:txBody>
      </p:sp>
      <p:sp>
        <p:nvSpPr>
          <p:cNvPr id="56" name="TextBox 55">
            <a:extLst>
              <a:ext uri="{FF2B5EF4-FFF2-40B4-BE49-F238E27FC236}">
                <a16:creationId xmlns:a16="http://schemas.microsoft.com/office/drawing/2014/main" id="{B9AA93FA-6DB1-838F-6664-1343F5807108}"/>
              </a:ext>
            </a:extLst>
          </p:cNvPr>
          <p:cNvSpPr txBox="1"/>
          <p:nvPr/>
        </p:nvSpPr>
        <p:spPr>
          <a:xfrm>
            <a:off x="9169734" y="4953016"/>
            <a:ext cx="3246235" cy="830997"/>
          </a:xfrm>
          <a:prstGeom prst="rect">
            <a:avLst/>
          </a:prstGeom>
          <a:noFill/>
        </p:spPr>
        <p:txBody>
          <a:bodyPr wrap="square">
            <a:spAutoFit/>
          </a:bodyPr>
          <a:lstStyle/>
          <a:p>
            <a:r>
              <a:rPr lang="en-US" sz="1600" b="1">
                <a:solidFill>
                  <a:srgbClr val="EE4236"/>
                </a:solidFill>
                <a:latin typeface="Roboto" panose="02000000000000000000" pitchFamily="2" charset="0"/>
              </a:rPr>
              <a:t>Nudge Theory (Personalization)</a:t>
            </a:r>
            <a:endParaRPr lang="en-US" sz="1800" b="1" i="0">
              <a:solidFill>
                <a:srgbClr val="EE4236"/>
              </a:solidFill>
              <a:effectLst/>
              <a:latin typeface="Roboto" panose="02000000000000000000" pitchFamily="2" charset="0"/>
            </a:endParaRPr>
          </a:p>
          <a:p>
            <a:r>
              <a:rPr lang="en-US" sz="1600">
                <a:solidFill>
                  <a:srgbClr val="55555B"/>
                </a:solidFill>
                <a:latin typeface="Roboto" panose="02000000000000000000" pitchFamily="2" charset="0"/>
              </a:rPr>
              <a:t>Deliver the most relevant messaging to each individual.</a:t>
            </a:r>
            <a:endParaRPr lang="en-US" sz="1600" i="0">
              <a:solidFill>
                <a:srgbClr val="55555B"/>
              </a:solidFill>
              <a:effectLst/>
              <a:latin typeface="Roboto" panose="02000000000000000000" pitchFamily="2" charset="0"/>
            </a:endParaRPr>
          </a:p>
        </p:txBody>
      </p:sp>
      <p:sp>
        <p:nvSpPr>
          <p:cNvPr id="61" name="TextBox 32">
            <a:extLst>
              <a:ext uri="{FF2B5EF4-FFF2-40B4-BE49-F238E27FC236}">
                <a16:creationId xmlns:a16="http://schemas.microsoft.com/office/drawing/2014/main" id="{8D24D9B1-E4C9-8CE7-0572-3CC886057784}"/>
              </a:ext>
            </a:extLst>
          </p:cNvPr>
          <p:cNvSpPr txBox="1"/>
          <p:nvPr/>
        </p:nvSpPr>
        <p:spPr>
          <a:xfrm>
            <a:off x="8911704" y="801335"/>
            <a:ext cx="3171174" cy="1292662"/>
          </a:xfrm>
          <a:prstGeom prst="rect">
            <a:avLst/>
          </a:prstGeom>
        </p:spPr>
        <p:txBody>
          <a:bodyPr wrap="square" lIns="0" tIns="0" rIns="0" bIns="0" rtlCol="0" anchor="t">
            <a:spAutoFit/>
          </a:bodyPr>
          <a:lstStyle/>
          <a:p>
            <a:r>
              <a:rPr lang="en-US" sz="2800" spc="173">
                <a:solidFill>
                  <a:srgbClr val="EE4236"/>
                </a:solidFill>
                <a:latin typeface="Roboto Condensed Bold"/>
              </a:rPr>
              <a:t>THE SCIENCE BEHIND OUR MODEL</a:t>
            </a:r>
          </a:p>
        </p:txBody>
      </p:sp>
      <p:sp>
        <p:nvSpPr>
          <p:cNvPr id="68" name="Oval 67">
            <a:extLst>
              <a:ext uri="{FF2B5EF4-FFF2-40B4-BE49-F238E27FC236}">
                <a16:creationId xmlns:a16="http://schemas.microsoft.com/office/drawing/2014/main" id="{CA829729-4CF7-EED1-072C-16D2C5401102}"/>
              </a:ext>
            </a:extLst>
          </p:cNvPr>
          <p:cNvSpPr/>
          <p:nvPr/>
        </p:nvSpPr>
        <p:spPr>
          <a:xfrm>
            <a:off x="1484450" y="5726267"/>
            <a:ext cx="6126480" cy="727898"/>
          </a:xfrm>
          <a:prstGeom prst="ellipse">
            <a:avLst/>
          </a:prstGeom>
          <a:noFill/>
          <a:ln>
            <a:solidFill>
              <a:srgbClr val="EE42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a:extLst>
              <a:ext uri="{FF2B5EF4-FFF2-40B4-BE49-F238E27FC236}">
                <a16:creationId xmlns:a16="http://schemas.microsoft.com/office/drawing/2014/main" id="{E42F2653-9965-09CE-CBAF-A2C5F09B4E34}"/>
              </a:ext>
            </a:extLst>
          </p:cNvPr>
          <p:cNvCxnSpPr>
            <a:cxnSpLocks/>
          </p:cNvCxnSpPr>
          <p:nvPr/>
        </p:nvCxnSpPr>
        <p:spPr>
          <a:xfrm>
            <a:off x="7973283" y="1389290"/>
            <a:ext cx="807462" cy="0"/>
          </a:xfrm>
          <a:prstGeom prst="straightConnector1">
            <a:avLst/>
          </a:prstGeom>
          <a:ln>
            <a:solidFill>
              <a:srgbClr val="EE4236"/>
            </a:solidFill>
            <a:tailEnd type="triangle"/>
          </a:ln>
        </p:spPr>
        <p:style>
          <a:lnRef idx="3">
            <a:schemeClr val="dk1"/>
          </a:lnRef>
          <a:fillRef idx="0">
            <a:schemeClr val="dk1"/>
          </a:fillRef>
          <a:effectRef idx="2">
            <a:schemeClr val="dk1"/>
          </a:effectRef>
          <a:fontRef idx="minor">
            <a:schemeClr val="tx1"/>
          </a:fontRef>
        </p:style>
      </p:cxnSp>
      <p:cxnSp>
        <p:nvCxnSpPr>
          <p:cNvPr id="76" name="Straight Connector 75">
            <a:extLst>
              <a:ext uri="{FF2B5EF4-FFF2-40B4-BE49-F238E27FC236}">
                <a16:creationId xmlns:a16="http://schemas.microsoft.com/office/drawing/2014/main" id="{988BA44C-B90A-7706-8849-424BB29A03F6}"/>
              </a:ext>
            </a:extLst>
          </p:cNvPr>
          <p:cNvCxnSpPr>
            <a:cxnSpLocks/>
          </p:cNvCxnSpPr>
          <p:nvPr/>
        </p:nvCxnSpPr>
        <p:spPr>
          <a:xfrm>
            <a:off x="7973283" y="1378179"/>
            <a:ext cx="827" cy="4715599"/>
          </a:xfrm>
          <a:prstGeom prst="line">
            <a:avLst/>
          </a:prstGeom>
          <a:ln>
            <a:solidFill>
              <a:srgbClr val="EE4236"/>
            </a:solidFill>
          </a:ln>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0F415AFF-63AA-200F-991B-EDC35E79A8C1}"/>
              </a:ext>
            </a:extLst>
          </p:cNvPr>
          <p:cNvCxnSpPr>
            <a:cxnSpLocks/>
          </p:cNvCxnSpPr>
          <p:nvPr/>
        </p:nvCxnSpPr>
        <p:spPr>
          <a:xfrm>
            <a:off x="7607523" y="6083768"/>
            <a:ext cx="365760" cy="3562"/>
          </a:xfrm>
          <a:prstGeom prst="line">
            <a:avLst/>
          </a:prstGeom>
          <a:ln>
            <a:solidFill>
              <a:srgbClr val="EE4236"/>
            </a:solidFill>
          </a:ln>
        </p:spPr>
        <p:style>
          <a:lnRef idx="3">
            <a:schemeClr val="dk1"/>
          </a:lnRef>
          <a:fillRef idx="0">
            <a:schemeClr val="dk1"/>
          </a:fillRef>
          <a:effectRef idx="2">
            <a:schemeClr val="dk1"/>
          </a:effectRef>
          <a:fontRef idx="minor">
            <a:schemeClr val="tx1"/>
          </a:fontRef>
        </p:style>
      </p:cxnSp>
      <p:pic>
        <p:nvPicPr>
          <p:cNvPr id="80" name="Graphic 79" descr="Radio microphone with solid fill">
            <a:extLst>
              <a:ext uri="{FF2B5EF4-FFF2-40B4-BE49-F238E27FC236}">
                <a16:creationId xmlns:a16="http://schemas.microsoft.com/office/drawing/2014/main" id="{B3AC0F3F-E28F-152A-E177-11556E7FCB1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301" y="2622384"/>
            <a:ext cx="365760" cy="365760"/>
          </a:xfrm>
          <a:prstGeom prst="rect">
            <a:avLst/>
          </a:prstGeom>
        </p:spPr>
      </p:pic>
      <p:pic>
        <p:nvPicPr>
          <p:cNvPr id="82" name="Graphic 81" descr="Lightbulb with solid fill">
            <a:extLst>
              <a:ext uri="{FF2B5EF4-FFF2-40B4-BE49-F238E27FC236}">
                <a16:creationId xmlns:a16="http://schemas.microsoft.com/office/drawing/2014/main" id="{86117DA1-5690-9F28-F185-7E70F927376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78841" y="3797144"/>
            <a:ext cx="365760" cy="365760"/>
          </a:xfrm>
          <a:prstGeom prst="rect">
            <a:avLst/>
          </a:prstGeom>
        </p:spPr>
      </p:pic>
      <p:pic>
        <p:nvPicPr>
          <p:cNvPr id="84" name="Graphic 83" descr="Person with idea with solid fill">
            <a:extLst>
              <a:ext uri="{FF2B5EF4-FFF2-40B4-BE49-F238E27FC236}">
                <a16:creationId xmlns:a16="http://schemas.microsoft.com/office/drawing/2014/main" id="{72714E40-2AC0-DA03-6825-78F939D9DB7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90228" y="5011358"/>
            <a:ext cx="365760" cy="365760"/>
          </a:xfrm>
          <a:prstGeom prst="rect">
            <a:avLst/>
          </a:prstGeom>
        </p:spPr>
      </p:pic>
      <p:sp>
        <p:nvSpPr>
          <p:cNvPr id="24" name="Slide Number Placeholder 3">
            <a:extLst>
              <a:ext uri="{FF2B5EF4-FFF2-40B4-BE49-F238E27FC236}">
                <a16:creationId xmlns:a16="http://schemas.microsoft.com/office/drawing/2014/main" id="{D4EE8276-0D81-0FDF-29B6-AD542A7B4751}"/>
              </a:ext>
            </a:extLst>
          </p:cNvPr>
          <p:cNvSpPr>
            <a:spLocks noGrp="1"/>
          </p:cNvSpPr>
          <p:nvPr>
            <p:ph type="sldNum" sz="quarter" idx="12"/>
          </p:nvPr>
        </p:nvSpPr>
        <p:spPr>
          <a:xfrm>
            <a:off x="9225037" y="6397875"/>
            <a:ext cx="2743200" cy="365125"/>
          </a:xfrm>
        </p:spPr>
        <p:txBody>
          <a:bodyPr/>
          <a:lstStyle/>
          <a:p>
            <a:fld id="{003C6C7E-7056-8D40-A58A-D579724F78D0}" type="slidenum">
              <a:rPr lang="en-US" dirty="0" smtClean="0"/>
              <a:t>12</a:t>
            </a:fld>
            <a:endParaRPr lang="en-US"/>
          </a:p>
        </p:txBody>
      </p:sp>
      <p:pic>
        <p:nvPicPr>
          <p:cNvPr id="11" name="Picture 10" descr="A red and grey logo&#10;&#10;Description automatically generated">
            <a:extLst>
              <a:ext uri="{FF2B5EF4-FFF2-40B4-BE49-F238E27FC236}">
                <a16:creationId xmlns:a16="http://schemas.microsoft.com/office/drawing/2014/main" id="{DD501CD3-F1BD-7763-1BF7-D8040F99C1F6}"/>
              </a:ext>
            </a:extLst>
          </p:cNvPr>
          <p:cNvPicPr>
            <a:picLocks noChangeAspect="1"/>
          </p:cNvPicPr>
          <p:nvPr/>
        </p:nvPicPr>
        <p:blipFill>
          <a:blip r:embed="rId10"/>
          <a:stretch>
            <a:fillRect/>
          </a:stretch>
        </p:blipFill>
        <p:spPr>
          <a:xfrm>
            <a:off x="450476" y="5883649"/>
            <a:ext cx="793377" cy="487456"/>
          </a:xfrm>
          <a:prstGeom prst="rect">
            <a:avLst/>
          </a:prstGeom>
        </p:spPr>
      </p:pic>
      <p:sp>
        <p:nvSpPr>
          <p:cNvPr id="2" name="TextBox 13">
            <a:extLst>
              <a:ext uri="{FF2B5EF4-FFF2-40B4-BE49-F238E27FC236}">
                <a16:creationId xmlns:a16="http://schemas.microsoft.com/office/drawing/2014/main" id="{936749AD-A5D5-69A4-4409-BF2E943133D5}"/>
              </a:ext>
            </a:extLst>
          </p:cNvPr>
          <p:cNvSpPr txBox="1"/>
          <p:nvPr/>
        </p:nvSpPr>
        <p:spPr>
          <a:xfrm>
            <a:off x="5302023" y="4829833"/>
            <a:ext cx="249464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EE4236"/>
                </a:solidFill>
                <a:latin typeface="Roboto" panose="02000000000000000000" pitchFamily="2" charset="0"/>
                <a:ea typeface="Roboto" panose="02000000000000000000" pitchFamily="2" charset="0"/>
                <a:cs typeface="Calibri"/>
              </a:rPr>
              <a:t>Coaching, Specialized in Behavior Change </a:t>
            </a:r>
          </a:p>
        </p:txBody>
      </p:sp>
      <p:sp>
        <p:nvSpPr>
          <p:cNvPr id="25" name="TextBox 13">
            <a:extLst>
              <a:ext uri="{FF2B5EF4-FFF2-40B4-BE49-F238E27FC236}">
                <a16:creationId xmlns:a16="http://schemas.microsoft.com/office/drawing/2014/main" id="{711AEFC2-FD86-55B6-7720-B3E179159C69}"/>
              </a:ext>
            </a:extLst>
          </p:cNvPr>
          <p:cNvSpPr txBox="1"/>
          <p:nvPr/>
        </p:nvSpPr>
        <p:spPr>
          <a:xfrm>
            <a:off x="3060173" y="4846298"/>
            <a:ext cx="249464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EE4236"/>
                </a:solidFill>
                <a:latin typeface="Roboto" panose="02000000000000000000" pitchFamily="2" charset="0"/>
                <a:ea typeface="Roboto" panose="02000000000000000000" pitchFamily="2" charset="0"/>
                <a:cs typeface="Calibri"/>
              </a:rPr>
              <a:t>Physical &amp; Mental Health Integration </a:t>
            </a:r>
          </a:p>
        </p:txBody>
      </p:sp>
      <p:sp>
        <p:nvSpPr>
          <p:cNvPr id="26" name="TextBox 13">
            <a:extLst>
              <a:ext uri="{FF2B5EF4-FFF2-40B4-BE49-F238E27FC236}">
                <a16:creationId xmlns:a16="http://schemas.microsoft.com/office/drawing/2014/main" id="{9F38D31D-5AA9-900F-FBF0-8D1E8D89D1BC}"/>
              </a:ext>
            </a:extLst>
          </p:cNvPr>
          <p:cNvSpPr txBox="1"/>
          <p:nvPr/>
        </p:nvSpPr>
        <p:spPr>
          <a:xfrm>
            <a:off x="506918" y="4829832"/>
            <a:ext cx="262942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EE4236"/>
                </a:solidFill>
                <a:latin typeface="Roboto" panose="02000000000000000000" pitchFamily="2" charset="0"/>
                <a:ea typeface="Roboto" panose="02000000000000000000" pitchFamily="2" charset="0"/>
                <a:cs typeface="Calibri"/>
              </a:rPr>
              <a:t>Access to $0, Network Agnostic Counseling</a:t>
            </a:r>
          </a:p>
        </p:txBody>
      </p:sp>
    </p:spTree>
    <p:extLst>
      <p:ext uri="{BB962C8B-B14F-4D97-AF65-F5344CB8AC3E}">
        <p14:creationId xmlns:p14="http://schemas.microsoft.com/office/powerpoint/2010/main" val="3171989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07FEF21-4C00-693D-27CF-06142CFDC986}"/>
              </a:ext>
            </a:extLst>
          </p:cNvPr>
          <p:cNvSpPr/>
          <p:nvPr/>
        </p:nvSpPr>
        <p:spPr>
          <a:xfrm>
            <a:off x="5407228" y="0"/>
            <a:ext cx="6784772" cy="6857909"/>
          </a:xfrm>
          <a:prstGeom prst="rect">
            <a:avLst/>
          </a:prstGeom>
          <a:solidFill>
            <a:schemeClr val="bg1">
              <a:lumMod val="95000"/>
            </a:schemeClr>
          </a:solidFill>
          <a:ln>
            <a:noFill/>
          </a:ln>
          <a:effectLst>
            <a:innerShdw blurRad="63500" dist="50800" dir="108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lide Number Placeholder 3">
            <a:extLst>
              <a:ext uri="{FF2B5EF4-FFF2-40B4-BE49-F238E27FC236}">
                <a16:creationId xmlns:a16="http://schemas.microsoft.com/office/drawing/2014/main" id="{815FDF21-875D-7F23-00A1-6065871E725B}"/>
              </a:ext>
            </a:extLst>
          </p:cNvPr>
          <p:cNvSpPr txBox="1">
            <a:spLocks/>
          </p:cNvSpPr>
          <p:nvPr/>
        </p:nvSpPr>
        <p:spPr>
          <a:xfrm>
            <a:off x="9225037" y="6397875"/>
            <a:ext cx="2743200" cy="365125"/>
          </a:xfrm>
          <a:prstGeom prst="rect">
            <a:avLst/>
          </a:prstGeom>
          <a:noFill/>
          <a:ln>
            <a:noFill/>
          </a:ln>
        </p:spPr>
        <p:txBody>
          <a:bodyPr spcFirstLastPara="1" vert="horz" wrap="square" lIns="91350" tIns="45675" rIns="91350" bIns="45675" rtlCol="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1pPr>
            <a:lvl2pPr marL="0" marR="0" lvl="1"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2pPr>
            <a:lvl3pPr marL="0" marR="0" lvl="2"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3pPr>
            <a:lvl4pPr marL="0" marR="0" lvl="3"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4pPr>
            <a:lvl5pPr marL="0" marR="0" lvl="4"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5pPr>
            <a:lvl6pPr marL="0" marR="0" lvl="5"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6pPr>
            <a:lvl7pPr marL="0" marR="0" lvl="6"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7pPr>
            <a:lvl8pPr marL="0" marR="0" lvl="7"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8pPr>
            <a:lvl9pPr marL="0" marR="0" lvl="8"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9pPr>
          </a:lstStyle>
          <a:p>
            <a:fld id="{003C6C7E-7056-8D40-A58A-D579724F78D0}" type="slidenum">
              <a:rPr lang="en-US" dirty="0" smtClean="0"/>
              <a:pPr/>
              <a:t>13</a:t>
            </a:fld>
            <a:endParaRPr lang="en-US"/>
          </a:p>
        </p:txBody>
      </p:sp>
      <p:sp>
        <p:nvSpPr>
          <p:cNvPr id="3" name="Title 1">
            <a:extLst>
              <a:ext uri="{FF2B5EF4-FFF2-40B4-BE49-F238E27FC236}">
                <a16:creationId xmlns:a16="http://schemas.microsoft.com/office/drawing/2014/main" id="{3DCFD419-921C-C6DB-1870-F2D2BE4D118D}"/>
              </a:ext>
            </a:extLst>
          </p:cNvPr>
          <p:cNvSpPr txBox="1">
            <a:spLocks/>
          </p:cNvSpPr>
          <p:nvPr/>
        </p:nvSpPr>
        <p:spPr>
          <a:xfrm>
            <a:off x="202506" y="427346"/>
            <a:ext cx="4578381" cy="609600"/>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defRPr/>
            </a:pPr>
            <a:r>
              <a:rPr lang="en-US" sz="3200" dirty="0">
                <a:latin typeface="Roboto"/>
                <a:ea typeface="Roboto"/>
              </a:rPr>
              <a:t>Primary Care Strategy</a:t>
            </a:r>
            <a:endParaRPr lang="en-US" sz="2800" dirty="0"/>
          </a:p>
        </p:txBody>
      </p:sp>
      <p:pic>
        <p:nvPicPr>
          <p:cNvPr id="46" name="Graphic 45">
            <a:extLst>
              <a:ext uri="{FF2B5EF4-FFF2-40B4-BE49-F238E27FC236}">
                <a16:creationId xmlns:a16="http://schemas.microsoft.com/office/drawing/2014/main" id="{4E3C04FC-8AC7-02ED-7375-28097FB169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6" y="6320644"/>
            <a:ext cx="1811923" cy="312718"/>
          </a:xfrm>
          <a:prstGeom prst="rect">
            <a:avLst/>
          </a:prstGeom>
        </p:spPr>
      </p:pic>
      <p:sp>
        <p:nvSpPr>
          <p:cNvPr id="18" name="TextBox 17">
            <a:extLst>
              <a:ext uri="{FF2B5EF4-FFF2-40B4-BE49-F238E27FC236}">
                <a16:creationId xmlns:a16="http://schemas.microsoft.com/office/drawing/2014/main" id="{330CD30F-FCEC-4B92-0315-30E001C288DC}"/>
              </a:ext>
            </a:extLst>
          </p:cNvPr>
          <p:cNvSpPr txBox="1"/>
          <p:nvPr/>
        </p:nvSpPr>
        <p:spPr>
          <a:xfrm>
            <a:off x="7329564" y="5291952"/>
            <a:ext cx="3407009" cy="2092881"/>
          </a:xfrm>
          <a:prstGeom prst="rect">
            <a:avLst/>
          </a:prstGeom>
          <a:noFill/>
        </p:spPr>
        <p:txBody>
          <a:bodyPr wrap="square" lIns="91440" tIns="45720" rIns="91440" bIns="45720" anchor="t">
            <a:spAutoFit/>
          </a:bodyPr>
          <a:lstStyle/>
          <a:p>
            <a:pPr algn="ctr"/>
            <a:r>
              <a:rPr lang="en-US" sz="1800" b="1" dirty="0">
                <a:solidFill>
                  <a:srgbClr val="55555B"/>
                </a:solidFill>
                <a:latin typeface="Roboto"/>
                <a:ea typeface="Roboto"/>
              </a:rPr>
              <a:t>$0 Patient Copay</a:t>
            </a:r>
          </a:p>
          <a:p>
            <a:pPr algn="ctr"/>
            <a:endParaRPr lang="en-US" sz="1000" b="1" dirty="0">
              <a:solidFill>
                <a:srgbClr val="55555B"/>
              </a:solidFill>
              <a:latin typeface="Roboto"/>
              <a:ea typeface="Roboto"/>
            </a:endParaRPr>
          </a:p>
          <a:p>
            <a:pPr algn="ctr"/>
            <a:r>
              <a:rPr lang="en-US" b="1" dirty="0">
                <a:solidFill>
                  <a:srgbClr val="55555B"/>
                </a:solidFill>
                <a:latin typeface="Roboto"/>
                <a:ea typeface="Roboto"/>
                <a:cs typeface="Roboto"/>
              </a:rPr>
              <a:t>Appts. As Soon As Next Day</a:t>
            </a:r>
          </a:p>
          <a:p>
            <a:pPr algn="ctr"/>
            <a:endParaRPr lang="en-US" sz="1000" b="1" dirty="0">
              <a:solidFill>
                <a:srgbClr val="55555B"/>
              </a:solidFill>
              <a:latin typeface="Roboto"/>
              <a:ea typeface="Roboto"/>
              <a:cs typeface="Roboto"/>
            </a:endParaRPr>
          </a:p>
          <a:p>
            <a:pPr algn="ctr"/>
            <a:r>
              <a:rPr lang="en-US" b="1" dirty="0">
                <a:solidFill>
                  <a:srgbClr val="55555B"/>
                </a:solidFill>
                <a:latin typeface="Roboto"/>
                <a:ea typeface="Roboto"/>
              </a:rPr>
              <a:t>Phone, App, or Web</a:t>
            </a:r>
            <a:endParaRPr lang="en-US" dirty="0">
              <a:solidFill>
                <a:srgbClr val="55555B"/>
              </a:solidFill>
            </a:endParaRPr>
          </a:p>
          <a:p>
            <a:pPr algn="ctr"/>
            <a:endParaRPr lang="en-US" b="1" dirty="0">
              <a:solidFill>
                <a:srgbClr val="55555B"/>
              </a:solidFill>
              <a:latin typeface="Roboto"/>
              <a:ea typeface="Roboto"/>
              <a:cs typeface="Roboto"/>
            </a:endParaRPr>
          </a:p>
          <a:p>
            <a:pPr algn="ctr"/>
            <a:endParaRPr lang="en-US" b="1" dirty="0">
              <a:solidFill>
                <a:srgbClr val="55555B"/>
              </a:solidFill>
              <a:latin typeface="Roboto"/>
              <a:ea typeface="Roboto"/>
            </a:endParaRPr>
          </a:p>
          <a:p>
            <a:pPr algn="ctr"/>
            <a:endParaRPr lang="en-US" b="1" dirty="0">
              <a:solidFill>
                <a:srgbClr val="55555B"/>
              </a:solidFill>
              <a:latin typeface="Roboto"/>
              <a:ea typeface="Roboto"/>
              <a:cs typeface="Roboto"/>
            </a:endParaRPr>
          </a:p>
        </p:txBody>
      </p:sp>
      <p:pic>
        <p:nvPicPr>
          <p:cNvPr id="2" name="Picture 1">
            <a:extLst>
              <a:ext uri="{FF2B5EF4-FFF2-40B4-BE49-F238E27FC236}">
                <a16:creationId xmlns:a16="http://schemas.microsoft.com/office/drawing/2014/main" id="{9D8D1813-ED9F-8478-CBED-DA4635F853B5}"/>
              </a:ext>
            </a:extLst>
          </p:cNvPr>
          <p:cNvPicPr>
            <a:picLocks noChangeAspect="1"/>
          </p:cNvPicPr>
          <p:nvPr/>
        </p:nvPicPr>
        <p:blipFill>
          <a:blip r:embed="rId5"/>
          <a:stretch>
            <a:fillRect/>
          </a:stretch>
        </p:blipFill>
        <p:spPr>
          <a:xfrm>
            <a:off x="108153" y="1125407"/>
            <a:ext cx="5096569" cy="5106775"/>
          </a:xfrm>
          <a:prstGeom prst="rect">
            <a:avLst/>
          </a:prstGeom>
        </p:spPr>
      </p:pic>
      <p:grpSp>
        <p:nvGrpSpPr>
          <p:cNvPr id="11" name="Group 40">
            <a:extLst>
              <a:ext uri="{FF2B5EF4-FFF2-40B4-BE49-F238E27FC236}">
                <a16:creationId xmlns:a16="http://schemas.microsoft.com/office/drawing/2014/main" id="{35BCF30E-EBE4-8943-FB38-998F05163E01}"/>
              </a:ext>
            </a:extLst>
          </p:cNvPr>
          <p:cNvGrpSpPr/>
          <p:nvPr/>
        </p:nvGrpSpPr>
        <p:grpSpPr>
          <a:xfrm>
            <a:off x="5759572" y="1036946"/>
            <a:ext cx="6229922" cy="724932"/>
            <a:chOff x="0" y="-9525"/>
            <a:chExt cx="12126075" cy="1449864"/>
          </a:xfrm>
        </p:grpSpPr>
        <p:sp>
          <p:nvSpPr>
            <p:cNvPr id="9" name="TextBox 41">
              <a:extLst>
                <a:ext uri="{FF2B5EF4-FFF2-40B4-BE49-F238E27FC236}">
                  <a16:creationId xmlns:a16="http://schemas.microsoft.com/office/drawing/2014/main" id="{C4246A03-118F-CD23-2D15-70A492F07EBD}"/>
                </a:ext>
              </a:extLst>
            </p:cNvPr>
            <p:cNvSpPr txBox="1"/>
            <p:nvPr/>
          </p:nvSpPr>
          <p:spPr>
            <a:xfrm>
              <a:off x="0" y="-9525"/>
              <a:ext cx="9206117" cy="735458"/>
            </a:xfrm>
            <a:prstGeom prst="rect">
              <a:avLst/>
            </a:prstGeom>
          </p:spPr>
          <p:txBody>
            <a:bodyPr lIns="0" tIns="0" rIns="0" bIns="0" rtlCol="0" anchor="t">
              <a:spAutoFit/>
            </a:bodyPr>
            <a:lstStyle/>
            <a:p>
              <a:pPr>
                <a:lnSpc>
                  <a:spcPct val="148070"/>
                </a:lnSpc>
              </a:pPr>
              <a:r>
                <a:rPr lang="en-US" b="1" dirty="0">
                  <a:solidFill>
                    <a:srgbClr val="EE4236"/>
                  </a:solidFill>
                  <a:latin typeface="Roboto Condensed"/>
                  <a:ea typeface="Roboto Condensed"/>
                  <a:cs typeface="Roboto Condensed"/>
                </a:rPr>
                <a:t>Preventive Care</a:t>
              </a:r>
            </a:p>
          </p:txBody>
        </p:sp>
        <p:sp>
          <p:nvSpPr>
            <p:cNvPr id="10" name="TextBox 42">
              <a:extLst>
                <a:ext uri="{FF2B5EF4-FFF2-40B4-BE49-F238E27FC236}">
                  <a16:creationId xmlns:a16="http://schemas.microsoft.com/office/drawing/2014/main" id="{DA79CB46-79D4-1D18-DDC5-273B8E1762E8}"/>
                </a:ext>
              </a:extLst>
            </p:cNvPr>
            <p:cNvSpPr txBox="1"/>
            <p:nvPr/>
          </p:nvSpPr>
          <p:spPr>
            <a:xfrm>
              <a:off x="19661" y="701675"/>
              <a:ext cx="12106414" cy="738664"/>
            </a:xfrm>
            <a:prstGeom prst="rect">
              <a:avLst/>
            </a:prstGeom>
          </p:spPr>
          <p:txBody>
            <a:bodyPr wrap="square" lIns="0" tIns="0" rIns="0" bIns="0" rtlCol="0" anchor="t">
              <a:spAutoFit/>
            </a:bodyPr>
            <a:lstStyle/>
            <a:p>
              <a:r>
                <a:rPr lang="en-US" sz="1200" dirty="0">
                  <a:solidFill>
                    <a:srgbClr val="55555B"/>
                  </a:solidFill>
                  <a:latin typeface="Roboto"/>
                  <a:ea typeface="Roboto"/>
                  <a:cs typeface="Calibri"/>
                </a:rPr>
                <a:t>Routine check-ups and lab or screening referrals to track overall health. Aligned with United States Preventive Services Task Force (USPSTF) guidelines. </a:t>
              </a:r>
            </a:p>
          </p:txBody>
        </p:sp>
      </p:grpSp>
      <p:grpSp>
        <p:nvGrpSpPr>
          <p:cNvPr id="15" name="Group 40">
            <a:extLst>
              <a:ext uri="{FF2B5EF4-FFF2-40B4-BE49-F238E27FC236}">
                <a16:creationId xmlns:a16="http://schemas.microsoft.com/office/drawing/2014/main" id="{F6B0A5C5-17F7-2FC0-C47C-5EDA98356A6F}"/>
              </a:ext>
            </a:extLst>
          </p:cNvPr>
          <p:cNvGrpSpPr/>
          <p:nvPr/>
        </p:nvGrpSpPr>
        <p:grpSpPr>
          <a:xfrm>
            <a:off x="5761345" y="1828978"/>
            <a:ext cx="6236475" cy="941820"/>
            <a:chOff x="0" y="-9525"/>
            <a:chExt cx="12126075" cy="1233668"/>
          </a:xfrm>
        </p:grpSpPr>
        <p:sp>
          <p:nvSpPr>
            <p:cNvPr id="13" name="TextBox 41">
              <a:extLst>
                <a:ext uri="{FF2B5EF4-FFF2-40B4-BE49-F238E27FC236}">
                  <a16:creationId xmlns:a16="http://schemas.microsoft.com/office/drawing/2014/main" id="{594125FC-B481-B7D4-5465-4B7C90075D32}"/>
                </a:ext>
              </a:extLst>
            </p:cNvPr>
            <p:cNvSpPr txBox="1"/>
            <p:nvPr/>
          </p:nvSpPr>
          <p:spPr>
            <a:xfrm>
              <a:off x="0" y="-9525"/>
              <a:ext cx="9206116" cy="481680"/>
            </a:xfrm>
            <a:prstGeom prst="rect">
              <a:avLst/>
            </a:prstGeom>
          </p:spPr>
          <p:txBody>
            <a:bodyPr lIns="0" tIns="0" rIns="0" bIns="0" rtlCol="0" anchor="t">
              <a:spAutoFit/>
            </a:bodyPr>
            <a:lstStyle/>
            <a:p>
              <a:pPr>
                <a:lnSpc>
                  <a:spcPct val="148070"/>
                </a:lnSpc>
              </a:pPr>
              <a:r>
                <a:rPr lang="en-US" b="1" dirty="0">
                  <a:solidFill>
                    <a:srgbClr val="EE4236"/>
                  </a:solidFill>
                  <a:latin typeface="Roboto Condensed"/>
                  <a:ea typeface="Roboto Condensed"/>
                  <a:cs typeface="Roboto Condensed"/>
                </a:rPr>
                <a:t>Chronic Care</a:t>
              </a:r>
              <a:endParaRPr lang="en-US" dirty="0"/>
            </a:p>
          </p:txBody>
        </p:sp>
        <p:sp>
          <p:nvSpPr>
            <p:cNvPr id="14" name="TextBox 42">
              <a:extLst>
                <a:ext uri="{FF2B5EF4-FFF2-40B4-BE49-F238E27FC236}">
                  <a16:creationId xmlns:a16="http://schemas.microsoft.com/office/drawing/2014/main" id="{DBD84548-703E-80D2-EDBC-5E9A9657E800}"/>
                </a:ext>
              </a:extLst>
            </p:cNvPr>
            <p:cNvSpPr txBox="1"/>
            <p:nvPr/>
          </p:nvSpPr>
          <p:spPr>
            <a:xfrm>
              <a:off x="19660" y="498474"/>
              <a:ext cx="12106415" cy="725669"/>
            </a:xfrm>
            <a:prstGeom prst="rect">
              <a:avLst/>
            </a:prstGeom>
          </p:spPr>
          <p:txBody>
            <a:bodyPr lIns="0" tIns="0" rIns="0" bIns="0" rtlCol="0" anchor="t">
              <a:spAutoFit/>
            </a:bodyPr>
            <a:lstStyle/>
            <a:p>
              <a:r>
                <a:rPr lang="en-US" sz="1200" dirty="0">
                  <a:solidFill>
                    <a:srgbClr val="55555B"/>
                  </a:solidFill>
                  <a:latin typeface="Roboto"/>
                  <a:ea typeface="Roboto"/>
                  <a:cs typeface="Calibri"/>
                </a:rPr>
                <a:t>Through motivational interviewing and more frequent (no limit on the number of visits), longer visits with a doctor, members can get hands-on based support for better disease management for a variety of chronic conditions.</a:t>
              </a:r>
            </a:p>
          </p:txBody>
        </p:sp>
      </p:grpSp>
      <p:grpSp>
        <p:nvGrpSpPr>
          <p:cNvPr id="20" name="Group 40">
            <a:extLst>
              <a:ext uri="{FF2B5EF4-FFF2-40B4-BE49-F238E27FC236}">
                <a16:creationId xmlns:a16="http://schemas.microsoft.com/office/drawing/2014/main" id="{663ECFDB-76C4-2CAD-8596-9E7037B1EF6C}"/>
              </a:ext>
            </a:extLst>
          </p:cNvPr>
          <p:cNvGrpSpPr/>
          <p:nvPr/>
        </p:nvGrpSpPr>
        <p:grpSpPr>
          <a:xfrm>
            <a:off x="5767525" y="2794148"/>
            <a:ext cx="6243782" cy="1121032"/>
            <a:chOff x="0" y="-170108"/>
            <a:chExt cx="12126075" cy="1771842"/>
          </a:xfrm>
        </p:grpSpPr>
        <p:sp>
          <p:nvSpPr>
            <p:cNvPr id="17" name="TextBox 41">
              <a:extLst>
                <a:ext uri="{FF2B5EF4-FFF2-40B4-BE49-F238E27FC236}">
                  <a16:creationId xmlns:a16="http://schemas.microsoft.com/office/drawing/2014/main" id="{1EF673DF-47EF-452C-D8C5-2A9B6B7639B0}"/>
                </a:ext>
              </a:extLst>
            </p:cNvPr>
            <p:cNvSpPr txBox="1"/>
            <p:nvPr/>
          </p:nvSpPr>
          <p:spPr>
            <a:xfrm>
              <a:off x="0" y="-170108"/>
              <a:ext cx="9206118" cy="581212"/>
            </a:xfrm>
            <a:prstGeom prst="rect">
              <a:avLst/>
            </a:prstGeom>
          </p:spPr>
          <p:txBody>
            <a:bodyPr lIns="0" tIns="0" rIns="0" bIns="0" rtlCol="0" anchor="t">
              <a:spAutoFit/>
            </a:bodyPr>
            <a:lstStyle/>
            <a:p>
              <a:pPr>
                <a:lnSpc>
                  <a:spcPct val="148070"/>
                </a:lnSpc>
              </a:pPr>
              <a:r>
                <a:rPr lang="en-US" b="1" dirty="0">
                  <a:solidFill>
                    <a:srgbClr val="EE4236"/>
                  </a:solidFill>
                  <a:latin typeface="Roboto Condensed"/>
                  <a:ea typeface="Roboto Condensed"/>
                  <a:cs typeface="Roboto Condensed"/>
                </a:rPr>
                <a:t>Coaching </a:t>
              </a:r>
              <a:endParaRPr lang="en-US" dirty="0"/>
            </a:p>
          </p:txBody>
        </p:sp>
        <p:sp>
          <p:nvSpPr>
            <p:cNvPr id="19" name="TextBox 42">
              <a:extLst>
                <a:ext uri="{FF2B5EF4-FFF2-40B4-BE49-F238E27FC236}">
                  <a16:creationId xmlns:a16="http://schemas.microsoft.com/office/drawing/2014/main" id="{A68E146D-D513-FBE1-89C9-D92EA0A47775}"/>
                </a:ext>
              </a:extLst>
            </p:cNvPr>
            <p:cNvSpPr txBox="1"/>
            <p:nvPr/>
          </p:nvSpPr>
          <p:spPr>
            <a:xfrm>
              <a:off x="19660" y="434242"/>
              <a:ext cx="12106415" cy="1167492"/>
            </a:xfrm>
            <a:prstGeom prst="rect">
              <a:avLst/>
            </a:prstGeom>
          </p:spPr>
          <p:txBody>
            <a:bodyPr lIns="0" tIns="0" rIns="0" bIns="0" rtlCol="0" anchor="t">
              <a:spAutoFit/>
            </a:bodyPr>
            <a:lstStyle/>
            <a:p>
              <a:r>
                <a:rPr lang="en-US" sz="1200" dirty="0">
                  <a:solidFill>
                    <a:srgbClr val="55555B"/>
                  </a:solidFill>
                  <a:latin typeface="Roboto"/>
                  <a:ea typeface="Roboto"/>
                  <a:cs typeface="Calibri"/>
                </a:rPr>
                <a:t>Wrap-around support from a broader network of providers will be available and members will have access to certified diabetes educators, nutritionists, and certified health coaches for things like tobacco cessation, pregnancy, healthy heart, healthy mom and healthy baby, and more. </a:t>
              </a:r>
              <a:endParaRPr lang="en-US" sz="1200" dirty="0">
                <a:solidFill>
                  <a:srgbClr val="55555B"/>
                </a:solidFill>
                <a:latin typeface="Roboto"/>
                <a:ea typeface="Roboto"/>
                <a:cs typeface="Roboto"/>
              </a:endParaRPr>
            </a:p>
          </p:txBody>
        </p:sp>
      </p:grpSp>
      <p:grpSp>
        <p:nvGrpSpPr>
          <p:cNvPr id="22" name="Group 40">
            <a:extLst>
              <a:ext uri="{FF2B5EF4-FFF2-40B4-BE49-F238E27FC236}">
                <a16:creationId xmlns:a16="http://schemas.microsoft.com/office/drawing/2014/main" id="{FF1BB6B6-D6D4-9E6F-B9B4-C36898F9821A}"/>
              </a:ext>
            </a:extLst>
          </p:cNvPr>
          <p:cNvGrpSpPr/>
          <p:nvPr/>
        </p:nvGrpSpPr>
        <p:grpSpPr>
          <a:xfrm>
            <a:off x="5759572" y="245257"/>
            <a:ext cx="6229922" cy="724932"/>
            <a:chOff x="0" y="-9525"/>
            <a:chExt cx="12126075" cy="1449864"/>
          </a:xfrm>
        </p:grpSpPr>
        <p:sp>
          <p:nvSpPr>
            <p:cNvPr id="23" name="TextBox 41">
              <a:extLst>
                <a:ext uri="{FF2B5EF4-FFF2-40B4-BE49-F238E27FC236}">
                  <a16:creationId xmlns:a16="http://schemas.microsoft.com/office/drawing/2014/main" id="{2A09D370-5250-6270-FACE-096FA1C032C3}"/>
                </a:ext>
              </a:extLst>
            </p:cNvPr>
            <p:cNvSpPr txBox="1"/>
            <p:nvPr/>
          </p:nvSpPr>
          <p:spPr>
            <a:xfrm>
              <a:off x="0" y="-9525"/>
              <a:ext cx="9206117" cy="735458"/>
            </a:xfrm>
            <a:prstGeom prst="rect">
              <a:avLst/>
            </a:prstGeom>
          </p:spPr>
          <p:txBody>
            <a:bodyPr lIns="0" tIns="0" rIns="0" bIns="0" rtlCol="0" anchor="t">
              <a:spAutoFit/>
            </a:bodyPr>
            <a:lstStyle/>
            <a:p>
              <a:pPr>
                <a:lnSpc>
                  <a:spcPct val="148070"/>
                </a:lnSpc>
              </a:pPr>
              <a:r>
                <a:rPr lang="en-US" b="1" dirty="0">
                  <a:solidFill>
                    <a:srgbClr val="EE4236"/>
                  </a:solidFill>
                  <a:latin typeface="Roboto Condensed"/>
                  <a:ea typeface="Roboto Condensed"/>
                  <a:cs typeface="Roboto Condensed"/>
                </a:rPr>
                <a:t>Urgent Care</a:t>
              </a:r>
              <a:endParaRPr lang="en-US" dirty="0"/>
            </a:p>
          </p:txBody>
        </p:sp>
        <p:sp>
          <p:nvSpPr>
            <p:cNvPr id="24" name="TextBox 42">
              <a:extLst>
                <a:ext uri="{FF2B5EF4-FFF2-40B4-BE49-F238E27FC236}">
                  <a16:creationId xmlns:a16="http://schemas.microsoft.com/office/drawing/2014/main" id="{DFD01027-5B0B-37C1-B21E-697C72FFCCAB}"/>
                </a:ext>
              </a:extLst>
            </p:cNvPr>
            <p:cNvSpPr txBox="1"/>
            <p:nvPr/>
          </p:nvSpPr>
          <p:spPr>
            <a:xfrm>
              <a:off x="19661" y="701675"/>
              <a:ext cx="12106414" cy="738664"/>
            </a:xfrm>
            <a:prstGeom prst="rect">
              <a:avLst/>
            </a:prstGeom>
          </p:spPr>
          <p:txBody>
            <a:bodyPr wrap="square" lIns="0" tIns="0" rIns="0" bIns="0" rtlCol="0" anchor="t">
              <a:spAutoFit/>
            </a:bodyPr>
            <a:lstStyle/>
            <a:p>
              <a:r>
                <a:rPr lang="en-US" sz="1200" dirty="0">
                  <a:solidFill>
                    <a:srgbClr val="55555B"/>
                  </a:solidFill>
                  <a:latin typeface="Roboto"/>
                  <a:ea typeface="Roboto"/>
                  <a:cs typeface="Roboto"/>
                </a:rPr>
                <a:t>24/7 access to a virtual doctor for minor illness and injury. Connect in minutes via phone, app, or web.</a:t>
              </a:r>
            </a:p>
          </p:txBody>
        </p:sp>
      </p:grpSp>
      <p:grpSp>
        <p:nvGrpSpPr>
          <p:cNvPr id="4" name="Group 40">
            <a:extLst>
              <a:ext uri="{FF2B5EF4-FFF2-40B4-BE49-F238E27FC236}">
                <a16:creationId xmlns:a16="http://schemas.microsoft.com/office/drawing/2014/main" id="{494C50C7-E2D5-3F71-98C4-BCB8AD349259}"/>
              </a:ext>
            </a:extLst>
          </p:cNvPr>
          <p:cNvGrpSpPr/>
          <p:nvPr/>
        </p:nvGrpSpPr>
        <p:grpSpPr>
          <a:xfrm>
            <a:off x="5777648" y="3990477"/>
            <a:ext cx="6243782" cy="964322"/>
            <a:chOff x="0" y="-170108"/>
            <a:chExt cx="12126075" cy="1524155"/>
          </a:xfrm>
        </p:grpSpPr>
        <p:sp>
          <p:nvSpPr>
            <p:cNvPr id="5" name="TextBox 41">
              <a:extLst>
                <a:ext uri="{FF2B5EF4-FFF2-40B4-BE49-F238E27FC236}">
                  <a16:creationId xmlns:a16="http://schemas.microsoft.com/office/drawing/2014/main" id="{DF8D635A-2263-83D0-BE5F-52F55E13DC67}"/>
                </a:ext>
              </a:extLst>
            </p:cNvPr>
            <p:cNvSpPr txBox="1"/>
            <p:nvPr/>
          </p:nvSpPr>
          <p:spPr>
            <a:xfrm>
              <a:off x="0" y="-170108"/>
              <a:ext cx="9206118" cy="581212"/>
            </a:xfrm>
            <a:prstGeom prst="rect">
              <a:avLst/>
            </a:prstGeom>
          </p:spPr>
          <p:txBody>
            <a:bodyPr lIns="0" tIns="0" rIns="0" bIns="0" rtlCol="0" anchor="t">
              <a:spAutoFit/>
            </a:bodyPr>
            <a:lstStyle/>
            <a:p>
              <a:pPr>
                <a:lnSpc>
                  <a:spcPct val="148070"/>
                </a:lnSpc>
              </a:pPr>
              <a:r>
                <a:rPr lang="en-US" b="1" dirty="0">
                  <a:solidFill>
                    <a:srgbClr val="EE4236"/>
                  </a:solidFill>
                  <a:latin typeface="Roboto Condensed"/>
                  <a:ea typeface="Roboto Condensed"/>
                  <a:cs typeface="Roboto Condensed"/>
                </a:rPr>
                <a:t>Advanced Clinical &amp; Benefits Navigation</a:t>
              </a:r>
              <a:endParaRPr lang="en-US" dirty="0"/>
            </a:p>
          </p:txBody>
        </p:sp>
        <p:sp>
          <p:nvSpPr>
            <p:cNvPr id="6" name="TextBox 42">
              <a:extLst>
                <a:ext uri="{FF2B5EF4-FFF2-40B4-BE49-F238E27FC236}">
                  <a16:creationId xmlns:a16="http://schemas.microsoft.com/office/drawing/2014/main" id="{FB42CD8D-7710-76B3-DAB3-0AA22B3D64EE}"/>
                </a:ext>
              </a:extLst>
            </p:cNvPr>
            <p:cNvSpPr txBox="1"/>
            <p:nvPr/>
          </p:nvSpPr>
          <p:spPr>
            <a:xfrm>
              <a:off x="19660" y="434242"/>
              <a:ext cx="12106415" cy="919805"/>
            </a:xfrm>
            <a:prstGeom prst="rect">
              <a:avLst/>
            </a:prstGeom>
          </p:spPr>
          <p:txBody>
            <a:bodyPr lIns="0" tIns="0" rIns="0" bIns="0" rtlCol="0" anchor="t">
              <a:spAutoFit/>
            </a:bodyPr>
            <a:lstStyle/>
            <a:p>
              <a:pPr marL="0" marR="0">
                <a:lnSpc>
                  <a:spcPct val="107000"/>
                </a:lnSpc>
                <a:spcBef>
                  <a:spcPts val="0"/>
                </a:spcBef>
                <a:spcAft>
                  <a:spcPts val="800"/>
                </a:spcAft>
              </a:pPr>
              <a:r>
                <a:rPr lang="en-US" sz="1200" kern="100" dirty="0">
                  <a:solidFill>
                    <a:srgbClr val="55555B"/>
                  </a:solidFill>
                  <a:effectLst/>
                  <a:latin typeface="Roboto" panose="02000000000000000000" pitchFamily="2" charset="0"/>
                  <a:ea typeface="Roboto" panose="02000000000000000000" pitchFamily="2" charset="0"/>
                  <a:cs typeface="Roboto" panose="02000000000000000000" pitchFamily="2" charset="0"/>
                </a:rPr>
                <a:t>Care coordination and referrals based on in-network status, proximity to patient, soonest appointment availability, cost and quality. Nurses to support steerage to other medical benefits. benefits and billing questions, general patient questions and follow-up.</a:t>
              </a:r>
            </a:p>
          </p:txBody>
        </p:sp>
      </p:grpSp>
      <p:sp>
        <p:nvSpPr>
          <p:cNvPr id="8" name="Oval 7">
            <a:extLst>
              <a:ext uri="{FF2B5EF4-FFF2-40B4-BE49-F238E27FC236}">
                <a16:creationId xmlns:a16="http://schemas.microsoft.com/office/drawing/2014/main" id="{7F5D07F5-BF7F-8FFB-B46D-9B2D40FD017E}"/>
              </a:ext>
            </a:extLst>
          </p:cNvPr>
          <p:cNvSpPr/>
          <p:nvPr/>
        </p:nvSpPr>
        <p:spPr>
          <a:xfrm>
            <a:off x="1684195" y="2794148"/>
            <a:ext cx="1973467" cy="180927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eart with pulse with solid fill">
            <a:extLst>
              <a:ext uri="{FF2B5EF4-FFF2-40B4-BE49-F238E27FC236}">
                <a16:creationId xmlns:a16="http://schemas.microsoft.com/office/drawing/2014/main" id="{4D4D817F-01F2-E6D5-C85E-659EAF9200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58517" y="3060661"/>
            <a:ext cx="1423288" cy="1423288"/>
          </a:xfrm>
          <a:prstGeom prst="rect">
            <a:avLst/>
          </a:prstGeom>
        </p:spPr>
      </p:pic>
    </p:spTree>
    <p:extLst>
      <p:ext uri="{BB962C8B-B14F-4D97-AF65-F5344CB8AC3E}">
        <p14:creationId xmlns:p14="http://schemas.microsoft.com/office/powerpoint/2010/main" val="188989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07FEF21-4C00-693D-27CF-06142CFDC986}"/>
              </a:ext>
            </a:extLst>
          </p:cNvPr>
          <p:cNvSpPr/>
          <p:nvPr/>
        </p:nvSpPr>
        <p:spPr>
          <a:xfrm>
            <a:off x="5407229" y="0"/>
            <a:ext cx="6784772" cy="6857909"/>
          </a:xfrm>
          <a:prstGeom prst="rect">
            <a:avLst/>
          </a:prstGeom>
          <a:solidFill>
            <a:schemeClr val="bg1">
              <a:lumMod val="95000"/>
            </a:schemeClr>
          </a:solidFill>
          <a:ln>
            <a:noFill/>
          </a:ln>
          <a:effectLst>
            <a:innerShdw blurRad="63500" dist="50800" dir="108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40"/>
          <p:cNvGrpSpPr/>
          <p:nvPr/>
        </p:nvGrpSpPr>
        <p:grpSpPr>
          <a:xfrm>
            <a:off x="5759572" y="502556"/>
            <a:ext cx="6229922" cy="724932"/>
            <a:chOff x="0" y="-9525"/>
            <a:chExt cx="12126075" cy="1449864"/>
          </a:xfrm>
        </p:grpSpPr>
        <p:sp>
          <p:nvSpPr>
            <p:cNvPr id="41" name="TextBox 41"/>
            <p:cNvSpPr txBox="1"/>
            <p:nvPr/>
          </p:nvSpPr>
          <p:spPr>
            <a:xfrm>
              <a:off x="0" y="-9525"/>
              <a:ext cx="9206117" cy="735458"/>
            </a:xfrm>
            <a:prstGeom prst="rect">
              <a:avLst/>
            </a:prstGeom>
          </p:spPr>
          <p:txBody>
            <a:bodyPr lIns="0" tIns="0" rIns="0" bIns="0" rtlCol="0" anchor="t">
              <a:spAutoFit/>
            </a:bodyPr>
            <a:lstStyle/>
            <a:p>
              <a:pPr>
                <a:lnSpc>
                  <a:spcPct val="148070"/>
                </a:lnSpc>
              </a:pPr>
              <a:r>
                <a:rPr lang="en-US" b="1">
                  <a:solidFill>
                    <a:srgbClr val="EE4236"/>
                  </a:solidFill>
                  <a:latin typeface="Roboto Condensed"/>
                  <a:ea typeface="Roboto Condensed"/>
                  <a:cs typeface="Roboto Condensed"/>
                </a:rPr>
                <a:t>Coaching</a:t>
              </a:r>
              <a:endParaRPr lang="en-US">
                <a:ea typeface="Calibri" panose="020F0502020204030204"/>
                <a:cs typeface="Calibri" panose="020F0502020204030204"/>
              </a:endParaRPr>
            </a:p>
          </p:txBody>
        </p:sp>
        <p:sp>
          <p:nvSpPr>
            <p:cNvPr id="42" name="TextBox 42"/>
            <p:cNvSpPr txBox="1"/>
            <p:nvPr/>
          </p:nvSpPr>
          <p:spPr>
            <a:xfrm>
              <a:off x="19661" y="701675"/>
              <a:ext cx="12106414" cy="738664"/>
            </a:xfrm>
            <a:prstGeom prst="rect">
              <a:avLst/>
            </a:prstGeom>
          </p:spPr>
          <p:txBody>
            <a:bodyPr wrap="square" lIns="0" tIns="0" rIns="0" bIns="0" rtlCol="0" anchor="t">
              <a:spAutoFit/>
            </a:bodyPr>
            <a:lstStyle/>
            <a:p>
              <a:r>
                <a:rPr lang="en-US" sz="1200">
                  <a:solidFill>
                    <a:srgbClr val="55555B"/>
                  </a:solidFill>
                  <a:latin typeface="Roboto"/>
                  <a:ea typeface="Roboto"/>
                  <a:cs typeface="Roboto"/>
                </a:rPr>
                <a:t>Guidance from behavioral coaches around tobacco cessation, lifestyle and wellness goals, etc. </a:t>
              </a:r>
              <a:r>
                <a:rPr lang="en-US" sz="1200">
                  <a:solidFill>
                    <a:schemeClr val="tx1">
                      <a:lumMod val="50000"/>
                      <a:lumOff val="50000"/>
                    </a:schemeClr>
                  </a:solidFill>
                  <a:latin typeface="Roboto"/>
                  <a:ea typeface="Roboto"/>
                  <a:cs typeface="Roboto"/>
                </a:rPr>
                <a:t> </a:t>
              </a:r>
              <a:endParaRPr lang="en-US" sz="12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grpSp>
      <p:sp>
        <p:nvSpPr>
          <p:cNvPr id="45" name="Slide Number Placeholder 3">
            <a:extLst>
              <a:ext uri="{FF2B5EF4-FFF2-40B4-BE49-F238E27FC236}">
                <a16:creationId xmlns:a16="http://schemas.microsoft.com/office/drawing/2014/main" id="{815FDF21-875D-7F23-00A1-6065871E725B}"/>
              </a:ext>
            </a:extLst>
          </p:cNvPr>
          <p:cNvSpPr txBox="1">
            <a:spLocks/>
          </p:cNvSpPr>
          <p:nvPr/>
        </p:nvSpPr>
        <p:spPr>
          <a:xfrm>
            <a:off x="9225037" y="6397875"/>
            <a:ext cx="2743200" cy="365125"/>
          </a:xfrm>
          <a:prstGeom prst="rect">
            <a:avLst/>
          </a:prstGeom>
          <a:noFill/>
          <a:ln>
            <a:noFill/>
          </a:ln>
        </p:spPr>
        <p:txBody>
          <a:bodyPr spcFirstLastPara="1" vert="horz" wrap="square" lIns="91350" tIns="45675" rIns="91350" bIns="45675" rtlCol="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1pPr>
            <a:lvl2pPr marL="0" marR="0" lvl="1"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2pPr>
            <a:lvl3pPr marL="0" marR="0" lvl="2"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3pPr>
            <a:lvl4pPr marL="0" marR="0" lvl="3"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4pPr>
            <a:lvl5pPr marL="0" marR="0" lvl="4"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5pPr>
            <a:lvl6pPr marL="0" marR="0" lvl="5"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6pPr>
            <a:lvl7pPr marL="0" marR="0" lvl="6"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7pPr>
            <a:lvl8pPr marL="0" marR="0" lvl="7"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8pPr>
            <a:lvl9pPr marL="0" marR="0" lvl="8"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9pPr>
          </a:lstStyle>
          <a:p>
            <a:fld id="{003C6C7E-7056-8D40-A58A-D579724F78D0}" type="slidenum">
              <a:rPr lang="en-US" dirty="0" smtClean="0"/>
              <a:pPr/>
              <a:t>14</a:t>
            </a:fld>
            <a:endParaRPr lang="en-US"/>
          </a:p>
        </p:txBody>
      </p:sp>
      <p:sp>
        <p:nvSpPr>
          <p:cNvPr id="3" name="Title 1">
            <a:extLst>
              <a:ext uri="{FF2B5EF4-FFF2-40B4-BE49-F238E27FC236}">
                <a16:creationId xmlns:a16="http://schemas.microsoft.com/office/drawing/2014/main" id="{3DCFD419-921C-C6DB-1870-F2D2BE4D118D}"/>
              </a:ext>
            </a:extLst>
          </p:cNvPr>
          <p:cNvSpPr txBox="1">
            <a:spLocks/>
          </p:cNvSpPr>
          <p:nvPr/>
        </p:nvSpPr>
        <p:spPr>
          <a:xfrm>
            <a:off x="272124" y="326492"/>
            <a:ext cx="4578381" cy="609600"/>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defRPr/>
            </a:pPr>
            <a:r>
              <a:rPr lang="en-US" sz="3200" dirty="0">
                <a:latin typeface="Roboto"/>
                <a:ea typeface="Roboto"/>
              </a:rPr>
              <a:t>Mental Health Strategy</a:t>
            </a:r>
          </a:p>
        </p:txBody>
      </p:sp>
      <p:grpSp>
        <p:nvGrpSpPr>
          <p:cNvPr id="9" name="Group 40">
            <a:extLst>
              <a:ext uri="{FF2B5EF4-FFF2-40B4-BE49-F238E27FC236}">
                <a16:creationId xmlns:a16="http://schemas.microsoft.com/office/drawing/2014/main" id="{319BF200-7D7A-71CC-FA05-BF10C0821A4A}"/>
              </a:ext>
            </a:extLst>
          </p:cNvPr>
          <p:cNvGrpSpPr/>
          <p:nvPr/>
        </p:nvGrpSpPr>
        <p:grpSpPr>
          <a:xfrm>
            <a:off x="5761345" y="1245107"/>
            <a:ext cx="6236475" cy="1233701"/>
            <a:chOff x="0" y="-9525"/>
            <a:chExt cx="12126075" cy="1615996"/>
          </a:xfrm>
        </p:grpSpPr>
        <p:sp>
          <p:nvSpPr>
            <p:cNvPr id="10" name="TextBox 41">
              <a:extLst>
                <a:ext uri="{FF2B5EF4-FFF2-40B4-BE49-F238E27FC236}">
                  <a16:creationId xmlns:a16="http://schemas.microsoft.com/office/drawing/2014/main" id="{D2B095A6-04BB-3215-82E0-CAFFE9EC2BA5}"/>
                </a:ext>
              </a:extLst>
            </p:cNvPr>
            <p:cNvSpPr txBox="1"/>
            <p:nvPr/>
          </p:nvSpPr>
          <p:spPr>
            <a:xfrm>
              <a:off x="0" y="-9525"/>
              <a:ext cx="9206116" cy="735458"/>
            </a:xfrm>
            <a:prstGeom prst="rect">
              <a:avLst/>
            </a:prstGeom>
          </p:spPr>
          <p:txBody>
            <a:bodyPr lIns="0" tIns="0" rIns="0" bIns="0" rtlCol="0" anchor="t">
              <a:spAutoFit/>
            </a:bodyPr>
            <a:lstStyle/>
            <a:p>
              <a:pPr>
                <a:lnSpc>
                  <a:spcPct val="148070"/>
                </a:lnSpc>
              </a:pPr>
              <a:r>
                <a:rPr lang="en-US" b="1">
                  <a:solidFill>
                    <a:srgbClr val="EE4236"/>
                  </a:solidFill>
                  <a:latin typeface="Roboto Condensed"/>
                  <a:ea typeface="Roboto Condensed"/>
                  <a:cs typeface="Roboto Condensed"/>
                </a:rPr>
                <a:t>Individual, Family, &amp; Couples Counseling</a:t>
              </a:r>
              <a:endParaRPr lang="en-US">
                <a:ea typeface="Calibri" panose="020F0502020204030204"/>
                <a:cs typeface="Calibri" panose="020F0502020204030204"/>
              </a:endParaRPr>
            </a:p>
          </p:txBody>
        </p:sp>
        <p:sp>
          <p:nvSpPr>
            <p:cNvPr id="11" name="TextBox 42">
              <a:extLst>
                <a:ext uri="{FF2B5EF4-FFF2-40B4-BE49-F238E27FC236}">
                  <a16:creationId xmlns:a16="http://schemas.microsoft.com/office/drawing/2014/main" id="{4B07BCD6-EC23-C07D-DB6E-4ACE315B1D33}"/>
                </a:ext>
              </a:extLst>
            </p:cNvPr>
            <p:cNvSpPr txBox="1"/>
            <p:nvPr/>
          </p:nvSpPr>
          <p:spPr>
            <a:xfrm>
              <a:off x="19660" y="498475"/>
              <a:ext cx="12106415" cy="1107996"/>
            </a:xfrm>
            <a:prstGeom prst="rect">
              <a:avLst/>
            </a:prstGeom>
          </p:spPr>
          <p:txBody>
            <a:bodyPr lIns="0" tIns="0" rIns="0" bIns="0" rtlCol="0" anchor="t">
              <a:spAutoFit/>
            </a:bodyPr>
            <a:lstStyle/>
            <a:p>
              <a:r>
                <a:rPr lang="en-US" sz="1200">
                  <a:solidFill>
                    <a:srgbClr val="54565C"/>
                  </a:solidFill>
                  <a:latin typeface="Roboto"/>
                  <a:ea typeface="Roboto"/>
                  <a:cs typeface="Roboto"/>
                </a:rPr>
                <a:t>Short-term and long-term therapy from licensed psychologists and LCSWs based in cognitive behavioral science. Support for things like grief, anxiety, stress, depression, substance use, family issues, workplace issues, couples counseling, etc. </a:t>
              </a:r>
              <a:endParaRPr lang="en-US" sz="1200">
                <a:solidFill>
                  <a:srgbClr val="54565C"/>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12" name="Group 40">
            <a:extLst>
              <a:ext uri="{FF2B5EF4-FFF2-40B4-BE49-F238E27FC236}">
                <a16:creationId xmlns:a16="http://schemas.microsoft.com/office/drawing/2014/main" id="{4B632444-F5C5-16B5-38F3-D3472D59CCCC}"/>
              </a:ext>
            </a:extLst>
          </p:cNvPr>
          <p:cNvGrpSpPr/>
          <p:nvPr/>
        </p:nvGrpSpPr>
        <p:grpSpPr>
          <a:xfrm>
            <a:off x="5767525" y="2217380"/>
            <a:ext cx="6243782" cy="616042"/>
            <a:chOff x="0" y="-170108"/>
            <a:chExt cx="12126075" cy="973682"/>
          </a:xfrm>
        </p:grpSpPr>
        <p:sp>
          <p:nvSpPr>
            <p:cNvPr id="13" name="TextBox 41">
              <a:extLst>
                <a:ext uri="{FF2B5EF4-FFF2-40B4-BE49-F238E27FC236}">
                  <a16:creationId xmlns:a16="http://schemas.microsoft.com/office/drawing/2014/main" id="{2CEE9035-7BEF-E834-4F1A-1CF240D4E8E8}"/>
                </a:ext>
              </a:extLst>
            </p:cNvPr>
            <p:cNvSpPr txBox="1"/>
            <p:nvPr/>
          </p:nvSpPr>
          <p:spPr>
            <a:xfrm>
              <a:off x="0" y="-170108"/>
              <a:ext cx="9206118" cy="735457"/>
            </a:xfrm>
            <a:prstGeom prst="rect">
              <a:avLst/>
            </a:prstGeom>
          </p:spPr>
          <p:txBody>
            <a:bodyPr lIns="0" tIns="0" rIns="0" bIns="0" rtlCol="0" anchor="t">
              <a:spAutoFit/>
            </a:bodyPr>
            <a:lstStyle/>
            <a:p>
              <a:pPr>
                <a:lnSpc>
                  <a:spcPct val="148070"/>
                </a:lnSpc>
              </a:pPr>
              <a:r>
                <a:rPr lang="en-US" b="1">
                  <a:solidFill>
                    <a:srgbClr val="EE4236"/>
                  </a:solidFill>
                  <a:latin typeface="Roboto Condensed"/>
                  <a:ea typeface="Roboto Condensed"/>
                  <a:cs typeface="Roboto Condensed"/>
                </a:rPr>
                <a:t>Prescriptions </a:t>
              </a:r>
              <a:endParaRPr lang="en-US">
                <a:ea typeface="Calibri" panose="020F0502020204030204"/>
                <a:cs typeface="Calibri" panose="020F0502020204030204"/>
              </a:endParaRPr>
            </a:p>
          </p:txBody>
        </p:sp>
        <p:sp>
          <p:nvSpPr>
            <p:cNvPr id="14" name="TextBox 42">
              <a:extLst>
                <a:ext uri="{FF2B5EF4-FFF2-40B4-BE49-F238E27FC236}">
                  <a16:creationId xmlns:a16="http://schemas.microsoft.com/office/drawing/2014/main" id="{B4FAC1F4-0276-4406-A2A5-4E4F0EFB3FB9}"/>
                </a:ext>
              </a:extLst>
            </p:cNvPr>
            <p:cNvSpPr txBox="1"/>
            <p:nvPr/>
          </p:nvSpPr>
          <p:spPr>
            <a:xfrm>
              <a:off x="19660" y="434242"/>
              <a:ext cx="12106415" cy="369332"/>
            </a:xfrm>
            <a:prstGeom prst="rect">
              <a:avLst/>
            </a:prstGeom>
          </p:spPr>
          <p:txBody>
            <a:bodyPr lIns="0" tIns="0" rIns="0" bIns="0" rtlCol="0" anchor="t">
              <a:spAutoFit/>
            </a:bodyPr>
            <a:lstStyle/>
            <a:p>
              <a:pPr>
                <a:buClr>
                  <a:schemeClr val="lt1"/>
                </a:buClr>
                <a:buSzPct val="100000"/>
              </a:pPr>
              <a:r>
                <a:rPr lang="en-US" sz="1200">
                  <a:solidFill>
                    <a:srgbClr val="55555B"/>
                  </a:solidFill>
                  <a:latin typeface="Roboto" panose="02000000000000000000" pitchFamily="2" charset="0"/>
                  <a:ea typeface="Roboto" panose="02000000000000000000" pitchFamily="2" charset="0"/>
                  <a:cs typeface="Roboto" panose="02000000000000000000" pitchFamily="2" charset="0"/>
                </a:rPr>
                <a:t>Access to a doctor if pharmacotherapy is needed. Medication support for SSRIs and SNRIs.</a:t>
              </a:r>
            </a:p>
          </p:txBody>
        </p:sp>
      </p:grpSp>
      <p:pic>
        <p:nvPicPr>
          <p:cNvPr id="46" name="Graphic 45">
            <a:extLst>
              <a:ext uri="{FF2B5EF4-FFF2-40B4-BE49-F238E27FC236}">
                <a16:creationId xmlns:a16="http://schemas.microsoft.com/office/drawing/2014/main" id="{4E3C04FC-8AC7-02ED-7375-28097FB169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6" y="6320644"/>
            <a:ext cx="1811923" cy="312718"/>
          </a:xfrm>
          <a:prstGeom prst="rect">
            <a:avLst/>
          </a:prstGeom>
        </p:spPr>
      </p:pic>
      <p:sp>
        <p:nvSpPr>
          <p:cNvPr id="4" name="TextBox 3">
            <a:extLst>
              <a:ext uri="{FF2B5EF4-FFF2-40B4-BE49-F238E27FC236}">
                <a16:creationId xmlns:a16="http://schemas.microsoft.com/office/drawing/2014/main" id="{879B8671-D55A-7FB3-257E-D6F82DF58DE4}"/>
              </a:ext>
            </a:extLst>
          </p:cNvPr>
          <p:cNvSpPr txBox="1"/>
          <p:nvPr/>
        </p:nvSpPr>
        <p:spPr>
          <a:xfrm>
            <a:off x="7014823" y="3585585"/>
            <a:ext cx="3236217" cy="2308324"/>
          </a:xfrm>
          <a:prstGeom prst="rect">
            <a:avLst/>
          </a:prstGeom>
          <a:noFill/>
        </p:spPr>
        <p:txBody>
          <a:bodyPr wrap="square">
            <a:spAutoFit/>
          </a:bodyPr>
          <a:lstStyle/>
          <a:p>
            <a:pPr algn="ctr"/>
            <a:r>
              <a:rPr lang="en-US" sz="1800" b="1" dirty="0">
                <a:solidFill>
                  <a:srgbClr val="55555B"/>
                </a:solidFill>
                <a:latin typeface="Roboto"/>
                <a:ea typeface="Roboto"/>
              </a:rPr>
              <a:t>$0 Patient Copay</a:t>
            </a:r>
          </a:p>
          <a:p>
            <a:pPr algn="ctr"/>
            <a:endParaRPr lang="en-US" b="1" dirty="0">
              <a:solidFill>
                <a:srgbClr val="55555B"/>
              </a:solidFill>
              <a:latin typeface="Roboto"/>
              <a:ea typeface="Roboto"/>
            </a:endParaRPr>
          </a:p>
          <a:p>
            <a:pPr algn="ctr"/>
            <a:r>
              <a:rPr lang="en-US" b="1" dirty="0">
                <a:solidFill>
                  <a:srgbClr val="55555B"/>
                </a:solidFill>
                <a:latin typeface="Roboto"/>
                <a:ea typeface="Roboto"/>
              </a:rPr>
              <a:t>No Pre-Defined Session Limit</a:t>
            </a:r>
          </a:p>
          <a:p>
            <a:pPr algn="ctr"/>
            <a:endParaRPr lang="en-US" b="1" dirty="0">
              <a:solidFill>
                <a:srgbClr val="55555B"/>
              </a:solidFill>
              <a:latin typeface="Roboto"/>
              <a:ea typeface="Roboto"/>
            </a:endParaRPr>
          </a:p>
          <a:p>
            <a:pPr algn="ctr"/>
            <a:r>
              <a:rPr lang="en-US" b="1" dirty="0">
                <a:solidFill>
                  <a:srgbClr val="55555B"/>
                </a:solidFill>
                <a:latin typeface="Roboto"/>
                <a:ea typeface="Roboto"/>
              </a:rPr>
              <a:t>Talk to a Human in Minutes, </a:t>
            </a:r>
          </a:p>
          <a:p>
            <a:pPr algn="ctr"/>
            <a:r>
              <a:rPr lang="en-US" b="1" dirty="0">
                <a:solidFill>
                  <a:srgbClr val="55555B"/>
                </a:solidFill>
                <a:latin typeface="Roboto"/>
                <a:ea typeface="Roboto"/>
              </a:rPr>
              <a:t>Schedule in &lt;3 Days</a:t>
            </a:r>
          </a:p>
          <a:p>
            <a:pPr algn="ctr"/>
            <a:endParaRPr lang="en-US" b="1" dirty="0">
              <a:solidFill>
                <a:srgbClr val="55555B"/>
              </a:solidFill>
              <a:latin typeface="Roboto"/>
              <a:ea typeface="Roboto"/>
            </a:endParaRPr>
          </a:p>
          <a:p>
            <a:pPr algn="ctr"/>
            <a:r>
              <a:rPr lang="en-US" b="1" dirty="0">
                <a:solidFill>
                  <a:srgbClr val="55555B"/>
                </a:solidFill>
                <a:latin typeface="Roboto"/>
                <a:ea typeface="Roboto"/>
              </a:rPr>
              <a:t>Phone, App, or Web</a:t>
            </a:r>
            <a:endParaRPr lang="en-US" dirty="0">
              <a:solidFill>
                <a:srgbClr val="55555B"/>
              </a:solidFill>
            </a:endParaRPr>
          </a:p>
        </p:txBody>
      </p:sp>
      <p:pic>
        <p:nvPicPr>
          <p:cNvPr id="6" name="Picture 5">
            <a:extLst>
              <a:ext uri="{FF2B5EF4-FFF2-40B4-BE49-F238E27FC236}">
                <a16:creationId xmlns:a16="http://schemas.microsoft.com/office/drawing/2014/main" id="{4C5F9D02-373B-06C1-6310-E5A639BFB0EC}"/>
              </a:ext>
            </a:extLst>
          </p:cNvPr>
          <p:cNvPicPr>
            <a:picLocks noChangeAspect="1"/>
          </p:cNvPicPr>
          <p:nvPr/>
        </p:nvPicPr>
        <p:blipFill>
          <a:blip r:embed="rId5"/>
          <a:stretch>
            <a:fillRect/>
          </a:stretch>
        </p:blipFill>
        <p:spPr>
          <a:xfrm>
            <a:off x="180693" y="1115629"/>
            <a:ext cx="4935107" cy="4951234"/>
          </a:xfrm>
          <a:prstGeom prst="rect">
            <a:avLst/>
          </a:prstGeom>
          <a:ln>
            <a:noFill/>
          </a:ln>
        </p:spPr>
      </p:pic>
      <p:sp>
        <p:nvSpPr>
          <p:cNvPr id="2" name="Oval 1">
            <a:extLst>
              <a:ext uri="{FF2B5EF4-FFF2-40B4-BE49-F238E27FC236}">
                <a16:creationId xmlns:a16="http://schemas.microsoft.com/office/drawing/2014/main" id="{56FA279B-5019-CB36-2543-855ED9F03230}"/>
              </a:ext>
            </a:extLst>
          </p:cNvPr>
          <p:cNvSpPr/>
          <p:nvPr/>
        </p:nvSpPr>
        <p:spPr>
          <a:xfrm>
            <a:off x="1760740" y="2682699"/>
            <a:ext cx="1775012" cy="170061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Head with gears with solid fill">
            <a:extLst>
              <a:ext uri="{FF2B5EF4-FFF2-40B4-BE49-F238E27FC236}">
                <a16:creationId xmlns:a16="http://schemas.microsoft.com/office/drawing/2014/main" id="{B4298CA8-8275-6A20-1718-5AD8C87AAF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0635" y="2947974"/>
            <a:ext cx="1275222" cy="1275222"/>
          </a:xfrm>
          <a:prstGeom prst="rect">
            <a:avLst/>
          </a:prstGeom>
        </p:spPr>
      </p:pic>
    </p:spTree>
    <p:extLst>
      <p:ext uri="{BB962C8B-B14F-4D97-AF65-F5344CB8AC3E}">
        <p14:creationId xmlns:p14="http://schemas.microsoft.com/office/powerpoint/2010/main" val="143788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astal San Francisco Peninsula | Half Moon Bay &amp; Pacifica">
            <a:extLst>
              <a:ext uri="{FF2B5EF4-FFF2-40B4-BE49-F238E27FC236}">
                <a16:creationId xmlns:a16="http://schemas.microsoft.com/office/drawing/2014/main" id="{997ABFE8-D665-3B53-17D9-D00B184D4DC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625"/>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C160E5-A2FF-D264-56CB-4A72E05F0873}"/>
              </a:ext>
            </a:extLst>
          </p:cNvPr>
          <p:cNvSpPr txBox="1"/>
          <p:nvPr/>
        </p:nvSpPr>
        <p:spPr>
          <a:xfrm>
            <a:off x="1796142" y="1337763"/>
            <a:ext cx="8792936" cy="4216539"/>
          </a:xfrm>
          <a:prstGeom prst="rect">
            <a:avLst/>
          </a:prstGeom>
          <a:noFill/>
        </p:spPr>
        <p:txBody>
          <a:bodyPr wrap="square" lIns="91440" tIns="45720" rIns="91440" bIns="45720" rtlCol="0" anchor="t">
            <a:spAutoFit/>
          </a:bodyPr>
          <a:lstStyle/>
          <a:p>
            <a:pPr algn="ctr"/>
            <a:r>
              <a:rPr lang="en-US" sz="4000" b="1">
                <a:solidFill>
                  <a:schemeClr val="bg1"/>
                </a:solidFill>
                <a:latin typeface="Candara"/>
                <a:ea typeface="ADLaM Display"/>
                <a:cs typeface="ADLaM Display"/>
              </a:rPr>
              <a:t>When mental health is ultimately recognized as essential to physical health, not an extraneous element of it, then we will have access to true, complete, modern medicine.</a:t>
            </a:r>
            <a:endParaRPr lang="en-US" sz="4000" b="1">
              <a:solidFill>
                <a:schemeClr val="bg1"/>
              </a:solidFill>
              <a:latin typeface="Candara" panose="020E0502030303020204" pitchFamily="34" charset="0"/>
              <a:ea typeface="ADLaM Display" panose="020F0502020204030204" pitchFamily="2" charset="0"/>
              <a:cs typeface="ADLaM Display" panose="020F0502020204030204" pitchFamily="2" charset="0"/>
            </a:endParaRPr>
          </a:p>
          <a:p>
            <a:pPr algn="ctr"/>
            <a:r>
              <a:rPr lang="en-US" sz="2800">
                <a:solidFill>
                  <a:schemeClr val="bg1"/>
                </a:solidFill>
                <a:latin typeface="Candara" panose="020E0502030303020204" pitchFamily="34" charset="0"/>
                <a:ea typeface="ADLaM Display" panose="020F0502020204030204" pitchFamily="2" charset="0"/>
                <a:cs typeface="ADLaM Display" panose="020F0502020204030204" pitchFamily="2" charset="0"/>
              </a:rPr>
              <a:t>John Campo</a:t>
            </a:r>
          </a:p>
          <a:p>
            <a:pPr algn="ctr"/>
            <a:endParaRPr lang="en-US" sz="4000" b="1">
              <a:solidFill>
                <a:schemeClr val="bg1"/>
              </a:solidFill>
              <a:latin typeface="Candara" panose="020E0502030303020204" pitchFamily="34" charset="0"/>
              <a:ea typeface="ADLaM Display" panose="020F0502020204030204" pitchFamily="2" charset="0"/>
              <a:cs typeface="ADLaM Display" panose="020F0502020204030204" pitchFamily="2" charset="0"/>
            </a:endParaRPr>
          </a:p>
        </p:txBody>
      </p:sp>
      <p:pic>
        <p:nvPicPr>
          <p:cNvPr id="2" name="Picture 1" descr="A white text on a black background&#10;&#10;Description automatically generated">
            <a:extLst>
              <a:ext uri="{FF2B5EF4-FFF2-40B4-BE49-F238E27FC236}">
                <a16:creationId xmlns:a16="http://schemas.microsoft.com/office/drawing/2014/main" id="{A8FB08BD-8585-3A63-2039-69B6A9C12F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6" y="6320644"/>
            <a:ext cx="1808038" cy="312718"/>
          </a:xfrm>
          <a:prstGeom prst="rect">
            <a:avLst/>
          </a:prstGeom>
        </p:spPr>
      </p:pic>
    </p:spTree>
    <p:extLst>
      <p:ext uri="{BB962C8B-B14F-4D97-AF65-F5344CB8AC3E}">
        <p14:creationId xmlns:p14="http://schemas.microsoft.com/office/powerpoint/2010/main" val="128133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815FDF21-875D-7F23-00A1-6065871E725B}"/>
              </a:ext>
            </a:extLst>
          </p:cNvPr>
          <p:cNvSpPr txBox="1">
            <a:spLocks/>
          </p:cNvSpPr>
          <p:nvPr/>
        </p:nvSpPr>
        <p:spPr>
          <a:xfrm>
            <a:off x="9225037" y="6397875"/>
            <a:ext cx="2743200" cy="365125"/>
          </a:xfrm>
          <a:prstGeom prst="rect">
            <a:avLst/>
          </a:prstGeom>
          <a:noFill/>
          <a:ln>
            <a:noFill/>
          </a:ln>
        </p:spPr>
        <p:txBody>
          <a:bodyPr spcFirstLastPara="1" vert="horz" wrap="square" lIns="91350" tIns="45675" rIns="91350" bIns="45675" rtlCol="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1pPr>
            <a:lvl2pPr marL="0" marR="0" lvl="1"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2pPr>
            <a:lvl3pPr marL="0" marR="0" lvl="2"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3pPr>
            <a:lvl4pPr marL="0" marR="0" lvl="3"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4pPr>
            <a:lvl5pPr marL="0" marR="0" lvl="4"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5pPr>
            <a:lvl6pPr marL="0" marR="0" lvl="5"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6pPr>
            <a:lvl7pPr marL="0" marR="0" lvl="6"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7pPr>
            <a:lvl8pPr marL="0" marR="0" lvl="7"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8pPr>
            <a:lvl9pPr marL="0" marR="0" lvl="8"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9pPr>
          </a:lstStyle>
          <a:p>
            <a:fld id="{003C6C7E-7056-8D40-A58A-D579724F78D0}" type="slidenum">
              <a:rPr lang="en-US" dirty="0" smtClean="0"/>
              <a:pPr/>
              <a:t>3</a:t>
            </a:fld>
            <a:endParaRPr lang="en-US"/>
          </a:p>
        </p:txBody>
      </p:sp>
      <p:sp>
        <p:nvSpPr>
          <p:cNvPr id="3" name="Title 1">
            <a:extLst>
              <a:ext uri="{FF2B5EF4-FFF2-40B4-BE49-F238E27FC236}">
                <a16:creationId xmlns:a16="http://schemas.microsoft.com/office/drawing/2014/main" id="{3DCFD419-921C-C6DB-1870-F2D2BE4D118D}"/>
              </a:ext>
            </a:extLst>
          </p:cNvPr>
          <p:cNvSpPr txBox="1">
            <a:spLocks/>
          </p:cNvSpPr>
          <p:nvPr/>
        </p:nvSpPr>
        <p:spPr>
          <a:xfrm>
            <a:off x="235271" y="784290"/>
            <a:ext cx="5754562" cy="609600"/>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defRPr/>
            </a:pPr>
            <a:r>
              <a:rPr lang="en-US" sz="3600">
                <a:latin typeface="Roboto"/>
                <a:ea typeface="Roboto"/>
              </a:rPr>
              <a:t>Dimensions of </a:t>
            </a:r>
          </a:p>
          <a:p>
            <a:pPr>
              <a:defRPr/>
            </a:pPr>
            <a:r>
              <a:rPr lang="en-US" sz="3600">
                <a:latin typeface="Roboto"/>
                <a:ea typeface="Roboto"/>
              </a:rPr>
              <a:t>Wellness</a:t>
            </a:r>
            <a:endParaRPr lang="en-US"/>
          </a:p>
        </p:txBody>
      </p:sp>
      <p:pic>
        <p:nvPicPr>
          <p:cNvPr id="46" name="Graphic 45">
            <a:extLst>
              <a:ext uri="{FF2B5EF4-FFF2-40B4-BE49-F238E27FC236}">
                <a16:creationId xmlns:a16="http://schemas.microsoft.com/office/drawing/2014/main" id="{4E3C04FC-8AC7-02ED-7375-28097FB169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6" y="6320644"/>
            <a:ext cx="1811923" cy="312718"/>
          </a:xfrm>
          <a:prstGeom prst="rect">
            <a:avLst/>
          </a:prstGeom>
        </p:spPr>
      </p:pic>
      <p:grpSp>
        <p:nvGrpSpPr>
          <p:cNvPr id="7" name="Group 6">
            <a:extLst>
              <a:ext uri="{FF2B5EF4-FFF2-40B4-BE49-F238E27FC236}">
                <a16:creationId xmlns:a16="http://schemas.microsoft.com/office/drawing/2014/main" id="{C935EC4B-B1A2-37C2-0264-6D7F32D700A5}"/>
              </a:ext>
            </a:extLst>
          </p:cNvPr>
          <p:cNvGrpSpPr/>
          <p:nvPr/>
        </p:nvGrpSpPr>
        <p:grpSpPr>
          <a:xfrm>
            <a:off x="7699306" y="2848637"/>
            <a:ext cx="2416414" cy="2612101"/>
            <a:chOff x="1242737" y="2976997"/>
            <a:chExt cx="2416414" cy="2612101"/>
          </a:xfrm>
        </p:grpSpPr>
        <p:sp>
          <p:nvSpPr>
            <p:cNvPr id="13" name="Oval 12">
              <a:extLst>
                <a:ext uri="{FF2B5EF4-FFF2-40B4-BE49-F238E27FC236}">
                  <a16:creationId xmlns:a16="http://schemas.microsoft.com/office/drawing/2014/main" id="{A53A705E-6EFC-0903-9749-FAA388A59861}"/>
                </a:ext>
              </a:extLst>
            </p:cNvPr>
            <p:cNvSpPr/>
            <p:nvPr/>
          </p:nvSpPr>
          <p:spPr>
            <a:xfrm>
              <a:off x="1387676" y="3173902"/>
              <a:ext cx="2011680" cy="2011680"/>
            </a:xfrm>
            <a:prstGeom prst="ellipse">
              <a:avLst/>
            </a:prstGeom>
            <a:solidFill>
              <a:srgbClr val="EC3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C407BE3-9A72-64E1-C267-EE086612C606}"/>
                </a:ext>
              </a:extLst>
            </p:cNvPr>
            <p:cNvGrpSpPr/>
            <p:nvPr/>
          </p:nvGrpSpPr>
          <p:grpSpPr>
            <a:xfrm>
              <a:off x="1242737" y="2976997"/>
              <a:ext cx="2416414" cy="2612101"/>
              <a:chOff x="7844857" y="2860504"/>
              <a:chExt cx="2416414" cy="2612101"/>
            </a:xfrm>
          </p:grpSpPr>
          <p:sp>
            <p:nvSpPr>
              <p:cNvPr id="22" name="Google Shape;108;p3">
                <a:extLst>
                  <a:ext uri="{FF2B5EF4-FFF2-40B4-BE49-F238E27FC236}">
                    <a16:creationId xmlns:a16="http://schemas.microsoft.com/office/drawing/2014/main" id="{F03FC704-06ED-5325-8136-648D3110B366}"/>
                  </a:ext>
                </a:extLst>
              </p:cNvPr>
              <p:cNvSpPr txBox="1"/>
              <p:nvPr/>
            </p:nvSpPr>
            <p:spPr>
              <a:xfrm rot="18790441">
                <a:off x="7747013" y="2958348"/>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INTELLECTUAL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50" name="Graphic 49" descr="Storytelling with solid fill">
                <a:extLst>
                  <a:ext uri="{FF2B5EF4-FFF2-40B4-BE49-F238E27FC236}">
                    <a16:creationId xmlns:a16="http://schemas.microsoft.com/office/drawing/2014/main" id="{D75C9185-E5B9-1CE0-575D-7BF377A362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1901" y="3445930"/>
                <a:ext cx="1005840" cy="1005840"/>
              </a:xfrm>
              <a:prstGeom prst="rect">
                <a:avLst/>
              </a:prstGeom>
            </p:spPr>
          </p:pic>
        </p:grpSp>
      </p:grpSp>
      <p:grpSp>
        <p:nvGrpSpPr>
          <p:cNvPr id="54" name="Group 53">
            <a:extLst>
              <a:ext uri="{FF2B5EF4-FFF2-40B4-BE49-F238E27FC236}">
                <a16:creationId xmlns:a16="http://schemas.microsoft.com/office/drawing/2014/main" id="{8C4ED0F0-48DE-2688-634D-D2603A9F1833}"/>
              </a:ext>
            </a:extLst>
          </p:cNvPr>
          <p:cNvGrpSpPr/>
          <p:nvPr/>
        </p:nvGrpSpPr>
        <p:grpSpPr>
          <a:xfrm>
            <a:off x="6202169" y="3904230"/>
            <a:ext cx="2612101" cy="2416414"/>
            <a:chOff x="6202169" y="3904230"/>
            <a:chExt cx="2612101" cy="2416414"/>
          </a:xfrm>
        </p:grpSpPr>
        <p:sp>
          <p:nvSpPr>
            <p:cNvPr id="23" name="Google Shape;108;p3">
              <a:extLst>
                <a:ext uri="{FF2B5EF4-FFF2-40B4-BE49-F238E27FC236}">
                  <a16:creationId xmlns:a16="http://schemas.microsoft.com/office/drawing/2014/main" id="{52BE141D-5020-DF95-4DF6-55A01D0AFEF0}"/>
                </a:ext>
              </a:extLst>
            </p:cNvPr>
            <p:cNvSpPr txBox="1"/>
            <p:nvPr/>
          </p:nvSpPr>
          <p:spPr>
            <a:xfrm>
              <a:off x="6202169" y="3904230"/>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PHYSICAL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sp>
          <p:nvSpPr>
            <p:cNvPr id="14" name="Oval 13">
              <a:extLst>
                <a:ext uri="{FF2B5EF4-FFF2-40B4-BE49-F238E27FC236}">
                  <a16:creationId xmlns:a16="http://schemas.microsoft.com/office/drawing/2014/main" id="{5E8CEF41-CB42-16CC-189E-6D4F3F200FCB}"/>
                </a:ext>
              </a:extLst>
            </p:cNvPr>
            <p:cNvSpPr/>
            <p:nvPr/>
          </p:nvSpPr>
          <p:spPr>
            <a:xfrm>
              <a:off x="6533901" y="3948850"/>
              <a:ext cx="2011680" cy="2011680"/>
            </a:xfrm>
            <a:prstGeom prst="ellipse">
              <a:avLst/>
            </a:prstGeom>
            <a:solidFill>
              <a:srgbClr val="EE4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Walk with solid fill">
              <a:extLst>
                <a:ext uri="{FF2B5EF4-FFF2-40B4-BE49-F238E27FC236}">
                  <a16:creationId xmlns:a16="http://schemas.microsoft.com/office/drawing/2014/main" id="{7070B678-8DE6-0618-E9F5-7EF0BF8669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58125" y="4484364"/>
              <a:ext cx="1005840" cy="1005840"/>
            </a:xfrm>
            <a:prstGeom prst="rect">
              <a:avLst/>
            </a:prstGeom>
          </p:spPr>
        </p:pic>
      </p:grpSp>
      <p:grpSp>
        <p:nvGrpSpPr>
          <p:cNvPr id="5" name="Group 4">
            <a:extLst>
              <a:ext uri="{FF2B5EF4-FFF2-40B4-BE49-F238E27FC236}">
                <a16:creationId xmlns:a16="http://schemas.microsoft.com/office/drawing/2014/main" id="{190F66E3-66D5-46D4-9513-BFCEDD58D26D}"/>
              </a:ext>
            </a:extLst>
          </p:cNvPr>
          <p:cNvGrpSpPr/>
          <p:nvPr/>
        </p:nvGrpSpPr>
        <p:grpSpPr>
          <a:xfrm>
            <a:off x="7590647" y="1110664"/>
            <a:ext cx="2416414" cy="2612101"/>
            <a:chOff x="8997396" y="364071"/>
            <a:chExt cx="2416414" cy="2612101"/>
          </a:xfrm>
        </p:grpSpPr>
        <p:sp>
          <p:nvSpPr>
            <p:cNvPr id="12" name="Oval 11">
              <a:extLst>
                <a:ext uri="{FF2B5EF4-FFF2-40B4-BE49-F238E27FC236}">
                  <a16:creationId xmlns:a16="http://schemas.microsoft.com/office/drawing/2014/main" id="{9364CF08-7BF6-E79A-69AD-BED191759ED3}"/>
                </a:ext>
              </a:extLst>
            </p:cNvPr>
            <p:cNvSpPr/>
            <p:nvPr/>
          </p:nvSpPr>
          <p:spPr>
            <a:xfrm>
              <a:off x="9139755" y="664282"/>
              <a:ext cx="2011680" cy="2011680"/>
            </a:xfrm>
            <a:prstGeom prst="ellipse">
              <a:avLst/>
            </a:prstGeom>
            <a:solidFill>
              <a:srgbClr val="E10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E239CE2-F920-DA61-872A-8E575F8A2B85}"/>
                </a:ext>
              </a:extLst>
            </p:cNvPr>
            <p:cNvGrpSpPr/>
            <p:nvPr/>
          </p:nvGrpSpPr>
          <p:grpSpPr>
            <a:xfrm>
              <a:off x="8997396" y="364071"/>
              <a:ext cx="2416414" cy="2612101"/>
              <a:chOff x="7810298" y="1051392"/>
              <a:chExt cx="2416414" cy="2612101"/>
            </a:xfrm>
          </p:grpSpPr>
          <p:sp>
            <p:nvSpPr>
              <p:cNvPr id="20" name="Google Shape;108;p3">
                <a:extLst>
                  <a:ext uri="{FF2B5EF4-FFF2-40B4-BE49-F238E27FC236}">
                    <a16:creationId xmlns:a16="http://schemas.microsoft.com/office/drawing/2014/main" id="{8BD8B784-738B-9E16-4AF9-1A717DCCAF0C}"/>
                  </a:ext>
                </a:extLst>
              </p:cNvPr>
              <p:cNvSpPr txBox="1"/>
              <p:nvPr/>
            </p:nvSpPr>
            <p:spPr>
              <a:xfrm rot="3797686">
                <a:off x="7712454" y="1149236"/>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ENVIRONMENTAL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43" name="Graphic 42" descr="Rain with solid fill">
                <a:extLst>
                  <a:ext uri="{FF2B5EF4-FFF2-40B4-BE49-F238E27FC236}">
                    <a16:creationId xmlns:a16="http://schemas.microsoft.com/office/drawing/2014/main" id="{B5E29EDB-1190-D793-FC5B-BE3A6F37D4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68114" y="1854523"/>
                <a:ext cx="1005840" cy="1005840"/>
              </a:xfrm>
              <a:prstGeom prst="rect">
                <a:avLst/>
              </a:prstGeom>
            </p:spPr>
          </p:pic>
        </p:grpSp>
      </p:grpSp>
      <p:sp>
        <p:nvSpPr>
          <p:cNvPr id="55" name="Google Shape;89;p6">
            <a:extLst>
              <a:ext uri="{FF2B5EF4-FFF2-40B4-BE49-F238E27FC236}">
                <a16:creationId xmlns:a16="http://schemas.microsoft.com/office/drawing/2014/main" id="{48FB63D9-5A13-2E0C-396C-FD8A5BF81429}"/>
              </a:ext>
            </a:extLst>
          </p:cNvPr>
          <p:cNvSpPr txBox="1">
            <a:spLocks/>
          </p:cNvSpPr>
          <p:nvPr/>
        </p:nvSpPr>
        <p:spPr>
          <a:xfrm>
            <a:off x="943137" y="2912051"/>
            <a:ext cx="3371502" cy="69945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r>
              <a:rPr lang="en-US" sz="2400">
                <a:solidFill>
                  <a:srgbClr val="EC3224"/>
                </a:solidFill>
                <a:latin typeface="Roboto Medium" panose="02000000000000000000" pitchFamily="2" charset="0"/>
                <a:ea typeface="Roboto Medium" panose="02000000000000000000" pitchFamily="2" charset="0"/>
                <a:cs typeface="Roboto Medium" panose="02000000000000000000" pitchFamily="2" charset="0"/>
                <a:sym typeface="Roboto Slab"/>
              </a:rPr>
              <a:t>Wellness is multidimensional.</a:t>
            </a:r>
          </a:p>
          <a:p>
            <a:pPr>
              <a:lnSpc>
                <a:spcPct val="115000"/>
              </a:lnSpc>
            </a:pPr>
            <a:endParaRPr lang="en-US" sz="2400">
              <a:solidFill>
                <a:srgbClr val="55555B"/>
              </a:solidFill>
              <a:latin typeface="Roboto"/>
              <a:ea typeface="Roboto Slab"/>
              <a:cs typeface="Roboto Slab"/>
              <a:sym typeface="Roboto Slab"/>
            </a:endParaRPr>
          </a:p>
          <a:p>
            <a:pPr>
              <a:lnSpc>
                <a:spcPct val="115000"/>
              </a:lnSpc>
            </a:pPr>
            <a:endParaRPr lang="en-US" sz="2400">
              <a:solidFill>
                <a:srgbClr val="55555B"/>
              </a:solidFill>
              <a:latin typeface="Roboto"/>
              <a:ea typeface="Roboto Slab"/>
              <a:cs typeface="Roboto Slab"/>
              <a:sym typeface="Roboto Slab"/>
            </a:endParaRPr>
          </a:p>
          <a:p>
            <a:pPr>
              <a:lnSpc>
                <a:spcPct val="115000"/>
              </a:lnSpc>
            </a:pPr>
            <a:endParaRPr lang="en-US" sz="2400">
              <a:solidFill>
                <a:srgbClr val="55555B"/>
              </a:solidFill>
              <a:latin typeface="Roboto"/>
              <a:ea typeface="Roboto Slab"/>
              <a:cs typeface="Roboto Slab"/>
              <a:sym typeface="Roboto Slab"/>
            </a:endParaRPr>
          </a:p>
          <a:p>
            <a:pPr>
              <a:lnSpc>
                <a:spcPct val="115000"/>
              </a:lnSpc>
            </a:pPr>
            <a:endParaRPr lang="en-US">
              <a:solidFill>
                <a:srgbClr val="55555B"/>
              </a:solidFill>
              <a:latin typeface="Roboto"/>
              <a:ea typeface="Roboto Slab"/>
              <a:cs typeface="Roboto Slab"/>
            </a:endParaRPr>
          </a:p>
        </p:txBody>
      </p:sp>
      <p:grpSp>
        <p:nvGrpSpPr>
          <p:cNvPr id="8" name="Group 7">
            <a:extLst>
              <a:ext uri="{FF2B5EF4-FFF2-40B4-BE49-F238E27FC236}">
                <a16:creationId xmlns:a16="http://schemas.microsoft.com/office/drawing/2014/main" id="{0B96453F-353D-8822-1A34-FE58521C778A}"/>
              </a:ext>
            </a:extLst>
          </p:cNvPr>
          <p:cNvGrpSpPr/>
          <p:nvPr/>
        </p:nvGrpSpPr>
        <p:grpSpPr>
          <a:xfrm>
            <a:off x="4744993" y="3007753"/>
            <a:ext cx="2416414" cy="2612101"/>
            <a:chOff x="4744993" y="3007753"/>
            <a:chExt cx="2416414" cy="2612101"/>
          </a:xfrm>
        </p:grpSpPr>
        <p:sp>
          <p:nvSpPr>
            <p:cNvPr id="25" name="Google Shape;108;p3">
              <a:extLst>
                <a:ext uri="{FF2B5EF4-FFF2-40B4-BE49-F238E27FC236}">
                  <a16:creationId xmlns:a16="http://schemas.microsoft.com/office/drawing/2014/main" id="{64C87C45-6DC2-2C5F-59A8-3AFA253EAFB3}"/>
                </a:ext>
              </a:extLst>
            </p:cNvPr>
            <p:cNvSpPr txBox="1"/>
            <p:nvPr/>
          </p:nvSpPr>
          <p:spPr>
            <a:xfrm rot="3317389">
              <a:off x="4647149" y="3105597"/>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VOCATIONAL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sp>
          <p:nvSpPr>
            <p:cNvPr id="15" name="Oval 14">
              <a:extLst>
                <a:ext uri="{FF2B5EF4-FFF2-40B4-BE49-F238E27FC236}">
                  <a16:creationId xmlns:a16="http://schemas.microsoft.com/office/drawing/2014/main" id="{5E8CEF41-CB42-16CC-189E-6D4F3F200FCB}"/>
                </a:ext>
              </a:extLst>
            </p:cNvPr>
            <p:cNvSpPr/>
            <p:nvPr/>
          </p:nvSpPr>
          <p:spPr>
            <a:xfrm>
              <a:off x="5106185" y="3261778"/>
              <a:ext cx="2011680" cy="2011680"/>
            </a:xfrm>
            <a:prstGeom prst="ellipse">
              <a:avLst/>
            </a:prstGeom>
            <a:solidFill>
              <a:srgbClr val="FF6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Briefcase with solid fill">
              <a:extLst>
                <a:ext uri="{FF2B5EF4-FFF2-40B4-BE49-F238E27FC236}">
                  <a16:creationId xmlns:a16="http://schemas.microsoft.com/office/drawing/2014/main" id="{09CF6DF7-0D24-006A-7B85-7B8E15BFE1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59331" y="3810885"/>
              <a:ext cx="1005840" cy="1005840"/>
            </a:xfrm>
            <a:prstGeom prst="rect">
              <a:avLst/>
            </a:prstGeom>
          </p:spPr>
        </p:pic>
      </p:grpSp>
      <p:grpSp>
        <p:nvGrpSpPr>
          <p:cNvPr id="2" name="Group 1">
            <a:extLst>
              <a:ext uri="{FF2B5EF4-FFF2-40B4-BE49-F238E27FC236}">
                <a16:creationId xmlns:a16="http://schemas.microsoft.com/office/drawing/2014/main" id="{8AB7A779-D97C-E199-1494-0EF2DFC7EB2D}"/>
              </a:ext>
            </a:extLst>
          </p:cNvPr>
          <p:cNvGrpSpPr/>
          <p:nvPr/>
        </p:nvGrpSpPr>
        <p:grpSpPr>
          <a:xfrm>
            <a:off x="4722253" y="1278169"/>
            <a:ext cx="2416414" cy="2612101"/>
            <a:chOff x="2478268" y="2551216"/>
            <a:chExt cx="2416414" cy="2612101"/>
          </a:xfrm>
        </p:grpSpPr>
        <p:sp>
          <p:nvSpPr>
            <p:cNvPr id="16" name="Oval 15">
              <a:extLst>
                <a:ext uri="{FF2B5EF4-FFF2-40B4-BE49-F238E27FC236}">
                  <a16:creationId xmlns:a16="http://schemas.microsoft.com/office/drawing/2014/main" id="{06CCC9F3-D2D6-2DF4-5D3B-78C201CEA689}"/>
                </a:ext>
              </a:extLst>
            </p:cNvPr>
            <p:cNvSpPr/>
            <p:nvPr/>
          </p:nvSpPr>
          <p:spPr>
            <a:xfrm>
              <a:off x="2717461" y="2885582"/>
              <a:ext cx="2011680" cy="2011680"/>
            </a:xfrm>
            <a:prstGeom prst="ellipse">
              <a:avLst/>
            </a:prstGeom>
            <a:solidFill>
              <a:srgbClr val="FF7B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F4750BF3-DF3F-2385-7E8C-9E2467462DD7}"/>
                </a:ext>
              </a:extLst>
            </p:cNvPr>
            <p:cNvGrpSpPr/>
            <p:nvPr/>
          </p:nvGrpSpPr>
          <p:grpSpPr>
            <a:xfrm>
              <a:off x="2478268" y="2551216"/>
              <a:ext cx="2416414" cy="2612101"/>
              <a:chOff x="4701128" y="1217606"/>
              <a:chExt cx="2416414" cy="2612101"/>
            </a:xfrm>
          </p:grpSpPr>
          <p:sp>
            <p:nvSpPr>
              <p:cNvPr id="26" name="Google Shape;108;p3">
                <a:extLst>
                  <a:ext uri="{FF2B5EF4-FFF2-40B4-BE49-F238E27FC236}">
                    <a16:creationId xmlns:a16="http://schemas.microsoft.com/office/drawing/2014/main" id="{A862F1A9-0ADB-A39C-2826-0D4894B6D233}"/>
                  </a:ext>
                </a:extLst>
              </p:cNvPr>
              <p:cNvSpPr txBox="1"/>
              <p:nvPr/>
            </p:nvSpPr>
            <p:spPr>
              <a:xfrm rot="18391794">
                <a:off x="4603284" y="1315450"/>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SPIRITUAL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39" name="Graphic 38" descr="Mandala with solid fill">
                <a:extLst>
                  <a:ext uri="{FF2B5EF4-FFF2-40B4-BE49-F238E27FC236}">
                    <a16:creationId xmlns:a16="http://schemas.microsoft.com/office/drawing/2014/main" id="{BBFC2C44-08EC-0117-F050-4FDC144A42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43241" y="2054892"/>
                <a:ext cx="1005840" cy="1005840"/>
              </a:xfrm>
              <a:prstGeom prst="rect">
                <a:avLst/>
              </a:prstGeom>
            </p:spPr>
          </p:pic>
        </p:grpSp>
      </p:grpSp>
      <p:grpSp>
        <p:nvGrpSpPr>
          <p:cNvPr id="53" name="Group 52">
            <a:extLst>
              <a:ext uri="{FF2B5EF4-FFF2-40B4-BE49-F238E27FC236}">
                <a16:creationId xmlns:a16="http://schemas.microsoft.com/office/drawing/2014/main" id="{3568E8B0-E261-83CC-ED32-D4B5EE8E0F7B}"/>
              </a:ext>
            </a:extLst>
          </p:cNvPr>
          <p:cNvGrpSpPr/>
          <p:nvPr/>
        </p:nvGrpSpPr>
        <p:grpSpPr>
          <a:xfrm>
            <a:off x="6112025" y="559758"/>
            <a:ext cx="2612101" cy="2416414"/>
            <a:chOff x="6112025" y="559758"/>
            <a:chExt cx="2612101" cy="2416414"/>
          </a:xfrm>
        </p:grpSpPr>
        <p:sp>
          <p:nvSpPr>
            <p:cNvPr id="17" name="Google Shape;108;p3">
              <a:extLst>
                <a:ext uri="{FF2B5EF4-FFF2-40B4-BE49-F238E27FC236}">
                  <a16:creationId xmlns:a16="http://schemas.microsoft.com/office/drawing/2014/main" id="{F5C1EEAF-40E7-4A78-05F3-ABE92B8454B8}"/>
                </a:ext>
              </a:extLst>
            </p:cNvPr>
            <p:cNvSpPr txBox="1"/>
            <p:nvPr/>
          </p:nvSpPr>
          <p:spPr>
            <a:xfrm>
              <a:off x="6112025" y="559758"/>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MENTAL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sp>
          <p:nvSpPr>
            <p:cNvPr id="11" name="Oval 10">
              <a:extLst>
                <a:ext uri="{FF2B5EF4-FFF2-40B4-BE49-F238E27FC236}">
                  <a16:creationId xmlns:a16="http://schemas.microsoft.com/office/drawing/2014/main" id="{F7F45699-6A97-CFD4-5ADD-DABFD9E5BFCA}"/>
                </a:ext>
              </a:extLst>
            </p:cNvPr>
            <p:cNvSpPr/>
            <p:nvPr/>
          </p:nvSpPr>
          <p:spPr>
            <a:xfrm>
              <a:off x="6406405" y="753562"/>
              <a:ext cx="2011680" cy="201168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Head with gears with solid fill">
              <a:extLst>
                <a:ext uri="{FF2B5EF4-FFF2-40B4-BE49-F238E27FC236}">
                  <a16:creationId xmlns:a16="http://schemas.microsoft.com/office/drawing/2014/main" id="{B7D77E3B-87F5-D47A-3E08-DFBCFF08697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42988" y="1234822"/>
              <a:ext cx="1005840" cy="1005840"/>
            </a:xfrm>
            <a:prstGeom prst="rect">
              <a:avLst/>
            </a:prstGeom>
          </p:spPr>
        </p:pic>
      </p:grpSp>
    </p:spTree>
    <p:extLst>
      <p:ext uri="{BB962C8B-B14F-4D97-AF65-F5344CB8AC3E}">
        <p14:creationId xmlns:p14="http://schemas.microsoft.com/office/powerpoint/2010/main" val="2230201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815FDF21-875D-7F23-00A1-6065871E725B}"/>
              </a:ext>
            </a:extLst>
          </p:cNvPr>
          <p:cNvSpPr txBox="1">
            <a:spLocks/>
          </p:cNvSpPr>
          <p:nvPr/>
        </p:nvSpPr>
        <p:spPr>
          <a:xfrm>
            <a:off x="9225037" y="6397875"/>
            <a:ext cx="2743200" cy="365125"/>
          </a:xfrm>
          <a:prstGeom prst="rect">
            <a:avLst/>
          </a:prstGeom>
          <a:noFill/>
          <a:ln>
            <a:noFill/>
          </a:ln>
        </p:spPr>
        <p:txBody>
          <a:bodyPr spcFirstLastPara="1" vert="horz" wrap="square" lIns="91350" tIns="45675" rIns="91350" bIns="45675" rtlCol="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1pPr>
            <a:lvl2pPr marL="0" marR="0" lvl="1"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2pPr>
            <a:lvl3pPr marL="0" marR="0" lvl="2"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3pPr>
            <a:lvl4pPr marL="0" marR="0" lvl="3"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4pPr>
            <a:lvl5pPr marL="0" marR="0" lvl="4"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5pPr>
            <a:lvl6pPr marL="0" marR="0" lvl="5"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6pPr>
            <a:lvl7pPr marL="0" marR="0" lvl="6"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7pPr>
            <a:lvl8pPr marL="0" marR="0" lvl="7"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8pPr>
            <a:lvl9pPr marL="0" marR="0" lvl="8"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9pPr>
          </a:lstStyle>
          <a:p>
            <a:fld id="{003C6C7E-7056-8D40-A58A-D579724F78D0}" type="slidenum">
              <a:rPr lang="en-US" dirty="0" smtClean="0"/>
              <a:pPr/>
              <a:t>4</a:t>
            </a:fld>
            <a:endParaRPr lang="en-US"/>
          </a:p>
        </p:txBody>
      </p:sp>
      <p:sp>
        <p:nvSpPr>
          <p:cNvPr id="3" name="Title 1">
            <a:extLst>
              <a:ext uri="{FF2B5EF4-FFF2-40B4-BE49-F238E27FC236}">
                <a16:creationId xmlns:a16="http://schemas.microsoft.com/office/drawing/2014/main" id="{3DCFD419-921C-C6DB-1870-F2D2BE4D118D}"/>
              </a:ext>
            </a:extLst>
          </p:cNvPr>
          <p:cNvSpPr txBox="1">
            <a:spLocks/>
          </p:cNvSpPr>
          <p:nvPr/>
        </p:nvSpPr>
        <p:spPr>
          <a:xfrm>
            <a:off x="235271" y="784290"/>
            <a:ext cx="5754562" cy="609600"/>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defRPr/>
            </a:pPr>
            <a:r>
              <a:rPr lang="en-US" sz="3600">
                <a:latin typeface="Roboto"/>
                <a:ea typeface="Roboto"/>
              </a:rPr>
              <a:t>Mental Health</a:t>
            </a:r>
          </a:p>
          <a:p>
            <a:pPr>
              <a:defRPr/>
            </a:pPr>
            <a:r>
              <a:rPr lang="en-US" sz="2400">
                <a:latin typeface="Roboto Condensed" panose="02000000000000000000" pitchFamily="2" charset="0"/>
                <a:ea typeface="Roboto Condensed" panose="02000000000000000000" pitchFamily="2" charset="0"/>
                <a:cs typeface="Roboto Condensed" panose="02000000000000000000" pitchFamily="2" charset="0"/>
              </a:rPr>
              <a:t>Dimensions of Wellness</a:t>
            </a:r>
            <a:endParaRPr lang="en-US" sz="200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6" name="Graphic 45">
            <a:extLst>
              <a:ext uri="{FF2B5EF4-FFF2-40B4-BE49-F238E27FC236}">
                <a16:creationId xmlns:a16="http://schemas.microsoft.com/office/drawing/2014/main" id="{4E3C04FC-8AC7-02ED-7375-28097FB169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6" y="6320644"/>
            <a:ext cx="1811923" cy="312718"/>
          </a:xfrm>
          <a:prstGeom prst="rect">
            <a:avLst/>
          </a:prstGeom>
        </p:spPr>
      </p:pic>
      <p:sp>
        <p:nvSpPr>
          <p:cNvPr id="7" name="TextBox 6">
            <a:extLst>
              <a:ext uri="{FF2B5EF4-FFF2-40B4-BE49-F238E27FC236}">
                <a16:creationId xmlns:a16="http://schemas.microsoft.com/office/drawing/2014/main" id="{DE81D8B6-3FEC-923B-1AF3-3FA2B327D47D}"/>
              </a:ext>
            </a:extLst>
          </p:cNvPr>
          <p:cNvSpPr txBox="1"/>
          <p:nvPr/>
        </p:nvSpPr>
        <p:spPr>
          <a:xfrm>
            <a:off x="3355029" y="1734299"/>
            <a:ext cx="4086527" cy="541686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5555B"/>
                </a:solidFill>
                <a:effectLst/>
                <a:uLnTx/>
                <a:uFillTx/>
                <a:latin typeface="Roboto"/>
                <a:ea typeface="Roboto"/>
                <a:cs typeface="Roboto"/>
              </a:rPr>
              <a:t>Patients who do not receive mental health support:</a:t>
            </a:r>
            <a:endParaRPr lang="en-US" sz="2000" b="0" i="0" u="none" strike="noStrike" kern="1200" cap="none" spc="0" normalizeH="0" baseline="0" noProof="0">
              <a:ln>
                <a:noFill/>
              </a:ln>
              <a:solidFill>
                <a:srgbClr val="55555B"/>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kumimoji="0" lang="en-US" sz="180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panose="02000000000000000000" pitchFamily="2" charset="0"/>
              </a:rPr>
              <a:t>Experience higher rates of </a:t>
            </a:r>
            <a:r>
              <a:rPr lang="en-US" i="0">
                <a:solidFill>
                  <a:srgbClr val="55555B"/>
                </a:solidFill>
                <a:effectLst/>
                <a:highlight>
                  <a:srgbClr val="FFFFFF"/>
                </a:highlight>
                <a:latin typeface="Roboto" panose="02000000000000000000" pitchFamily="2" charset="0"/>
                <a:ea typeface="Roboto" panose="02000000000000000000" pitchFamily="2" charset="0"/>
                <a:cs typeface="Roboto" panose="02000000000000000000" pitchFamily="2" charset="0"/>
              </a:rPr>
              <a:t>leaves of absence or accommodations for mental health-related issues</a:t>
            </a: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b="0" i="0">
              <a:solidFill>
                <a:srgbClr val="55555B"/>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lang="en-US">
                <a:solidFill>
                  <a:srgbClr val="55555B"/>
                </a:solidFill>
                <a:highlight>
                  <a:srgbClr val="FFFFFF"/>
                </a:highlight>
                <a:latin typeface="Roboto" panose="02000000000000000000" pitchFamily="2" charset="0"/>
                <a:ea typeface="Roboto" panose="02000000000000000000" pitchFamily="2" charset="0"/>
                <a:cs typeface="Roboto" panose="02000000000000000000" pitchFamily="2" charset="0"/>
              </a:rPr>
              <a:t>Are more likely to leave their employer for better mental health benefits elsewhere</a:t>
            </a: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800" b="0" i="0" u="none" strike="noStrike" kern="1200" cap="none" spc="0" normalizeH="0" baseline="0" noProof="0">
              <a:ln>
                <a:noFill/>
              </a:ln>
              <a:solidFill>
                <a:srgbClr val="55555B"/>
              </a:solidFill>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lang="en-US">
                <a:solidFill>
                  <a:srgbClr val="55555B"/>
                </a:solidFill>
                <a:highlight>
                  <a:srgbClr val="FFFFFF"/>
                </a:highlight>
                <a:latin typeface="Roboto" panose="02000000000000000000" pitchFamily="2" charset="0"/>
                <a:ea typeface="Roboto" panose="02000000000000000000" pitchFamily="2" charset="0"/>
                <a:cs typeface="Roboto" panose="02000000000000000000" pitchFamily="2" charset="0"/>
              </a:rPr>
              <a:t>Have poorer performance, report higher stress levels at work and are more likely to get hurt on the job</a:t>
            </a:r>
            <a:endParaRPr lang="en-US" sz="1800" b="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panose="02000000000000000000" pitchFamily="2" charset="0"/>
            </a:endParaRPr>
          </a:p>
          <a:p>
            <a:pPr marR="0" lvl="0" algn="l" defTabSz="914400" rtl="0" eaLnBrk="1" fontAlgn="auto" latinLnBrk="0" hangingPunct="1">
              <a:lnSpc>
                <a:spcPct val="100000"/>
              </a:lnSpc>
              <a:spcBef>
                <a:spcPts val="0"/>
              </a:spcBef>
              <a:spcAft>
                <a:spcPts val="0"/>
              </a:spcAft>
              <a:buClr>
                <a:srgbClr val="EE4236"/>
              </a:buClr>
              <a:buSzTx/>
              <a:tabLst/>
              <a:defRPr/>
            </a:pPr>
            <a:endParaRPr lang="en-US" sz="1800" b="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800" b="1"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p:txBody>
      </p:sp>
      <p:sp>
        <p:nvSpPr>
          <p:cNvPr id="8" name="Rectangle 7">
            <a:extLst>
              <a:ext uri="{FF2B5EF4-FFF2-40B4-BE49-F238E27FC236}">
                <a16:creationId xmlns:a16="http://schemas.microsoft.com/office/drawing/2014/main" id="{072693D2-66D0-7625-32A4-1AFF40D87D27}"/>
              </a:ext>
            </a:extLst>
          </p:cNvPr>
          <p:cNvSpPr/>
          <p:nvPr/>
        </p:nvSpPr>
        <p:spPr>
          <a:xfrm>
            <a:off x="7944219" y="0"/>
            <a:ext cx="4312818" cy="6866873"/>
          </a:xfrm>
          <a:prstGeom prst="rect">
            <a:avLst/>
          </a:prstGeom>
          <a:solidFill>
            <a:schemeClr val="bg1">
              <a:lumMod val="95000"/>
            </a:schemeClr>
          </a:solidFill>
          <a:ln>
            <a:noFill/>
          </a:ln>
          <a:effectLst>
            <a:innerShdw blurRad="63500" dist="50800" dir="108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A090CE5-7A60-3438-EE89-44FF7A457BA4}"/>
              </a:ext>
            </a:extLst>
          </p:cNvPr>
          <p:cNvSpPr txBox="1"/>
          <p:nvPr/>
        </p:nvSpPr>
        <p:spPr>
          <a:xfrm>
            <a:off x="9846645" y="974425"/>
            <a:ext cx="226219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55555B"/>
                </a:solidFill>
                <a:latin typeface="Roboto Medium" panose="02000000000000000000" pitchFamily="2" charset="0"/>
                <a:ea typeface="Roboto Medium" panose="02000000000000000000" pitchFamily="2" charset="0"/>
                <a:cs typeface="Roboto Medium" panose="02000000000000000000" pitchFamily="2" charset="0"/>
              </a:rPr>
              <a:t>WORKERS EXPERIENCE A MENTAL/BEHAVIORAL HEALTH CHALLENGE AT LEAST "SOMETIMES"</a:t>
            </a:r>
          </a:p>
        </p:txBody>
      </p:sp>
      <p:sp>
        <p:nvSpPr>
          <p:cNvPr id="10" name="TextBox 9">
            <a:extLst>
              <a:ext uri="{FF2B5EF4-FFF2-40B4-BE49-F238E27FC236}">
                <a16:creationId xmlns:a16="http://schemas.microsoft.com/office/drawing/2014/main" id="{61565C5E-0E72-DB61-2BD1-B12413A97F1E}"/>
              </a:ext>
            </a:extLst>
          </p:cNvPr>
          <p:cNvSpPr txBox="1"/>
          <p:nvPr/>
        </p:nvSpPr>
        <p:spPr>
          <a:xfrm>
            <a:off x="7944219" y="1035981"/>
            <a:ext cx="22264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a:ln>
                  <a:noFill/>
                </a:ln>
                <a:solidFill>
                  <a:srgbClr val="F1665D"/>
                </a:solidFill>
                <a:effectLst/>
                <a:uLnTx/>
                <a:uFillTx/>
                <a:latin typeface="Roboto Medium"/>
                <a:ea typeface="+mn-ea"/>
                <a:cs typeface="+mn-cs"/>
              </a:rPr>
              <a:t>3 </a:t>
            </a:r>
            <a:r>
              <a:rPr kumimoji="0" lang="en-US" sz="2800" b="1" i="0" u="none" strike="noStrike" kern="1200" cap="all" spc="0" normalizeH="0" baseline="0" noProof="0">
                <a:ln>
                  <a:noFill/>
                </a:ln>
                <a:solidFill>
                  <a:srgbClr val="F1665D"/>
                </a:solidFill>
                <a:effectLst/>
                <a:uLnTx/>
                <a:uFillTx/>
                <a:latin typeface="Roboto Medium"/>
                <a:ea typeface="+mn-ea"/>
                <a:cs typeface="+mn-cs"/>
              </a:rPr>
              <a:t>in</a:t>
            </a:r>
            <a:r>
              <a:rPr kumimoji="0" lang="en-US" sz="4800" b="1" i="0" u="none" strike="noStrike" kern="1200" cap="all" spc="0" normalizeH="0" baseline="0" noProof="0">
                <a:ln>
                  <a:noFill/>
                </a:ln>
                <a:solidFill>
                  <a:srgbClr val="F1665D"/>
                </a:solidFill>
                <a:effectLst/>
                <a:uLnTx/>
                <a:uFillTx/>
                <a:latin typeface="Roboto Medium"/>
                <a:ea typeface="+mn-ea"/>
                <a:cs typeface="+mn-cs"/>
              </a:rPr>
              <a:t> 4</a:t>
            </a:r>
          </a:p>
        </p:txBody>
      </p:sp>
      <p:sp>
        <p:nvSpPr>
          <p:cNvPr id="12" name="TextBox 11">
            <a:extLst>
              <a:ext uri="{FF2B5EF4-FFF2-40B4-BE49-F238E27FC236}">
                <a16:creationId xmlns:a16="http://schemas.microsoft.com/office/drawing/2014/main" id="{7203437C-7061-1725-225F-D86B4866F5BB}"/>
              </a:ext>
            </a:extLst>
          </p:cNvPr>
          <p:cNvSpPr txBox="1"/>
          <p:nvPr/>
        </p:nvSpPr>
        <p:spPr>
          <a:xfrm>
            <a:off x="9770476" y="2864803"/>
            <a:ext cx="218022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55555B"/>
                </a:solidFill>
                <a:latin typeface="Roboto Medium" panose="02000000000000000000" pitchFamily="2" charset="0"/>
                <a:ea typeface="Roboto Medium" panose="02000000000000000000" pitchFamily="2" charset="0"/>
                <a:cs typeface="Roboto Medium" panose="02000000000000000000" pitchFamily="2" charset="0"/>
              </a:rPr>
              <a:t>FEEL THEIR EMPLOYER DOES NOT TALK ABOUT THE IMPORTANCE OF MENTAL HEALTH</a:t>
            </a:r>
          </a:p>
        </p:txBody>
      </p:sp>
      <p:sp>
        <p:nvSpPr>
          <p:cNvPr id="13" name="TextBox 12">
            <a:extLst>
              <a:ext uri="{FF2B5EF4-FFF2-40B4-BE49-F238E27FC236}">
                <a16:creationId xmlns:a16="http://schemas.microsoft.com/office/drawing/2014/main" id="{AEF8D766-0919-7147-9F10-82E3C1762A02}"/>
              </a:ext>
            </a:extLst>
          </p:cNvPr>
          <p:cNvSpPr txBox="1"/>
          <p:nvPr/>
        </p:nvSpPr>
        <p:spPr>
          <a:xfrm>
            <a:off x="7747897" y="2950997"/>
            <a:ext cx="2591037"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a:ln>
                  <a:noFill/>
                </a:ln>
                <a:solidFill>
                  <a:srgbClr val="F1665D"/>
                </a:solidFill>
                <a:effectLst/>
                <a:uLnTx/>
                <a:uFillTx/>
                <a:latin typeface="Roboto Medium"/>
                <a:ea typeface="+mn-ea"/>
                <a:cs typeface="+mn-cs"/>
              </a:rPr>
              <a:t>43%</a:t>
            </a:r>
          </a:p>
        </p:txBody>
      </p:sp>
      <p:cxnSp>
        <p:nvCxnSpPr>
          <p:cNvPr id="14" name="Straight Connector 13">
            <a:extLst>
              <a:ext uri="{FF2B5EF4-FFF2-40B4-BE49-F238E27FC236}">
                <a16:creationId xmlns:a16="http://schemas.microsoft.com/office/drawing/2014/main" id="{C0FFA895-FE20-631C-1590-49531BCD789A}"/>
              </a:ext>
            </a:extLst>
          </p:cNvPr>
          <p:cNvCxnSpPr>
            <a:cxnSpLocks/>
          </p:cNvCxnSpPr>
          <p:nvPr/>
        </p:nvCxnSpPr>
        <p:spPr>
          <a:xfrm>
            <a:off x="8293769" y="2338140"/>
            <a:ext cx="3721768" cy="0"/>
          </a:xfrm>
          <a:prstGeom prst="line">
            <a:avLst/>
          </a:prstGeom>
          <a:ln w="28575">
            <a:solidFill>
              <a:srgbClr val="EF402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EC0C65-E224-14EE-DE82-6B3967CF6238}"/>
              </a:ext>
            </a:extLst>
          </p:cNvPr>
          <p:cNvCxnSpPr>
            <a:cxnSpLocks/>
          </p:cNvCxnSpPr>
          <p:nvPr/>
        </p:nvCxnSpPr>
        <p:spPr>
          <a:xfrm>
            <a:off x="8339348" y="4304234"/>
            <a:ext cx="3721768" cy="0"/>
          </a:xfrm>
          <a:prstGeom prst="line">
            <a:avLst/>
          </a:prstGeom>
          <a:ln w="28575">
            <a:solidFill>
              <a:srgbClr val="EF402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CF32CB2-5252-6BE5-B71B-77AB47863D90}"/>
              </a:ext>
            </a:extLst>
          </p:cNvPr>
          <p:cNvSpPr txBox="1"/>
          <p:nvPr/>
        </p:nvSpPr>
        <p:spPr>
          <a:xfrm>
            <a:off x="9846645" y="4751285"/>
            <a:ext cx="218602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all" spc="0" normalizeH="0" baseline="0" noProof="0">
                <a:ln>
                  <a:noFill/>
                </a:ln>
                <a:solidFill>
                  <a:srgbClr val="55555B"/>
                </a:solidFill>
                <a:effectLst/>
                <a:uLnTx/>
                <a:uFillTx/>
                <a:latin typeface="Roboto Medium"/>
                <a:ea typeface="+mn-ea"/>
                <a:cs typeface="+mn-cs"/>
              </a:rPr>
              <a:t>LIVE IN A MENTAL HEALTH PROVIDER SHORTAGE AREA</a:t>
            </a:r>
            <a:endParaRPr lang="en-US" sz="1400" b="0" i="0" u="none" strike="noStrike" kern="1200" cap="all" spc="0" normalizeH="0" baseline="0" noProof="0">
              <a:ln>
                <a:noFill/>
              </a:ln>
              <a:solidFill>
                <a:srgbClr val="55555B"/>
              </a:solidFill>
              <a:effectLst/>
              <a:uLnTx/>
              <a:uFillTx/>
              <a:latin typeface="Roboto Medium"/>
              <a:ea typeface="Roboto Medium"/>
              <a:cs typeface="Roboto Medium"/>
            </a:endParaRPr>
          </a:p>
        </p:txBody>
      </p:sp>
      <p:sp>
        <p:nvSpPr>
          <p:cNvPr id="18" name="TextBox 17">
            <a:extLst>
              <a:ext uri="{FF2B5EF4-FFF2-40B4-BE49-F238E27FC236}">
                <a16:creationId xmlns:a16="http://schemas.microsoft.com/office/drawing/2014/main" id="{91E551C6-5013-AD92-1A45-D002552A3B8E}"/>
              </a:ext>
            </a:extLst>
          </p:cNvPr>
          <p:cNvSpPr txBox="1"/>
          <p:nvPr/>
        </p:nvSpPr>
        <p:spPr>
          <a:xfrm>
            <a:off x="7783179" y="4731808"/>
            <a:ext cx="2652689"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a:ln>
                  <a:noFill/>
                </a:ln>
                <a:solidFill>
                  <a:srgbClr val="F1665D"/>
                </a:solidFill>
                <a:effectLst/>
                <a:uLnTx/>
                <a:uFillTx/>
                <a:latin typeface="Roboto Medium"/>
                <a:ea typeface="+mn-ea"/>
                <a:cs typeface="+mn-cs"/>
              </a:rPr>
              <a:t>1 </a:t>
            </a:r>
            <a:r>
              <a:rPr kumimoji="0" lang="en-US" sz="2800" b="1" i="0" u="none" strike="noStrike" kern="1200" cap="all" spc="0" normalizeH="0" baseline="0" noProof="0">
                <a:ln>
                  <a:noFill/>
                </a:ln>
                <a:solidFill>
                  <a:srgbClr val="F1665D"/>
                </a:solidFill>
                <a:effectLst/>
                <a:uLnTx/>
                <a:uFillTx/>
                <a:latin typeface="Roboto Medium"/>
                <a:ea typeface="+mn-ea"/>
                <a:cs typeface="+mn-cs"/>
              </a:rPr>
              <a:t>in</a:t>
            </a:r>
            <a:r>
              <a:rPr kumimoji="0" lang="en-US" sz="4800" b="1" i="0" u="none" strike="noStrike" kern="1200" cap="all" spc="0" normalizeH="0" baseline="0" noProof="0">
                <a:ln>
                  <a:noFill/>
                </a:ln>
                <a:solidFill>
                  <a:srgbClr val="F1665D"/>
                </a:solidFill>
                <a:effectLst/>
                <a:uLnTx/>
                <a:uFillTx/>
                <a:latin typeface="Roboto Medium"/>
                <a:ea typeface="+mn-ea"/>
                <a:cs typeface="+mn-cs"/>
              </a:rPr>
              <a:t> 2</a:t>
            </a:r>
          </a:p>
        </p:txBody>
      </p:sp>
      <p:grpSp>
        <p:nvGrpSpPr>
          <p:cNvPr id="53" name="Group 52">
            <a:extLst>
              <a:ext uri="{FF2B5EF4-FFF2-40B4-BE49-F238E27FC236}">
                <a16:creationId xmlns:a16="http://schemas.microsoft.com/office/drawing/2014/main" id="{3568E8B0-E261-83CC-ED32-D4B5EE8E0F7B}"/>
              </a:ext>
            </a:extLst>
          </p:cNvPr>
          <p:cNvGrpSpPr/>
          <p:nvPr/>
        </p:nvGrpSpPr>
        <p:grpSpPr>
          <a:xfrm>
            <a:off x="500451" y="2451799"/>
            <a:ext cx="2612101" cy="2416414"/>
            <a:chOff x="6112025" y="559758"/>
            <a:chExt cx="2612101" cy="2416414"/>
          </a:xfrm>
        </p:grpSpPr>
        <p:sp>
          <p:nvSpPr>
            <p:cNvPr id="17" name="Google Shape;108;p3">
              <a:extLst>
                <a:ext uri="{FF2B5EF4-FFF2-40B4-BE49-F238E27FC236}">
                  <a16:creationId xmlns:a16="http://schemas.microsoft.com/office/drawing/2014/main" id="{F5C1EEAF-40E7-4A78-05F3-ABE92B8454B8}"/>
                </a:ext>
              </a:extLst>
            </p:cNvPr>
            <p:cNvSpPr txBox="1"/>
            <p:nvPr/>
          </p:nvSpPr>
          <p:spPr>
            <a:xfrm>
              <a:off x="6112025" y="559758"/>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MENTAL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sp>
          <p:nvSpPr>
            <p:cNvPr id="11" name="Oval 10">
              <a:extLst>
                <a:ext uri="{FF2B5EF4-FFF2-40B4-BE49-F238E27FC236}">
                  <a16:creationId xmlns:a16="http://schemas.microsoft.com/office/drawing/2014/main" id="{F7F45699-6A97-CFD4-5ADD-DABFD9E5BFCA}"/>
                </a:ext>
              </a:extLst>
            </p:cNvPr>
            <p:cNvSpPr/>
            <p:nvPr/>
          </p:nvSpPr>
          <p:spPr>
            <a:xfrm>
              <a:off x="6406405" y="753562"/>
              <a:ext cx="2011680" cy="201168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Head with gears with solid fill">
              <a:extLst>
                <a:ext uri="{FF2B5EF4-FFF2-40B4-BE49-F238E27FC236}">
                  <a16:creationId xmlns:a16="http://schemas.microsoft.com/office/drawing/2014/main" id="{B7D77E3B-87F5-D47A-3E08-DFBCFF0869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42988" y="1234822"/>
              <a:ext cx="1005840" cy="1005840"/>
            </a:xfrm>
            <a:prstGeom prst="rect">
              <a:avLst/>
            </a:prstGeom>
          </p:spPr>
        </p:pic>
      </p:grpSp>
      <p:sp>
        <p:nvSpPr>
          <p:cNvPr id="20" name="TextBox 19">
            <a:extLst>
              <a:ext uri="{FF2B5EF4-FFF2-40B4-BE49-F238E27FC236}">
                <a16:creationId xmlns:a16="http://schemas.microsoft.com/office/drawing/2014/main" id="{08470DAB-C318-F3E0-80CD-405C92CEAB44}"/>
              </a:ext>
            </a:extLst>
          </p:cNvPr>
          <p:cNvSpPr txBox="1"/>
          <p:nvPr/>
        </p:nvSpPr>
        <p:spPr>
          <a:xfrm>
            <a:off x="3355029" y="6120876"/>
            <a:ext cx="6126480" cy="553998"/>
          </a:xfrm>
          <a:prstGeom prst="rect">
            <a:avLst/>
          </a:prstGeom>
          <a:noFill/>
        </p:spPr>
        <p:txBody>
          <a:bodyPr wrap="square">
            <a:spAutoFit/>
          </a:bodyPr>
          <a:lstStyle/>
          <a:p>
            <a:r>
              <a:rPr lang="en-US" sz="600">
                <a:solidFill>
                  <a:srgbClr val="55555B"/>
                </a:solidFill>
                <a:latin typeface="Roboto" panose="02000000000000000000" pitchFamily="2" charset="0"/>
                <a:ea typeface="Roboto" panose="02000000000000000000" pitchFamily="2" charset="0"/>
                <a:cs typeface="Roboto" panose="02000000000000000000" pitchFamily="2" charset="0"/>
                <a:hlinkClick r:id="rId7">
                  <a:extLst>
                    <a:ext uri="{A12FA001-AC4F-418D-AE19-62706E023703}">
                      <ahyp:hlinkClr xmlns:ahyp="http://schemas.microsoft.com/office/drawing/2018/hyperlinkcolor" val="tx"/>
                    </a:ext>
                  </a:extLst>
                </a:hlinkClick>
              </a:rPr>
              <a:t>Mental health benefits: Meeting employees' needs  (benefitspro.com)</a:t>
            </a:r>
            <a:endParaRPr lang="en-US" sz="600">
              <a:solidFill>
                <a:srgbClr val="55555B"/>
              </a:solidFill>
              <a:latin typeface="Roboto" panose="02000000000000000000" pitchFamily="2" charset="0"/>
              <a:ea typeface="Roboto" panose="02000000000000000000" pitchFamily="2" charset="0"/>
              <a:cs typeface="Roboto" panose="02000000000000000000" pitchFamily="2" charset="0"/>
            </a:endParaRPr>
          </a:p>
          <a:p>
            <a:r>
              <a:rPr lang="en-US" sz="600">
                <a:solidFill>
                  <a:srgbClr val="55555B"/>
                </a:solidFill>
                <a:hlinkClick r:id="rId8">
                  <a:extLst>
                    <a:ext uri="{A12FA001-AC4F-418D-AE19-62706E023703}">
                      <ahyp:hlinkClr xmlns:ahyp="http://schemas.microsoft.com/office/drawing/2018/hyperlinkcolor" val="tx"/>
                    </a:ext>
                  </a:extLst>
                </a:hlinkClick>
              </a:rPr>
              <a:t>Employee wellness beyond the benefits package (benefitspro.com)</a:t>
            </a:r>
            <a:endParaRPr lang="en-US" sz="600">
              <a:solidFill>
                <a:srgbClr val="55555B"/>
              </a:solidFill>
            </a:endParaRPr>
          </a:p>
          <a:p>
            <a:r>
              <a:rPr lang="en-US" sz="600">
                <a:solidFill>
                  <a:srgbClr val="55555B"/>
                </a:solidFill>
                <a:hlinkClick r:id="rId8">
                  <a:extLst>
                    <a:ext uri="{A12FA001-AC4F-418D-AE19-62706E023703}">
                      <ahyp:hlinkClr xmlns:ahyp="http://schemas.microsoft.com/office/drawing/2018/hyperlinkcolor" val="tx"/>
                    </a:ext>
                  </a:extLst>
                </a:hlinkClick>
              </a:rPr>
              <a:t>Employee wellness beyond the benefits package (benefitspro.com)</a:t>
            </a:r>
            <a:endParaRPr lang="en-US" sz="600">
              <a:solidFill>
                <a:srgbClr val="55555B"/>
              </a:solidFill>
            </a:endParaRPr>
          </a:p>
          <a:p>
            <a:r>
              <a:rPr lang="en-US" sz="600">
                <a:solidFill>
                  <a:srgbClr val="55555B"/>
                </a:solidFill>
                <a:hlinkClick r:id="rId9">
                  <a:extLst>
                    <a:ext uri="{A12FA001-AC4F-418D-AE19-62706E023703}">
                      <ahyp:hlinkClr xmlns:ahyp="http://schemas.microsoft.com/office/drawing/2018/hyperlinkcolor" val="tx"/>
                    </a:ext>
                  </a:extLst>
                </a:hlinkClick>
              </a:rPr>
              <a:t>Employees' Stress Over Mental Health Is Affecting Their Work (msn.com)</a:t>
            </a:r>
            <a:endParaRPr lang="en-US" sz="600">
              <a:solidFill>
                <a:srgbClr val="55555B"/>
              </a:solidFill>
            </a:endParaRPr>
          </a:p>
          <a:p>
            <a:r>
              <a:rPr lang="en-US" sz="600">
                <a:solidFill>
                  <a:srgbClr val="55555B"/>
                </a:solidFill>
                <a:hlinkClick r:id="rId10">
                  <a:extLst>
                    <a:ext uri="{A12FA001-AC4F-418D-AE19-62706E023703}">
                      <ahyp:hlinkClr xmlns:ahyp="http://schemas.microsoft.com/office/drawing/2018/hyperlinkcolor" val="tx"/>
                    </a:ext>
                  </a:extLst>
                </a:hlinkClick>
              </a:rPr>
              <a:t>Workplace wellness programs can help prevent workers' compensation claims | Employee Benefit News</a:t>
            </a:r>
            <a:endParaRPr lang="en-US" sz="600">
              <a:solidFill>
                <a:srgbClr val="55555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01958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815FDF21-875D-7F23-00A1-6065871E725B}"/>
              </a:ext>
            </a:extLst>
          </p:cNvPr>
          <p:cNvSpPr txBox="1">
            <a:spLocks/>
          </p:cNvSpPr>
          <p:nvPr/>
        </p:nvSpPr>
        <p:spPr>
          <a:xfrm>
            <a:off x="9225037" y="6397875"/>
            <a:ext cx="2743200" cy="365125"/>
          </a:xfrm>
          <a:prstGeom prst="rect">
            <a:avLst/>
          </a:prstGeom>
          <a:noFill/>
          <a:ln>
            <a:noFill/>
          </a:ln>
        </p:spPr>
        <p:txBody>
          <a:bodyPr spcFirstLastPara="1" vert="horz" wrap="square" lIns="91350" tIns="45675" rIns="91350" bIns="45675" rtlCol="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1pPr>
            <a:lvl2pPr marL="0" marR="0" lvl="1"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2pPr>
            <a:lvl3pPr marL="0" marR="0" lvl="2"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3pPr>
            <a:lvl4pPr marL="0" marR="0" lvl="3"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4pPr>
            <a:lvl5pPr marL="0" marR="0" lvl="4"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5pPr>
            <a:lvl6pPr marL="0" marR="0" lvl="5"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6pPr>
            <a:lvl7pPr marL="0" marR="0" lvl="6"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7pPr>
            <a:lvl8pPr marL="0" marR="0" lvl="7"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8pPr>
            <a:lvl9pPr marL="0" marR="0" lvl="8"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9pPr>
          </a:lstStyle>
          <a:p>
            <a:fld id="{003C6C7E-7056-8D40-A58A-D579724F78D0}" type="slidenum">
              <a:rPr lang="en-US" dirty="0" smtClean="0"/>
              <a:pPr/>
              <a:t>5</a:t>
            </a:fld>
            <a:endParaRPr lang="en-US"/>
          </a:p>
        </p:txBody>
      </p:sp>
      <p:sp>
        <p:nvSpPr>
          <p:cNvPr id="3" name="Title 1">
            <a:extLst>
              <a:ext uri="{FF2B5EF4-FFF2-40B4-BE49-F238E27FC236}">
                <a16:creationId xmlns:a16="http://schemas.microsoft.com/office/drawing/2014/main" id="{3DCFD419-921C-C6DB-1870-F2D2BE4D118D}"/>
              </a:ext>
            </a:extLst>
          </p:cNvPr>
          <p:cNvSpPr txBox="1">
            <a:spLocks/>
          </p:cNvSpPr>
          <p:nvPr/>
        </p:nvSpPr>
        <p:spPr>
          <a:xfrm>
            <a:off x="235271" y="784290"/>
            <a:ext cx="5754562" cy="609600"/>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defRPr/>
            </a:pPr>
            <a:r>
              <a:rPr lang="en-US" sz="3600">
                <a:latin typeface="Roboto"/>
                <a:ea typeface="Roboto"/>
              </a:rPr>
              <a:t>Dimensions of </a:t>
            </a:r>
          </a:p>
          <a:p>
            <a:pPr>
              <a:defRPr/>
            </a:pPr>
            <a:r>
              <a:rPr lang="en-US" sz="3600">
                <a:latin typeface="Roboto"/>
                <a:ea typeface="Roboto"/>
              </a:rPr>
              <a:t>Wellness</a:t>
            </a:r>
            <a:endParaRPr lang="en-US"/>
          </a:p>
        </p:txBody>
      </p:sp>
      <p:pic>
        <p:nvPicPr>
          <p:cNvPr id="46" name="Graphic 45">
            <a:extLst>
              <a:ext uri="{FF2B5EF4-FFF2-40B4-BE49-F238E27FC236}">
                <a16:creationId xmlns:a16="http://schemas.microsoft.com/office/drawing/2014/main" id="{4E3C04FC-8AC7-02ED-7375-28097FB169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6" y="6320644"/>
            <a:ext cx="1811923" cy="312718"/>
          </a:xfrm>
          <a:prstGeom prst="rect">
            <a:avLst/>
          </a:prstGeom>
        </p:spPr>
      </p:pic>
      <p:grpSp>
        <p:nvGrpSpPr>
          <p:cNvPr id="7" name="Group 6">
            <a:extLst>
              <a:ext uri="{FF2B5EF4-FFF2-40B4-BE49-F238E27FC236}">
                <a16:creationId xmlns:a16="http://schemas.microsoft.com/office/drawing/2014/main" id="{C935EC4B-B1A2-37C2-0264-6D7F32D700A5}"/>
              </a:ext>
            </a:extLst>
          </p:cNvPr>
          <p:cNvGrpSpPr/>
          <p:nvPr/>
        </p:nvGrpSpPr>
        <p:grpSpPr>
          <a:xfrm>
            <a:off x="7699306" y="2848637"/>
            <a:ext cx="2416414" cy="2612101"/>
            <a:chOff x="1242737" y="2976997"/>
            <a:chExt cx="2416414" cy="2612101"/>
          </a:xfrm>
        </p:grpSpPr>
        <p:sp>
          <p:nvSpPr>
            <p:cNvPr id="13" name="Oval 12">
              <a:extLst>
                <a:ext uri="{FF2B5EF4-FFF2-40B4-BE49-F238E27FC236}">
                  <a16:creationId xmlns:a16="http://schemas.microsoft.com/office/drawing/2014/main" id="{A53A705E-6EFC-0903-9749-FAA388A59861}"/>
                </a:ext>
              </a:extLst>
            </p:cNvPr>
            <p:cNvSpPr/>
            <p:nvPr/>
          </p:nvSpPr>
          <p:spPr>
            <a:xfrm>
              <a:off x="1387676" y="3173902"/>
              <a:ext cx="2011680" cy="2011680"/>
            </a:xfrm>
            <a:prstGeom prst="ellipse">
              <a:avLst/>
            </a:prstGeom>
            <a:solidFill>
              <a:srgbClr val="EC3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C407BE3-9A72-64E1-C267-EE086612C606}"/>
                </a:ext>
              </a:extLst>
            </p:cNvPr>
            <p:cNvGrpSpPr/>
            <p:nvPr/>
          </p:nvGrpSpPr>
          <p:grpSpPr>
            <a:xfrm>
              <a:off x="1242737" y="2976997"/>
              <a:ext cx="2416414" cy="2612101"/>
              <a:chOff x="7844857" y="2860504"/>
              <a:chExt cx="2416414" cy="2612101"/>
            </a:xfrm>
          </p:grpSpPr>
          <p:sp>
            <p:nvSpPr>
              <p:cNvPr id="22" name="Google Shape;108;p3">
                <a:extLst>
                  <a:ext uri="{FF2B5EF4-FFF2-40B4-BE49-F238E27FC236}">
                    <a16:creationId xmlns:a16="http://schemas.microsoft.com/office/drawing/2014/main" id="{F03FC704-06ED-5325-8136-648D3110B366}"/>
                  </a:ext>
                </a:extLst>
              </p:cNvPr>
              <p:cNvSpPr txBox="1"/>
              <p:nvPr/>
            </p:nvSpPr>
            <p:spPr>
              <a:xfrm rot="18790441">
                <a:off x="7747013" y="2958348"/>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INTELLECTUAL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50" name="Graphic 49" descr="Storytelling with solid fill">
                <a:extLst>
                  <a:ext uri="{FF2B5EF4-FFF2-40B4-BE49-F238E27FC236}">
                    <a16:creationId xmlns:a16="http://schemas.microsoft.com/office/drawing/2014/main" id="{D75C9185-E5B9-1CE0-575D-7BF377A362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1901" y="3445930"/>
                <a:ext cx="1005840" cy="1005840"/>
              </a:xfrm>
              <a:prstGeom prst="rect">
                <a:avLst/>
              </a:prstGeom>
            </p:spPr>
          </p:pic>
        </p:grpSp>
      </p:grpSp>
      <p:grpSp>
        <p:nvGrpSpPr>
          <p:cNvPr id="5" name="Group 4">
            <a:extLst>
              <a:ext uri="{FF2B5EF4-FFF2-40B4-BE49-F238E27FC236}">
                <a16:creationId xmlns:a16="http://schemas.microsoft.com/office/drawing/2014/main" id="{190F66E3-66D5-46D4-9513-BFCEDD58D26D}"/>
              </a:ext>
            </a:extLst>
          </p:cNvPr>
          <p:cNvGrpSpPr/>
          <p:nvPr/>
        </p:nvGrpSpPr>
        <p:grpSpPr>
          <a:xfrm>
            <a:off x="7590647" y="1110664"/>
            <a:ext cx="2416414" cy="2612101"/>
            <a:chOff x="8997396" y="364071"/>
            <a:chExt cx="2416414" cy="2612101"/>
          </a:xfrm>
        </p:grpSpPr>
        <p:sp>
          <p:nvSpPr>
            <p:cNvPr id="12" name="Oval 11">
              <a:extLst>
                <a:ext uri="{FF2B5EF4-FFF2-40B4-BE49-F238E27FC236}">
                  <a16:creationId xmlns:a16="http://schemas.microsoft.com/office/drawing/2014/main" id="{9364CF08-7BF6-E79A-69AD-BED191759ED3}"/>
                </a:ext>
              </a:extLst>
            </p:cNvPr>
            <p:cNvSpPr/>
            <p:nvPr/>
          </p:nvSpPr>
          <p:spPr>
            <a:xfrm>
              <a:off x="9139755" y="664282"/>
              <a:ext cx="2011680" cy="2011680"/>
            </a:xfrm>
            <a:prstGeom prst="ellipse">
              <a:avLst/>
            </a:prstGeom>
            <a:solidFill>
              <a:srgbClr val="E10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E239CE2-F920-DA61-872A-8E575F8A2B85}"/>
                </a:ext>
              </a:extLst>
            </p:cNvPr>
            <p:cNvGrpSpPr/>
            <p:nvPr/>
          </p:nvGrpSpPr>
          <p:grpSpPr>
            <a:xfrm>
              <a:off x="8997396" y="364071"/>
              <a:ext cx="2416414" cy="2612101"/>
              <a:chOff x="7810298" y="1051392"/>
              <a:chExt cx="2416414" cy="2612101"/>
            </a:xfrm>
          </p:grpSpPr>
          <p:sp>
            <p:nvSpPr>
              <p:cNvPr id="20" name="Google Shape;108;p3">
                <a:extLst>
                  <a:ext uri="{FF2B5EF4-FFF2-40B4-BE49-F238E27FC236}">
                    <a16:creationId xmlns:a16="http://schemas.microsoft.com/office/drawing/2014/main" id="{8BD8B784-738B-9E16-4AF9-1A717DCCAF0C}"/>
                  </a:ext>
                </a:extLst>
              </p:cNvPr>
              <p:cNvSpPr txBox="1"/>
              <p:nvPr/>
            </p:nvSpPr>
            <p:spPr>
              <a:xfrm rot="3797686">
                <a:off x="7712454" y="1149236"/>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ENVIRONMENTAL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43" name="Graphic 42" descr="Rain with solid fill">
                <a:extLst>
                  <a:ext uri="{FF2B5EF4-FFF2-40B4-BE49-F238E27FC236}">
                    <a16:creationId xmlns:a16="http://schemas.microsoft.com/office/drawing/2014/main" id="{B5E29EDB-1190-D793-FC5B-BE3A6F37D4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68114" y="1854523"/>
                <a:ext cx="1005840" cy="1005840"/>
              </a:xfrm>
              <a:prstGeom prst="rect">
                <a:avLst/>
              </a:prstGeom>
            </p:spPr>
          </p:pic>
        </p:grpSp>
      </p:grpSp>
      <p:grpSp>
        <p:nvGrpSpPr>
          <p:cNvPr id="8" name="Group 7">
            <a:extLst>
              <a:ext uri="{FF2B5EF4-FFF2-40B4-BE49-F238E27FC236}">
                <a16:creationId xmlns:a16="http://schemas.microsoft.com/office/drawing/2014/main" id="{0B96453F-353D-8822-1A34-FE58521C778A}"/>
              </a:ext>
            </a:extLst>
          </p:cNvPr>
          <p:cNvGrpSpPr/>
          <p:nvPr/>
        </p:nvGrpSpPr>
        <p:grpSpPr>
          <a:xfrm>
            <a:off x="4744993" y="3007753"/>
            <a:ext cx="2416414" cy="2612101"/>
            <a:chOff x="4744993" y="3007753"/>
            <a:chExt cx="2416414" cy="2612101"/>
          </a:xfrm>
        </p:grpSpPr>
        <p:sp>
          <p:nvSpPr>
            <p:cNvPr id="25" name="Google Shape;108;p3">
              <a:extLst>
                <a:ext uri="{FF2B5EF4-FFF2-40B4-BE49-F238E27FC236}">
                  <a16:creationId xmlns:a16="http://schemas.microsoft.com/office/drawing/2014/main" id="{64C87C45-6DC2-2C5F-59A8-3AFA253EAFB3}"/>
                </a:ext>
              </a:extLst>
            </p:cNvPr>
            <p:cNvSpPr txBox="1"/>
            <p:nvPr/>
          </p:nvSpPr>
          <p:spPr>
            <a:xfrm rot="3317389">
              <a:off x="4647149" y="3105597"/>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VOCATIONAL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sp>
          <p:nvSpPr>
            <p:cNvPr id="15" name="Oval 14">
              <a:extLst>
                <a:ext uri="{FF2B5EF4-FFF2-40B4-BE49-F238E27FC236}">
                  <a16:creationId xmlns:a16="http://schemas.microsoft.com/office/drawing/2014/main" id="{5E8CEF41-CB42-16CC-189E-6D4F3F200FCB}"/>
                </a:ext>
              </a:extLst>
            </p:cNvPr>
            <p:cNvSpPr/>
            <p:nvPr/>
          </p:nvSpPr>
          <p:spPr>
            <a:xfrm>
              <a:off x="5106185" y="3261778"/>
              <a:ext cx="2011680" cy="2011680"/>
            </a:xfrm>
            <a:prstGeom prst="ellipse">
              <a:avLst/>
            </a:prstGeom>
            <a:solidFill>
              <a:srgbClr val="FF6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Briefcase with solid fill">
              <a:extLst>
                <a:ext uri="{FF2B5EF4-FFF2-40B4-BE49-F238E27FC236}">
                  <a16:creationId xmlns:a16="http://schemas.microsoft.com/office/drawing/2014/main" id="{09CF6DF7-0D24-006A-7B85-7B8E15BFE1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9331" y="3810885"/>
              <a:ext cx="1005840" cy="1005840"/>
            </a:xfrm>
            <a:prstGeom prst="rect">
              <a:avLst/>
            </a:prstGeom>
          </p:spPr>
        </p:pic>
      </p:grpSp>
      <p:grpSp>
        <p:nvGrpSpPr>
          <p:cNvPr id="2" name="Group 1">
            <a:extLst>
              <a:ext uri="{FF2B5EF4-FFF2-40B4-BE49-F238E27FC236}">
                <a16:creationId xmlns:a16="http://schemas.microsoft.com/office/drawing/2014/main" id="{8AB7A779-D97C-E199-1494-0EF2DFC7EB2D}"/>
              </a:ext>
            </a:extLst>
          </p:cNvPr>
          <p:cNvGrpSpPr/>
          <p:nvPr/>
        </p:nvGrpSpPr>
        <p:grpSpPr>
          <a:xfrm>
            <a:off x="4722253" y="1278169"/>
            <a:ext cx="2416414" cy="2612101"/>
            <a:chOff x="2478268" y="2551216"/>
            <a:chExt cx="2416414" cy="2612101"/>
          </a:xfrm>
        </p:grpSpPr>
        <p:sp>
          <p:nvSpPr>
            <p:cNvPr id="16" name="Oval 15">
              <a:extLst>
                <a:ext uri="{FF2B5EF4-FFF2-40B4-BE49-F238E27FC236}">
                  <a16:creationId xmlns:a16="http://schemas.microsoft.com/office/drawing/2014/main" id="{06CCC9F3-D2D6-2DF4-5D3B-78C201CEA689}"/>
                </a:ext>
              </a:extLst>
            </p:cNvPr>
            <p:cNvSpPr/>
            <p:nvPr/>
          </p:nvSpPr>
          <p:spPr>
            <a:xfrm>
              <a:off x="2717461" y="2885582"/>
              <a:ext cx="2011680" cy="2011680"/>
            </a:xfrm>
            <a:prstGeom prst="ellipse">
              <a:avLst/>
            </a:prstGeom>
            <a:solidFill>
              <a:srgbClr val="FF7B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F4750BF3-DF3F-2385-7E8C-9E2467462DD7}"/>
                </a:ext>
              </a:extLst>
            </p:cNvPr>
            <p:cNvGrpSpPr/>
            <p:nvPr/>
          </p:nvGrpSpPr>
          <p:grpSpPr>
            <a:xfrm>
              <a:off x="2478268" y="2551216"/>
              <a:ext cx="2416414" cy="2612101"/>
              <a:chOff x="4701128" y="1217606"/>
              <a:chExt cx="2416414" cy="2612101"/>
            </a:xfrm>
          </p:grpSpPr>
          <p:sp>
            <p:nvSpPr>
              <p:cNvPr id="26" name="Google Shape;108;p3">
                <a:extLst>
                  <a:ext uri="{FF2B5EF4-FFF2-40B4-BE49-F238E27FC236}">
                    <a16:creationId xmlns:a16="http://schemas.microsoft.com/office/drawing/2014/main" id="{A862F1A9-0ADB-A39C-2826-0D4894B6D233}"/>
                  </a:ext>
                </a:extLst>
              </p:cNvPr>
              <p:cNvSpPr txBox="1"/>
              <p:nvPr/>
            </p:nvSpPr>
            <p:spPr>
              <a:xfrm rot="18391794">
                <a:off x="4603284" y="1315450"/>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SPIRITUAL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39" name="Graphic 38" descr="Mandala with solid fill">
                <a:extLst>
                  <a:ext uri="{FF2B5EF4-FFF2-40B4-BE49-F238E27FC236}">
                    <a16:creationId xmlns:a16="http://schemas.microsoft.com/office/drawing/2014/main" id="{BBFC2C44-08EC-0117-F050-4FDC144A42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43241" y="2054892"/>
                <a:ext cx="1005840" cy="1005840"/>
              </a:xfrm>
              <a:prstGeom prst="rect">
                <a:avLst/>
              </a:prstGeom>
            </p:spPr>
          </p:pic>
        </p:grpSp>
      </p:grpSp>
      <p:grpSp>
        <p:nvGrpSpPr>
          <p:cNvPr id="53" name="Group 52">
            <a:extLst>
              <a:ext uri="{FF2B5EF4-FFF2-40B4-BE49-F238E27FC236}">
                <a16:creationId xmlns:a16="http://schemas.microsoft.com/office/drawing/2014/main" id="{3568E8B0-E261-83CC-ED32-D4B5EE8E0F7B}"/>
              </a:ext>
            </a:extLst>
          </p:cNvPr>
          <p:cNvGrpSpPr/>
          <p:nvPr/>
        </p:nvGrpSpPr>
        <p:grpSpPr>
          <a:xfrm>
            <a:off x="6112025" y="559758"/>
            <a:ext cx="2612101" cy="2416414"/>
            <a:chOff x="6112025" y="559758"/>
            <a:chExt cx="2612101" cy="2416414"/>
          </a:xfrm>
        </p:grpSpPr>
        <p:sp>
          <p:nvSpPr>
            <p:cNvPr id="17" name="Google Shape;108;p3">
              <a:extLst>
                <a:ext uri="{FF2B5EF4-FFF2-40B4-BE49-F238E27FC236}">
                  <a16:creationId xmlns:a16="http://schemas.microsoft.com/office/drawing/2014/main" id="{F5C1EEAF-40E7-4A78-05F3-ABE92B8454B8}"/>
                </a:ext>
              </a:extLst>
            </p:cNvPr>
            <p:cNvSpPr txBox="1"/>
            <p:nvPr/>
          </p:nvSpPr>
          <p:spPr>
            <a:xfrm>
              <a:off x="6112025" y="559758"/>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MENTAL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sp>
          <p:nvSpPr>
            <p:cNvPr id="11" name="Oval 10">
              <a:extLst>
                <a:ext uri="{FF2B5EF4-FFF2-40B4-BE49-F238E27FC236}">
                  <a16:creationId xmlns:a16="http://schemas.microsoft.com/office/drawing/2014/main" id="{F7F45699-6A97-CFD4-5ADD-DABFD9E5BFCA}"/>
                </a:ext>
              </a:extLst>
            </p:cNvPr>
            <p:cNvSpPr/>
            <p:nvPr/>
          </p:nvSpPr>
          <p:spPr>
            <a:xfrm>
              <a:off x="6406405" y="753562"/>
              <a:ext cx="2011680" cy="201168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Head with gears with solid fill">
              <a:extLst>
                <a:ext uri="{FF2B5EF4-FFF2-40B4-BE49-F238E27FC236}">
                  <a16:creationId xmlns:a16="http://schemas.microsoft.com/office/drawing/2014/main" id="{B7D77E3B-87F5-D47A-3E08-DFBCFF0869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42988" y="1234822"/>
              <a:ext cx="1005840" cy="1005840"/>
            </a:xfrm>
            <a:prstGeom prst="rect">
              <a:avLst/>
            </a:prstGeom>
          </p:spPr>
        </p:pic>
      </p:grpSp>
      <p:grpSp>
        <p:nvGrpSpPr>
          <p:cNvPr id="9" name="Group 8">
            <a:extLst>
              <a:ext uri="{FF2B5EF4-FFF2-40B4-BE49-F238E27FC236}">
                <a16:creationId xmlns:a16="http://schemas.microsoft.com/office/drawing/2014/main" id="{DA23D970-E053-FFEC-498B-76AEDCBD969A}"/>
              </a:ext>
            </a:extLst>
          </p:cNvPr>
          <p:cNvGrpSpPr/>
          <p:nvPr/>
        </p:nvGrpSpPr>
        <p:grpSpPr>
          <a:xfrm>
            <a:off x="6139857" y="3715175"/>
            <a:ext cx="2612101" cy="2416414"/>
            <a:chOff x="6202169" y="3904230"/>
            <a:chExt cx="2612101" cy="2416414"/>
          </a:xfrm>
        </p:grpSpPr>
        <p:sp>
          <p:nvSpPr>
            <p:cNvPr id="10" name="Oval 9">
              <a:extLst>
                <a:ext uri="{FF2B5EF4-FFF2-40B4-BE49-F238E27FC236}">
                  <a16:creationId xmlns:a16="http://schemas.microsoft.com/office/drawing/2014/main" id="{07BEA6DD-E918-0D83-7741-1C90F48272B1}"/>
                </a:ext>
              </a:extLst>
            </p:cNvPr>
            <p:cNvSpPr/>
            <p:nvPr/>
          </p:nvSpPr>
          <p:spPr>
            <a:xfrm>
              <a:off x="6533901" y="3948850"/>
              <a:ext cx="2011680" cy="2011680"/>
            </a:xfrm>
            <a:prstGeom prst="ellipse">
              <a:avLst/>
            </a:prstGeom>
            <a:solidFill>
              <a:srgbClr val="EE4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108;p3">
              <a:extLst>
                <a:ext uri="{FF2B5EF4-FFF2-40B4-BE49-F238E27FC236}">
                  <a16:creationId xmlns:a16="http://schemas.microsoft.com/office/drawing/2014/main" id="{4C268465-CE26-0663-E360-29E5DD276874}"/>
                </a:ext>
              </a:extLst>
            </p:cNvPr>
            <p:cNvSpPr txBox="1"/>
            <p:nvPr/>
          </p:nvSpPr>
          <p:spPr>
            <a:xfrm>
              <a:off x="6202169" y="3904230"/>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PHYSICAL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19" name="Graphic 18" descr="Walk with solid fill">
              <a:extLst>
                <a:ext uri="{FF2B5EF4-FFF2-40B4-BE49-F238E27FC236}">
                  <a16:creationId xmlns:a16="http://schemas.microsoft.com/office/drawing/2014/main" id="{7876F9DF-5E58-34EB-C1CB-499668FE38D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058125" y="4484364"/>
              <a:ext cx="1005840" cy="1005840"/>
            </a:xfrm>
            <a:prstGeom prst="rect">
              <a:avLst/>
            </a:prstGeom>
          </p:spPr>
        </p:pic>
      </p:grpSp>
    </p:spTree>
    <p:extLst>
      <p:ext uri="{BB962C8B-B14F-4D97-AF65-F5344CB8AC3E}">
        <p14:creationId xmlns:p14="http://schemas.microsoft.com/office/powerpoint/2010/main" val="3904084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815FDF21-875D-7F23-00A1-6065871E725B}"/>
              </a:ext>
            </a:extLst>
          </p:cNvPr>
          <p:cNvSpPr txBox="1">
            <a:spLocks/>
          </p:cNvSpPr>
          <p:nvPr/>
        </p:nvSpPr>
        <p:spPr>
          <a:xfrm>
            <a:off x="9225037" y="6397875"/>
            <a:ext cx="2743200" cy="365125"/>
          </a:xfrm>
          <a:prstGeom prst="rect">
            <a:avLst/>
          </a:prstGeom>
          <a:noFill/>
          <a:ln>
            <a:noFill/>
          </a:ln>
        </p:spPr>
        <p:txBody>
          <a:bodyPr spcFirstLastPara="1" vert="horz" wrap="square" lIns="91350" tIns="45675" rIns="91350" bIns="45675" rtlCol="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1pPr>
            <a:lvl2pPr marL="0" marR="0" lvl="1"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2pPr>
            <a:lvl3pPr marL="0" marR="0" lvl="2"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3pPr>
            <a:lvl4pPr marL="0" marR="0" lvl="3"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4pPr>
            <a:lvl5pPr marL="0" marR="0" lvl="4"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5pPr>
            <a:lvl6pPr marL="0" marR="0" lvl="5"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6pPr>
            <a:lvl7pPr marL="0" marR="0" lvl="6"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7pPr>
            <a:lvl8pPr marL="0" marR="0" lvl="7"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8pPr>
            <a:lvl9pPr marL="0" marR="0" lvl="8"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9pPr>
          </a:lstStyle>
          <a:p>
            <a:fld id="{003C6C7E-7056-8D40-A58A-D579724F78D0}" type="slidenum">
              <a:rPr lang="en-US" dirty="0" smtClean="0"/>
              <a:pPr/>
              <a:t>6</a:t>
            </a:fld>
            <a:endParaRPr lang="en-US"/>
          </a:p>
        </p:txBody>
      </p:sp>
      <p:sp>
        <p:nvSpPr>
          <p:cNvPr id="3" name="Title 1">
            <a:extLst>
              <a:ext uri="{FF2B5EF4-FFF2-40B4-BE49-F238E27FC236}">
                <a16:creationId xmlns:a16="http://schemas.microsoft.com/office/drawing/2014/main" id="{3DCFD419-921C-C6DB-1870-F2D2BE4D118D}"/>
              </a:ext>
            </a:extLst>
          </p:cNvPr>
          <p:cNvSpPr txBox="1">
            <a:spLocks/>
          </p:cNvSpPr>
          <p:nvPr/>
        </p:nvSpPr>
        <p:spPr>
          <a:xfrm>
            <a:off x="235271" y="784290"/>
            <a:ext cx="5754562" cy="609600"/>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defRPr/>
            </a:pPr>
            <a:r>
              <a:rPr lang="en-US" sz="3600">
                <a:latin typeface="Roboto"/>
                <a:ea typeface="Roboto"/>
              </a:rPr>
              <a:t>Physical Health</a:t>
            </a:r>
          </a:p>
          <a:p>
            <a:pPr>
              <a:defRPr/>
            </a:pPr>
            <a:r>
              <a:rPr lang="en-US" sz="2400">
                <a:latin typeface="Roboto Condensed" panose="02000000000000000000" pitchFamily="2" charset="0"/>
                <a:ea typeface="Roboto Condensed" panose="02000000000000000000" pitchFamily="2" charset="0"/>
                <a:cs typeface="Roboto Condensed" panose="02000000000000000000" pitchFamily="2" charset="0"/>
              </a:rPr>
              <a:t>Dimensions of Wellness</a:t>
            </a:r>
            <a:endParaRPr lang="en-US" sz="200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6" name="Graphic 45">
            <a:extLst>
              <a:ext uri="{FF2B5EF4-FFF2-40B4-BE49-F238E27FC236}">
                <a16:creationId xmlns:a16="http://schemas.microsoft.com/office/drawing/2014/main" id="{4E3C04FC-8AC7-02ED-7375-28097FB169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6" y="6320644"/>
            <a:ext cx="1811923" cy="312718"/>
          </a:xfrm>
          <a:prstGeom prst="rect">
            <a:avLst/>
          </a:prstGeom>
        </p:spPr>
      </p:pic>
      <p:sp>
        <p:nvSpPr>
          <p:cNvPr id="7" name="TextBox 6">
            <a:extLst>
              <a:ext uri="{FF2B5EF4-FFF2-40B4-BE49-F238E27FC236}">
                <a16:creationId xmlns:a16="http://schemas.microsoft.com/office/drawing/2014/main" id="{DE81D8B6-3FEC-923B-1AF3-3FA2B327D47D}"/>
              </a:ext>
            </a:extLst>
          </p:cNvPr>
          <p:cNvSpPr txBox="1"/>
          <p:nvPr/>
        </p:nvSpPr>
        <p:spPr>
          <a:xfrm>
            <a:off x="3365388" y="1866978"/>
            <a:ext cx="4129673" cy="458587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55555B"/>
                </a:solidFill>
                <a:effectLst/>
                <a:uLnTx/>
                <a:uFillTx/>
                <a:latin typeface="Roboto"/>
                <a:ea typeface="Roboto"/>
                <a:cs typeface="Roboto"/>
              </a:rPr>
              <a:t>Patients who do not use primary care:</a:t>
            </a:r>
            <a:endParaRPr lang="en-US" sz="2000" i="0" u="none" strike="noStrike" kern="1200" cap="none" spc="0" normalizeH="0" baseline="0" noProof="0">
              <a:ln>
                <a:noFill/>
              </a:ln>
              <a:solidFill>
                <a:srgbClr val="55555B"/>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kumimoji="0" lang="en-US" sz="1800" i="0" u="none" strike="noStrike" kern="1200" cap="none" spc="0" normalizeH="0" baseline="0" noProof="0">
                <a:ln>
                  <a:noFill/>
                </a:ln>
                <a:solidFill>
                  <a:srgbClr val="55555B"/>
                </a:solidFill>
                <a:effectLst/>
                <a:uLnTx/>
                <a:uFillTx/>
                <a:latin typeface="Roboto"/>
                <a:ea typeface="Roboto"/>
                <a:cs typeface="Roboto"/>
              </a:rPr>
              <a:t>Incur more health plan costs </a:t>
            </a:r>
            <a:endParaRPr lang="en-US" sz="1800" i="0" u="none" strike="noStrike" kern="1200" cap="none" spc="0" normalizeH="0" baseline="0" noProof="0">
              <a:ln>
                <a:noFill/>
              </a:ln>
              <a:solidFill>
                <a:srgbClr val="55555B"/>
              </a:solidFill>
              <a:effectLst/>
              <a:uLnTx/>
              <a:uFillTx/>
              <a:latin typeface="Roboto"/>
              <a:ea typeface="Roboto"/>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ü"/>
              <a:tabLst/>
              <a:defRPr/>
            </a:pPr>
            <a:endParaRPr lang="en-US" sz="180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kumimoji="0" lang="en-US" sz="1800" i="0" u="none" strike="noStrike" kern="1200" cap="none" spc="0" normalizeH="0" baseline="0" noProof="0">
                <a:ln>
                  <a:noFill/>
                </a:ln>
                <a:solidFill>
                  <a:srgbClr val="55555B"/>
                </a:solidFill>
                <a:effectLst/>
                <a:uLnTx/>
                <a:uFillTx/>
                <a:latin typeface="Roboto"/>
                <a:ea typeface="Roboto"/>
                <a:cs typeface="Roboto"/>
              </a:rPr>
              <a:t>Use more unnecessary healthcare services (e.g., ER)</a:t>
            </a:r>
            <a:endParaRPr lang="en-US" sz="1800" i="0" u="none" strike="noStrike" kern="1200" cap="none" spc="0" normalizeH="0" baseline="0" noProof="0">
              <a:ln>
                <a:noFill/>
              </a:ln>
              <a:solidFill>
                <a:srgbClr val="55555B"/>
              </a:solidFill>
              <a:effectLst/>
              <a:uLnTx/>
              <a:uFillTx/>
              <a:latin typeface="Roboto"/>
              <a:ea typeface="Roboto"/>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80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kumimoji="0" lang="en-US" sz="1800" i="0" u="none" strike="noStrike" kern="1200" cap="none" spc="0" normalizeH="0" baseline="0" noProof="0">
                <a:ln>
                  <a:noFill/>
                </a:ln>
                <a:solidFill>
                  <a:srgbClr val="55555B"/>
                </a:solidFill>
                <a:effectLst/>
                <a:uLnTx/>
                <a:uFillTx/>
                <a:latin typeface="Roboto"/>
                <a:ea typeface="Roboto"/>
                <a:cs typeface="Roboto"/>
              </a:rPr>
              <a:t>Receive fewer preventive screenings </a:t>
            </a:r>
            <a:endParaRPr lang="en-US" sz="180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80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kumimoji="0" lang="en-US" sz="1800" i="0" u="none" strike="noStrike" kern="1200" cap="none" spc="0" normalizeH="0" baseline="0" noProof="0">
                <a:ln>
                  <a:noFill/>
                </a:ln>
                <a:solidFill>
                  <a:srgbClr val="55555B"/>
                </a:solidFill>
                <a:effectLst/>
                <a:uLnTx/>
                <a:uFillTx/>
                <a:latin typeface="Roboto"/>
                <a:ea typeface="Roboto"/>
                <a:cs typeface="Roboto"/>
              </a:rPr>
              <a:t>Have higher rates of mortality and morbidity</a:t>
            </a:r>
            <a:endParaRPr lang="en-US" sz="1800" i="0" u="none" strike="noStrike" kern="1200" cap="none" spc="0" normalizeH="0" baseline="0" noProof="0">
              <a:ln>
                <a:noFill/>
              </a:ln>
              <a:solidFill>
                <a:srgbClr val="55555B"/>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p:txBody>
      </p:sp>
      <p:sp>
        <p:nvSpPr>
          <p:cNvPr id="8" name="Rectangle 7">
            <a:extLst>
              <a:ext uri="{FF2B5EF4-FFF2-40B4-BE49-F238E27FC236}">
                <a16:creationId xmlns:a16="http://schemas.microsoft.com/office/drawing/2014/main" id="{072693D2-66D0-7625-32A4-1AFF40D87D27}"/>
              </a:ext>
            </a:extLst>
          </p:cNvPr>
          <p:cNvSpPr/>
          <p:nvPr/>
        </p:nvSpPr>
        <p:spPr>
          <a:xfrm>
            <a:off x="7944219" y="0"/>
            <a:ext cx="4312818" cy="6866873"/>
          </a:xfrm>
          <a:prstGeom prst="rect">
            <a:avLst/>
          </a:prstGeom>
          <a:solidFill>
            <a:schemeClr val="bg1">
              <a:lumMod val="95000"/>
            </a:schemeClr>
          </a:solidFill>
          <a:ln>
            <a:noFill/>
          </a:ln>
          <a:effectLst>
            <a:innerShdw blurRad="63500" dist="50800" dir="108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A090CE5-7A60-3438-EE89-44FF7A457BA4}"/>
              </a:ext>
            </a:extLst>
          </p:cNvPr>
          <p:cNvSpPr txBox="1"/>
          <p:nvPr/>
        </p:nvSpPr>
        <p:spPr>
          <a:xfrm>
            <a:off x="9861332" y="974425"/>
            <a:ext cx="20059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all" spc="0" normalizeH="0" baseline="0" noProof="0">
                <a:ln>
                  <a:noFill/>
                </a:ln>
                <a:solidFill>
                  <a:srgbClr val="55555B"/>
                </a:solidFill>
                <a:effectLst/>
                <a:uLnTx/>
                <a:uFillTx/>
                <a:latin typeface="Roboto Medium"/>
                <a:ea typeface="+mn-ea"/>
                <a:cs typeface="+mn-cs"/>
              </a:rPr>
              <a:t>US Adults -</a:t>
            </a:r>
            <a:endParaRPr lang="en-US" sz="1400" b="0" i="0" u="none" strike="noStrike" kern="1200" cap="none" spc="0" normalizeH="0" baseline="0" noProof="0">
              <a:ln>
                <a:noFill/>
              </a:ln>
              <a:solidFill>
                <a:srgbClr val="55555B"/>
              </a:solidFill>
              <a:effectLst/>
              <a:uLnTx/>
              <a:uFillTx/>
              <a:latin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all" spc="0" normalizeH="0" baseline="0" noProof="0">
                <a:ln>
                  <a:noFill/>
                </a:ln>
                <a:solidFill>
                  <a:srgbClr val="55555B"/>
                </a:solidFill>
                <a:effectLst/>
                <a:uLnTx/>
                <a:uFillTx/>
                <a:latin typeface="Roboto Medium"/>
                <a:ea typeface="+mn-ea"/>
                <a:cs typeface="+mn-cs"/>
              </a:rPr>
              <a:t>no</a:t>
            </a:r>
            <a:r>
              <a:rPr kumimoji="0" lang="en-US" sz="1400" b="0" i="0" u="none" strike="noStrike" kern="1200" cap="all" spc="0" normalizeH="0" baseline="0" noProof="0">
                <a:ln>
                  <a:noFill/>
                </a:ln>
                <a:solidFill>
                  <a:srgbClr val="55555B"/>
                </a:solidFill>
                <a:effectLst/>
                <a:uLnTx/>
                <a:uFillTx/>
                <a:latin typeface="Roboto Medium"/>
                <a:ea typeface="+mn-ea"/>
                <a:cs typeface="+mn-cs"/>
              </a:rPr>
              <a:t> Primary Care Visits in last 2-3 Years</a:t>
            </a:r>
            <a:endParaRPr lang="en-US" sz="1400" b="0" i="0" u="none" strike="noStrike" kern="1200" cap="none" spc="0" normalizeH="0" baseline="0" noProof="0">
              <a:ln>
                <a:noFill/>
              </a:ln>
              <a:solidFill>
                <a:srgbClr val="55555B"/>
              </a:solidFill>
              <a:effectLst/>
              <a:uLnTx/>
              <a:uFillTx/>
              <a:latin typeface="Calibri" panose="020F0502020204030204"/>
              <a:cs typeface="Calibri"/>
            </a:endParaRPr>
          </a:p>
        </p:txBody>
      </p:sp>
      <p:sp>
        <p:nvSpPr>
          <p:cNvPr id="10" name="TextBox 9">
            <a:extLst>
              <a:ext uri="{FF2B5EF4-FFF2-40B4-BE49-F238E27FC236}">
                <a16:creationId xmlns:a16="http://schemas.microsoft.com/office/drawing/2014/main" id="{61565C5E-0E72-DB61-2BD1-B12413A97F1E}"/>
              </a:ext>
            </a:extLst>
          </p:cNvPr>
          <p:cNvSpPr txBox="1"/>
          <p:nvPr/>
        </p:nvSpPr>
        <p:spPr>
          <a:xfrm>
            <a:off x="7944219" y="1035981"/>
            <a:ext cx="22264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a:ln>
                  <a:noFill/>
                </a:ln>
                <a:solidFill>
                  <a:srgbClr val="F1665D"/>
                </a:solidFill>
                <a:effectLst/>
                <a:uLnTx/>
                <a:uFillTx/>
                <a:latin typeface="Roboto Medium"/>
                <a:ea typeface="+mn-ea"/>
                <a:cs typeface="+mn-cs"/>
              </a:rPr>
              <a:t>60%</a:t>
            </a:r>
          </a:p>
        </p:txBody>
      </p:sp>
      <p:sp>
        <p:nvSpPr>
          <p:cNvPr id="12" name="TextBox 11">
            <a:extLst>
              <a:ext uri="{FF2B5EF4-FFF2-40B4-BE49-F238E27FC236}">
                <a16:creationId xmlns:a16="http://schemas.microsoft.com/office/drawing/2014/main" id="{7203437C-7061-1725-225F-D86B4866F5BB}"/>
              </a:ext>
            </a:extLst>
          </p:cNvPr>
          <p:cNvSpPr txBox="1"/>
          <p:nvPr/>
        </p:nvSpPr>
        <p:spPr>
          <a:xfrm>
            <a:off x="9745483" y="2902957"/>
            <a:ext cx="218022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all" spc="0" normalizeH="0" baseline="0" noProof="0">
                <a:ln>
                  <a:noFill/>
                </a:ln>
                <a:solidFill>
                  <a:srgbClr val="55555B"/>
                </a:solidFill>
                <a:effectLst/>
                <a:uLnTx/>
                <a:uFillTx/>
                <a:latin typeface="Roboto Medium"/>
                <a:ea typeface="+mn-ea"/>
                <a:cs typeface="+mn-cs"/>
              </a:rPr>
              <a:t>Patients live in a PCP health Professional Shortage Area</a:t>
            </a:r>
            <a:endParaRPr lang="en-US" sz="1400" b="0" i="0" u="none" strike="noStrike" kern="1200" cap="all" spc="0" normalizeH="0" baseline="0" noProof="0">
              <a:ln>
                <a:noFill/>
              </a:ln>
              <a:solidFill>
                <a:srgbClr val="55555B"/>
              </a:solidFill>
              <a:effectLst/>
              <a:uLnTx/>
              <a:uFillTx/>
              <a:latin typeface="Roboto Medium"/>
              <a:ea typeface="Roboto Medium"/>
              <a:cs typeface="Roboto Medium"/>
            </a:endParaRPr>
          </a:p>
        </p:txBody>
      </p:sp>
      <p:sp>
        <p:nvSpPr>
          <p:cNvPr id="13" name="TextBox 12">
            <a:extLst>
              <a:ext uri="{FF2B5EF4-FFF2-40B4-BE49-F238E27FC236}">
                <a16:creationId xmlns:a16="http://schemas.microsoft.com/office/drawing/2014/main" id="{AEF8D766-0919-7147-9F10-82E3C1762A02}"/>
              </a:ext>
            </a:extLst>
          </p:cNvPr>
          <p:cNvSpPr txBox="1"/>
          <p:nvPr/>
        </p:nvSpPr>
        <p:spPr>
          <a:xfrm>
            <a:off x="7747897" y="2950997"/>
            <a:ext cx="2591037"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a:ln>
                  <a:noFill/>
                </a:ln>
                <a:solidFill>
                  <a:srgbClr val="F1665D"/>
                </a:solidFill>
                <a:effectLst/>
                <a:uLnTx/>
                <a:uFillTx/>
                <a:latin typeface="Roboto Medium"/>
                <a:ea typeface="+mn-ea"/>
                <a:cs typeface="+mn-cs"/>
              </a:rPr>
              <a:t>1 </a:t>
            </a:r>
            <a:r>
              <a:rPr kumimoji="0" lang="en-US" sz="3200" b="1" i="0" u="none" strike="noStrike" kern="1200" cap="all" spc="0" normalizeH="0" baseline="0" noProof="0">
                <a:ln>
                  <a:noFill/>
                </a:ln>
                <a:solidFill>
                  <a:srgbClr val="F1665D"/>
                </a:solidFill>
                <a:effectLst/>
                <a:uLnTx/>
                <a:uFillTx/>
                <a:latin typeface="Roboto Medium"/>
                <a:ea typeface="+mn-ea"/>
                <a:cs typeface="+mn-cs"/>
              </a:rPr>
              <a:t>in </a:t>
            </a:r>
            <a:r>
              <a:rPr kumimoji="0" lang="en-US" sz="4800" b="1" i="0" u="none" strike="noStrike" kern="1200" cap="all" spc="0" normalizeH="0" baseline="0" noProof="0">
                <a:ln>
                  <a:noFill/>
                </a:ln>
                <a:solidFill>
                  <a:srgbClr val="F1665D"/>
                </a:solidFill>
                <a:effectLst/>
                <a:uLnTx/>
                <a:uFillTx/>
                <a:latin typeface="Roboto Medium"/>
                <a:ea typeface="+mn-ea"/>
                <a:cs typeface="+mn-cs"/>
              </a:rPr>
              <a:t>3</a:t>
            </a:r>
          </a:p>
        </p:txBody>
      </p:sp>
      <p:cxnSp>
        <p:nvCxnSpPr>
          <p:cNvPr id="14" name="Straight Connector 13">
            <a:extLst>
              <a:ext uri="{FF2B5EF4-FFF2-40B4-BE49-F238E27FC236}">
                <a16:creationId xmlns:a16="http://schemas.microsoft.com/office/drawing/2014/main" id="{C0FFA895-FE20-631C-1590-49531BCD789A}"/>
              </a:ext>
            </a:extLst>
          </p:cNvPr>
          <p:cNvCxnSpPr>
            <a:cxnSpLocks/>
          </p:cNvCxnSpPr>
          <p:nvPr/>
        </p:nvCxnSpPr>
        <p:spPr>
          <a:xfrm>
            <a:off x="8293769" y="2338140"/>
            <a:ext cx="3721768" cy="0"/>
          </a:xfrm>
          <a:prstGeom prst="line">
            <a:avLst/>
          </a:prstGeom>
          <a:ln w="28575">
            <a:solidFill>
              <a:srgbClr val="EF402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EC0C65-E224-14EE-DE82-6B3967CF6238}"/>
              </a:ext>
            </a:extLst>
          </p:cNvPr>
          <p:cNvCxnSpPr>
            <a:cxnSpLocks/>
          </p:cNvCxnSpPr>
          <p:nvPr/>
        </p:nvCxnSpPr>
        <p:spPr>
          <a:xfrm>
            <a:off x="8339348" y="4304234"/>
            <a:ext cx="3721768" cy="0"/>
          </a:xfrm>
          <a:prstGeom prst="line">
            <a:avLst/>
          </a:prstGeom>
          <a:ln w="28575">
            <a:solidFill>
              <a:srgbClr val="EF402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CF32CB2-5252-6BE5-B71B-77AB47863D90}"/>
              </a:ext>
            </a:extLst>
          </p:cNvPr>
          <p:cNvSpPr txBox="1"/>
          <p:nvPr/>
        </p:nvSpPr>
        <p:spPr>
          <a:xfrm>
            <a:off x="9657435" y="4922593"/>
            <a:ext cx="241372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all" spc="0" normalizeH="0" baseline="0" noProof="0">
                <a:ln>
                  <a:noFill/>
                </a:ln>
                <a:solidFill>
                  <a:srgbClr val="55555B"/>
                </a:solidFill>
                <a:effectLst/>
                <a:uLnTx/>
                <a:uFillTx/>
                <a:latin typeface="Roboto Medium"/>
                <a:ea typeface="+mn-ea"/>
                <a:cs typeface="+mn-cs"/>
              </a:rPr>
              <a:t>Month Average wait time For A New patient appointment</a:t>
            </a:r>
            <a:endParaRPr lang="en-US" sz="1400" b="0" i="0" u="none" strike="noStrike" kern="1200" cap="all" spc="0" normalizeH="0" baseline="0" noProof="0">
              <a:ln>
                <a:noFill/>
              </a:ln>
              <a:solidFill>
                <a:srgbClr val="55555B"/>
              </a:solidFill>
              <a:effectLst/>
              <a:uLnTx/>
              <a:uFillTx/>
              <a:latin typeface="Roboto Medium"/>
              <a:ea typeface="Roboto Medium"/>
              <a:cs typeface="Roboto Medium"/>
            </a:endParaRPr>
          </a:p>
        </p:txBody>
      </p:sp>
      <p:sp>
        <p:nvSpPr>
          <p:cNvPr id="18" name="TextBox 17">
            <a:extLst>
              <a:ext uri="{FF2B5EF4-FFF2-40B4-BE49-F238E27FC236}">
                <a16:creationId xmlns:a16="http://schemas.microsoft.com/office/drawing/2014/main" id="{91E551C6-5013-AD92-1A45-D002552A3B8E}"/>
              </a:ext>
            </a:extLst>
          </p:cNvPr>
          <p:cNvSpPr txBox="1"/>
          <p:nvPr/>
        </p:nvSpPr>
        <p:spPr>
          <a:xfrm>
            <a:off x="7898692" y="4948520"/>
            <a:ext cx="2652689"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a:ln>
                  <a:noFill/>
                </a:ln>
                <a:solidFill>
                  <a:srgbClr val="F1665D"/>
                </a:solidFill>
                <a:effectLst/>
                <a:uLnTx/>
                <a:uFillTx/>
                <a:latin typeface="Roboto Medium"/>
                <a:ea typeface="+mn-ea"/>
                <a:cs typeface="+mn-cs"/>
              </a:rPr>
              <a:t>1+</a:t>
            </a:r>
          </a:p>
        </p:txBody>
      </p:sp>
      <p:sp>
        <p:nvSpPr>
          <p:cNvPr id="19" name="TextBox 4">
            <a:extLst>
              <a:ext uri="{FF2B5EF4-FFF2-40B4-BE49-F238E27FC236}">
                <a16:creationId xmlns:a16="http://schemas.microsoft.com/office/drawing/2014/main" id="{C526F697-D674-6A8B-7DE5-975D3682A7EC}"/>
              </a:ext>
            </a:extLst>
          </p:cNvPr>
          <p:cNvSpPr txBox="1"/>
          <p:nvPr/>
        </p:nvSpPr>
        <p:spPr>
          <a:xfrm>
            <a:off x="3267616" y="6198933"/>
            <a:ext cx="4036194" cy="50783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lumMod val="50000"/>
                  </a:srgbClr>
                </a:solidFill>
                <a:effectLst/>
                <a:uLnTx/>
                <a:uFillTx/>
                <a:latin typeface="Roboto"/>
                <a:ea typeface="Roboto"/>
                <a:cs typeface="Roboto"/>
                <a:hlinkClick r:id="rId5">
                  <a:extLst>
                    <a:ext uri="{A12FA001-AC4F-418D-AE19-62706E023703}">
                      <ahyp:hlinkClr xmlns:ahyp="http://schemas.microsoft.com/office/drawing/2018/hyperlinkcolor" val="tx"/>
                    </a:ext>
                  </a:extLst>
                </a:hlinkClick>
              </a:rPr>
              <a:t>Primary Care: Our First Line of Defense | Commonwealth Fund</a:t>
            </a:r>
            <a:endParaRPr kumimoji="0" lang="en-US" sz="600" b="0" i="0" u="none" strike="noStrike" kern="1200" cap="none" spc="0" normalizeH="0" baseline="0" noProof="0">
              <a:ln>
                <a:noFill/>
              </a:ln>
              <a:solidFill>
                <a:srgbClr val="FFFFFF">
                  <a:lumMod val="50000"/>
                </a:srgbClr>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lumMod val="50000"/>
                  </a:srgbClr>
                </a:solidFill>
                <a:effectLst/>
                <a:uLnTx/>
                <a:uFillTx/>
                <a:latin typeface="Roboto"/>
                <a:ea typeface="Roboto"/>
                <a:cs typeface="Roboto"/>
                <a:hlinkClick r:id="rId6">
                  <a:extLst>
                    <a:ext uri="{A12FA001-AC4F-418D-AE19-62706E023703}">
                      <ahyp:hlinkClr xmlns:ahyp="http://schemas.microsoft.com/office/drawing/2018/hyperlinkcolor" val="tx"/>
                    </a:ext>
                  </a:extLst>
                </a:hlinkClick>
              </a:rPr>
              <a:t>Daily Briefing: Primary Care | Advisory Board</a:t>
            </a:r>
            <a:endParaRPr kumimoji="0" lang="en-US" sz="600" b="0" i="0" u="none" strike="noStrike" kern="1200" cap="none" spc="0" normalizeH="0" baseline="0" noProof="0">
              <a:ln>
                <a:noFill/>
              </a:ln>
              <a:solidFill>
                <a:srgbClr val="FFFFFF">
                  <a:lumMod val="50000"/>
                </a:srgbClr>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lumMod val="50000"/>
                  </a:srgbClr>
                </a:solidFill>
                <a:effectLst/>
                <a:uLnTx/>
                <a:uFillTx/>
                <a:latin typeface="Roboto"/>
                <a:ea typeface="Roboto"/>
                <a:cs typeface="Roboto"/>
                <a:hlinkClick r:id="rId7">
                  <a:extLst>
                    <a:ext uri="{A12FA001-AC4F-418D-AE19-62706E023703}">
                      <ahyp:hlinkClr xmlns:ahyp="http://schemas.microsoft.com/office/drawing/2018/hyperlinkcolor" val="tx"/>
                    </a:ext>
                  </a:extLst>
                </a:hlinkClick>
              </a:rPr>
              <a:t>Primary Care Health Professional Shortage Areas (HPSAs) | KFF</a:t>
            </a:r>
            <a:endParaRPr kumimoji="0" lang="en-US" sz="600" b="0" i="0" u="none" strike="noStrike" kern="1200" cap="none" spc="0" normalizeH="0" baseline="0" noProof="0">
              <a:ln>
                <a:noFill/>
              </a:ln>
              <a:solidFill>
                <a:srgbClr val="FFFFFF">
                  <a:lumMod val="50000"/>
                </a:srgbClr>
              </a:solidFill>
              <a:effectLst/>
              <a:uLnTx/>
              <a:uFillTx/>
              <a:latin typeface="Roboto"/>
              <a:ea typeface="Robot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lumMod val="50000"/>
                  </a:srgbClr>
                </a:solidFill>
                <a:effectLst/>
                <a:uLnTx/>
                <a:uFillTx/>
                <a:latin typeface="Roboto"/>
                <a:ea typeface="Roboto"/>
                <a:cs typeface="Roboto"/>
                <a:hlinkClick r:id="rId8">
                  <a:extLst>
                    <a:ext uri="{A12FA001-AC4F-418D-AE19-62706E023703}">
                      <ahyp:hlinkClr xmlns:ahyp="http://schemas.microsoft.com/office/drawing/2018/hyperlinkcolor" val="tx"/>
                    </a:ext>
                  </a:extLst>
                </a:hlinkClick>
              </a:rPr>
              <a:t>Forbes: Doctor Wait Times Average Almost Four Weeks In Big Cities</a:t>
            </a:r>
            <a:endParaRPr kumimoji="0" lang="en-US" sz="600" b="0" i="0" u="none" strike="noStrike" kern="1200" cap="none" spc="0" normalizeH="0" baseline="0" noProof="0">
              <a:ln>
                <a:noFill/>
              </a:ln>
              <a:solidFill>
                <a:srgbClr val="FFFFFF">
                  <a:lumMod val="50000"/>
                </a:srgbClr>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srgbClr val="FFFFFF">
                  <a:lumMod val="50000"/>
                </a:srgbClr>
              </a:solidFill>
              <a:effectLst/>
              <a:uLnTx/>
              <a:uFillTx/>
              <a:latin typeface="Roboto" panose="02000000000000000000" pitchFamily="2" charset="0"/>
              <a:ea typeface="Roboto" panose="02000000000000000000" pitchFamily="2" charset="0"/>
              <a:cs typeface="Roboto"/>
            </a:endParaRPr>
          </a:p>
        </p:txBody>
      </p:sp>
      <p:grpSp>
        <p:nvGrpSpPr>
          <p:cNvPr id="20" name="Group 19">
            <a:extLst>
              <a:ext uri="{FF2B5EF4-FFF2-40B4-BE49-F238E27FC236}">
                <a16:creationId xmlns:a16="http://schemas.microsoft.com/office/drawing/2014/main" id="{2DEF25BD-E325-F448-839D-9396565679CA}"/>
              </a:ext>
            </a:extLst>
          </p:cNvPr>
          <p:cNvGrpSpPr/>
          <p:nvPr/>
        </p:nvGrpSpPr>
        <p:grpSpPr>
          <a:xfrm>
            <a:off x="433082" y="2449562"/>
            <a:ext cx="2612101" cy="2416414"/>
            <a:chOff x="6202169" y="3904230"/>
            <a:chExt cx="2612101" cy="2416414"/>
          </a:xfrm>
        </p:grpSpPr>
        <p:sp>
          <p:nvSpPr>
            <p:cNvPr id="21" name="Oval 20">
              <a:extLst>
                <a:ext uri="{FF2B5EF4-FFF2-40B4-BE49-F238E27FC236}">
                  <a16:creationId xmlns:a16="http://schemas.microsoft.com/office/drawing/2014/main" id="{F4669865-FD37-8603-CCEA-7F308E8EA700}"/>
                </a:ext>
              </a:extLst>
            </p:cNvPr>
            <p:cNvSpPr/>
            <p:nvPr/>
          </p:nvSpPr>
          <p:spPr>
            <a:xfrm>
              <a:off x="6533901" y="3948850"/>
              <a:ext cx="2011680" cy="2011680"/>
            </a:xfrm>
            <a:prstGeom prst="ellipse">
              <a:avLst/>
            </a:prstGeom>
            <a:solidFill>
              <a:srgbClr val="EE4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108;p3">
              <a:extLst>
                <a:ext uri="{FF2B5EF4-FFF2-40B4-BE49-F238E27FC236}">
                  <a16:creationId xmlns:a16="http://schemas.microsoft.com/office/drawing/2014/main" id="{D6FA1BD4-D54D-D283-0E88-3B457E5FF1A7}"/>
                </a:ext>
              </a:extLst>
            </p:cNvPr>
            <p:cNvSpPr txBox="1"/>
            <p:nvPr/>
          </p:nvSpPr>
          <p:spPr>
            <a:xfrm>
              <a:off x="6202169" y="3904230"/>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PHYSICAL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23" name="Graphic 22" descr="Walk with solid fill">
              <a:extLst>
                <a:ext uri="{FF2B5EF4-FFF2-40B4-BE49-F238E27FC236}">
                  <a16:creationId xmlns:a16="http://schemas.microsoft.com/office/drawing/2014/main" id="{3D649A0D-95DB-F0E9-B2B3-A6CC947B0A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58125" y="4484364"/>
              <a:ext cx="1005840" cy="1005840"/>
            </a:xfrm>
            <a:prstGeom prst="rect">
              <a:avLst/>
            </a:prstGeom>
          </p:spPr>
        </p:pic>
      </p:grpSp>
    </p:spTree>
    <p:extLst>
      <p:ext uri="{BB962C8B-B14F-4D97-AF65-F5344CB8AC3E}">
        <p14:creationId xmlns:p14="http://schemas.microsoft.com/office/powerpoint/2010/main" val="381447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815FDF21-875D-7F23-00A1-6065871E725B}"/>
              </a:ext>
            </a:extLst>
          </p:cNvPr>
          <p:cNvSpPr txBox="1">
            <a:spLocks/>
          </p:cNvSpPr>
          <p:nvPr/>
        </p:nvSpPr>
        <p:spPr>
          <a:xfrm>
            <a:off x="9225037" y="6397875"/>
            <a:ext cx="2743200" cy="365125"/>
          </a:xfrm>
          <a:prstGeom prst="rect">
            <a:avLst/>
          </a:prstGeom>
          <a:noFill/>
          <a:ln>
            <a:noFill/>
          </a:ln>
        </p:spPr>
        <p:txBody>
          <a:bodyPr spcFirstLastPara="1" vert="horz" wrap="square" lIns="91350" tIns="45675" rIns="91350" bIns="45675" rtlCol="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1pPr>
            <a:lvl2pPr marL="0" marR="0" lvl="1"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2pPr>
            <a:lvl3pPr marL="0" marR="0" lvl="2"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3pPr>
            <a:lvl4pPr marL="0" marR="0" lvl="3"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4pPr>
            <a:lvl5pPr marL="0" marR="0" lvl="4"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5pPr>
            <a:lvl6pPr marL="0" marR="0" lvl="5"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6pPr>
            <a:lvl7pPr marL="0" marR="0" lvl="6"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7pPr>
            <a:lvl8pPr marL="0" marR="0" lvl="7"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8pPr>
            <a:lvl9pPr marL="0" marR="0" lvl="8"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9pPr>
          </a:lstStyle>
          <a:p>
            <a:fld id="{003C6C7E-7056-8D40-A58A-D579724F78D0}" type="slidenum">
              <a:rPr lang="en-US" dirty="0" smtClean="0"/>
              <a:pPr/>
              <a:t>7</a:t>
            </a:fld>
            <a:endParaRPr lang="en-US"/>
          </a:p>
        </p:txBody>
      </p:sp>
      <p:sp>
        <p:nvSpPr>
          <p:cNvPr id="3" name="Title 1">
            <a:extLst>
              <a:ext uri="{FF2B5EF4-FFF2-40B4-BE49-F238E27FC236}">
                <a16:creationId xmlns:a16="http://schemas.microsoft.com/office/drawing/2014/main" id="{3DCFD419-921C-C6DB-1870-F2D2BE4D118D}"/>
              </a:ext>
            </a:extLst>
          </p:cNvPr>
          <p:cNvSpPr txBox="1">
            <a:spLocks/>
          </p:cNvSpPr>
          <p:nvPr/>
        </p:nvSpPr>
        <p:spPr>
          <a:xfrm>
            <a:off x="235271" y="784290"/>
            <a:ext cx="5754562" cy="609600"/>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defRPr/>
            </a:pPr>
            <a:r>
              <a:rPr lang="en-US" sz="3600">
                <a:latin typeface="Roboto"/>
                <a:ea typeface="Roboto"/>
              </a:rPr>
              <a:t>Dimensions of </a:t>
            </a:r>
          </a:p>
          <a:p>
            <a:pPr>
              <a:defRPr/>
            </a:pPr>
            <a:r>
              <a:rPr lang="en-US" sz="3600">
                <a:latin typeface="Roboto"/>
                <a:ea typeface="Roboto"/>
              </a:rPr>
              <a:t>Wellness</a:t>
            </a:r>
            <a:endParaRPr lang="en-US"/>
          </a:p>
        </p:txBody>
      </p:sp>
      <p:pic>
        <p:nvPicPr>
          <p:cNvPr id="46" name="Graphic 45">
            <a:extLst>
              <a:ext uri="{FF2B5EF4-FFF2-40B4-BE49-F238E27FC236}">
                <a16:creationId xmlns:a16="http://schemas.microsoft.com/office/drawing/2014/main" id="{4E3C04FC-8AC7-02ED-7375-28097FB169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6" y="6320644"/>
            <a:ext cx="1811923" cy="312718"/>
          </a:xfrm>
          <a:prstGeom prst="rect">
            <a:avLst/>
          </a:prstGeom>
        </p:spPr>
      </p:pic>
      <p:grpSp>
        <p:nvGrpSpPr>
          <p:cNvPr id="7" name="Group 6">
            <a:extLst>
              <a:ext uri="{FF2B5EF4-FFF2-40B4-BE49-F238E27FC236}">
                <a16:creationId xmlns:a16="http://schemas.microsoft.com/office/drawing/2014/main" id="{C935EC4B-B1A2-37C2-0264-6D7F32D700A5}"/>
              </a:ext>
            </a:extLst>
          </p:cNvPr>
          <p:cNvGrpSpPr/>
          <p:nvPr/>
        </p:nvGrpSpPr>
        <p:grpSpPr>
          <a:xfrm>
            <a:off x="7699306" y="2848637"/>
            <a:ext cx="2416414" cy="2612101"/>
            <a:chOff x="1242737" y="2976997"/>
            <a:chExt cx="2416414" cy="2612101"/>
          </a:xfrm>
        </p:grpSpPr>
        <p:sp>
          <p:nvSpPr>
            <p:cNvPr id="13" name="Oval 12">
              <a:extLst>
                <a:ext uri="{FF2B5EF4-FFF2-40B4-BE49-F238E27FC236}">
                  <a16:creationId xmlns:a16="http://schemas.microsoft.com/office/drawing/2014/main" id="{A53A705E-6EFC-0903-9749-FAA388A59861}"/>
                </a:ext>
              </a:extLst>
            </p:cNvPr>
            <p:cNvSpPr/>
            <p:nvPr/>
          </p:nvSpPr>
          <p:spPr>
            <a:xfrm>
              <a:off x="1387676" y="3173902"/>
              <a:ext cx="2011680" cy="2011680"/>
            </a:xfrm>
            <a:prstGeom prst="ellipse">
              <a:avLst/>
            </a:prstGeom>
            <a:solidFill>
              <a:srgbClr val="EC3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C407BE3-9A72-64E1-C267-EE086612C606}"/>
                </a:ext>
              </a:extLst>
            </p:cNvPr>
            <p:cNvGrpSpPr/>
            <p:nvPr/>
          </p:nvGrpSpPr>
          <p:grpSpPr>
            <a:xfrm>
              <a:off x="1242737" y="2976997"/>
              <a:ext cx="2416414" cy="2612101"/>
              <a:chOff x="7844857" y="2860504"/>
              <a:chExt cx="2416414" cy="2612101"/>
            </a:xfrm>
          </p:grpSpPr>
          <p:pic>
            <p:nvPicPr>
              <p:cNvPr id="50" name="Graphic 49" descr="Storytelling with solid fill">
                <a:extLst>
                  <a:ext uri="{FF2B5EF4-FFF2-40B4-BE49-F238E27FC236}">
                    <a16:creationId xmlns:a16="http://schemas.microsoft.com/office/drawing/2014/main" id="{D75C9185-E5B9-1CE0-575D-7BF377A362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1901" y="3445930"/>
                <a:ext cx="1005840" cy="1005840"/>
              </a:xfrm>
              <a:prstGeom prst="rect">
                <a:avLst/>
              </a:prstGeom>
            </p:spPr>
          </p:pic>
          <p:sp>
            <p:nvSpPr>
              <p:cNvPr id="22" name="Google Shape;108;p3">
                <a:extLst>
                  <a:ext uri="{FF2B5EF4-FFF2-40B4-BE49-F238E27FC236}">
                    <a16:creationId xmlns:a16="http://schemas.microsoft.com/office/drawing/2014/main" id="{F03FC704-06ED-5325-8136-648D3110B366}"/>
                  </a:ext>
                </a:extLst>
              </p:cNvPr>
              <p:cNvSpPr txBox="1"/>
              <p:nvPr/>
            </p:nvSpPr>
            <p:spPr>
              <a:xfrm rot="18790441">
                <a:off x="7747013" y="2958348"/>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INTELLECTUAL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grpSp>
      </p:grpSp>
      <p:grpSp>
        <p:nvGrpSpPr>
          <p:cNvPr id="54" name="Group 53">
            <a:extLst>
              <a:ext uri="{FF2B5EF4-FFF2-40B4-BE49-F238E27FC236}">
                <a16:creationId xmlns:a16="http://schemas.microsoft.com/office/drawing/2014/main" id="{8C4ED0F0-48DE-2688-634D-D2603A9F1833}"/>
              </a:ext>
            </a:extLst>
          </p:cNvPr>
          <p:cNvGrpSpPr/>
          <p:nvPr/>
        </p:nvGrpSpPr>
        <p:grpSpPr>
          <a:xfrm>
            <a:off x="6087186" y="3718321"/>
            <a:ext cx="2612101" cy="2416414"/>
            <a:chOff x="6202169" y="3904230"/>
            <a:chExt cx="2612101" cy="2416414"/>
          </a:xfrm>
        </p:grpSpPr>
        <p:sp>
          <p:nvSpPr>
            <p:cNvPr id="14" name="Oval 13">
              <a:extLst>
                <a:ext uri="{FF2B5EF4-FFF2-40B4-BE49-F238E27FC236}">
                  <a16:creationId xmlns:a16="http://schemas.microsoft.com/office/drawing/2014/main" id="{5E8CEF41-CB42-16CC-189E-6D4F3F200FCB}"/>
                </a:ext>
              </a:extLst>
            </p:cNvPr>
            <p:cNvSpPr/>
            <p:nvPr/>
          </p:nvSpPr>
          <p:spPr>
            <a:xfrm>
              <a:off x="6533901" y="3948850"/>
              <a:ext cx="2011680" cy="2011680"/>
            </a:xfrm>
            <a:prstGeom prst="ellipse">
              <a:avLst/>
            </a:prstGeom>
            <a:solidFill>
              <a:srgbClr val="EE4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108;p3">
              <a:extLst>
                <a:ext uri="{FF2B5EF4-FFF2-40B4-BE49-F238E27FC236}">
                  <a16:creationId xmlns:a16="http://schemas.microsoft.com/office/drawing/2014/main" id="{52BE141D-5020-DF95-4DF6-55A01D0AFEF0}"/>
                </a:ext>
              </a:extLst>
            </p:cNvPr>
            <p:cNvSpPr txBox="1"/>
            <p:nvPr/>
          </p:nvSpPr>
          <p:spPr>
            <a:xfrm>
              <a:off x="6202169" y="3904230"/>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PHYSICAL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41" name="Graphic 40" descr="Walk with solid fill">
              <a:extLst>
                <a:ext uri="{FF2B5EF4-FFF2-40B4-BE49-F238E27FC236}">
                  <a16:creationId xmlns:a16="http://schemas.microsoft.com/office/drawing/2014/main" id="{7070B678-8DE6-0618-E9F5-7EF0BF8669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58125" y="4484364"/>
              <a:ext cx="1005840" cy="1005840"/>
            </a:xfrm>
            <a:prstGeom prst="rect">
              <a:avLst/>
            </a:prstGeom>
          </p:spPr>
        </p:pic>
      </p:grpSp>
      <p:grpSp>
        <p:nvGrpSpPr>
          <p:cNvPr id="8" name="Group 7">
            <a:extLst>
              <a:ext uri="{FF2B5EF4-FFF2-40B4-BE49-F238E27FC236}">
                <a16:creationId xmlns:a16="http://schemas.microsoft.com/office/drawing/2014/main" id="{0B96453F-353D-8822-1A34-FE58521C778A}"/>
              </a:ext>
            </a:extLst>
          </p:cNvPr>
          <p:cNvGrpSpPr/>
          <p:nvPr/>
        </p:nvGrpSpPr>
        <p:grpSpPr>
          <a:xfrm>
            <a:off x="4744993" y="3007753"/>
            <a:ext cx="2416414" cy="2612101"/>
            <a:chOff x="4744993" y="3007753"/>
            <a:chExt cx="2416414" cy="2612101"/>
          </a:xfrm>
        </p:grpSpPr>
        <p:sp>
          <p:nvSpPr>
            <p:cNvPr id="25" name="Google Shape;108;p3">
              <a:extLst>
                <a:ext uri="{FF2B5EF4-FFF2-40B4-BE49-F238E27FC236}">
                  <a16:creationId xmlns:a16="http://schemas.microsoft.com/office/drawing/2014/main" id="{64C87C45-6DC2-2C5F-59A8-3AFA253EAFB3}"/>
                </a:ext>
              </a:extLst>
            </p:cNvPr>
            <p:cNvSpPr txBox="1"/>
            <p:nvPr/>
          </p:nvSpPr>
          <p:spPr>
            <a:xfrm rot="3317389">
              <a:off x="4647149" y="3105597"/>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VOCATIONAL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sp>
          <p:nvSpPr>
            <p:cNvPr id="15" name="Oval 14">
              <a:extLst>
                <a:ext uri="{FF2B5EF4-FFF2-40B4-BE49-F238E27FC236}">
                  <a16:creationId xmlns:a16="http://schemas.microsoft.com/office/drawing/2014/main" id="{5E8CEF41-CB42-16CC-189E-6D4F3F200FCB}"/>
                </a:ext>
              </a:extLst>
            </p:cNvPr>
            <p:cNvSpPr/>
            <p:nvPr/>
          </p:nvSpPr>
          <p:spPr>
            <a:xfrm>
              <a:off x="5106185" y="3261778"/>
              <a:ext cx="2011680" cy="2011680"/>
            </a:xfrm>
            <a:prstGeom prst="ellipse">
              <a:avLst/>
            </a:prstGeom>
            <a:solidFill>
              <a:srgbClr val="FF6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Briefcase with solid fill">
              <a:extLst>
                <a:ext uri="{FF2B5EF4-FFF2-40B4-BE49-F238E27FC236}">
                  <a16:creationId xmlns:a16="http://schemas.microsoft.com/office/drawing/2014/main" id="{09CF6DF7-0D24-006A-7B85-7B8E15BFE1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9331" y="3810885"/>
              <a:ext cx="1005840" cy="1005840"/>
            </a:xfrm>
            <a:prstGeom prst="rect">
              <a:avLst/>
            </a:prstGeom>
          </p:spPr>
        </p:pic>
      </p:grpSp>
      <p:grpSp>
        <p:nvGrpSpPr>
          <p:cNvPr id="5" name="Group 4">
            <a:extLst>
              <a:ext uri="{FF2B5EF4-FFF2-40B4-BE49-F238E27FC236}">
                <a16:creationId xmlns:a16="http://schemas.microsoft.com/office/drawing/2014/main" id="{190F66E3-66D5-46D4-9513-BFCEDD58D26D}"/>
              </a:ext>
            </a:extLst>
          </p:cNvPr>
          <p:cNvGrpSpPr/>
          <p:nvPr/>
        </p:nvGrpSpPr>
        <p:grpSpPr>
          <a:xfrm>
            <a:off x="7590647" y="1110664"/>
            <a:ext cx="2416414" cy="2612101"/>
            <a:chOff x="8997396" y="364071"/>
            <a:chExt cx="2416414" cy="2612101"/>
          </a:xfrm>
        </p:grpSpPr>
        <p:sp>
          <p:nvSpPr>
            <p:cNvPr id="12" name="Oval 11">
              <a:extLst>
                <a:ext uri="{FF2B5EF4-FFF2-40B4-BE49-F238E27FC236}">
                  <a16:creationId xmlns:a16="http://schemas.microsoft.com/office/drawing/2014/main" id="{9364CF08-7BF6-E79A-69AD-BED191759ED3}"/>
                </a:ext>
              </a:extLst>
            </p:cNvPr>
            <p:cNvSpPr/>
            <p:nvPr/>
          </p:nvSpPr>
          <p:spPr>
            <a:xfrm>
              <a:off x="9139755" y="664282"/>
              <a:ext cx="2011680" cy="2011680"/>
            </a:xfrm>
            <a:prstGeom prst="ellipse">
              <a:avLst/>
            </a:prstGeom>
            <a:solidFill>
              <a:srgbClr val="E10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E239CE2-F920-DA61-872A-8E575F8A2B85}"/>
                </a:ext>
              </a:extLst>
            </p:cNvPr>
            <p:cNvGrpSpPr/>
            <p:nvPr/>
          </p:nvGrpSpPr>
          <p:grpSpPr>
            <a:xfrm>
              <a:off x="8997396" y="364071"/>
              <a:ext cx="2416414" cy="2612101"/>
              <a:chOff x="7810298" y="1051392"/>
              <a:chExt cx="2416414" cy="2612101"/>
            </a:xfrm>
          </p:grpSpPr>
          <p:sp>
            <p:nvSpPr>
              <p:cNvPr id="20" name="Google Shape;108;p3">
                <a:extLst>
                  <a:ext uri="{FF2B5EF4-FFF2-40B4-BE49-F238E27FC236}">
                    <a16:creationId xmlns:a16="http://schemas.microsoft.com/office/drawing/2014/main" id="{8BD8B784-738B-9E16-4AF9-1A717DCCAF0C}"/>
                  </a:ext>
                </a:extLst>
              </p:cNvPr>
              <p:cNvSpPr txBox="1"/>
              <p:nvPr/>
            </p:nvSpPr>
            <p:spPr>
              <a:xfrm rot="3797686">
                <a:off x="7712454" y="1149236"/>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ENVIRONMENTAL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43" name="Graphic 42" descr="Rain with solid fill">
                <a:extLst>
                  <a:ext uri="{FF2B5EF4-FFF2-40B4-BE49-F238E27FC236}">
                    <a16:creationId xmlns:a16="http://schemas.microsoft.com/office/drawing/2014/main" id="{B5E29EDB-1190-D793-FC5B-BE3A6F37D4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68114" y="1854523"/>
                <a:ext cx="1005840" cy="1005840"/>
              </a:xfrm>
              <a:prstGeom prst="rect">
                <a:avLst/>
              </a:prstGeom>
            </p:spPr>
          </p:pic>
        </p:grpSp>
      </p:grpSp>
      <p:grpSp>
        <p:nvGrpSpPr>
          <p:cNvPr id="2" name="Group 1">
            <a:extLst>
              <a:ext uri="{FF2B5EF4-FFF2-40B4-BE49-F238E27FC236}">
                <a16:creationId xmlns:a16="http://schemas.microsoft.com/office/drawing/2014/main" id="{8AB7A779-D97C-E199-1494-0EF2DFC7EB2D}"/>
              </a:ext>
            </a:extLst>
          </p:cNvPr>
          <p:cNvGrpSpPr/>
          <p:nvPr/>
        </p:nvGrpSpPr>
        <p:grpSpPr>
          <a:xfrm>
            <a:off x="4722253" y="1278169"/>
            <a:ext cx="2416414" cy="2612101"/>
            <a:chOff x="2478268" y="2551216"/>
            <a:chExt cx="2416414" cy="2612101"/>
          </a:xfrm>
        </p:grpSpPr>
        <p:sp>
          <p:nvSpPr>
            <p:cNvPr id="16" name="Oval 15">
              <a:extLst>
                <a:ext uri="{FF2B5EF4-FFF2-40B4-BE49-F238E27FC236}">
                  <a16:creationId xmlns:a16="http://schemas.microsoft.com/office/drawing/2014/main" id="{06CCC9F3-D2D6-2DF4-5D3B-78C201CEA689}"/>
                </a:ext>
              </a:extLst>
            </p:cNvPr>
            <p:cNvSpPr/>
            <p:nvPr/>
          </p:nvSpPr>
          <p:spPr>
            <a:xfrm>
              <a:off x="2717461" y="2885582"/>
              <a:ext cx="2011680" cy="2011680"/>
            </a:xfrm>
            <a:prstGeom prst="ellipse">
              <a:avLst/>
            </a:prstGeom>
            <a:solidFill>
              <a:srgbClr val="FF7B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F4750BF3-DF3F-2385-7E8C-9E2467462DD7}"/>
                </a:ext>
              </a:extLst>
            </p:cNvPr>
            <p:cNvGrpSpPr/>
            <p:nvPr/>
          </p:nvGrpSpPr>
          <p:grpSpPr>
            <a:xfrm>
              <a:off x="2478268" y="2551216"/>
              <a:ext cx="2416414" cy="2612101"/>
              <a:chOff x="4701128" y="1217606"/>
              <a:chExt cx="2416414" cy="2612101"/>
            </a:xfrm>
          </p:grpSpPr>
          <p:sp>
            <p:nvSpPr>
              <p:cNvPr id="26" name="Google Shape;108;p3">
                <a:extLst>
                  <a:ext uri="{FF2B5EF4-FFF2-40B4-BE49-F238E27FC236}">
                    <a16:creationId xmlns:a16="http://schemas.microsoft.com/office/drawing/2014/main" id="{A862F1A9-0ADB-A39C-2826-0D4894B6D233}"/>
                  </a:ext>
                </a:extLst>
              </p:cNvPr>
              <p:cNvSpPr txBox="1"/>
              <p:nvPr/>
            </p:nvSpPr>
            <p:spPr>
              <a:xfrm rot="18391794">
                <a:off x="4603284" y="1315450"/>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SPIRITUAL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39" name="Graphic 38" descr="Mandala with solid fill">
                <a:extLst>
                  <a:ext uri="{FF2B5EF4-FFF2-40B4-BE49-F238E27FC236}">
                    <a16:creationId xmlns:a16="http://schemas.microsoft.com/office/drawing/2014/main" id="{BBFC2C44-08EC-0117-F050-4FDC144A42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43241" y="2054892"/>
                <a:ext cx="1005840" cy="1005840"/>
              </a:xfrm>
              <a:prstGeom prst="rect">
                <a:avLst/>
              </a:prstGeom>
            </p:spPr>
          </p:pic>
        </p:grpSp>
      </p:grpSp>
      <p:grpSp>
        <p:nvGrpSpPr>
          <p:cNvPr id="53" name="Group 52">
            <a:extLst>
              <a:ext uri="{FF2B5EF4-FFF2-40B4-BE49-F238E27FC236}">
                <a16:creationId xmlns:a16="http://schemas.microsoft.com/office/drawing/2014/main" id="{3568E8B0-E261-83CC-ED32-D4B5EE8E0F7B}"/>
              </a:ext>
            </a:extLst>
          </p:cNvPr>
          <p:cNvGrpSpPr/>
          <p:nvPr/>
        </p:nvGrpSpPr>
        <p:grpSpPr>
          <a:xfrm>
            <a:off x="6112025" y="559758"/>
            <a:ext cx="2612101" cy="2416414"/>
            <a:chOff x="6112025" y="559758"/>
            <a:chExt cx="2612101" cy="2416414"/>
          </a:xfrm>
        </p:grpSpPr>
        <p:sp>
          <p:nvSpPr>
            <p:cNvPr id="17" name="Google Shape;108;p3">
              <a:extLst>
                <a:ext uri="{FF2B5EF4-FFF2-40B4-BE49-F238E27FC236}">
                  <a16:creationId xmlns:a16="http://schemas.microsoft.com/office/drawing/2014/main" id="{F5C1EEAF-40E7-4A78-05F3-ABE92B8454B8}"/>
                </a:ext>
              </a:extLst>
            </p:cNvPr>
            <p:cNvSpPr txBox="1"/>
            <p:nvPr/>
          </p:nvSpPr>
          <p:spPr>
            <a:xfrm>
              <a:off x="6112025" y="559758"/>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sz="2800"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MENTAL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sp>
          <p:nvSpPr>
            <p:cNvPr id="11" name="Oval 10">
              <a:extLst>
                <a:ext uri="{FF2B5EF4-FFF2-40B4-BE49-F238E27FC236}">
                  <a16:creationId xmlns:a16="http://schemas.microsoft.com/office/drawing/2014/main" id="{F7F45699-6A97-CFD4-5ADD-DABFD9E5BFCA}"/>
                </a:ext>
              </a:extLst>
            </p:cNvPr>
            <p:cNvSpPr/>
            <p:nvPr/>
          </p:nvSpPr>
          <p:spPr>
            <a:xfrm>
              <a:off x="6406405" y="753562"/>
              <a:ext cx="2011680" cy="201168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Head with gears with solid fill">
              <a:extLst>
                <a:ext uri="{FF2B5EF4-FFF2-40B4-BE49-F238E27FC236}">
                  <a16:creationId xmlns:a16="http://schemas.microsoft.com/office/drawing/2014/main" id="{B7D77E3B-87F5-D47A-3E08-DFBCFF08697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42988" y="1234822"/>
              <a:ext cx="1005840" cy="1005840"/>
            </a:xfrm>
            <a:prstGeom prst="rect">
              <a:avLst/>
            </a:prstGeom>
          </p:spPr>
        </p:pic>
      </p:grpSp>
    </p:spTree>
    <p:extLst>
      <p:ext uri="{BB962C8B-B14F-4D97-AF65-F5344CB8AC3E}">
        <p14:creationId xmlns:p14="http://schemas.microsoft.com/office/powerpoint/2010/main" val="2144248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815FDF21-875D-7F23-00A1-6065871E725B}"/>
              </a:ext>
            </a:extLst>
          </p:cNvPr>
          <p:cNvSpPr txBox="1">
            <a:spLocks/>
          </p:cNvSpPr>
          <p:nvPr/>
        </p:nvSpPr>
        <p:spPr>
          <a:xfrm>
            <a:off x="9225037" y="6397875"/>
            <a:ext cx="2743200" cy="365125"/>
          </a:xfrm>
          <a:prstGeom prst="rect">
            <a:avLst/>
          </a:prstGeom>
          <a:noFill/>
          <a:ln>
            <a:noFill/>
          </a:ln>
        </p:spPr>
        <p:txBody>
          <a:bodyPr spcFirstLastPara="1" vert="horz" wrap="square" lIns="91350" tIns="45675" rIns="91350" bIns="45675" rtlCol="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1pPr>
            <a:lvl2pPr marL="0" marR="0" lvl="1"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2pPr>
            <a:lvl3pPr marL="0" marR="0" lvl="2"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3pPr>
            <a:lvl4pPr marL="0" marR="0" lvl="3"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4pPr>
            <a:lvl5pPr marL="0" marR="0" lvl="4"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5pPr>
            <a:lvl6pPr marL="0" marR="0" lvl="5"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6pPr>
            <a:lvl7pPr marL="0" marR="0" lvl="6"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7pPr>
            <a:lvl8pPr marL="0" marR="0" lvl="7"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8pPr>
            <a:lvl9pPr marL="0" marR="0" lvl="8" indent="0" algn="r" defTabSz="914400" rtl="0" eaLnBrk="1" latinLnBrk="0" hangingPunct="1">
              <a:lnSpc>
                <a:spcPct val="100000"/>
              </a:lnSpc>
              <a:spcBef>
                <a:spcPts val="0"/>
              </a:spcBef>
              <a:spcAft>
                <a:spcPts val="0"/>
              </a:spcAft>
              <a:buClr>
                <a:srgbClr val="000000"/>
              </a:buClr>
              <a:buSzPts val="1050"/>
              <a:buFont typeface="Arial"/>
              <a:buNone/>
              <a:defRPr sz="1050" b="1" i="0" u="none" strike="noStrike" kern="1200" cap="none">
                <a:solidFill>
                  <a:srgbClr val="54565B"/>
                </a:solidFill>
                <a:latin typeface="Helvetica Neue"/>
                <a:ea typeface="Helvetica Neue"/>
                <a:cs typeface="Helvetica Neue"/>
                <a:sym typeface="Helvetica Neue"/>
              </a:defRPr>
            </a:lvl9pPr>
          </a:lstStyle>
          <a:p>
            <a:fld id="{003C6C7E-7056-8D40-A58A-D579724F78D0}" type="slidenum">
              <a:rPr lang="en-US" dirty="0" smtClean="0"/>
              <a:pPr/>
              <a:t>8</a:t>
            </a:fld>
            <a:endParaRPr lang="en-US"/>
          </a:p>
        </p:txBody>
      </p:sp>
      <p:sp>
        <p:nvSpPr>
          <p:cNvPr id="3" name="Title 1">
            <a:extLst>
              <a:ext uri="{FF2B5EF4-FFF2-40B4-BE49-F238E27FC236}">
                <a16:creationId xmlns:a16="http://schemas.microsoft.com/office/drawing/2014/main" id="{3DCFD419-921C-C6DB-1870-F2D2BE4D118D}"/>
              </a:ext>
            </a:extLst>
          </p:cNvPr>
          <p:cNvSpPr txBox="1">
            <a:spLocks/>
          </p:cNvSpPr>
          <p:nvPr/>
        </p:nvSpPr>
        <p:spPr>
          <a:xfrm>
            <a:off x="246117" y="957374"/>
            <a:ext cx="7272434" cy="609600"/>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defRPr/>
            </a:pPr>
            <a:r>
              <a:rPr lang="en-US" sz="3600">
                <a:latin typeface="Roboto"/>
                <a:ea typeface="Roboto"/>
              </a:rPr>
              <a:t>Everything In-Between with Health Coaching</a:t>
            </a:r>
          </a:p>
          <a:p>
            <a:pPr>
              <a:defRPr/>
            </a:pPr>
            <a:r>
              <a:rPr lang="en-US" sz="1800">
                <a:latin typeface="Roboto Condensed" panose="02000000000000000000" pitchFamily="2" charset="0"/>
                <a:ea typeface="Roboto Condensed" panose="02000000000000000000" pitchFamily="2" charset="0"/>
                <a:cs typeface="Roboto Condensed" panose="02000000000000000000" pitchFamily="2" charset="0"/>
              </a:rPr>
              <a:t>Dimensions of Wellness</a:t>
            </a:r>
            <a:endParaRPr lang="en-US" sz="160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6" name="Graphic 45">
            <a:extLst>
              <a:ext uri="{FF2B5EF4-FFF2-40B4-BE49-F238E27FC236}">
                <a16:creationId xmlns:a16="http://schemas.microsoft.com/office/drawing/2014/main" id="{4E3C04FC-8AC7-02ED-7375-28097FB169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6" y="6320644"/>
            <a:ext cx="1811923" cy="312718"/>
          </a:xfrm>
          <a:prstGeom prst="rect">
            <a:avLst/>
          </a:prstGeom>
        </p:spPr>
      </p:pic>
      <p:sp>
        <p:nvSpPr>
          <p:cNvPr id="7" name="TextBox 6">
            <a:extLst>
              <a:ext uri="{FF2B5EF4-FFF2-40B4-BE49-F238E27FC236}">
                <a16:creationId xmlns:a16="http://schemas.microsoft.com/office/drawing/2014/main" id="{DE81D8B6-3FEC-923B-1AF3-3FA2B327D47D}"/>
              </a:ext>
            </a:extLst>
          </p:cNvPr>
          <p:cNvSpPr txBox="1"/>
          <p:nvPr/>
        </p:nvSpPr>
        <p:spPr>
          <a:xfrm>
            <a:off x="3443267" y="1717567"/>
            <a:ext cx="4341073" cy="486287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5555B"/>
                </a:solidFill>
                <a:effectLst/>
                <a:uLnTx/>
                <a:uFillTx/>
                <a:latin typeface="Roboto"/>
                <a:ea typeface="Roboto"/>
                <a:cs typeface="Roboto"/>
              </a:rPr>
              <a:t>An employer without wellness-centric benefits:</a:t>
            </a:r>
            <a:endParaRPr lang="en-US" sz="2000" b="0" i="0" u="none" strike="noStrike" kern="1200" cap="none" spc="0" normalizeH="0" baseline="0" noProof="0">
              <a:ln>
                <a:noFill/>
              </a:ln>
              <a:solidFill>
                <a:srgbClr val="55555B"/>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kumimoji="0" lang="en-US" sz="1800" b="0" i="0" u="none" strike="noStrike" kern="1200" cap="none" spc="0" normalizeH="0" baseline="0" noProof="0">
                <a:ln>
                  <a:noFill/>
                </a:ln>
                <a:solidFill>
                  <a:srgbClr val="55555B"/>
                </a:solidFill>
                <a:effectLst/>
                <a:uLnTx/>
                <a:uFillTx/>
                <a:latin typeface="Roboto"/>
                <a:ea typeface="Roboto"/>
                <a:cs typeface="Roboto"/>
              </a:rPr>
              <a:t>Lose top talent to more empathetic employers. 80% of survey respondents said they would be willing to leave their jobs. </a:t>
            </a: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a:solidFill>
                <a:srgbClr val="55555B"/>
              </a:solidFill>
              <a:latin typeface="Roboto"/>
              <a:ea typeface="Roboto"/>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lang="en-US">
                <a:solidFill>
                  <a:srgbClr val="55555B"/>
                </a:solidFill>
                <a:latin typeface="Roboto"/>
                <a:ea typeface="Roboto"/>
                <a:cs typeface="Roboto"/>
              </a:rPr>
              <a:t>Experience higher rates of absenteeism due to poor wellbeing.</a:t>
            </a: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800" b="1" i="0" u="none" strike="noStrike" kern="1200" cap="none" spc="0" normalizeH="0" baseline="0" noProof="0">
              <a:ln>
                <a:noFill/>
              </a:ln>
              <a:solidFill>
                <a:srgbClr val="55555B"/>
              </a:solidFill>
              <a:effectLst/>
              <a:uLnTx/>
              <a:uFillTx/>
              <a:latin typeface="Roboto"/>
              <a:ea typeface="Roboto"/>
              <a:cs typeface="Roboto"/>
            </a:endParaRPr>
          </a:p>
          <a:p>
            <a:pPr marL="285750" indent="-285750">
              <a:buClr>
                <a:srgbClr val="EE4236"/>
              </a:buClr>
              <a:buFont typeface="Wingdings" panose="05000000000000000000" pitchFamily="2" charset="2"/>
              <a:buChar char="§"/>
              <a:defRPr/>
            </a:pPr>
            <a:r>
              <a:rPr lang="en-US" b="0" i="0">
                <a:solidFill>
                  <a:srgbClr val="55555B"/>
                </a:solidFill>
                <a:effectLst/>
                <a:latin typeface="Roboto" panose="02000000000000000000" pitchFamily="2" charset="0"/>
                <a:ea typeface="Roboto" panose="02000000000000000000" pitchFamily="2" charset="0"/>
                <a:cs typeface="Roboto" panose="02000000000000000000" pitchFamily="2" charset="0"/>
              </a:rPr>
              <a:t>Have poorer job satisfaction. Only 50% of employees say they have seen an increase in support for wellbeing.</a:t>
            </a: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800" b="1"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p:txBody>
      </p:sp>
      <p:sp>
        <p:nvSpPr>
          <p:cNvPr id="8" name="Rectangle 7">
            <a:extLst>
              <a:ext uri="{FF2B5EF4-FFF2-40B4-BE49-F238E27FC236}">
                <a16:creationId xmlns:a16="http://schemas.microsoft.com/office/drawing/2014/main" id="{072693D2-66D0-7625-32A4-1AFF40D87D27}"/>
              </a:ext>
            </a:extLst>
          </p:cNvPr>
          <p:cNvSpPr/>
          <p:nvPr/>
        </p:nvSpPr>
        <p:spPr>
          <a:xfrm>
            <a:off x="7944219" y="0"/>
            <a:ext cx="4312818" cy="6866873"/>
          </a:xfrm>
          <a:prstGeom prst="rect">
            <a:avLst/>
          </a:prstGeom>
          <a:solidFill>
            <a:schemeClr val="bg1">
              <a:lumMod val="95000"/>
            </a:schemeClr>
          </a:solidFill>
          <a:ln>
            <a:noFill/>
          </a:ln>
          <a:effectLst>
            <a:innerShdw blurRad="63500" dist="50800" dir="108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A090CE5-7A60-3438-EE89-44FF7A457BA4}"/>
              </a:ext>
            </a:extLst>
          </p:cNvPr>
          <p:cNvSpPr txBox="1"/>
          <p:nvPr/>
        </p:nvSpPr>
        <p:spPr>
          <a:xfrm>
            <a:off x="8218245" y="1317457"/>
            <a:ext cx="28700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all" spc="0" normalizeH="0" baseline="0" noProof="0">
                <a:ln>
                  <a:noFill/>
                </a:ln>
                <a:solidFill>
                  <a:srgbClr val="EC3224"/>
                </a:solidFill>
                <a:effectLst/>
                <a:uLnTx/>
                <a:uFillTx/>
                <a:latin typeface="Roboto Medium"/>
                <a:ea typeface="+mn-ea"/>
                <a:cs typeface="+mn-cs"/>
              </a:rPr>
              <a:t>REPORTING SHOWS:</a:t>
            </a:r>
            <a:endParaRPr lang="en-US" sz="2000" b="0" i="0" u="none" strike="noStrike" kern="1200" cap="none" spc="0" normalizeH="0" baseline="0" noProof="0">
              <a:ln>
                <a:noFill/>
              </a:ln>
              <a:solidFill>
                <a:srgbClr val="EC3224"/>
              </a:solidFill>
              <a:effectLst/>
              <a:uLnTx/>
              <a:uFillTx/>
              <a:latin typeface="Calibri" panose="020F0502020204030204"/>
              <a:cs typeface="Calibri"/>
            </a:endParaRPr>
          </a:p>
        </p:txBody>
      </p:sp>
      <p:sp>
        <p:nvSpPr>
          <p:cNvPr id="12" name="TextBox 11">
            <a:extLst>
              <a:ext uri="{FF2B5EF4-FFF2-40B4-BE49-F238E27FC236}">
                <a16:creationId xmlns:a16="http://schemas.microsoft.com/office/drawing/2014/main" id="{7203437C-7061-1725-225F-D86B4866F5BB}"/>
              </a:ext>
            </a:extLst>
          </p:cNvPr>
          <p:cNvSpPr txBox="1"/>
          <p:nvPr/>
        </p:nvSpPr>
        <p:spPr>
          <a:xfrm>
            <a:off x="8370012" y="1566974"/>
            <a:ext cx="356596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lang="en-US" sz="1600" b="0" i="0" u="none" strike="noStrike" kern="1200" cap="none" spc="0" normalizeH="0" baseline="0" noProof="0">
                <a:ln>
                  <a:noFill/>
                </a:ln>
                <a:solidFill>
                  <a:srgbClr val="55555B"/>
                </a:solidFill>
                <a:effectLst/>
                <a:uLnTx/>
                <a:uFillTx/>
                <a:latin typeface="Roboto"/>
                <a:ea typeface="Roboto"/>
                <a:cs typeface="Roboto"/>
              </a:rPr>
              <a:t>Coaching is effectively delivered </a:t>
            </a:r>
            <a:r>
              <a:rPr lang="en-US" sz="1600">
                <a:solidFill>
                  <a:srgbClr val="55555B"/>
                </a:solidFill>
                <a:latin typeface="Roboto"/>
                <a:ea typeface="Roboto"/>
                <a:cs typeface="Roboto"/>
              </a:rPr>
              <a:t>via telephone and virtually </a:t>
            </a: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600" b="0" i="0" u="none" strike="noStrike" kern="1200" cap="none" spc="0" normalizeH="0" baseline="0" noProof="0">
              <a:ln>
                <a:noFill/>
              </a:ln>
              <a:solidFill>
                <a:srgbClr val="55555B"/>
              </a:solidFill>
              <a:effectLst/>
              <a:uLnTx/>
              <a:uFillTx/>
              <a:latin typeface="Roboto"/>
              <a:ea typeface="Roboto"/>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lang="en-US" sz="1600">
                <a:solidFill>
                  <a:srgbClr val="55555B"/>
                </a:solidFill>
                <a:latin typeface="Roboto"/>
                <a:ea typeface="Roboto"/>
                <a:cs typeface="Roboto"/>
              </a:rPr>
              <a:t>Helps patients favorably modify behaviors</a:t>
            </a: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600">
              <a:solidFill>
                <a:srgbClr val="55555B"/>
              </a:solidFill>
              <a:latin typeface="Roboto"/>
              <a:ea typeface="Roboto"/>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lang="en-US" sz="1600">
                <a:solidFill>
                  <a:srgbClr val="55555B"/>
                </a:solidFill>
                <a:latin typeface="Roboto"/>
                <a:ea typeface="Roboto"/>
                <a:cs typeface="Roboto"/>
              </a:rPr>
              <a:t>Those with chronic conditions can significantly improve health</a:t>
            </a: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600">
              <a:solidFill>
                <a:srgbClr val="55555B"/>
              </a:solidFill>
              <a:latin typeface="Roboto"/>
              <a:ea typeface="Roboto"/>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lang="en-US" sz="1600">
                <a:solidFill>
                  <a:srgbClr val="55555B"/>
                </a:solidFill>
                <a:latin typeface="Roboto" panose="02000000000000000000" pitchFamily="2" charset="0"/>
                <a:ea typeface="Roboto" panose="02000000000000000000" pitchFamily="2" charset="0"/>
                <a:cs typeface="Roboto" panose="02000000000000000000" pitchFamily="2" charset="0"/>
              </a:rPr>
              <a:t>It results in a favorable population shift from higher to lower health-risk levels for employees</a:t>
            </a: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600">
              <a:solidFill>
                <a:srgbClr val="55555B"/>
              </a:solidFill>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r>
              <a:rPr lang="en-US" sz="1600">
                <a:solidFill>
                  <a:srgbClr val="55555B"/>
                </a:solidFill>
                <a:latin typeface="Roboto" panose="02000000000000000000" pitchFamily="2" charset="0"/>
                <a:ea typeface="Roboto" panose="02000000000000000000" pitchFamily="2" charset="0"/>
                <a:cs typeface="Roboto" panose="02000000000000000000" pitchFamily="2" charset="0"/>
              </a:rPr>
              <a:t>Health coaching reduced mental distress</a:t>
            </a: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600">
              <a:solidFill>
                <a:srgbClr val="55555B"/>
              </a:solidFill>
              <a:latin typeface="Roboto"/>
              <a:ea typeface="Roboto"/>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600" b="0" i="0" u="none" strike="noStrike" kern="1200" cap="none" spc="0" normalizeH="0" baseline="0" noProof="0">
              <a:ln>
                <a:noFill/>
              </a:ln>
              <a:solidFill>
                <a:srgbClr val="55555B"/>
              </a:solidFill>
              <a:effectLst/>
              <a:uLnTx/>
              <a:uFillTx/>
              <a:latin typeface="Roboto"/>
              <a:ea typeface="Roboto"/>
              <a:cs typeface="Roboto"/>
            </a:endParaRPr>
          </a:p>
          <a:p>
            <a:pPr marL="285750" marR="0" lvl="0" indent="-285750" algn="l" defTabSz="914400" rtl="0" eaLnBrk="1" fontAlgn="auto" latinLnBrk="0" hangingPunct="1">
              <a:lnSpc>
                <a:spcPct val="100000"/>
              </a:lnSpc>
              <a:spcBef>
                <a:spcPts val="0"/>
              </a:spcBef>
              <a:spcAft>
                <a:spcPts val="0"/>
              </a:spcAft>
              <a:buClr>
                <a:srgbClr val="EE4236"/>
              </a:buClr>
              <a:buSzTx/>
              <a:buFont typeface="Wingdings" panose="05000000000000000000" pitchFamily="2" charset="2"/>
              <a:buChar char="§"/>
              <a:tabLst/>
              <a:defRPr/>
            </a:pPr>
            <a:endParaRPr lang="en-US" sz="1600" b="0" i="0" u="none" strike="noStrike" kern="1200" cap="none" spc="0" normalizeH="0" baseline="0" noProof="0">
              <a:ln>
                <a:noFill/>
              </a:ln>
              <a:solidFill>
                <a:srgbClr val="55555B"/>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a:endParaRPr>
          </a:p>
        </p:txBody>
      </p:sp>
      <p:grpSp>
        <p:nvGrpSpPr>
          <p:cNvPr id="11" name="Group 10">
            <a:extLst>
              <a:ext uri="{FF2B5EF4-FFF2-40B4-BE49-F238E27FC236}">
                <a16:creationId xmlns:a16="http://schemas.microsoft.com/office/drawing/2014/main" id="{566CB2F6-9D03-EB9E-1996-57B9DB5E9AD5}"/>
              </a:ext>
            </a:extLst>
          </p:cNvPr>
          <p:cNvGrpSpPr/>
          <p:nvPr/>
        </p:nvGrpSpPr>
        <p:grpSpPr>
          <a:xfrm>
            <a:off x="673689" y="1764796"/>
            <a:ext cx="1266928" cy="1369527"/>
            <a:chOff x="4744993" y="3007753"/>
            <a:chExt cx="2416414" cy="2612101"/>
          </a:xfrm>
        </p:grpSpPr>
        <p:sp>
          <p:nvSpPr>
            <p:cNvPr id="17" name="Google Shape;108;p3">
              <a:extLst>
                <a:ext uri="{FF2B5EF4-FFF2-40B4-BE49-F238E27FC236}">
                  <a16:creationId xmlns:a16="http://schemas.microsoft.com/office/drawing/2014/main" id="{59BB82D2-7396-5F51-678E-1BC5BC46DE17}"/>
                </a:ext>
              </a:extLst>
            </p:cNvPr>
            <p:cNvSpPr txBox="1"/>
            <p:nvPr/>
          </p:nvSpPr>
          <p:spPr>
            <a:xfrm rot="3317389">
              <a:off x="4647149" y="3105597"/>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VOCATIONAL</a:t>
              </a:r>
              <a:endParaRPr sz="6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sp>
          <p:nvSpPr>
            <p:cNvPr id="19" name="Oval 18">
              <a:extLst>
                <a:ext uri="{FF2B5EF4-FFF2-40B4-BE49-F238E27FC236}">
                  <a16:creationId xmlns:a16="http://schemas.microsoft.com/office/drawing/2014/main" id="{FD5A7345-C656-0325-5152-1B553BFD8FB5}"/>
                </a:ext>
              </a:extLst>
            </p:cNvPr>
            <p:cNvSpPr/>
            <p:nvPr/>
          </p:nvSpPr>
          <p:spPr>
            <a:xfrm>
              <a:off x="5106185" y="3261778"/>
              <a:ext cx="2011680" cy="2011680"/>
            </a:xfrm>
            <a:prstGeom prst="ellipse">
              <a:avLst/>
            </a:prstGeom>
            <a:solidFill>
              <a:srgbClr val="FF6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Briefcase with solid fill">
              <a:extLst>
                <a:ext uri="{FF2B5EF4-FFF2-40B4-BE49-F238E27FC236}">
                  <a16:creationId xmlns:a16="http://schemas.microsoft.com/office/drawing/2014/main" id="{3F56EB4D-60AB-C6CC-5F49-9B05AAAA3D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59331" y="3810885"/>
              <a:ext cx="1005840" cy="1005840"/>
            </a:xfrm>
            <a:prstGeom prst="rect">
              <a:avLst/>
            </a:prstGeom>
          </p:spPr>
        </p:pic>
      </p:grpSp>
      <p:grpSp>
        <p:nvGrpSpPr>
          <p:cNvPr id="25" name="Group 24">
            <a:extLst>
              <a:ext uri="{FF2B5EF4-FFF2-40B4-BE49-F238E27FC236}">
                <a16:creationId xmlns:a16="http://schemas.microsoft.com/office/drawing/2014/main" id="{73B1E8ED-F7D3-242B-118F-D126E4FA9709}"/>
              </a:ext>
            </a:extLst>
          </p:cNvPr>
          <p:cNvGrpSpPr/>
          <p:nvPr/>
        </p:nvGrpSpPr>
        <p:grpSpPr>
          <a:xfrm>
            <a:off x="731396" y="3623185"/>
            <a:ext cx="1218311" cy="1316971"/>
            <a:chOff x="1400749" y="3316343"/>
            <a:chExt cx="2416414" cy="2612101"/>
          </a:xfrm>
        </p:grpSpPr>
        <p:sp>
          <p:nvSpPr>
            <p:cNvPr id="26" name="Oval 25">
              <a:extLst>
                <a:ext uri="{FF2B5EF4-FFF2-40B4-BE49-F238E27FC236}">
                  <a16:creationId xmlns:a16="http://schemas.microsoft.com/office/drawing/2014/main" id="{06CCC9F3-D2D6-2DF4-5D3B-78C201CEA689}"/>
                </a:ext>
              </a:extLst>
            </p:cNvPr>
            <p:cNvSpPr/>
            <p:nvPr/>
          </p:nvSpPr>
          <p:spPr>
            <a:xfrm>
              <a:off x="1592268" y="3596144"/>
              <a:ext cx="2011680" cy="2011680"/>
            </a:xfrm>
            <a:prstGeom prst="ellipse">
              <a:avLst/>
            </a:prstGeom>
            <a:solidFill>
              <a:srgbClr val="FF7B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F4750BF3-DF3F-2385-7E8C-9E2467462DD7}"/>
                </a:ext>
              </a:extLst>
            </p:cNvPr>
            <p:cNvGrpSpPr/>
            <p:nvPr/>
          </p:nvGrpSpPr>
          <p:grpSpPr>
            <a:xfrm>
              <a:off x="1400749" y="3316343"/>
              <a:ext cx="2416414" cy="2612101"/>
              <a:chOff x="4746930" y="1272171"/>
              <a:chExt cx="2416414" cy="2612101"/>
            </a:xfrm>
          </p:grpSpPr>
          <p:sp>
            <p:nvSpPr>
              <p:cNvPr id="27" name="Google Shape;108;p3">
                <a:extLst>
                  <a:ext uri="{FF2B5EF4-FFF2-40B4-BE49-F238E27FC236}">
                    <a16:creationId xmlns:a16="http://schemas.microsoft.com/office/drawing/2014/main" id="{A862F1A9-0ADB-A39C-2826-0D4894B6D233}"/>
                  </a:ext>
                </a:extLst>
              </p:cNvPr>
              <p:cNvSpPr txBox="1"/>
              <p:nvPr/>
            </p:nvSpPr>
            <p:spPr>
              <a:xfrm rot="18391794">
                <a:off x="4649086" y="1370015"/>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SPIRITUAL</a:t>
                </a:r>
                <a:endParaRPr sz="3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39" name="Graphic 38" descr="Mandala with solid fill">
                <a:extLst>
                  <a:ext uri="{FF2B5EF4-FFF2-40B4-BE49-F238E27FC236}">
                    <a16:creationId xmlns:a16="http://schemas.microsoft.com/office/drawing/2014/main" id="{BBFC2C44-08EC-0117-F050-4FDC144A42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3241" y="2054892"/>
                <a:ext cx="1005840" cy="1005840"/>
              </a:xfrm>
              <a:prstGeom prst="rect">
                <a:avLst/>
              </a:prstGeom>
            </p:spPr>
          </p:pic>
        </p:grpSp>
      </p:grpSp>
      <p:grpSp>
        <p:nvGrpSpPr>
          <p:cNvPr id="28" name="Group 27">
            <a:extLst>
              <a:ext uri="{FF2B5EF4-FFF2-40B4-BE49-F238E27FC236}">
                <a16:creationId xmlns:a16="http://schemas.microsoft.com/office/drawing/2014/main" id="{6D591008-CCC7-3B64-4F1F-94206AB8F41A}"/>
              </a:ext>
            </a:extLst>
          </p:cNvPr>
          <p:cNvGrpSpPr/>
          <p:nvPr/>
        </p:nvGrpSpPr>
        <p:grpSpPr>
          <a:xfrm>
            <a:off x="1755429" y="4716396"/>
            <a:ext cx="1256499" cy="1358251"/>
            <a:chOff x="8550707" y="3125856"/>
            <a:chExt cx="2416414" cy="2612101"/>
          </a:xfrm>
        </p:grpSpPr>
        <p:sp>
          <p:nvSpPr>
            <p:cNvPr id="29" name="Oval 28">
              <a:extLst>
                <a:ext uri="{FF2B5EF4-FFF2-40B4-BE49-F238E27FC236}">
                  <a16:creationId xmlns:a16="http://schemas.microsoft.com/office/drawing/2014/main" id="{9364CF08-7BF6-E79A-69AD-BED191759ED3}"/>
                </a:ext>
              </a:extLst>
            </p:cNvPr>
            <p:cNvSpPr/>
            <p:nvPr/>
          </p:nvSpPr>
          <p:spPr>
            <a:xfrm>
              <a:off x="8697252" y="3436601"/>
              <a:ext cx="2011680" cy="2011680"/>
            </a:xfrm>
            <a:prstGeom prst="ellipse">
              <a:avLst/>
            </a:prstGeom>
            <a:solidFill>
              <a:srgbClr val="E10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F4CC1CF6-D3C0-0D21-F4E7-9B2BDBD13E08}"/>
                </a:ext>
              </a:extLst>
            </p:cNvPr>
            <p:cNvGrpSpPr/>
            <p:nvPr/>
          </p:nvGrpSpPr>
          <p:grpSpPr>
            <a:xfrm>
              <a:off x="8550707" y="3125856"/>
              <a:ext cx="2416414" cy="2612101"/>
              <a:chOff x="8550707" y="3125856"/>
              <a:chExt cx="2416414" cy="2612101"/>
            </a:xfrm>
          </p:grpSpPr>
          <p:sp>
            <p:nvSpPr>
              <p:cNvPr id="31" name="Google Shape;108;p3">
                <a:extLst>
                  <a:ext uri="{FF2B5EF4-FFF2-40B4-BE49-F238E27FC236}">
                    <a16:creationId xmlns:a16="http://schemas.microsoft.com/office/drawing/2014/main" id="{8BD8B784-738B-9E16-4AF9-1A717DCCAF0C}"/>
                  </a:ext>
                </a:extLst>
              </p:cNvPr>
              <p:cNvSpPr txBox="1"/>
              <p:nvPr/>
            </p:nvSpPr>
            <p:spPr>
              <a:xfrm rot="3797686">
                <a:off x="8452863" y="3223700"/>
                <a:ext cx="2612101" cy="2416414"/>
              </a:xfrm>
              <a:prstGeom prst="rect">
                <a:avLst/>
              </a:prstGeom>
              <a:noFill/>
              <a:ln>
                <a:noFill/>
              </a:ln>
            </p:spPr>
            <p:txBody>
              <a:bodyPr spcFirstLastPara="1" wrap="square" lIns="91425" tIns="91425" rIns="91425" bIns="91425" anchor="t" anchorCtr="0">
                <a:prstTxWarp prst="textArchUp">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b="1"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ENVIRONMENTAL</a:t>
                </a:r>
                <a:endParaRPr sz="3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pic>
            <p:nvPicPr>
              <p:cNvPr id="43" name="Graphic 42" descr="Rain with solid fill">
                <a:extLst>
                  <a:ext uri="{FF2B5EF4-FFF2-40B4-BE49-F238E27FC236}">
                    <a16:creationId xmlns:a16="http://schemas.microsoft.com/office/drawing/2014/main" id="{B5E29EDB-1190-D793-FC5B-BE3A6F37D4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08523" y="3928987"/>
                <a:ext cx="1005840" cy="1005840"/>
              </a:xfrm>
              <a:prstGeom prst="rect">
                <a:avLst/>
              </a:prstGeom>
            </p:spPr>
          </p:pic>
        </p:grpSp>
      </p:grpSp>
      <p:grpSp>
        <p:nvGrpSpPr>
          <p:cNvPr id="32" name="Group 31">
            <a:extLst>
              <a:ext uri="{FF2B5EF4-FFF2-40B4-BE49-F238E27FC236}">
                <a16:creationId xmlns:a16="http://schemas.microsoft.com/office/drawing/2014/main" id="{B9123E47-6B07-BD35-ECFD-B59C2B927B6A}"/>
              </a:ext>
            </a:extLst>
          </p:cNvPr>
          <p:cNvGrpSpPr/>
          <p:nvPr/>
        </p:nvGrpSpPr>
        <p:grpSpPr>
          <a:xfrm>
            <a:off x="1784086" y="2819498"/>
            <a:ext cx="1282211" cy="1386048"/>
            <a:chOff x="1242737" y="2976997"/>
            <a:chExt cx="2416414" cy="2612101"/>
          </a:xfrm>
        </p:grpSpPr>
        <p:sp>
          <p:nvSpPr>
            <p:cNvPr id="33" name="Oval 32">
              <a:extLst>
                <a:ext uri="{FF2B5EF4-FFF2-40B4-BE49-F238E27FC236}">
                  <a16:creationId xmlns:a16="http://schemas.microsoft.com/office/drawing/2014/main" id="{FBB02C03-19C2-E311-97BA-F39DA00D24B7}"/>
                </a:ext>
              </a:extLst>
            </p:cNvPr>
            <p:cNvSpPr/>
            <p:nvPr/>
          </p:nvSpPr>
          <p:spPr>
            <a:xfrm>
              <a:off x="1387676" y="3173902"/>
              <a:ext cx="2011680" cy="2011680"/>
            </a:xfrm>
            <a:prstGeom prst="ellipse">
              <a:avLst/>
            </a:prstGeom>
            <a:solidFill>
              <a:srgbClr val="EC3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F4055F-AE8E-BE82-3AA0-20C5E2C11293}"/>
                </a:ext>
              </a:extLst>
            </p:cNvPr>
            <p:cNvGrpSpPr/>
            <p:nvPr/>
          </p:nvGrpSpPr>
          <p:grpSpPr>
            <a:xfrm>
              <a:off x="1242737" y="2976997"/>
              <a:ext cx="2416414" cy="2612101"/>
              <a:chOff x="7844857" y="2860504"/>
              <a:chExt cx="2416414" cy="2612101"/>
            </a:xfrm>
          </p:grpSpPr>
          <p:pic>
            <p:nvPicPr>
              <p:cNvPr id="35" name="Graphic 34" descr="Storytelling with solid fill">
                <a:extLst>
                  <a:ext uri="{FF2B5EF4-FFF2-40B4-BE49-F238E27FC236}">
                    <a16:creationId xmlns:a16="http://schemas.microsoft.com/office/drawing/2014/main" id="{68283B1E-8165-B1C8-72FD-1B5CB04B59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71901" y="3445930"/>
                <a:ext cx="1005840" cy="1005840"/>
              </a:xfrm>
              <a:prstGeom prst="rect">
                <a:avLst/>
              </a:prstGeom>
            </p:spPr>
          </p:pic>
          <p:sp>
            <p:nvSpPr>
              <p:cNvPr id="36" name="Google Shape;108;p3">
                <a:extLst>
                  <a:ext uri="{FF2B5EF4-FFF2-40B4-BE49-F238E27FC236}">
                    <a16:creationId xmlns:a16="http://schemas.microsoft.com/office/drawing/2014/main" id="{AB1D3437-4DB8-069F-B5EA-57C85EAD4709}"/>
                  </a:ext>
                </a:extLst>
              </p:cNvPr>
              <p:cNvSpPr txBox="1"/>
              <p:nvPr/>
            </p:nvSpPr>
            <p:spPr>
              <a:xfrm rot="18790441">
                <a:off x="7747013" y="2958348"/>
                <a:ext cx="2612101" cy="2416414"/>
              </a:xfrm>
              <a:prstGeom prst="rect">
                <a:avLst/>
              </a:prstGeom>
              <a:noFill/>
              <a:ln>
                <a:noFill/>
              </a:ln>
            </p:spPr>
            <p:txBody>
              <a:bodyPr spcFirstLastPara="1" wrap="square" lIns="91425" tIns="91425" rIns="91425" bIns="91425" anchor="t" anchorCtr="0">
                <a:prstTxWarp prst="textArchDown">
                  <a:avLst/>
                </a:prstTxWarp>
                <a:noAutofit/>
              </a:bodyPr>
              <a:lstStyle/>
              <a:p>
                <a:pPr marL="0" marR="0" lvl="0" indent="0" algn="ctr" rtl="0">
                  <a:lnSpc>
                    <a:spcPct val="166666"/>
                  </a:lnSpc>
                  <a:spcBef>
                    <a:spcPts val="0"/>
                  </a:spcBef>
                  <a:spcAft>
                    <a:spcPts val="0"/>
                  </a:spcAft>
                  <a:buClr>
                    <a:srgbClr val="000000"/>
                  </a:buClr>
                  <a:buSzPts val="3600"/>
                  <a:buFont typeface="Arial"/>
                  <a:buNone/>
                </a:pPr>
                <a:r>
                  <a:rPr lang="en-US" b="1">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Black"/>
                  </a:rPr>
                  <a:t>INTELLECTUAL</a:t>
                </a:r>
                <a:endParaRPr sz="400" b="0" i="0" u="none" strike="noStrike" cap="none">
                  <a:solidFill>
                    <a:srgbClr val="55555B"/>
                  </a:solidFill>
                  <a:latin typeface="Roboto Condensed" panose="02000000000000000000" pitchFamily="2" charset="0"/>
                  <a:ea typeface="Roboto Condensed" panose="02000000000000000000" pitchFamily="2" charset="0"/>
                  <a:cs typeface="Roboto Condensed" panose="02000000000000000000" pitchFamily="2" charset="0"/>
                  <a:sym typeface="Roboto"/>
                </a:endParaRPr>
              </a:p>
            </p:txBody>
          </p:sp>
        </p:grpSp>
      </p:grpSp>
      <p:sp>
        <p:nvSpPr>
          <p:cNvPr id="38" name="TextBox 37">
            <a:extLst>
              <a:ext uri="{FF2B5EF4-FFF2-40B4-BE49-F238E27FC236}">
                <a16:creationId xmlns:a16="http://schemas.microsoft.com/office/drawing/2014/main" id="{53348F20-CDD5-3573-4E81-F624CB82C1D7}"/>
              </a:ext>
            </a:extLst>
          </p:cNvPr>
          <p:cNvSpPr txBox="1"/>
          <p:nvPr/>
        </p:nvSpPr>
        <p:spPr>
          <a:xfrm>
            <a:off x="3526794" y="6001298"/>
            <a:ext cx="6126480" cy="677108"/>
          </a:xfrm>
          <a:prstGeom prst="rect">
            <a:avLst/>
          </a:prstGeom>
          <a:noFill/>
        </p:spPr>
        <p:txBody>
          <a:bodyPr wrap="square">
            <a:spAutoFit/>
          </a:bodyPr>
          <a:lstStyle/>
          <a:p>
            <a:r>
              <a:rPr lang="en-US" sz="600">
                <a:solidFill>
                  <a:srgbClr val="55555B"/>
                </a:solidFill>
                <a:latin typeface="Roboto" panose="02000000000000000000" pitchFamily="2" charset="0"/>
                <a:ea typeface="Roboto" panose="02000000000000000000" pitchFamily="2" charset="0"/>
                <a:cs typeface="Roboto" panose="02000000000000000000" pitchFamily="2" charset="0"/>
                <a:hlinkClick r:id="rId13">
                  <a:extLst>
                    <a:ext uri="{A12FA001-AC4F-418D-AE19-62706E023703}">
                      <ahyp:hlinkClr xmlns:ahyp="http://schemas.microsoft.com/office/drawing/2018/hyperlinkcolor" val="tx"/>
                    </a:ext>
                  </a:extLst>
                </a:hlinkClick>
              </a:rPr>
              <a:t>Employees' Stress Over Mental Health Is Affecting Their Work (msn.com)</a:t>
            </a:r>
            <a:endParaRPr lang="en-US" sz="600">
              <a:solidFill>
                <a:srgbClr val="55555B"/>
              </a:solidFill>
              <a:latin typeface="Roboto" panose="02000000000000000000" pitchFamily="2" charset="0"/>
              <a:ea typeface="Roboto" panose="02000000000000000000" pitchFamily="2" charset="0"/>
              <a:cs typeface="Roboto" panose="02000000000000000000" pitchFamily="2" charset="0"/>
            </a:endParaRPr>
          </a:p>
          <a:p>
            <a:r>
              <a:rPr lang="en-US" sz="600">
                <a:solidFill>
                  <a:srgbClr val="55555B"/>
                </a:solidFill>
                <a:latin typeface="Roboto" panose="02000000000000000000" pitchFamily="2" charset="0"/>
                <a:ea typeface="Roboto" panose="02000000000000000000" pitchFamily="2" charset="0"/>
                <a:cs typeface="Roboto" panose="02000000000000000000" pitchFamily="2" charset="0"/>
                <a:hlinkClick r:id="rId14">
                  <a:extLst>
                    <a:ext uri="{A12FA001-AC4F-418D-AE19-62706E023703}">
                      <ahyp:hlinkClr xmlns:ahyp="http://schemas.microsoft.com/office/drawing/2018/hyperlinkcolor" val="tx"/>
                    </a:ext>
                  </a:extLst>
                </a:hlinkClick>
              </a:rPr>
              <a:t>Consumers prefer both in-person and virtual medical care options, study finds (benefitspro.com)</a:t>
            </a:r>
            <a:endParaRPr lang="en-US" sz="600">
              <a:solidFill>
                <a:srgbClr val="55555B"/>
              </a:solidFill>
              <a:latin typeface="Roboto" panose="02000000000000000000" pitchFamily="2" charset="0"/>
              <a:ea typeface="Roboto" panose="02000000000000000000" pitchFamily="2" charset="0"/>
              <a:cs typeface="Roboto" panose="02000000000000000000" pitchFamily="2" charset="0"/>
            </a:endParaRPr>
          </a:p>
          <a:p>
            <a:r>
              <a:rPr lang="en-US" sz="800">
                <a:hlinkClick r:id="rId15"/>
              </a:rPr>
              <a:t>Despite increased focus by employers, workers expect more wellbeing benefits (benefitspro.com)</a:t>
            </a:r>
            <a:endParaRPr lang="en-US" sz="600">
              <a:solidFill>
                <a:srgbClr val="55555B"/>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rgbClr val="55555B"/>
                </a:solidFill>
                <a:latin typeface="Roboto" panose="02000000000000000000" pitchFamily="2"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rPr>
              <a:t>Clinical Effectiveness of Lifestyle Health Coaching - PMC (nih.gov)</a:t>
            </a:r>
            <a:endParaRPr lang="en-US" sz="600" b="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
                <a:solidFill>
                  <a:srgbClr val="55555B"/>
                </a:solidFill>
                <a:latin typeface="Roboto" panose="02000000000000000000" pitchFamily="2" charset="0"/>
                <a:ea typeface="Roboto" panose="02000000000000000000" pitchFamily="2" charset="0"/>
                <a:cs typeface="Roboto" panose="02000000000000000000" pitchFamily="2" charset="0"/>
                <a:hlinkClick r:id="rId17">
                  <a:extLst>
                    <a:ext uri="{A12FA001-AC4F-418D-AE19-62706E023703}">
                      <ahyp:hlinkClr xmlns:ahyp="http://schemas.microsoft.com/office/drawing/2018/hyperlinkcolor" val="tx"/>
                    </a:ext>
                  </a:extLst>
                </a:hlinkClick>
              </a:rPr>
              <a:t>Health coaching provided by registered nurses described: a systematic review and narrative synthesis - PMC (nih.gov)</a:t>
            </a:r>
            <a:endParaRPr lang="en-US" sz="600" b="0" i="0" u="none" strike="noStrike" kern="1200" cap="none" spc="0" normalizeH="0" baseline="0" noProof="0">
              <a:ln>
                <a:noFill/>
              </a:ln>
              <a:solidFill>
                <a:srgbClr val="55555B"/>
              </a:solidFill>
              <a:effectLst/>
              <a:uLnTx/>
              <a:uFillTx/>
              <a:latin typeface="Roboto" panose="02000000000000000000" pitchFamily="2" charset="0"/>
              <a:ea typeface="Roboto" panose="02000000000000000000" pitchFamily="2" charset="0"/>
              <a:cs typeface="Roboto" panose="02000000000000000000" pitchFamily="2" charset="0"/>
            </a:endParaRPr>
          </a:p>
          <a:p>
            <a:endParaRPr lang="en-US" sz="600">
              <a:solidFill>
                <a:srgbClr val="55555B"/>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76699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881DFD-128B-4331-9C9F-49FD660877C9}"/>
              </a:ext>
            </a:extLst>
          </p:cNvPr>
          <p:cNvSpPr>
            <a:spLocks noGrp="1"/>
          </p:cNvSpPr>
          <p:nvPr>
            <p:ph type="sldNum" sz="quarter" idx="12"/>
          </p:nvPr>
        </p:nvSpPr>
        <p:spPr/>
        <p:txBody>
          <a:bodyPr/>
          <a:lstStyle/>
          <a:p>
            <a:fld id="{003C6C7E-7056-8D40-A58A-D579724F78D0}" type="slidenum">
              <a:rPr lang="en-US" smtClean="0"/>
              <a:t>9</a:t>
            </a:fld>
            <a:endParaRPr lang="en-US"/>
          </a:p>
        </p:txBody>
      </p:sp>
      <p:sp>
        <p:nvSpPr>
          <p:cNvPr id="5" name="Title 1">
            <a:extLst>
              <a:ext uri="{FF2B5EF4-FFF2-40B4-BE49-F238E27FC236}">
                <a16:creationId xmlns:a16="http://schemas.microsoft.com/office/drawing/2014/main" id="{AFF3DC1B-FCDD-E1E4-4EBF-D9788F15CD59}"/>
              </a:ext>
            </a:extLst>
          </p:cNvPr>
          <p:cNvSpPr txBox="1">
            <a:spLocks/>
          </p:cNvSpPr>
          <p:nvPr/>
        </p:nvSpPr>
        <p:spPr>
          <a:xfrm>
            <a:off x="272124" y="326492"/>
            <a:ext cx="7644051" cy="609600"/>
          </a:xfrm>
          <a:prstGeom prst="rect">
            <a:avLst/>
          </a:prstGeom>
          <a:noFill/>
          <a:ln>
            <a:noFill/>
          </a:ln>
        </p:spPr>
        <p:txBody>
          <a:bodyPr spcFirstLastPara="1" vert="horz" wrap="square" lIns="91350" tIns="45675" rIns="91350" bIns="45675" rtlCol="0" anchor="b" anchorCtr="0">
            <a:noAutofit/>
          </a:bodyPr>
          <a:lstStyle>
            <a:lvl1pPr lvl="0" algn="l" defTabSz="914400" rtl="0" eaLnBrk="1" latinLnBrk="0" hangingPunct="1">
              <a:lnSpc>
                <a:spcPct val="80000"/>
              </a:lnSpc>
              <a:spcBef>
                <a:spcPts val="0"/>
              </a:spcBef>
              <a:spcAft>
                <a:spcPts val="0"/>
              </a:spcAft>
              <a:buSzPts val="1400"/>
              <a:buNone/>
              <a:defRPr sz="3199" b="1" i="0" kern="1200">
                <a:solidFill>
                  <a:srgbClr val="55555B"/>
                </a:solidFill>
                <a:latin typeface="Helvetica Neue"/>
                <a:ea typeface="Helvetica Neue"/>
                <a:cs typeface="Helvetica Neue"/>
                <a:sym typeface="Helvetica Neu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pPr>
              <a:defRPr/>
            </a:pPr>
            <a:r>
              <a:rPr lang="en-US" sz="3600">
                <a:latin typeface="Roboto"/>
                <a:ea typeface="Roboto"/>
              </a:rPr>
              <a:t>The Employer’s Sphere of Influence</a:t>
            </a:r>
          </a:p>
        </p:txBody>
      </p:sp>
      <p:sp>
        <p:nvSpPr>
          <p:cNvPr id="20" name="TextBox 13">
            <a:extLst>
              <a:ext uri="{FF2B5EF4-FFF2-40B4-BE49-F238E27FC236}">
                <a16:creationId xmlns:a16="http://schemas.microsoft.com/office/drawing/2014/main" id="{20F08C0D-03DE-B00A-C1FA-5915267277FE}"/>
              </a:ext>
            </a:extLst>
          </p:cNvPr>
          <p:cNvSpPr txBox="1"/>
          <p:nvPr/>
        </p:nvSpPr>
        <p:spPr>
          <a:xfrm>
            <a:off x="8423682" y="1655602"/>
            <a:ext cx="2060033"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EE4236"/>
                </a:solidFill>
                <a:latin typeface="Roboto" panose="02000000000000000000" pitchFamily="2" charset="0"/>
                <a:ea typeface="Roboto" panose="02000000000000000000" pitchFamily="2" charset="0"/>
                <a:cs typeface="Calibri"/>
              </a:rPr>
              <a:t>Equity &amp; </a:t>
            </a:r>
          </a:p>
          <a:p>
            <a:r>
              <a:rPr lang="en-US" b="1">
                <a:solidFill>
                  <a:srgbClr val="EE4236"/>
                </a:solidFill>
                <a:latin typeface="Roboto" panose="02000000000000000000" pitchFamily="2" charset="0"/>
                <a:ea typeface="Roboto" panose="02000000000000000000" pitchFamily="2" charset="0"/>
                <a:cs typeface="Calibri"/>
              </a:rPr>
              <a:t>Inclusion </a:t>
            </a:r>
          </a:p>
          <a:p>
            <a:r>
              <a:rPr lang="en-US" b="1">
                <a:solidFill>
                  <a:srgbClr val="EE4236"/>
                </a:solidFill>
                <a:latin typeface="Roboto" panose="02000000000000000000" pitchFamily="2" charset="0"/>
                <a:ea typeface="Roboto" panose="02000000000000000000" pitchFamily="2" charset="0"/>
                <a:cs typeface="Calibri"/>
              </a:rPr>
              <a:t>At Work</a:t>
            </a:r>
          </a:p>
        </p:txBody>
      </p:sp>
      <p:sp>
        <p:nvSpPr>
          <p:cNvPr id="25" name="TextBox 13">
            <a:extLst>
              <a:ext uri="{FF2B5EF4-FFF2-40B4-BE49-F238E27FC236}">
                <a16:creationId xmlns:a16="http://schemas.microsoft.com/office/drawing/2014/main" id="{DB4E86EB-0595-50E9-7D45-474D5D0EF8CE}"/>
              </a:ext>
            </a:extLst>
          </p:cNvPr>
          <p:cNvSpPr txBox="1"/>
          <p:nvPr/>
        </p:nvSpPr>
        <p:spPr>
          <a:xfrm>
            <a:off x="8423682" y="3258427"/>
            <a:ext cx="2197003"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EE4236"/>
                </a:solidFill>
                <a:latin typeface="Roboto" panose="02000000000000000000" pitchFamily="2" charset="0"/>
                <a:ea typeface="Roboto" panose="02000000000000000000" pitchFamily="2" charset="0"/>
                <a:cs typeface="Calibri"/>
              </a:rPr>
              <a:t>Leadership &amp; Manager </a:t>
            </a:r>
          </a:p>
          <a:p>
            <a:r>
              <a:rPr lang="en-US" b="1">
                <a:solidFill>
                  <a:srgbClr val="EE4236"/>
                </a:solidFill>
                <a:latin typeface="Roboto" panose="02000000000000000000" pitchFamily="2" charset="0"/>
                <a:ea typeface="Roboto" panose="02000000000000000000" pitchFamily="2" charset="0"/>
                <a:cs typeface="Calibri"/>
              </a:rPr>
              <a:t>Coaching</a:t>
            </a:r>
          </a:p>
        </p:txBody>
      </p:sp>
      <p:sp>
        <p:nvSpPr>
          <p:cNvPr id="31" name="TextBox 13">
            <a:extLst>
              <a:ext uri="{FF2B5EF4-FFF2-40B4-BE49-F238E27FC236}">
                <a16:creationId xmlns:a16="http://schemas.microsoft.com/office/drawing/2014/main" id="{69E6A3DC-C394-6529-E4DF-5387B5B9296C}"/>
              </a:ext>
            </a:extLst>
          </p:cNvPr>
          <p:cNvSpPr txBox="1"/>
          <p:nvPr/>
        </p:nvSpPr>
        <p:spPr>
          <a:xfrm>
            <a:off x="8423682" y="4879232"/>
            <a:ext cx="223683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EE4236"/>
                </a:solidFill>
                <a:latin typeface="Roboto" panose="02000000000000000000" pitchFamily="2" charset="0"/>
                <a:ea typeface="Roboto" panose="02000000000000000000" pitchFamily="2" charset="0"/>
                <a:cs typeface="Calibri"/>
              </a:rPr>
              <a:t>Purpose, Play, Potential, Pressure</a:t>
            </a:r>
          </a:p>
        </p:txBody>
      </p:sp>
      <p:pic>
        <p:nvPicPr>
          <p:cNvPr id="3" name="Picture 2">
            <a:extLst>
              <a:ext uri="{FF2B5EF4-FFF2-40B4-BE49-F238E27FC236}">
                <a16:creationId xmlns:a16="http://schemas.microsoft.com/office/drawing/2014/main" id="{3EF45E4D-7A79-1126-E352-7DA37C40DAC7}"/>
              </a:ext>
            </a:extLst>
          </p:cNvPr>
          <p:cNvPicPr>
            <a:picLocks noChangeAspect="1"/>
          </p:cNvPicPr>
          <p:nvPr/>
        </p:nvPicPr>
        <p:blipFill>
          <a:blip r:embed="rId3"/>
          <a:stretch>
            <a:fillRect/>
          </a:stretch>
        </p:blipFill>
        <p:spPr>
          <a:xfrm>
            <a:off x="731521" y="1083835"/>
            <a:ext cx="7274240" cy="5272515"/>
          </a:xfrm>
          <a:prstGeom prst="rect">
            <a:avLst/>
          </a:prstGeom>
        </p:spPr>
      </p:pic>
    </p:spTree>
    <p:extLst>
      <p:ext uri="{BB962C8B-B14F-4D97-AF65-F5344CB8AC3E}">
        <p14:creationId xmlns:p14="http://schemas.microsoft.com/office/powerpoint/2010/main" val="2630418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EDEDED"/>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C484590553784AABFD2291B7AE5019" ma:contentTypeVersion="4" ma:contentTypeDescription="Create a new document." ma:contentTypeScope="" ma:versionID="5d0a9610ac70c0121695f778349cf5e3">
  <xsd:schema xmlns:xsd="http://www.w3.org/2001/XMLSchema" xmlns:xs="http://www.w3.org/2001/XMLSchema" xmlns:p="http://schemas.microsoft.com/office/2006/metadata/properties" xmlns:ns3="f9eac912-040d-4620-8e59-86c000d56ce2" targetNamespace="http://schemas.microsoft.com/office/2006/metadata/properties" ma:root="true" ma:fieldsID="11cb104130aa87c2f445aa28609d02a2" ns3:_="">
    <xsd:import namespace="f9eac912-040d-4620-8e59-86c000d56ce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eac912-040d-4620-8e59-86c000d56c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18BE7-4925-4E71-BFA0-AC38B7ACEF70}">
  <ds:schemaRefs>
    <ds:schemaRef ds:uri="http://schemas.microsoft.com/sharepoint/v3/contenttype/forms"/>
  </ds:schemaRefs>
</ds:datastoreItem>
</file>

<file path=customXml/itemProps2.xml><?xml version="1.0" encoding="utf-8"?>
<ds:datastoreItem xmlns:ds="http://schemas.openxmlformats.org/officeDocument/2006/customXml" ds:itemID="{8EB5EDD8-D853-4369-A74D-922C9F87CC6B}">
  <ds:schemaRefs>
    <ds:schemaRef ds:uri="http://purl.org/dc/terms/"/>
    <ds:schemaRef ds:uri="http://schemas.microsoft.com/office/2006/metadata/properties"/>
    <ds:schemaRef ds:uri="http://purl.org/dc/dcmitype/"/>
    <ds:schemaRef ds:uri="http://schemas.microsoft.com/office/2006/documentManagement/types"/>
    <ds:schemaRef ds:uri="f9eac912-040d-4620-8e59-86c000d56ce2"/>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CF6790-0F86-4797-A0FC-3E6AD0349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eac912-040d-4620-8e59-86c000d56c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4869</Words>
  <Application>Microsoft Office PowerPoint</Application>
  <PresentationFormat>Widescreen</PresentationFormat>
  <Paragraphs>514</Paragraphs>
  <Slides>14</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Arial</vt:lpstr>
      <vt:lpstr>Arial,Sans-Serif</vt:lpstr>
      <vt:lpstr>Calibri</vt:lpstr>
      <vt:lpstr>Calibri Light</vt:lpstr>
      <vt:lpstr>Candara</vt:lpstr>
      <vt:lpstr>Helvetica Neue</vt:lpstr>
      <vt:lpstr>Montserrat</vt:lpstr>
      <vt:lpstr>Montserrat Medium</vt:lpstr>
      <vt:lpstr>Roboto</vt:lpstr>
      <vt:lpstr>Roboto Condensed</vt:lpstr>
      <vt:lpstr>Roboto Condensed Bold</vt:lpstr>
      <vt:lpstr>Roboto Medium</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Gambon</dc:creator>
  <cp:lastModifiedBy>ashley@hawley2.onmicrosoft.com</cp:lastModifiedBy>
  <cp:revision>3</cp:revision>
  <dcterms:created xsi:type="dcterms:W3CDTF">2023-06-12T16:31:13Z</dcterms:created>
  <dcterms:modified xsi:type="dcterms:W3CDTF">2024-08-12T19:10:01Z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mplianceAssetId">
    <vt:lpwstr/>
  </property>
  <property fmtid="{D5CDD505-2E9C-101B-9397-08002B2CF9AE}" pid="4" name="_ExtendedDescription">
    <vt:lpwstr/>
  </property>
  <property fmtid="{D5CDD505-2E9C-101B-9397-08002B2CF9AE}" pid="5" name="_activity">
    <vt:lpwstr>{"FileActivityType":"9","FileActivityTimeStamp":"2023-11-14T23:11:59.720Z","FileActivityUsersOnPage":[{"DisplayName":"Elena Gambon","Id":"egambon@fshealth.com"},{"DisplayName":"Traci Fahnlander","Id":"tfahnlander@fshealth.com"},{"DisplayName":"Emily Davis","Id":"edavis@fshealth.com"},{"DisplayName":"Emily Kunisch","Id":"ekunisch@fshealth.com"},{"DisplayName":"Laurie Baron","Id":"lbaron@fshealth.com"},{"DisplayName":"Julie Williams","Id":"jwilliams@fshealth.com"}],"FileActivityNavigationId":null}</vt:lpwstr>
  </property>
  <property fmtid="{D5CDD505-2E9C-101B-9397-08002B2CF9AE}" pid="6" name="TriggerFlowInfo">
    <vt:lpwstr/>
  </property>
  <property fmtid="{D5CDD505-2E9C-101B-9397-08002B2CF9AE}" pid="7" name="TemplateUrl">
    <vt:lpwstr/>
  </property>
  <property fmtid="{D5CDD505-2E9C-101B-9397-08002B2CF9AE}" pid="8" name="xd_Signature">
    <vt:lpwstr/>
  </property>
  <property fmtid="{D5CDD505-2E9C-101B-9397-08002B2CF9AE}" pid="9" name="xd_ProgID">
    <vt:lpwstr/>
  </property>
  <property fmtid="{D5CDD505-2E9C-101B-9397-08002B2CF9AE}" pid="10" name="ContentTypeId">
    <vt:lpwstr>0x0101006EC484590553784AABFD2291B7AE5019</vt:lpwstr>
  </property>
</Properties>
</file>