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6" r:id="rId3"/>
    <p:sldId id="262" r:id="rId4"/>
    <p:sldId id="257" r:id="rId5"/>
    <p:sldId id="315" r:id="rId6"/>
    <p:sldId id="318" r:id="rId7"/>
    <p:sldId id="269" r:id="rId8"/>
    <p:sldId id="319" r:id="rId9"/>
    <p:sldId id="271" r:id="rId10"/>
    <p:sldId id="274" r:id="rId11"/>
    <p:sldId id="320" r:id="rId12"/>
    <p:sldId id="272" r:id="rId13"/>
    <p:sldId id="321" r:id="rId14"/>
    <p:sldId id="273" r:id="rId15"/>
    <p:sldId id="322" r:id="rId16"/>
    <p:sldId id="275" r:id="rId17"/>
    <p:sldId id="259" r:id="rId18"/>
    <p:sldId id="324" r:id="rId19"/>
    <p:sldId id="326" r:id="rId20"/>
    <p:sldId id="325" r:id="rId21"/>
    <p:sldId id="266" r:id="rId22"/>
    <p:sldId id="263" r:id="rId23"/>
    <p:sldId id="316" r:id="rId24"/>
    <p:sldId id="264" r:id="rId25"/>
    <p:sldId id="282" r:id="rId26"/>
    <p:sldId id="283" r:id="rId27"/>
    <p:sldId id="284" r:id="rId28"/>
    <p:sldId id="285" r:id="rId29"/>
    <p:sldId id="290" r:id="rId30"/>
    <p:sldId id="289" r:id="rId31"/>
    <p:sldId id="286" r:id="rId32"/>
    <p:sldId id="287" r:id="rId33"/>
    <p:sldId id="317" r:id="rId34"/>
    <p:sldId id="279" r:id="rId35"/>
    <p:sldId id="31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E7E8"/>
    <a:srgbClr val="9DCEFF"/>
    <a:srgbClr val="7C94E2"/>
    <a:srgbClr val="E088A6"/>
    <a:srgbClr val="087742"/>
    <a:srgbClr val="7B6AE7"/>
    <a:srgbClr val="08DFD4"/>
    <a:srgbClr val="00CC00"/>
    <a:srgbClr val="FFC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2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83BD-7DD9-2AA6-C8B1-077D76F26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8F36F9-16DE-8074-9942-814519258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9225C8-4EEC-BCBA-7E66-C92FE7FAC8FC}"/>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4F68ED50-736B-943E-74E0-FB83FA1ED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4662D-EF57-4F1B-8D63-95C94A5BB2BC}"/>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41425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36E9-D0E6-A19F-371C-03A659409F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7F049F-6ED1-772D-A19C-8954F5A26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FCD88-0BEF-7696-2F5E-0F81E0954AC8}"/>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3A5594AE-818F-BE12-A2B0-F272D27C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9E10-E809-E998-97C3-058235B8A106}"/>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54156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67BA3-B2F1-AADD-C2E2-E25A25DDF5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D2F573-498F-9C0A-CCF4-73A96A4D4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68D22-51AE-643B-A24C-68DC568DBD9B}"/>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A2BFAA12-595F-5FA5-4781-F26BBEFC4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EEF6D-BD83-992A-4F3D-2E41CC66AE54}"/>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272178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C23D-FD6B-719C-6D9E-E2B27B7BB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256F4-9F6D-422D-B510-1E27F9FD98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1120-FAFB-C61E-F7E8-2AE7A7EE5FA6}"/>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5E418BA5-B9D5-9B98-1320-A503642CD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14B1D-78DE-F200-4783-2B84DF9345AA}"/>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368528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8C0-17F0-8234-7802-0694B19C66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014805-8D6C-CB41-3EB4-2309B9066F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FBBA3-E43F-60F5-3875-D1EB4D1012BC}"/>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8D0D32F9-BEC4-98CD-75DB-6FF5BF36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C5BDF-6206-3591-42D7-D4E19B64F8E3}"/>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417143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83EA-CB14-FFD1-F9DA-7C8ACBCF8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25C00-69E2-2BB2-057B-CD955DF046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CA6C07-0746-8FCF-4514-BD73D30875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D2A59-BE10-3A97-07E3-637766B2C00C}"/>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6" name="Footer Placeholder 5">
            <a:extLst>
              <a:ext uri="{FF2B5EF4-FFF2-40B4-BE49-F238E27FC236}">
                <a16:creationId xmlns:a16="http://schemas.microsoft.com/office/drawing/2014/main" id="{7F03D52A-D511-C27C-69D2-3FCEF29B2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AE6CD-A145-6C64-BF3D-1A6EDB0C215F}"/>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2537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60F2-5A57-A02F-FEF3-4AA467CA11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334642-94DD-AFD9-5F6D-7798329BE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5E962C-E7CF-2D77-4014-8A3ECDF343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19922-0919-6FCB-AE87-A51A02031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AF7FA6-245B-9986-35D3-999A696F1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057DD5-6DDD-230A-63D5-4B5664492BB1}"/>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8" name="Footer Placeholder 7">
            <a:extLst>
              <a:ext uri="{FF2B5EF4-FFF2-40B4-BE49-F238E27FC236}">
                <a16:creationId xmlns:a16="http://schemas.microsoft.com/office/drawing/2014/main" id="{90673D4B-6320-558E-8B41-2BC28373AC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B5676D-0F10-05F5-A032-DE6817FE3A41}"/>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174296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8E21-96F1-4F8F-BD96-949C9A5162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00559-5C39-0008-B8E6-C20F65334F4A}"/>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4" name="Footer Placeholder 3">
            <a:extLst>
              <a:ext uri="{FF2B5EF4-FFF2-40B4-BE49-F238E27FC236}">
                <a16:creationId xmlns:a16="http://schemas.microsoft.com/office/drawing/2014/main" id="{46785B5C-F094-01DD-D1D0-BE40A2BABA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45814A-CDE2-976D-9AB8-04085DA489AA}"/>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244996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B9493-5AF7-1A13-D62C-5AEB1952DC10}"/>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3" name="Footer Placeholder 2">
            <a:extLst>
              <a:ext uri="{FF2B5EF4-FFF2-40B4-BE49-F238E27FC236}">
                <a16:creationId xmlns:a16="http://schemas.microsoft.com/office/drawing/2014/main" id="{429979DE-725D-8BF5-775A-B23B3F40BD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DCFDF-B357-0263-78C9-A066862DE42D}"/>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285965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0A0D-7936-A9C7-D1B4-50DBF73DFB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70D27-4260-39E2-38AA-301F31AF2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6EB97D-F1B3-245E-18D3-413161751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8E16A-88A5-3D38-FB94-0A4B932E470C}"/>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6" name="Footer Placeholder 5">
            <a:extLst>
              <a:ext uri="{FF2B5EF4-FFF2-40B4-BE49-F238E27FC236}">
                <a16:creationId xmlns:a16="http://schemas.microsoft.com/office/drawing/2014/main" id="{FA69D731-BCB8-93FF-7870-4BEF35160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7070-A855-572D-FEA1-55DA6D9CA959}"/>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4122029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3AB6-2C74-F44D-C6AF-B36B4561A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9260A-CA25-304E-8F6B-5B2953A63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E38F24-2DD6-4461-8A4D-50BB4AC87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A34DC-9585-8730-23C7-D5B3E903471A}"/>
              </a:ext>
            </a:extLst>
          </p:cNvPr>
          <p:cNvSpPr>
            <a:spLocks noGrp="1"/>
          </p:cNvSpPr>
          <p:nvPr>
            <p:ph type="dt" sz="half" idx="10"/>
          </p:nvPr>
        </p:nvSpPr>
        <p:spPr/>
        <p:txBody>
          <a:bodyPr/>
          <a:lstStyle/>
          <a:p>
            <a:fld id="{A4A0D8CE-F717-4804-8C06-BA6E39EDB385}" type="datetimeFigureOut">
              <a:rPr lang="en-US" smtClean="0"/>
              <a:t>2/15/2025</a:t>
            </a:fld>
            <a:endParaRPr lang="en-US"/>
          </a:p>
        </p:txBody>
      </p:sp>
      <p:sp>
        <p:nvSpPr>
          <p:cNvPr id="6" name="Footer Placeholder 5">
            <a:extLst>
              <a:ext uri="{FF2B5EF4-FFF2-40B4-BE49-F238E27FC236}">
                <a16:creationId xmlns:a16="http://schemas.microsoft.com/office/drawing/2014/main" id="{B22CCE4C-A7B4-282B-DFD8-2868D7C31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79333-8B35-BA79-9876-31BEC0A750A1}"/>
              </a:ext>
            </a:extLst>
          </p:cNvPr>
          <p:cNvSpPr>
            <a:spLocks noGrp="1"/>
          </p:cNvSpPr>
          <p:nvPr>
            <p:ph type="sldNum" sz="quarter" idx="12"/>
          </p:nvPr>
        </p:nvSpPr>
        <p:spPr/>
        <p:txBody>
          <a:bodyPr/>
          <a:lstStyle/>
          <a:p>
            <a:fld id="{5816DCC7-A954-450A-8263-2C76DAA85ECB}" type="slidenum">
              <a:rPr lang="en-US" smtClean="0"/>
              <a:t>‹#›</a:t>
            </a:fld>
            <a:endParaRPr lang="en-US"/>
          </a:p>
        </p:txBody>
      </p:sp>
    </p:spTree>
    <p:extLst>
      <p:ext uri="{BB962C8B-B14F-4D97-AF65-F5344CB8AC3E}">
        <p14:creationId xmlns:p14="http://schemas.microsoft.com/office/powerpoint/2010/main" val="395241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0E5CF-A0AE-4E2A-8704-14300B9DB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C294E2-B888-00CB-43B2-6554BFF7F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13C4E-4A7D-75B6-B8AE-7187EFBDE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0D8CE-F717-4804-8C06-BA6E39EDB385}" type="datetimeFigureOut">
              <a:rPr lang="en-US" smtClean="0"/>
              <a:t>2/15/2025</a:t>
            </a:fld>
            <a:endParaRPr lang="en-US"/>
          </a:p>
        </p:txBody>
      </p:sp>
      <p:sp>
        <p:nvSpPr>
          <p:cNvPr id="5" name="Footer Placeholder 4">
            <a:extLst>
              <a:ext uri="{FF2B5EF4-FFF2-40B4-BE49-F238E27FC236}">
                <a16:creationId xmlns:a16="http://schemas.microsoft.com/office/drawing/2014/main" id="{C75F5F3E-6122-EC51-5333-9BB52156AA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80954B-BC1C-F103-BD40-9FF62259E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6DCC7-A954-450A-8263-2C76DAA85ECB}" type="slidenum">
              <a:rPr lang="en-US" smtClean="0"/>
              <a:t>‹#›</a:t>
            </a:fld>
            <a:endParaRPr lang="en-US"/>
          </a:p>
        </p:txBody>
      </p:sp>
    </p:spTree>
    <p:extLst>
      <p:ext uri="{BB962C8B-B14F-4D97-AF65-F5344CB8AC3E}">
        <p14:creationId xmlns:p14="http://schemas.microsoft.com/office/powerpoint/2010/main" val="1073940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3.xml.rels><?xml version="1.0" encoding="UTF-8" standalone="yes"?>
<Relationships xmlns="http://schemas.openxmlformats.org/package/2006/relationships"><Relationship Id="rId3" Type="http://schemas.openxmlformats.org/officeDocument/2006/relationships/hyperlink" Target="https://www.forbes.com/sites/bobcarlson/2024/05/27/fdic-changes-deposit-insurance-for-trust-accounts/?sh=51023a81f044"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BD-D5A3-DFCE-4213-4D8780B605D3}"/>
              </a:ext>
            </a:extLst>
          </p:cNvPr>
          <p:cNvSpPr>
            <a:spLocks noGrp="1"/>
          </p:cNvSpPr>
          <p:nvPr>
            <p:ph type="ctrTitle"/>
          </p:nvPr>
        </p:nvSpPr>
        <p:spPr>
          <a:xfrm>
            <a:off x="1524000" y="1079938"/>
            <a:ext cx="9144000" cy="2430025"/>
          </a:xfrm>
          <a:solidFill>
            <a:srgbClr val="FFE7E8"/>
          </a:solidFill>
          <a:ln w="76200">
            <a:solidFill>
              <a:schemeClr val="tx1"/>
            </a:solidFill>
          </a:ln>
        </p:spPr>
        <p:txBody>
          <a:bodyPr/>
          <a:lstStyle/>
          <a:p>
            <a:r>
              <a:rPr lang="en-US" b="1" dirty="0"/>
              <a:t>Jandra Cox</a:t>
            </a:r>
            <a:br>
              <a:rPr lang="en-US" b="1" dirty="0"/>
            </a:br>
            <a:r>
              <a:rPr lang="en-US" sz="4400" b="1" dirty="0"/>
              <a:t>Estate Planning Attorney</a:t>
            </a:r>
          </a:p>
        </p:txBody>
      </p:sp>
      <p:sp>
        <p:nvSpPr>
          <p:cNvPr id="3" name="Subtitle 2">
            <a:extLst>
              <a:ext uri="{FF2B5EF4-FFF2-40B4-BE49-F238E27FC236}">
                <a16:creationId xmlns:a16="http://schemas.microsoft.com/office/drawing/2014/main" id="{B74788ED-F07B-7A17-E3E9-72B04767582B}"/>
              </a:ext>
            </a:extLst>
          </p:cNvPr>
          <p:cNvSpPr>
            <a:spLocks noGrp="1"/>
          </p:cNvSpPr>
          <p:nvPr>
            <p:ph type="subTitle" idx="1"/>
          </p:nvPr>
        </p:nvSpPr>
        <p:spPr>
          <a:xfrm>
            <a:off x="1524000" y="3602038"/>
            <a:ext cx="9144000" cy="2530748"/>
          </a:xfrm>
          <a:solidFill>
            <a:schemeClr val="tx1"/>
          </a:solidFill>
        </p:spPr>
        <p:txBody>
          <a:bodyPr>
            <a:normAutofit/>
          </a:bodyPr>
          <a:lstStyle/>
          <a:p>
            <a:endParaRPr lang="en-US" sz="1200" b="1" dirty="0">
              <a:solidFill>
                <a:schemeClr val="bg1"/>
              </a:solidFill>
            </a:endParaRPr>
          </a:p>
          <a:p>
            <a:r>
              <a:rPr lang="en-US" sz="2800" b="1" dirty="0">
                <a:solidFill>
                  <a:schemeClr val="bg1"/>
                </a:solidFill>
              </a:rPr>
              <a:t>Premier Legal, PLC</a:t>
            </a:r>
          </a:p>
          <a:p>
            <a:r>
              <a:rPr lang="en-US" sz="2800" b="1" dirty="0">
                <a:solidFill>
                  <a:schemeClr val="bg1"/>
                </a:solidFill>
              </a:rPr>
              <a:t>5709 NW 132</a:t>
            </a:r>
            <a:r>
              <a:rPr lang="en-US" sz="2800" b="1" baseline="30000" dirty="0">
                <a:solidFill>
                  <a:schemeClr val="bg1"/>
                </a:solidFill>
              </a:rPr>
              <a:t>nd</a:t>
            </a:r>
            <a:r>
              <a:rPr lang="en-US" sz="2800" b="1" dirty="0">
                <a:solidFill>
                  <a:schemeClr val="bg1"/>
                </a:solidFill>
              </a:rPr>
              <a:t> St.</a:t>
            </a:r>
          </a:p>
          <a:p>
            <a:r>
              <a:rPr lang="en-US" sz="2800" b="1" dirty="0">
                <a:solidFill>
                  <a:schemeClr val="bg1"/>
                </a:solidFill>
              </a:rPr>
              <a:t>Oklahoma City, OK 73142</a:t>
            </a:r>
          </a:p>
          <a:p>
            <a:r>
              <a:rPr lang="en-US" sz="2800" b="1" dirty="0">
                <a:solidFill>
                  <a:schemeClr val="bg1"/>
                </a:solidFill>
              </a:rPr>
              <a:t>405-985-4376 (mobile)</a:t>
            </a:r>
          </a:p>
          <a:p>
            <a:endParaRPr lang="en-US" b="1" dirty="0">
              <a:solidFill>
                <a:schemeClr val="bg1"/>
              </a:solidFill>
            </a:endParaRPr>
          </a:p>
        </p:txBody>
      </p:sp>
    </p:spTree>
    <p:extLst>
      <p:ext uri="{BB962C8B-B14F-4D97-AF65-F5344CB8AC3E}">
        <p14:creationId xmlns:p14="http://schemas.microsoft.com/office/powerpoint/2010/main" val="3752497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D2789-F14A-8CBA-7F3B-9AB6C96D68A3}"/>
              </a:ext>
            </a:extLst>
          </p:cNvPr>
          <p:cNvSpPr>
            <a:spLocks noGrp="1"/>
          </p:cNvSpPr>
          <p:nvPr>
            <p:ph type="title"/>
          </p:nvPr>
        </p:nvSpPr>
        <p:spPr>
          <a:xfrm>
            <a:off x="838200" y="1641752"/>
            <a:ext cx="4391024" cy="1323439"/>
          </a:xfrm>
        </p:spPr>
        <p:txBody>
          <a:bodyPr vert="horz" lIns="91440" tIns="45720" rIns="91440" bIns="45720" rtlCol="0" anchor="t">
            <a:normAutofit/>
          </a:bodyPr>
          <a:lstStyle/>
          <a:p>
            <a:pPr algn="ctr"/>
            <a:r>
              <a:rPr lang="en-US" sz="4000" b="1" u="sng" dirty="0">
                <a:solidFill>
                  <a:schemeClr val="bg1"/>
                </a:solidFill>
              </a:rPr>
              <a:t>Heath Ledger</a:t>
            </a:r>
          </a:p>
        </p:txBody>
      </p:sp>
      <p:sp>
        <p:nvSpPr>
          <p:cNvPr id="6" name="TextBox 5">
            <a:extLst>
              <a:ext uri="{FF2B5EF4-FFF2-40B4-BE49-F238E27FC236}">
                <a16:creationId xmlns:a16="http://schemas.microsoft.com/office/drawing/2014/main" id="{053258C3-F015-CEBA-2CC4-D3BADF9C8A6E}"/>
              </a:ext>
            </a:extLst>
          </p:cNvPr>
          <p:cNvSpPr txBox="1"/>
          <p:nvPr/>
        </p:nvSpPr>
        <p:spPr>
          <a:xfrm>
            <a:off x="512379" y="2443655"/>
            <a:ext cx="5336628" cy="3965028"/>
          </a:xfrm>
          <a:prstGeom prst="rect">
            <a:avLst/>
          </a:prstGeom>
          <a:effectLst>
            <a:outerShdw blurRad="381000" dist="152400" dir="5400000" algn="t" rotWithShape="0">
              <a:prstClr val="black">
                <a:alpha val="10000"/>
              </a:prstClr>
            </a:outerShdw>
          </a:effectLst>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solidFill>
                  <a:schemeClr val="bg1">
                    <a:alpha val="80000"/>
                  </a:schemeClr>
                </a:solidFill>
              </a:rPr>
              <a:t>Old Will: Half to parents; half to siblings</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a:lnSpc>
                <a:spcPct val="90000"/>
              </a:lnSpc>
              <a:spcAft>
                <a:spcPts val="600"/>
              </a:spcAft>
              <a:buFont typeface="Arial" panose="020B0604020202020204" pitchFamily="34" charset="0"/>
              <a:buChar char="•"/>
            </a:pPr>
            <a:r>
              <a:rPr lang="en-US" sz="2400" dirty="0">
                <a:solidFill>
                  <a:srgbClr val="FF97C1"/>
                </a:solidFill>
              </a:rPr>
              <a:t>2005: Had a baby with his girlfriend</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a:lnSpc>
                <a:spcPct val="90000"/>
              </a:lnSpc>
              <a:spcAft>
                <a:spcPts val="600"/>
              </a:spcAft>
              <a:buFont typeface="Arial" panose="020B0604020202020204" pitchFamily="34" charset="0"/>
              <a:buChar char="•"/>
            </a:pPr>
            <a:r>
              <a:rPr lang="en-US" sz="2400" dirty="0">
                <a:solidFill>
                  <a:schemeClr val="bg1">
                    <a:alpha val="80000"/>
                  </a:schemeClr>
                </a:solidFill>
              </a:rPr>
              <a:t>2008: Died with old Will in place</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a:lnSpc>
                <a:spcPct val="90000"/>
              </a:lnSpc>
              <a:spcAft>
                <a:spcPts val="600"/>
              </a:spcAft>
              <a:buFont typeface="Arial" panose="020B0604020202020204" pitchFamily="34" charset="0"/>
              <a:buChar char="•"/>
            </a:pPr>
            <a:r>
              <a:rPr lang="en-US" sz="2400" dirty="0">
                <a:solidFill>
                  <a:srgbClr val="FF97C1"/>
                </a:solidFill>
              </a:rPr>
              <a:t>In New York, a pretermitted heir is entitled to a portion, but s/he has to prove paternity and make a claim in court. His $</a:t>
            </a:r>
            <a:r>
              <a:rPr lang="en-US" sz="2400">
                <a:solidFill>
                  <a:srgbClr val="FF97C1"/>
                </a:solidFill>
              </a:rPr>
              <a:t>20MM was in AUSTRALIA.</a:t>
            </a:r>
            <a:endParaRPr lang="en-US" sz="2400" dirty="0">
              <a:solidFill>
                <a:srgbClr val="FF97C1"/>
              </a:solidFill>
            </a:endParaRPr>
          </a:p>
        </p:txBody>
      </p:sp>
      <p:pic>
        <p:nvPicPr>
          <p:cNvPr id="5" name="Content Placeholder 4" descr="A cartoon of a baby&#10;&#10;Description automatically generated">
            <a:extLst>
              <a:ext uri="{FF2B5EF4-FFF2-40B4-BE49-F238E27FC236}">
                <a16:creationId xmlns:a16="http://schemas.microsoft.com/office/drawing/2014/main" id="{E0070CD5-3FA0-3E8B-1235-72097B13E1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520" b="1"/>
          <a:stretch/>
        </p:blipFill>
        <p:spPr>
          <a:xfrm>
            <a:off x="6096000" y="841375"/>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7" name="Group 16">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8" name="Freeform: Shape 17">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81995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
        <p:nvSpPr>
          <p:cNvPr id="3" name="TextBox 2">
            <a:extLst>
              <a:ext uri="{FF2B5EF4-FFF2-40B4-BE49-F238E27FC236}">
                <a16:creationId xmlns:a16="http://schemas.microsoft.com/office/drawing/2014/main" id="{5C02CAD4-6605-FE69-7BB6-059B83A4767E}"/>
              </a:ext>
            </a:extLst>
          </p:cNvPr>
          <p:cNvSpPr txBox="1"/>
          <p:nvPr/>
        </p:nvSpPr>
        <p:spPr>
          <a:xfrm>
            <a:off x="630621" y="4572000"/>
            <a:ext cx="10878206" cy="1569660"/>
          </a:xfrm>
          <a:prstGeom prst="rect">
            <a:avLst/>
          </a:prstGeom>
          <a:noFill/>
        </p:spPr>
        <p:txBody>
          <a:bodyPr wrap="square" rtlCol="0">
            <a:spAutoFit/>
          </a:bodyPr>
          <a:lstStyle/>
          <a:p>
            <a:pPr marL="914400" indent="-914400">
              <a:buAutoNum type="arabicPeriod" startAt="3"/>
            </a:pPr>
            <a:r>
              <a:rPr lang="en-US" sz="4800" dirty="0"/>
              <a:t>They trust the wrong family</a:t>
            </a:r>
          </a:p>
          <a:p>
            <a:r>
              <a:rPr lang="en-US" sz="4800" dirty="0"/>
              <a:t>	members: </a:t>
            </a:r>
          </a:p>
        </p:txBody>
      </p:sp>
    </p:spTree>
    <p:extLst>
      <p:ext uri="{BB962C8B-B14F-4D97-AF65-F5344CB8AC3E}">
        <p14:creationId xmlns:p14="http://schemas.microsoft.com/office/powerpoint/2010/main" val="417166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6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CFA52-84B7-BE17-6E0D-0537F5AC54C4}"/>
              </a:ext>
            </a:extLst>
          </p:cNvPr>
          <p:cNvSpPr>
            <a:spLocks noGrp="1"/>
          </p:cNvSpPr>
          <p:nvPr>
            <p:ph type="title"/>
          </p:nvPr>
        </p:nvSpPr>
        <p:spPr>
          <a:xfrm>
            <a:off x="8813260" y="389106"/>
            <a:ext cx="3171217" cy="1303507"/>
          </a:xfrm>
        </p:spPr>
        <p:txBody>
          <a:bodyPr vert="horz" lIns="91440" tIns="45720" rIns="91440" bIns="45720" rtlCol="0" anchor="ctr">
            <a:normAutofit/>
          </a:bodyPr>
          <a:lstStyle/>
          <a:p>
            <a:pPr algn="ctr"/>
            <a:r>
              <a:rPr lang="en-US" sz="4000" b="1" u="sng" dirty="0">
                <a:solidFill>
                  <a:srgbClr val="FFFFFF"/>
                </a:solidFill>
              </a:rPr>
              <a:t>Beverley Schottenstein</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a sign on it&#10;&#10;Description automatically generated">
            <a:extLst>
              <a:ext uri="{FF2B5EF4-FFF2-40B4-BE49-F238E27FC236}">
                <a16:creationId xmlns:a16="http://schemas.microsoft.com/office/drawing/2014/main" id="{F5011BF2-EFF4-F457-22A6-E9C87207DE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5975"/>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id="{40D8C1A2-B468-B6A9-A711-D934CD5350E3}"/>
              </a:ext>
            </a:extLst>
          </p:cNvPr>
          <p:cNvSpPr txBox="1"/>
          <p:nvPr/>
        </p:nvSpPr>
        <p:spPr>
          <a:xfrm>
            <a:off x="976251" y="819807"/>
            <a:ext cx="4380430" cy="769441"/>
          </a:xfrm>
          <a:prstGeom prst="rect">
            <a:avLst/>
          </a:prstGeom>
          <a:noFill/>
        </p:spPr>
        <p:txBody>
          <a:bodyPr wrap="none" rtlCol="0">
            <a:spAutoFit/>
          </a:bodyPr>
          <a:lstStyle/>
          <a:p>
            <a:r>
              <a:rPr lang="en-US" sz="4400" b="1" dirty="0">
                <a:solidFill>
                  <a:srgbClr val="FF0000"/>
                </a:solidFill>
              </a:rPr>
              <a:t>AMERICAN EAGLE</a:t>
            </a:r>
          </a:p>
        </p:txBody>
      </p:sp>
      <p:sp>
        <p:nvSpPr>
          <p:cNvPr id="7" name="TextBox 6">
            <a:extLst>
              <a:ext uri="{FF2B5EF4-FFF2-40B4-BE49-F238E27FC236}">
                <a16:creationId xmlns:a16="http://schemas.microsoft.com/office/drawing/2014/main" id="{3B2F8A06-60D5-3BB9-CE91-D0A97CDA2331}"/>
              </a:ext>
            </a:extLst>
          </p:cNvPr>
          <p:cNvSpPr txBox="1"/>
          <p:nvPr/>
        </p:nvSpPr>
        <p:spPr>
          <a:xfrm>
            <a:off x="6455980" y="819807"/>
            <a:ext cx="1513490" cy="769441"/>
          </a:xfrm>
          <a:prstGeom prst="rect">
            <a:avLst/>
          </a:prstGeom>
          <a:noFill/>
        </p:spPr>
        <p:txBody>
          <a:bodyPr wrap="square" rtlCol="0">
            <a:spAutoFit/>
          </a:bodyPr>
          <a:lstStyle/>
          <a:p>
            <a:r>
              <a:rPr lang="en-US" sz="4400" b="1" dirty="0">
                <a:solidFill>
                  <a:srgbClr val="FF0000"/>
                </a:solidFill>
              </a:rPr>
              <a:t>DSW</a:t>
            </a:r>
          </a:p>
        </p:txBody>
      </p:sp>
      <p:sp>
        <p:nvSpPr>
          <p:cNvPr id="8" name="TextBox 7">
            <a:extLst>
              <a:ext uri="{FF2B5EF4-FFF2-40B4-BE49-F238E27FC236}">
                <a16:creationId xmlns:a16="http://schemas.microsoft.com/office/drawing/2014/main" id="{FA11F643-CAA9-EB6D-9892-001BF4B323C4}"/>
              </a:ext>
            </a:extLst>
          </p:cNvPr>
          <p:cNvSpPr txBox="1"/>
          <p:nvPr/>
        </p:nvSpPr>
        <p:spPr>
          <a:xfrm>
            <a:off x="8686801" y="1692613"/>
            <a:ext cx="3424988" cy="5078313"/>
          </a:xfrm>
          <a:prstGeom prst="rect">
            <a:avLst/>
          </a:prstGeom>
          <a:noFill/>
        </p:spPr>
        <p:txBody>
          <a:bodyPr wrap="square" rtlCol="0">
            <a:spAutoFit/>
          </a:bodyPr>
          <a:lstStyle/>
          <a:p>
            <a:pPr marL="342900" indent="-342900">
              <a:buAutoNum type="arabicPeriod"/>
            </a:pPr>
            <a:r>
              <a:rPr lang="en-US" b="1" dirty="0">
                <a:solidFill>
                  <a:schemeClr val="bg1"/>
                </a:solidFill>
              </a:rPr>
              <a:t>When she retired, she trusted her grandsons to manage $80MM and designated them as fiduciaries.</a:t>
            </a:r>
          </a:p>
          <a:p>
            <a:pPr marL="342900" indent="-342900">
              <a:buAutoNum type="arabicPeriod"/>
            </a:pPr>
            <a:r>
              <a:rPr lang="en-US" b="1" dirty="0">
                <a:solidFill>
                  <a:schemeClr val="tx2">
                    <a:lumMod val="40000"/>
                    <a:lumOff val="60000"/>
                  </a:schemeClr>
                </a:solidFill>
              </a:rPr>
              <a:t>They were financial advisors at JP Morgan.</a:t>
            </a:r>
          </a:p>
          <a:p>
            <a:pPr marL="342900" indent="-342900">
              <a:buAutoNum type="arabicPeriod"/>
            </a:pPr>
            <a:r>
              <a:rPr lang="en-US" b="1" dirty="0">
                <a:solidFill>
                  <a:schemeClr val="bg1"/>
                </a:solidFill>
              </a:rPr>
              <a:t>The grandsons placed assets in risky investments that lost her $10MM but earned them hefty commissions.</a:t>
            </a:r>
          </a:p>
          <a:p>
            <a:pPr marL="342900" indent="-342900">
              <a:buAutoNum type="arabicPeriod"/>
            </a:pPr>
            <a:r>
              <a:rPr lang="en-US" b="1" dirty="0">
                <a:solidFill>
                  <a:schemeClr val="tx2">
                    <a:lumMod val="40000"/>
                    <a:lumOff val="60000"/>
                  </a:schemeClr>
                </a:solidFill>
              </a:rPr>
              <a:t>The grandsons charged so much on her credit card each month that the account was frozen for over-activity.</a:t>
            </a:r>
          </a:p>
          <a:p>
            <a:pPr marL="342900" indent="-342900">
              <a:buAutoNum type="arabicPeriod"/>
            </a:pPr>
            <a:r>
              <a:rPr lang="en-US" b="1" dirty="0">
                <a:solidFill>
                  <a:schemeClr val="bg1"/>
                </a:solidFill>
              </a:rPr>
              <a:t>At 91, she had to sue them and was awarded $19MM … but their family was torn apart.</a:t>
            </a:r>
          </a:p>
        </p:txBody>
      </p:sp>
    </p:spTree>
    <p:extLst>
      <p:ext uri="{BB962C8B-B14F-4D97-AF65-F5344CB8AC3E}">
        <p14:creationId xmlns:p14="http://schemas.microsoft.com/office/powerpoint/2010/main" val="1384523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
        <p:nvSpPr>
          <p:cNvPr id="3" name="TextBox 2">
            <a:extLst>
              <a:ext uri="{FF2B5EF4-FFF2-40B4-BE49-F238E27FC236}">
                <a16:creationId xmlns:a16="http://schemas.microsoft.com/office/drawing/2014/main" id="{5C02CAD4-6605-FE69-7BB6-059B83A4767E}"/>
              </a:ext>
            </a:extLst>
          </p:cNvPr>
          <p:cNvSpPr txBox="1"/>
          <p:nvPr/>
        </p:nvSpPr>
        <p:spPr>
          <a:xfrm>
            <a:off x="630621" y="4572000"/>
            <a:ext cx="10878206" cy="830997"/>
          </a:xfrm>
          <a:prstGeom prst="rect">
            <a:avLst/>
          </a:prstGeom>
          <a:noFill/>
        </p:spPr>
        <p:txBody>
          <a:bodyPr wrap="square" rtlCol="0">
            <a:spAutoFit/>
          </a:bodyPr>
          <a:lstStyle/>
          <a:p>
            <a:r>
              <a:rPr lang="en-US" sz="4800" dirty="0"/>
              <a:t>4.	They do nothing: </a:t>
            </a:r>
          </a:p>
        </p:txBody>
      </p:sp>
    </p:spTree>
    <p:extLst>
      <p:ext uri="{BB962C8B-B14F-4D97-AF65-F5344CB8AC3E}">
        <p14:creationId xmlns:p14="http://schemas.microsoft.com/office/powerpoint/2010/main" val="3061164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59C80-9B2D-0E2B-CA05-6DCE1CFBC6A0}"/>
              </a:ext>
            </a:extLst>
          </p:cNvPr>
          <p:cNvSpPr>
            <a:spLocks noGrp="1"/>
          </p:cNvSpPr>
          <p:nvPr>
            <p:ph type="title"/>
          </p:nvPr>
        </p:nvSpPr>
        <p:spPr>
          <a:xfrm>
            <a:off x="6590662" y="573932"/>
            <a:ext cx="4805996" cy="1073565"/>
          </a:xfrm>
        </p:spPr>
        <p:txBody>
          <a:bodyPr vert="horz" lIns="91440" tIns="45720" rIns="91440" bIns="45720" rtlCol="0" anchor="t">
            <a:normAutofit fontScale="90000"/>
          </a:bodyPr>
          <a:lstStyle/>
          <a:p>
            <a:pPr algn="ctr"/>
            <a:r>
              <a:rPr lang="en-US" sz="8000" b="1" u="sng" kern="1200" dirty="0">
                <a:solidFill>
                  <a:srgbClr val="7030A0"/>
                </a:solidFill>
                <a:latin typeface="+mj-lt"/>
                <a:ea typeface="+mj-ea"/>
                <a:cs typeface="+mj-cs"/>
              </a:rPr>
              <a:t>Prince</a:t>
            </a:r>
            <a:br>
              <a:rPr lang="en-US" sz="7200" b="1" u="sng" kern="1200" dirty="0">
                <a:solidFill>
                  <a:srgbClr val="7030A0"/>
                </a:solidFill>
                <a:latin typeface="+mj-lt"/>
                <a:ea typeface="+mj-ea"/>
                <a:cs typeface="+mj-cs"/>
              </a:rPr>
            </a:br>
            <a:endParaRPr lang="en-US" sz="7200" b="1" u="sng" kern="1200" dirty="0">
              <a:solidFill>
                <a:srgbClr val="7030A0"/>
              </a:solidFill>
              <a:latin typeface="+mj-lt"/>
              <a:ea typeface="+mj-ea"/>
              <a:cs typeface="+mj-cs"/>
            </a:endParaRPr>
          </a:p>
        </p:txBody>
      </p:sp>
      <p:pic>
        <p:nvPicPr>
          <p:cNvPr id="5" name="Content Placeholder 4" descr="A group of blue drops&#10;&#10;Description automatically generated">
            <a:extLst>
              <a:ext uri="{FF2B5EF4-FFF2-40B4-BE49-F238E27FC236}">
                <a16:creationId xmlns:a16="http://schemas.microsoft.com/office/drawing/2014/main" id="{23FD0B93-A84B-6768-EA94-0EE95F677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9DB9225-C388-68FC-DEB7-281CB3C55100}"/>
              </a:ext>
            </a:extLst>
          </p:cNvPr>
          <p:cNvSpPr txBox="1"/>
          <p:nvPr/>
        </p:nvSpPr>
        <p:spPr>
          <a:xfrm>
            <a:off x="6479628" y="1970690"/>
            <a:ext cx="5037082" cy="3970318"/>
          </a:xfrm>
          <a:prstGeom prst="rect">
            <a:avLst/>
          </a:prstGeom>
          <a:noFill/>
        </p:spPr>
        <p:txBody>
          <a:bodyPr wrap="square" rtlCol="0">
            <a:spAutoFit/>
          </a:bodyPr>
          <a:lstStyle/>
          <a:p>
            <a:r>
              <a:rPr lang="en-US" sz="2800" b="1" dirty="0"/>
              <a:t>Passed away suddenly in 2016</a:t>
            </a:r>
          </a:p>
          <a:p>
            <a:r>
              <a:rPr lang="en-US" sz="2800" b="1" dirty="0">
                <a:solidFill>
                  <a:srgbClr val="7030A0"/>
                </a:solidFill>
              </a:rPr>
              <a:t>No estate planning</a:t>
            </a:r>
          </a:p>
          <a:p>
            <a:r>
              <a:rPr lang="en-US" sz="2800" b="1" dirty="0"/>
              <a:t>No wife, no children</a:t>
            </a:r>
          </a:p>
          <a:p>
            <a:r>
              <a:rPr lang="en-US" sz="2800" b="1" dirty="0">
                <a:solidFill>
                  <a:srgbClr val="7030A0"/>
                </a:solidFill>
              </a:rPr>
              <a:t>Millions of dollars in his estate</a:t>
            </a:r>
          </a:p>
          <a:p>
            <a:r>
              <a:rPr lang="en-US" sz="2800" b="1" dirty="0"/>
              <a:t>Only heirs were siblings and their children</a:t>
            </a:r>
          </a:p>
          <a:p>
            <a:endParaRPr lang="en-US" sz="2800" b="1" dirty="0"/>
          </a:p>
          <a:p>
            <a:r>
              <a:rPr lang="en-US" sz="2800" b="1" dirty="0">
                <a:solidFill>
                  <a:srgbClr val="7030A0"/>
                </a:solidFill>
              </a:rPr>
              <a:t>His “intestate” probate took 6 years to settle</a:t>
            </a:r>
          </a:p>
        </p:txBody>
      </p:sp>
      <p:pic>
        <p:nvPicPr>
          <p:cNvPr id="4" name="Picture 3" descr="A purple symbol on a black background&#10;&#10;Description automatically generated">
            <a:extLst>
              <a:ext uri="{FF2B5EF4-FFF2-40B4-BE49-F238E27FC236}">
                <a16:creationId xmlns:a16="http://schemas.microsoft.com/office/drawing/2014/main" id="{BAB9408D-BFED-1E51-DD3F-1B070AD4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484" y="386747"/>
            <a:ext cx="2143125" cy="2143125"/>
          </a:xfrm>
          <a:prstGeom prst="rect">
            <a:avLst/>
          </a:prstGeom>
        </p:spPr>
      </p:pic>
    </p:spTree>
    <p:extLst>
      <p:ext uri="{BB962C8B-B14F-4D97-AF65-F5344CB8AC3E}">
        <p14:creationId xmlns:p14="http://schemas.microsoft.com/office/powerpoint/2010/main" val="4194075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
        <p:nvSpPr>
          <p:cNvPr id="3" name="TextBox 2">
            <a:extLst>
              <a:ext uri="{FF2B5EF4-FFF2-40B4-BE49-F238E27FC236}">
                <a16:creationId xmlns:a16="http://schemas.microsoft.com/office/drawing/2014/main" id="{5C02CAD4-6605-FE69-7BB6-059B83A4767E}"/>
              </a:ext>
            </a:extLst>
          </p:cNvPr>
          <p:cNvSpPr txBox="1"/>
          <p:nvPr/>
        </p:nvSpPr>
        <p:spPr>
          <a:xfrm>
            <a:off x="630621" y="4572000"/>
            <a:ext cx="10878206" cy="1569660"/>
          </a:xfrm>
          <a:prstGeom prst="rect">
            <a:avLst/>
          </a:prstGeom>
          <a:noFill/>
        </p:spPr>
        <p:txBody>
          <a:bodyPr wrap="square" rtlCol="0">
            <a:spAutoFit/>
          </a:bodyPr>
          <a:lstStyle/>
          <a:p>
            <a:pPr marL="914400" indent="-914400">
              <a:buAutoNum type="arabicPlain" startAt="5"/>
            </a:pPr>
            <a:r>
              <a:rPr lang="en-US" sz="4800" dirty="0"/>
              <a:t>They make hasty or dodgy</a:t>
            </a:r>
          </a:p>
          <a:p>
            <a:r>
              <a:rPr lang="en-US" sz="4800" dirty="0"/>
              <a:t>	decisions during </a:t>
            </a:r>
            <a:r>
              <a:rPr lang="en-US" sz="4800"/>
              <a:t>a crisis: </a:t>
            </a:r>
            <a:endParaRPr lang="en-US" sz="4800" dirty="0"/>
          </a:p>
        </p:txBody>
      </p:sp>
    </p:spTree>
    <p:extLst>
      <p:ext uri="{BB962C8B-B14F-4D97-AF65-F5344CB8AC3E}">
        <p14:creationId xmlns:p14="http://schemas.microsoft.com/office/powerpoint/2010/main" val="103089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8845A-E6C9-FA1E-FA71-E9499B70DA45}"/>
              </a:ext>
            </a:extLst>
          </p:cNvPr>
          <p:cNvSpPr>
            <a:spLocks noGrp="1"/>
          </p:cNvSpPr>
          <p:nvPr>
            <p:ph type="title"/>
          </p:nvPr>
        </p:nvSpPr>
        <p:spPr>
          <a:xfrm>
            <a:off x="838201" y="365125"/>
            <a:ext cx="5251316" cy="1807305"/>
          </a:xfrm>
        </p:spPr>
        <p:txBody>
          <a:bodyPr>
            <a:normAutofit/>
          </a:bodyPr>
          <a:lstStyle/>
          <a:p>
            <a:pPr algn="ctr"/>
            <a:r>
              <a:rPr lang="en-US" b="1" u="sng" dirty="0"/>
              <a:t>Robert Kardashian</a:t>
            </a:r>
          </a:p>
        </p:txBody>
      </p:sp>
      <p:pic>
        <p:nvPicPr>
          <p:cNvPr id="7" name="Picture 6" descr="A close up of a colorful surface&#10;&#10;Description automatically generated">
            <a:extLst>
              <a:ext uri="{FF2B5EF4-FFF2-40B4-BE49-F238E27FC236}">
                <a16:creationId xmlns:a16="http://schemas.microsoft.com/office/drawing/2014/main" id="{6454A4B9-6FB3-7B30-1BC0-974D8A1A9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72" y="4117182"/>
            <a:ext cx="4832456" cy="1600200"/>
          </a:xfrm>
          <a:prstGeom prst="rect">
            <a:avLst/>
          </a:prstGeom>
        </p:spPr>
      </p:pic>
      <p:sp>
        <p:nvSpPr>
          <p:cNvPr id="9" name="Content Placeholder 8">
            <a:extLst>
              <a:ext uri="{FF2B5EF4-FFF2-40B4-BE49-F238E27FC236}">
                <a16:creationId xmlns:a16="http://schemas.microsoft.com/office/drawing/2014/main" id="{39DA6592-9487-ECA4-118D-E521DDC814E2}"/>
              </a:ext>
            </a:extLst>
          </p:cNvPr>
          <p:cNvSpPr>
            <a:spLocks noGrp="1"/>
          </p:cNvSpPr>
          <p:nvPr>
            <p:ph idx="1"/>
          </p:nvPr>
        </p:nvSpPr>
        <p:spPr>
          <a:xfrm>
            <a:off x="838200" y="2002221"/>
            <a:ext cx="4619621" cy="4174742"/>
          </a:xfrm>
        </p:spPr>
        <p:txBody>
          <a:bodyPr>
            <a:normAutofit/>
          </a:bodyPr>
          <a:lstStyle/>
          <a:p>
            <a:pPr marL="0" indent="0" algn="ctr">
              <a:buNone/>
            </a:pPr>
            <a:r>
              <a:rPr lang="en-US" sz="2400" b="1" u="sng" dirty="0">
                <a:solidFill>
                  <a:srgbClr val="08DFD4"/>
                </a:solidFill>
              </a:rPr>
              <a:t>8 WEEKS BEFORE HIS DEATH</a:t>
            </a:r>
          </a:p>
          <a:p>
            <a:pPr marL="0" indent="0" algn="ctr">
              <a:buNone/>
            </a:pPr>
            <a:r>
              <a:rPr lang="en-US" sz="2000" dirty="0"/>
              <a:t>Diagnosed with esophageal cancer</a:t>
            </a:r>
          </a:p>
          <a:p>
            <a:pPr marL="0" indent="0" algn="ctr">
              <a:buNone/>
            </a:pPr>
            <a:endParaRPr lang="en-US" sz="2000" dirty="0"/>
          </a:p>
          <a:p>
            <a:pPr marL="0" indent="0" algn="ctr">
              <a:buNone/>
            </a:pPr>
            <a:r>
              <a:rPr lang="en-US" sz="2400" b="1" u="sng" dirty="0">
                <a:solidFill>
                  <a:srgbClr val="7B6AE7"/>
                </a:solidFill>
              </a:rPr>
              <a:t>6 WEEKS BEFORE HIS DEATH </a:t>
            </a:r>
          </a:p>
          <a:p>
            <a:pPr marL="0" indent="0" algn="ctr">
              <a:buNone/>
            </a:pPr>
            <a:r>
              <a:rPr lang="en-US" sz="2000" dirty="0"/>
              <a:t>Married Ellen Pierson</a:t>
            </a:r>
          </a:p>
          <a:p>
            <a:pPr marL="0" indent="0" algn="ctr">
              <a:buNone/>
            </a:pPr>
            <a:endParaRPr lang="en-US" sz="2000" dirty="0"/>
          </a:p>
          <a:p>
            <a:pPr marL="0" indent="0" algn="ctr">
              <a:buNone/>
            </a:pPr>
            <a:r>
              <a:rPr lang="en-US" b="1" dirty="0">
                <a:solidFill>
                  <a:schemeClr val="bg1"/>
                </a:solidFill>
              </a:rPr>
              <a:t>He had a HOLOGRAPHIC Will</a:t>
            </a:r>
          </a:p>
        </p:txBody>
      </p:sp>
      <p:pic>
        <p:nvPicPr>
          <p:cNvPr id="5" name="Content Placeholder 4" descr="A person getting her makeup done&#10;&#10;Description automatically generated">
            <a:extLst>
              <a:ext uri="{FF2B5EF4-FFF2-40B4-BE49-F238E27FC236}">
                <a16:creationId xmlns:a16="http://schemas.microsoft.com/office/drawing/2014/main" id="{6BD465BF-880E-5788-361B-FE78AC7FB5DD}"/>
              </a:ext>
            </a:extLst>
          </p:cNvPr>
          <p:cNvPicPr>
            <a:picLocks noChangeAspect="1"/>
          </p:cNvPicPr>
          <p:nvPr/>
        </p:nvPicPr>
        <p:blipFill rotWithShape="1">
          <a:blip r:embed="rId3">
            <a:extLst>
              <a:ext uri="{28A0092B-C50C-407E-A947-70E740481C1C}">
                <a14:useLocalDpi xmlns:a14="http://schemas.microsoft.com/office/drawing/2010/main" val="0"/>
              </a:ext>
            </a:extLst>
          </a:blip>
          <a:srcRect r="-1" b="171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 name="Picture 9" descr="Cartoon a cartoon of a person holding a magnifying glass&#10;&#10;Description automatically generated">
            <a:extLst>
              <a:ext uri="{FF2B5EF4-FFF2-40B4-BE49-F238E27FC236}">
                <a16:creationId xmlns:a16="http://schemas.microsoft.com/office/drawing/2014/main" id="{9BCF6644-E0CF-C18C-EAD7-78F6DF4AB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56552">
            <a:off x="3989431" y="5057223"/>
            <a:ext cx="2194035" cy="1779900"/>
          </a:xfrm>
          <a:prstGeom prst="rect">
            <a:avLst/>
          </a:prstGeom>
          <a:ln>
            <a:solidFill>
              <a:schemeClr val="tx1"/>
            </a:solidFill>
          </a:ln>
        </p:spPr>
      </p:pic>
    </p:spTree>
    <p:extLst>
      <p:ext uri="{BB962C8B-B14F-4D97-AF65-F5344CB8AC3E}">
        <p14:creationId xmlns:p14="http://schemas.microsoft.com/office/powerpoint/2010/main" val="424447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uilding falling off of a hill&#10;&#10;Description automatically generated with medium confidence">
            <a:extLst>
              <a:ext uri="{FF2B5EF4-FFF2-40B4-BE49-F238E27FC236}">
                <a16:creationId xmlns:a16="http://schemas.microsoft.com/office/drawing/2014/main" id="{419B6A5A-EE5D-35D5-832E-67BED0B9FD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CB612-0D7D-CF33-D71F-E5B9A8C04D4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tx1">
                    <a:lumMod val="85000"/>
                    <a:lumOff val="15000"/>
                  </a:schemeClr>
                </a:solidFill>
                <a:latin typeface="+mn-lt"/>
              </a:rPr>
              <a:t>Legal documents are the foundation of a good plan.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0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Front steps and columns of a majestic city building">
            <a:extLst>
              <a:ext uri="{FF2B5EF4-FFF2-40B4-BE49-F238E27FC236}">
                <a16:creationId xmlns:a16="http://schemas.microsoft.com/office/drawing/2014/main" id="{322EA2D6-4ADB-1C55-4112-54BC08E0C84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566" b="121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EA929-6372-6538-6E55-27E0F777BC21}"/>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6000" b="1" dirty="0">
                <a:solidFill>
                  <a:schemeClr val="tx1">
                    <a:lumMod val="85000"/>
                    <a:lumOff val="15000"/>
                  </a:schemeClr>
                </a:solidFill>
              </a:rPr>
              <a:t>Who has been through a probate?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60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llar sign&#10;&#10;Description automatically generated">
            <a:extLst>
              <a:ext uri="{FF2B5EF4-FFF2-40B4-BE49-F238E27FC236}">
                <a16:creationId xmlns:a16="http://schemas.microsoft.com/office/drawing/2014/main" id="{B74BA3AB-8675-F67C-0A89-1B409F574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8"/>
            <a:ext cx="12192000" cy="6816092"/>
          </a:xfrm>
          <a:prstGeom prst="rect">
            <a:avLst/>
          </a:prstGeom>
        </p:spPr>
      </p:pic>
      <p:pic>
        <p:nvPicPr>
          <p:cNvPr id="5" name="Content Placeholder 4" descr="A cartoon of two men sitting at a table">
            <a:extLst>
              <a:ext uri="{FF2B5EF4-FFF2-40B4-BE49-F238E27FC236}">
                <a16:creationId xmlns:a16="http://schemas.microsoft.com/office/drawing/2014/main" id="{57572C36-E465-9B44-0853-472D24BCFB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6970" y="350080"/>
            <a:ext cx="6258059" cy="5875622"/>
          </a:xfrm>
          <a:ln w="76200">
            <a:solidFill>
              <a:schemeClr val="tx1"/>
            </a:solidFill>
          </a:ln>
        </p:spPr>
      </p:pic>
    </p:spTree>
    <p:extLst>
      <p:ext uri="{BB962C8B-B14F-4D97-AF65-F5344CB8AC3E}">
        <p14:creationId xmlns:p14="http://schemas.microsoft.com/office/powerpoint/2010/main" val="398357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882C4-49E0-0C8A-FE47-F630372694F6}"/>
              </a:ext>
            </a:extLst>
          </p:cNvPr>
          <p:cNvSpPr>
            <a:spLocks noGrp="1"/>
          </p:cNvSpPr>
          <p:nvPr>
            <p:ph type="ctrTitle"/>
          </p:nvPr>
        </p:nvSpPr>
        <p:spPr>
          <a:xfrm>
            <a:off x="4824919" y="640080"/>
            <a:ext cx="6984460" cy="3566160"/>
          </a:xfrm>
        </p:spPr>
        <p:txBody>
          <a:bodyPr anchor="b">
            <a:normAutofit/>
          </a:bodyPr>
          <a:lstStyle/>
          <a:p>
            <a:r>
              <a:rPr lang="en-US" sz="7200" b="1" dirty="0"/>
              <a:t>“[T]</a:t>
            </a:r>
            <a:r>
              <a:rPr lang="en-US" sz="7200" b="1" dirty="0" err="1"/>
              <a:t>omorrow</a:t>
            </a:r>
            <a:r>
              <a:rPr lang="en-US" sz="7200" b="1" dirty="0"/>
              <a:t> … you shall find me a grave man.”</a:t>
            </a:r>
          </a:p>
        </p:txBody>
      </p:sp>
      <p:sp>
        <p:nvSpPr>
          <p:cNvPr id="3" name="Subtitle 2">
            <a:extLst>
              <a:ext uri="{FF2B5EF4-FFF2-40B4-BE49-F238E27FC236}">
                <a16:creationId xmlns:a16="http://schemas.microsoft.com/office/drawing/2014/main" id="{EE0DC33F-4A28-4D2A-BB26-045BD77CCC45}"/>
              </a:ext>
            </a:extLst>
          </p:cNvPr>
          <p:cNvSpPr>
            <a:spLocks noGrp="1"/>
          </p:cNvSpPr>
          <p:nvPr>
            <p:ph type="subTitle" idx="1"/>
          </p:nvPr>
        </p:nvSpPr>
        <p:spPr>
          <a:xfrm>
            <a:off x="4910959" y="4636008"/>
            <a:ext cx="6898421" cy="1572768"/>
          </a:xfrm>
        </p:spPr>
        <p:txBody>
          <a:bodyPr>
            <a:normAutofit/>
          </a:bodyPr>
          <a:lstStyle/>
          <a:p>
            <a:pPr algn="l"/>
            <a:endParaRPr lang="en-US" dirty="0"/>
          </a:p>
          <a:p>
            <a:r>
              <a:rPr lang="en-US" dirty="0"/>
              <a:t>Mercutio, after being stabbed by Tybalt,                                           in </a:t>
            </a:r>
            <a:r>
              <a:rPr lang="en-US" i="1" dirty="0"/>
              <a:t>Romeo and Juliet </a:t>
            </a:r>
            <a:r>
              <a:rPr lang="en-US" dirty="0"/>
              <a:t>by William Shakespeare</a:t>
            </a:r>
          </a:p>
        </p:txBody>
      </p:sp>
      <p:pic>
        <p:nvPicPr>
          <p:cNvPr id="5" name="Picture 4" descr="A person in a garment holding a sword&#10;&#10;Description automatically generated">
            <a:extLst>
              <a:ext uri="{FF2B5EF4-FFF2-40B4-BE49-F238E27FC236}">
                <a16:creationId xmlns:a16="http://schemas.microsoft.com/office/drawing/2014/main" id="{ED47D315-1DB6-4941-AFF3-66521E5D0D75}"/>
              </a:ext>
            </a:extLst>
          </p:cNvPr>
          <p:cNvPicPr>
            <a:picLocks noChangeAspect="1"/>
          </p:cNvPicPr>
          <p:nvPr/>
        </p:nvPicPr>
        <p:blipFill rotWithShape="1">
          <a:blip r:embed="rId2">
            <a:extLst>
              <a:ext uri="{28A0092B-C50C-407E-A947-70E740481C1C}">
                <a14:useLocalDpi xmlns:a14="http://schemas.microsoft.com/office/drawing/2010/main" val="0"/>
              </a:ext>
            </a:extLst>
          </a:blip>
          <a:srcRect r="1122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14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Front steps and columns of a majestic city building">
            <a:extLst>
              <a:ext uri="{FF2B5EF4-FFF2-40B4-BE49-F238E27FC236}">
                <a16:creationId xmlns:a16="http://schemas.microsoft.com/office/drawing/2014/main" id="{322EA2D6-4ADB-1C55-4112-54BC08E0C84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566" b="121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899B92-E59C-5E3B-6DF7-8EAF7B65514A}"/>
              </a:ext>
            </a:extLst>
          </p:cNvPr>
          <p:cNvSpPr txBox="1"/>
          <p:nvPr/>
        </p:nvSpPr>
        <p:spPr>
          <a:xfrm>
            <a:off x="367323" y="539262"/>
            <a:ext cx="11191631" cy="6555641"/>
          </a:xfrm>
          <a:prstGeom prst="rect">
            <a:avLst/>
          </a:prstGeom>
          <a:noFill/>
        </p:spPr>
        <p:txBody>
          <a:bodyPr wrap="square" numCol="2" rtlCol="0">
            <a:spAutoFit/>
          </a:bodyPr>
          <a:lstStyle/>
          <a:p>
            <a:r>
              <a:rPr lang="en-US" sz="4000" dirty="0"/>
              <a:t>* </a:t>
            </a:r>
            <a:r>
              <a:rPr lang="en-US" sz="3800" dirty="0"/>
              <a:t>Find your Will.</a:t>
            </a:r>
          </a:p>
          <a:p>
            <a:r>
              <a:rPr lang="en-US" sz="3800" dirty="0">
                <a:solidFill>
                  <a:srgbClr val="FF0000"/>
                </a:solidFill>
              </a:rPr>
              <a:t>* Get your death certificate.</a:t>
            </a:r>
          </a:p>
          <a:p>
            <a:r>
              <a:rPr lang="en-US" sz="3800" dirty="0"/>
              <a:t>* Find and hire probate lawyer. Pay retainer.</a:t>
            </a:r>
          </a:p>
          <a:p>
            <a:r>
              <a:rPr lang="en-US" sz="3800" dirty="0">
                <a:solidFill>
                  <a:srgbClr val="FF0000"/>
                </a:solidFill>
              </a:rPr>
              <a:t>* Publish notice in newspaper.</a:t>
            </a:r>
          </a:p>
          <a:p>
            <a:r>
              <a:rPr lang="en-US" sz="3800" dirty="0"/>
              <a:t>* Attend hearing. Executor appointed.</a:t>
            </a:r>
          </a:p>
          <a:p>
            <a:r>
              <a:rPr lang="en-US" sz="3800" dirty="0">
                <a:solidFill>
                  <a:srgbClr val="FF0000"/>
                </a:solidFill>
              </a:rPr>
              <a:t>* Notice to creditors. (Wait 2 months)</a:t>
            </a:r>
          </a:p>
          <a:p>
            <a:r>
              <a:rPr lang="en-US" sz="3800" dirty="0"/>
              <a:t>* Hearing.</a:t>
            </a:r>
          </a:p>
          <a:p>
            <a:r>
              <a:rPr lang="en-US" sz="3800" dirty="0"/>
              <a:t>* Notice to heirs/beneficiaries.</a:t>
            </a:r>
          </a:p>
          <a:p>
            <a:r>
              <a:rPr lang="en-US" sz="3800" dirty="0">
                <a:solidFill>
                  <a:srgbClr val="FF0000"/>
                </a:solidFill>
              </a:rPr>
              <a:t>*</a:t>
            </a:r>
            <a:r>
              <a:rPr lang="en-US" sz="3800" dirty="0"/>
              <a:t> </a:t>
            </a:r>
            <a:r>
              <a:rPr lang="en-US" sz="3800" dirty="0">
                <a:solidFill>
                  <a:srgbClr val="FF0000"/>
                </a:solidFill>
              </a:rPr>
              <a:t>Hearing.</a:t>
            </a:r>
          </a:p>
          <a:p>
            <a:r>
              <a:rPr lang="en-US" sz="3800" dirty="0"/>
              <a:t>* Inventory Estate. Provide accounting to court.</a:t>
            </a:r>
          </a:p>
          <a:p>
            <a:r>
              <a:rPr lang="en-US" sz="3800" dirty="0">
                <a:solidFill>
                  <a:srgbClr val="FF0000"/>
                </a:solidFill>
              </a:rPr>
              <a:t>*</a:t>
            </a:r>
            <a:r>
              <a:rPr lang="en-US" sz="3800" dirty="0"/>
              <a:t> </a:t>
            </a:r>
            <a:r>
              <a:rPr lang="en-US" sz="3800" dirty="0">
                <a:solidFill>
                  <a:srgbClr val="FF0000"/>
                </a:solidFill>
              </a:rPr>
              <a:t>Hearing.</a:t>
            </a:r>
          </a:p>
          <a:p>
            <a:r>
              <a:rPr lang="en-US" sz="3800" dirty="0"/>
              <a:t>* Pay debts and taxes.</a:t>
            </a:r>
          </a:p>
          <a:p>
            <a:r>
              <a:rPr lang="en-US" sz="3800" dirty="0">
                <a:solidFill>
                  <a:srgbClr val="FF0000"/>
                </a:solidFill>
              </a:rPr>
              <a:t>* Hearing. Final accounting.</a:t>
            </a:r>
          </a:p>
          <a:p>
            <a:r>
              <a:rPr lang="en-US" sz="3800" dirty="0"/>
              <a:t>* Distribute.</a:t>
            </a:r>
          </a:p>
        </p:txBody>
      </p:sp>
    </p:spTree>
    <p:extLst>
      <p:ext uri="{BB962C8B-B14F-4D97-AF65-F5344CB8AC3E}">
        <p14:creationId xmlns:p14="http://schemas.microsoft.com/office/powerpoint/2010/main" val="3566401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5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39D29-76BF-7E7F-F63C-07FD0D41F599}"/>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3300" b="1" dirty="0">
                <a:solidFill>
                  <a:srgbClr val="FFFFFF"/>
                </a:solidFill>
              </a:rPr>
              <a:t>Suze Orman, the popular financial guru, goes so far as to say that “everyone” needs a revocable living trust.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in a chair&#10;&#10;Description automatically generated">
            <a:extLst>
              <a:ext uri="{FF2B5EF4-FFF2-40B4-BE49-F238E27FC236}">
                <a16:creationId xmlns:a16="http://schemas.microsoft.com/office/drawing/2014/main" id="{F315C164-20FF-2362-1041-DDBE53F673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6872"/>
          <a:stretch/>
        </p:blipFill>
        <p:spPr>
          <a:xfrm>
            <a:off x="976251" y="942538"/>
            <a:ext cx="7163222" cy="4808332"/>
          </a:xfrm>
          <a:prstGeom prst="rect">
            <a:avLst/>
          </a:prstGeom>
          <a:effectLst/>
        </p:spPr>
      </p:pic>
    </p:spTree>
    <p:extLst>
      <p:ext uri="{BB962C8B-B14F-4D97-AF65-F5344CB8AC3E}">
        <p14:creationId xmlns:p14="http://schemas.microsoft.com/office/powerpoint/2010/main" val="328756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96CAF-E6BD-B407-5C92-710239EE4CB5}"/>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5600">
                <a:solidFill>
                  <a:schemeClr val="bg1"/>
                </a:solidFill>
              </a:rPr>
              <a:t>A trust is like a basket/bucket to hold assets.</a:t>
            </a:r>
          </a:p>
        </p:txBody>
      </p:sp>
      <p:pic>
        <p:nvPicPr>
          <p:cNvPr id="5" name="Content Placeholder 4" descr="A basket with handles on it&#10;&#10;Description automatically generated">
            <a:extLst>
              <a:ext uri="{FF2B5EF4-FFF2-40B4-BE49-F238E27FC236}">
                <a16:creationId xmlns:a16="http://schemas.microsoft.com/office/drawing/2014/main" id="{8BBB8B3A-DB2A-FEE7-397F-3ACEA6DD23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48" r="3428"/>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2" name="Freeform: Shape 11">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4812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822E-6BB5-3CBB-DEC4-1F8354178EB7}"/>
              </a:ext>
            </a:extLst>
          </p:cNvPr>
          <p:cNvSpPr>
            <a:spLocks noGrp="1"/>
          </p:cNvSpPr>
          <p:nvPr>
            <p:ph type="title"/>
          </p:nvPr>
        </p:nvSpPr>
        <p:spPr>
          <a:solidFill>
            <a:srgbClr val="FFE5E6"/>
          </a:solidFill>
        </p:spPr>
        <p:txBody>
          <a:bodyPr>
            <a:normAutofit/>
          </a:bodyPr>
          <a:lstStyle/>
          <a:p>
            <a:pPr algn="ctr"/>
            <a:r>
              <a:rPr lang="en-US" sz="6000" b="1" dirty="0"/>
              <a:t>BENEFITS OF TRUSTS</a:t>
            </a:r>
          </a:p>
        </p:txBody>
      </p:sp>
      <p:sp>
        <p:nvSpPr>
          <p:cNvPr id="3" name="Content Placeholder 2">
            <a:extLst>
              <a:ext uri="{FF2B5EF4-FFF2-40B4-BE49-F238E27FC236}">
                <a16:creationId xmlns:a16="http://schemas.microsoft.com/office/drawing/2014/main" id="{B25C849E-9633-01FC-F9A4-D6136DAAC723}"/>
              </a:ext>
            </a:extLst>
          </p:cNvPr>
          <p:cNvSpPr>
            <a:spLocks noGrp="1"/>
          </p:cNvSpPr>
          <p:nvPr>
            <p:ph idx="1"/>
          </p:nvPr>
        </p:nvSpPr>
        <p:spPr>
          <a:solidFill>
            <a:srgbClr val="FFC8CB"/>
          </a:solidFill>
        </p:spPr>
        <p:txBody>
          <a:bodyPr>
            <a:normAutofit lnSpcReduction="10000"/>
          </a:bodyPr>
          <a:lstStyle/>
          <a:p>
            <a:r>
              <a:rPr lang="en-US" sz="2800" b="1" u="sng" dirty="0"/>
              <a:t>AVOIDS PROBATE</a:t>
            </a:r>
            <a:r>
              <a:rPr lang="en-US" sz="2800" b="1" dirty="0"/>
              <a:t>, which saves time and money</a:t>
            </a:r>
          </a:p>
          <a:p>
            <a:r>
              <a:rPr lang="en-US" sz="2800" b="1" u="sng" dirty="0"/>
              <a:t>PROTECTS the PRIVACY </a:t>
            </a:r>
            <a:r>
              <a:rPr lang="en-US" sz="2800" b="1" dirty="0"/>
              <a:t>of you and your beneficiaries</a:t>
            </a:r>
          </a:p>
          <a:p>
            <a:r>
              <a:rPr lang="en-US" sz="2800" b="1" dirty="0"/>
              <a:t>Minimizes </a:t>
            </a:r>
            <a:r>
              <a:rPr lang="en-US" sz="2800" b="1" u="sng" dirty="0"/>
              <a:t>ESTATE TAXES </a:t>
            </a:r>
            <a:r>
              <a:rPr lang="en-US" sz="2800" b="1" dirty="0"/>
              <a:t>(if applicable)</a:t>
            </a:r>
          </a:p>
          <a:p>
            <a:r>
              <a:rPr lang="en-US" sz="2800" b="1" dirty="0"/>
              <a:t>Protects you in case of </a:t>
            </a:r>
            <a:r>
              <a:rPr lang="en-US" sz="2800" b="1" u="sng" dirty="0"/>
              <a:t>INCAPACITY</a:t>
            </a:r>
            <a:r>
              <a:rPr lang="en-US" sz="2800" b="1" dirty="0"/>
              <a:t> (illness or disability)</a:t>
            </a:r>
          </a:p>
          <a:p>
            <a:r>
              <a:rPr lang="en-US" sz="2800" b="1" dirty="0"/>
              <a:t>Offers </a:t>
            </a:r>
            <a:r>
              <a:rPr lang="en-US" sz="2800" b="1" u="sng" dirty="0"/>
              <a:t>CONTROL</a:t>
            </a:r>
            <a:r>
              <a:rPr lang="en-US" sz="2800" b="1" dirty="0"/>
              <a:t> (who gets your stuff, </a:t>
            </a:r>
            <a:r>
              <a:rPr lang="en-US" sz="2800" b="1" i="1" dirty="0"/>
              <a:t>specific</a:t>
            </a:r>
            <a:r>
              <a:rPr lang="en-US" sz="2800" b="1" dirty="0"/>
              <a:t> use of assets, no oversight by court, etc.)</a:t>
            </a:r>
          </a:p>
          <a:p>
            <a:r>
              <a:rPr lang="en-US" sz="2800" b="1" dirty="0"/>
              <a:t>Offers </a:t>
            </a:r>
            <a:r>
              <a:rPr lang="en-US" sz="2800" b="1" u="sng" dirty="0"/>
              <a:t>FLEXIBILITY</a:t>
            </a:r>
            <a:r>
              <a:rPr lang="en-US" sz="2800" b="1" dirty="0"/>
              <a:t> (easily and inexpensively amended)</a:t>
            </a:r>
          </a:p>
          <a:p>
            <a:r>
              <a:rPr lang="en-US" sz="2800" b="1" u="sng" dirty="0"/>
              <a:t>PROTECTS MINORS </a:t>
            </a:r>
            <a:r>
              <a:rPr lang="en-US" sz="2800" b="1" dirty="0"/>
              <a:t>(guardianship, custody)</a:t>
            </a:r>
          </a:p>
          <a:p>
            <a:r>
              <a:rPr lang="en-US" sz="2800" b="1" dirty="0"/>
              <a:t>Keeps disgruntled heirs from </a:t>
            </a:r>
            <a:r>
              <a:rPr lang="en-US" sz="2800" b="1" u="sng" dirty="0"/>
              <a:t>CONTESTING</a:t>
            </a:r>
            <a:r>
              <a:rPr lang="en-US" sz="2800" b="1" dirty="0"/>
              <a:t> your wishes</a:t>
            </a:r>
          </a:p>
        </p:txBody>
      </p:sp>
    </p:spTree>
    <p:extLst>
      <p:ext uri="{BB962C8B-B14F-4D97-AF65-F5344CB8AC3E}">
        <p14:creationId xmlns:p14="http://schemas.microsoft.com/office/powerpoint/2010/main" val="332051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3DE60-5FA0-E705-9896-30F2A36DA04B}"/>
              </a:ext>
            </a:extLst>
          </p:cNvPr>
          <p:cNvSpPr>
            <a:spLocks noGrp="1"/>
          </p:cNvSpPr>
          <p:nvPr>
            <p:ph type="title"/>
          </p:nvPr>
        </p:nvSpPr>
        <p:spPr>
          <a:xfrm>
            <a:off x="6981825" y="307428"/>
            <a:ext cx="4391024" cy="882869"/>
          </a:xfrm>
        </p:spPr>
        <p:txBody>
          <a:bodyPr vert="horz" lIns="91440" tIns="45720" rIns="91440" bIns="45720" rtlCol="0" anchor="t">
            <a:noAutofit/>
          </a:bodyPr>
          <a:lstStyle/>
          <a:p>
            <a:pPr algn="ctr"/>
            <a:r>
              <a:rPr lang="en-US" b="1" u="sng" dirty="0">
                <a:solidFill>
                  <a:schemeClr val="bg1"/>
                </a:solidFill>
              </a:rPr>
              <a:t>Legal Documents</a:t>
            </a:r>
          </a:p>
        </p:txBody>
      </p:sp>
      <p:pic>
        <p:nvPicPr>
          <p:cNvPr id="5" name="Content Placeholder 4" descr="Office clerk searching for files">
            <a:extLst>
              <a:ext uri="{FF2B5EF4-FFF2-40B4-BE49-F238E27FC236}">
                <a16:creationId xmlns:a16="http://schemas.microsoft.com/office/drawing/2014/main" id="{F7846E70-041D-10BD-E375-CFF176707B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20" r="23318"/>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 name="Group 1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4EEEAF1E-D50C-EDEA-142A-FEA9D3C9A040}"/>
              </a:ext>
            </a:extLst>
          </p:cNvPr>
          <p:cNvSpPr txBox="1"/>
          <p:nvPr/>
        </p:nvSpPr>
        <p:spPr>
          <a:xfrm>
            <a:off x="6471745" y="1135118"/>
            <a:ext cx="5193686" cy="528144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Trust </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Pour-over Will</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Durable Power of Attorney – Finances</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Durable Power of Attorney – Health</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Directive to Physicians </a:t>
            </a:r>
          </a:p>
          <a:p>
            <a:pPr>
              <a:lnSpc>
                <a:spcPct val="90000"/>
              </a:lnSpc>
              <a:spcAft>
                <a:spcPts val="600"/>
              </a:spcAft>
            </a:pPr>
            <a:r>
              <a:rPr lang="en-US" sz="2400" b="1" dirty="0">
                <a:solidFill>
                  <a:schemeClr val="bg1">
                    <a:alpha val="80000"/>
                  </a:schemeClr>
                </a:solidFill>
              </a:rPr>
              <a:t>      </a:t>
            </a:r>
            <a:r>
              <a:rPr lang="en-US" b="1" dirty="0">
                <a:solidFill>
                  <a:schemeClr val="bg1">
                    <a:alpha val="80000"/>
                  </a:schemeClr>
                </a:solidFill>
              </a:rPr>
              <a:t>“Living Will”/ “Advance Directive”</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HIPAA Authorization</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Remains Affidavit</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Letter of Instruction</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Memorandum of Trust</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Declaration of Intent</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Deed(s) and Affidavit(s)</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Funding Letters – </a:t>
            </a:r>
            <a:r>
              <a:rPr lang="en-US" b="1" dirty="0">
                <a:solidFill>
                  <a:schemeClr val="bg1">
                    <a:alpha val="80000"/>
                  </a:schemeClr>
                </a:solidFill>
              </a:rPr>
              <a:t>POD and CB </a:t>
            </a:r>
          </a:p>
        </p:txBody>
      </p:sp>
    </p:spTree>
    <p:extLst>
      <p:ext uri="{BB962C8B-B14F-4D97-AF65-F5344CB8AC3E}">
        <p14:creationId xmlns:p14="http://schemas.microsoft.com/office/powerpoint/2010/main" val="363854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1D9BA7-4D97-0926-9511-8210E7F46E7C}"/>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5600">
                <a:solidFill>
                  <a:schemeClr val="bg1"/>
                </a:solidFill>
              </a:rPr>
              <a:t>Recent Developments in Estate Law</a:t>
            </a:r>
          </a:p>
        </p:txBody>
      </p:sp>
      <p:pic>
        <p:nvPicPr>
          <p:cNvPr id="5" name="Content Placeholder 4" descr="Law books section in library">
            <a:extLst>
              <a:ext uri="{FF2B5EF4-FFF2-40B4-BE49-F238E27FC236}">
                <a16:creationId xmlns:a16="http://schemas.microsoft.com/office/drawing/2014/main" id="{AC0EB3C0-8B97-3674-FB80-5E0856896D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24" r="12515" b="-2"/>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12" name="Freeform: Shape 11">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9385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4DB0F-4BE5-AFA7-FDB0-1C6859BB71DE}"/>
              </a:ext>
            </a:extLst>
          </p:cNvPr>
          <p:cNvSpPr>
            <a:spLocks noGrp="1"/>
          </p:cNvSpPr>
          <p:nvPr>
            <p:ph type="title"/>
          </p:nvPr>
        </p:nvSpPr>
        <p:spPr>
          <a:xfrm>
            <a:off x="640080" y="325369"/>
            <a:ext cx="4368602" cy="1956841"/>
          </a:xfrm>
        </p:spPr>
        <p:txBody>
          <a:bodyPr anchor="b">
            <a:normAutofit/>
          </a:bodyPr>
          <a:lstStyle/>
          <a:p>
            <a:pPr algn="ctr"/>
            <a:r>
              <a:rPr lang="en-US" sz="5400" b="1" dirty="0"/>
              <a:t>Federal Death Tax Exemption</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385369-5260-9352-C7D7-3B3D56A5532F}"/>
              </a:ext>
            </a:extLst>
          </p:cNvPr>
          <p:cNvSpPr>
            <a:spLocks noGrp="1"/>
          </p:cNvSpPr>
          <p:nvPr>
            <p:ph idx="1"/>
          </p:nvPr>
        </p:nvSpPr>
        <p:spPr>
          <a:xfrm>
            <a:off x="640080" y="2872899"/>
            <a:ext cx="4243589" cy="3496370"/>
          </a:xfrm>
        </p:spPr>
        <p:txBody>
          <a:bodyPr>
            <a:noAutofit/>
          </a:bodyPr>
          <a:lstStyle/>
          <a:p>
            <a:r>
              <a:rPr lang="en-US" sz="2000" b="1" u="sng" dirty="0"/>
              <a:t>2025</a:t>
            </a:r>
            <a:r>
              <a:rPr lang="en-US" sz="2000" dirty="0"/>
              <a:t>: $13.99MM/$27.98 (on EXCESS)</a:t>
            </a:r>
          </a:p>
          <a:p>
            <a:r>
              <a:rPr lang="en-US" sz="2000" dirty="0"/>
              <a:t>Most people do NOT need a tax attorney – $$$</a:t>
            </a:r>
          </a:p>
          <a:p>
            <a:r>
              <a:rPr lang="en-US" sz="2000" dirty="0"/>
              <a:t>If my clients need tax strategies (irrevocable/ life insurance trusts, dynasty trusts, spousal lifetime access trusts, grantor-retained annuity trusts, charitable trusts, etc.), I pull a tax expert in.</a:t>
            </a:r>
          </a:p>
        </p:txBody>
      </p:sp>
      <p:pic>
        <p:nvPicPr>
          <p:cNvPr id="5" name="Picture 4" descr="Calculator and notepad">
            <a:extLst>
              <a:ext uri="{FF2B5EF4-FFF2-40B4-BE49-F238E27FC236}">
                <a16:creationId xmlns:a16="http://schemas.microsoft.com/office/drawing/2014/main" id="{ACD8F297-69B6-ACB4-4108-27DCA33542B4}"/>
              </a:ext>
            </a:extLst>
          </p:cNvPr>
          <p:cNvPicPr>
            <a:picLocks noChangeAspect="1"/>
          </p:cNvPicPr>
          <p:nvPr/>
        </p:nvPicPr>
        <p:blipFill rotWithShape="1">
          <a:blip r:embed="rId2">
            <a:extLst>
              <a:ext uri="{28A0092B-C50C-407E-A947-70E740481C1C}">
                <a14:useLocalDpi xmlns:a14="http://schemas.microsoft.com/office/drawing/2010/main" val="0"/>
              </a:ext>
            </a:extLst>
          </a:blip>
          <a:srcRect l="31220" r="182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Graphic 5" descr="Badge 1 with solid fill">
            <a:extLst>
              <a:ext uri="{FF2B5EF4-FFF2-40B4-BE49-F238E27FC236}">
                <a16:creationId xmlns:a16="http://schemas.microsoft.com/office/drawing/2014/main" id="{19D22947-A033-2622-2F23-BB94E1AB8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62" y="228600"/>
            <a:ext cx="914400" cy="914400"/>
          </a:xfrm>
          <a:prstGeom prst="rect">
            <a:avLst/>
          </a:prstGeom>
        </p:spPr>
      </p:pic>
    </p:spTree>
    <p:extLst>
      <p:ext uri="{BB962C8B-B14F-4D97-AF65-F5344CB8AC3E}">
        <p14:creationId xmlns:p14="http://schemas.microsoft.com/office/powerpoint/2010/main" val="387572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08B7-71B0-DFFA-0120-902E32B1000D}"/>
              </a:ext>
            </a:extLst>
          </p:cNvPr>
          <p:cNvSpPr>
            <a:spLocks noGrp="1"/>
          </p:cNvSpPr>
          <p:nvPr>
            <p:ph type="title"/>
          </p:nvPr>
        </p:nvSpPr>
        <p:spPr>
          <a:xfrm>
            <a:off x="481014" y="3752849"/>
            <a:ext cx="2680476" cy="2452687"/>
          </a:xfrm>
        </p:spPr>
        <p:txBody>
          <a:bodyPr anchor="ctr">
            <a:normAutofit/>
          </a:bodyPr>
          <a:lstStyle/>
          <a:p>
            <a:pPr algn="ctr"/>
            <a:r>
              <a:rPr lang="en-US" sz="6600" b="1" dirty="0"/>
              <a:t>POA Health</a:t>
            </a:r>
          </a:p>
        </p:txBody>
      </p:sp>
      <p:pic>
        <p:nvPicPr>
          <p:cNvPr id="5" name="Picture 4" descr="Person holding a hand">
            <a:extLst>
              <a:ext uri="{FF2B5EF4-FFF2-40B4-BE49-F238E27FC236}">
                <a16:creationId xmlns:a16="http://schemas.microsoft.com/office/drawing/2014/main" id="{819F7F44-0DCF-8C96-B76B-C847AEEF5C08}"/>
              </a:ext>
            </a:extLst>
          </p:cNvPr>
          <p:cNvPicPr>
            <a:picLocks noChangeAspect="1"/>
          </p:cNvPicPr>
          <p:nvPr/>
        </p:nvPicPr>
        <p:blipFill rotWithShape="1">
          <a:blip r:embed="rId2">
            <a:extLst>
              <a:ext uri="{28A0092B-C50C-407E-A947-70E740481C1C}">
                <a14:useLocalDpi xmlns:a14="http://schemas.microsoft.com/office/drawing/2010/main" val="0"/>
              </a:ext>
            </a:extLst>
          </a:blip>
          <a:srcRect t="24867" b="295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C3D2A6B-E48A-38FE-D4A0-7F9FD8501233}"/>
              </a:ext>
            </a:extLst>
          </p:cNvPr>
          <p:cNvSpPr>
            <a:spLocks noGrp="1"/>
          </p:cNvSpPr>
          <p:nvPr>
            <p:ph idx="1"/>
          </p:nvPr>
        </p:nvSpPr>
        <p:spPr>
          <a:xfrm>
            <a:off x="3279228" y="3752850"/>
            <a:ext cx="8678917" cy="2908081"/>
          </a:xfrm>
        </p:spPr>
        <p:txBody>
          <a:bodyPr anchor="ctr">
            <a:noAutofit/>
          </a:bodyPr>
          <a:lstStyle/>
          <a:p>
            <a:r>
              <a:rPr lang="en-US" sz="1800" b="1" dirty="0"/>
              <a:t>Until Nov. 1, 2021</a:t>
            </a:r>
            <a:r>
              <a:rPr lang="en-US" sz="1800" dirty="0"/>
              <a:t>, Oklahoma allowed people to create a POA to address health care decisions (up to the end of life decisions in an Oklahoma Advance Directive). 58 Okla. Stat. §1072.1</a:t>
            </a:r>
          </a:p>
          <a:p>
            <a:r>
              <a:rPr lang="en-US" sz="1800" b="1" dirty="0"/>
              <a:t>In 2021</a:t>
            </a:r>
            <a:r>
              <a:rPr lang="en-US" sz="1800" dirty="0"/>
              <a:t>, the Oklahoma Legislature enacted a new Uniform Power of Attorney Act (58 Okla. Stat. §3001 </a:t>
            </a:r>
            <a:r>
              <a:rPr lang="en-US" sz="1800" i="1" dirty="0"/>
              <a:t>et. seq.</a:t>
            </a:r>
            <a:r>
              <a:rPr lang="en-US" sz="1800" dirty="0"/>
              <a:t>) and repealed the Uniform Durable Power of Attorney Act, meaning Oklahomans could create a POA for many decisions, </a:t>
            </a:r>
            <a:r>
              <a:rPr lang="en-US" sz="1800" b="1" dirty="0"/>
              <a:t>but not health care</a:t>
            </a:r>
            <a:r>
              <a:rPr lang="en-US" sz="1800" dirty="0"/>
              <a:t>. (The Legislature tried to improve POA law, but forgot health care.)</a:t>
            </a:r>
          </a:p>
          <a:p>
            <a:r>
              <a:rPr lang="en-US" sz="1800" b="1" dirty="0"/>
              <a:t>In 2022</a:t>
            </a:r>
            <a:r>
              <a:rPr lang="en-US" sz="1800" dirty="0"/>
              <a:t>, the Oklahoma Legislature enacted the Oklahoma Health Care Agent Act (63 Okla. Stat. §3111.1 </a:t>
            </a:r>
            <a:r>
              <a:rPr lang="en-US" sz="1800" i="1" dirty="0"/>
              <a:t>et. seq.</a:t>
            </a:r>
            <a:r>
              <a:rPr lang="en-US" sz="1800" dirty="0"/>
              <a:t>), which </a:t>
            </a:r>
            <a:r>
              <a:rPr lang="en-US" sz="1800" b="1" dirty="0"/>
              <a:t>restored one’s ability to create a POA for health, too</a:t>
            </a:r>
            <a:r>
              <a:rPr lang="en-US" sz="1800" dirty="0"/>
              <a:t>.</a:t>
            </a:r>
          </a:p>
        </p:txBody>
      </p:sp>
      <p:pic>
        <p:nvPicPr>
          <p:cNvPr id="6" name="Graphic 5" descr="Badge with solid fill">
            <a:extLst>
              <a:ext uri="{FF2B5EF4-FFF2-40B4-BE49-F238E27FC236}">
                <a16:creationId xmlns:a16="http://schemas.microsoft.com/office/drawing/2014/main" id="{B0C0D6C8-67CD-D75E-4431-65AE96BFEC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14" y="2514600"/>
            <a:ext cx="914400" cy="914400"/>
          </a:xfrm>
          <a:prstGeom prst="rect">
            <a:avLst/>
          </a:prstGeom>
        </p:spPr>
      </p:pic>
    </p:spTree>
    <p:extLst>
      <p:ext uri="{BB962C8B-B14F-4D97-AF65-F5344CB8AC3E}">
        <p14:creationId xmlns:p14="http://schemas.microsoft.com/office/powerpoint/2010/main" val="2354968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A8D24118-F075-28F6-FE21-5640E6EA2B66}"/>
              </a:ext>
            </a:extLst>
          </p:cNvPr>
          <p:cNvPicPr>
            <a:picLocks noChangeAspect="1"/>
          </p:cNvPicPr>
          <p:nvPr/>
        </p:nvPicPr>
        <p:blipFill rotWithShape="1">
          <a:blip r:embed="rId2"/>
          <a:srcRect l="22907" r="25256" b="-1"/>
          <a:stretch/>
        </p:blipFill>
        <p:spPr>
          <a:xfrm>
            <a:off x="0" y="0"/>
            <a:ext cx="12192000" cy="7023538"/>
          </a:xfrm>
          <a:prstGeom prst="rect">
            <a:avLst/>
          </a:prstGeom>
          <a:effectLst>
            <a:outerShdw blurRad="127000" dist="50800" dir="10800000" sx="99000" sy="99000" algn="r" rotWithShape="0">
              <a:prstClr val="black">
                <a:alpha val="40000"/>
              </a:prstClr>
            </a:outerShdw>
          </a:effectLst>
        </p:spPr>
      </p:pic>
      <p:sp>
        <p:nvSpPr>
          <p:cNvPr id="2" name="Title 1">
            <a:extLst>
              <a:ext uri="{FF2B5EF4-FFF2-40B4-BE49-F238E27FC236}">
                <a16:creationId xmlns:a16="http://schemas.microsoft.com/office/drawing/2014/main" id="{1691DF1D-6CDF-6CDB-326A-582F2C393BFA}"/>
              </a:ext>
            </a:extLst>
          </p:cNvPr>
          <p:cNvSpPr>
            <a:spLocks noGrp="1"/>
          </p:cNvSpPr>
          <p:nvPr>
            <p:ph type="title"/>
          </p:nvPr>
        </p:nvSpPr>
        <p:spPr>
          <a:xfrm>
            <a:off x="3216165" y="1300655"/>
            <a:ext cx="5324719" cy="1143000"/>
          </a:xfrm>
          <a:solidFill>
            <a:schemeClr val="bg2"/>
          </a:solidFill>
        </p:spPr>
        <p:txBody>
          <a:bodyPr anchor="ctr">
            <a:normAutofit fontScale="90000"/>
          </a:bodyPr>
          <a:lstStyle/>
          <a:p>
            <a:pPr algn="ctr"/>
            <a:r>
              <a:rPr lang="en-US" sz="4000" b="1" dirty="0">
                <a:solidFill>
                  <a:schemeClr val="accent1">
                    <a:lumMod val="75000"/>
                  </a:schemeClr>
                </a:solidFill>
              </a:rPr>
              <a:t>New Deed Requirement (Affidavit)</a:t>
            </a:r>
          </a:p>
        </p:txBody>
      </p:sp>
      <p:sp>
        <p:nvSpPr>
          <p:cNvPr id="3" name="Content Placeholder 2">
            <a:extLst>
              <a:ext uri="{FF2B5EF4-FFF2-40B4-BE49-F238E27FC236}">
                <a16:creationId xmlns:a16="http://schemas.microsoft.com/office/drawing/2014/main" id="{31EB5208-05CD-6C96-EA84-58BECA2DB936}"/>
              </a:ext>
            </a:extLst>
          </p:cNvPr>
          <p:cNvSpPr>
            <a:spLocks noGrp="1"/>
          </p:cNvSpPr>
          <p:nvPr>
            <p:ph idx="1"/>
          </p:nvPr>
        </p:nvSpPr>
        <p:spPr>
          <a:xfrm>
            <a:off x="299546" y="2680138"/>
            <a:ext cx="11595538" cy="3559941"/>
          </a:xfrm>
          <a:solidFill>
            <a:schemeClr val="accent1">
              <a:lumMod val="20000"/>
              <a:lumOff val="80000"/>
            </a:schemeClr>
          </a:solidFill>
        </p:spPr>
        <p:txBody>
          <a:bodyPr anchor="ctr">
            <a:normAutofit/>
          </a:bodyPr>
          <a:lstStyle/>
          <a:p>
            <a:r>
              <a:rPr lang="en-US" u="sng" dirty="0"/>
              <a:t>Former law</a:t>
            </a:r>
            <a:r>
              <a:rPr lang="en-US" dirty="0"/>
              <a:t>: “Bona fide resident” alien could hold real property. If s/he/it moved, had to sell within 5 years.</a:t>
            </a:r>
          </a:p>
          <a:p>
            <a:r>
              <a:rPr lang="en-US" u="sng" dirty="0">
                <a:solidFill>
                  <a:srgbClr val="C00000"/>
                </a:solidFill>
              </a:rPr>
              <a:t>Nov. 1, 2023</a:t>
            </a:r>
            <a:r>
              <a:rPr lang="en-US" dirty="0"/>
              <a:t>: </a:t>
            </a:r>
            <a:r>
              <a:rPr lang="en-US" i="1" dirty="0"/>
              <a:t>Each</a:t>
            </a:r>
            <a:r>
              <a:rPr lang="en-US" dirty="0"/>
              <a:t> person coming into possession of real property must </a:t>
            </a:r>
            <a:r>
              <a:rPr lang="en-US" i="1" dirty="0"/>
              <a:t>separately</a:t>
            </a:r>
            <a:r>
              <a:rPr lang="en-US" dirty="0"/>
              <a:t> sign an affidavit, swearing:</a:t>
            </a:r>
          </a:p>
          <a:p>
            <a:pPr marL="0" indent="0">
              <a:buNone/>
            </a:pPr>
            <a:r>
              <a:rPr lang="en-US" sz="2000" dirty="0"/>
              <a:t>    1. S/he is 18 years old</a:t>
            </a:r>
          </a:p>
          <a:p>
            <a:pPr marL="0" indent="0">
              <a:buNone/>
            </a:pPr>
            <a:r>
              <a:rPr lang="en-US" sz="2000" dirty="0"/>
              <a:t>    2. S/he is a U.S. citizen or alien who is/may become “bona fide resident” of Oklahoma</a:t>
            </a:r>
          </a:p>
          <a:p>
            <a:pPr marL="0" indent="0">
              <a:buNone/>
            </a:pPr>
            <a:r>
              <a:rPr lang="en-US" sz="2000" dirty="0"/>
              <a:t>    3. If Trust, trustees &amp; direct </a:t>
            </a:r>
            <a:r>
              <a:rPr lang="en-US" sz="2000" i="1" dirty="0"/>
              <a:t>and</a:t>
            </a:r>
            <a:r>
              <a:rPr lang="en-US" sz="2000" dirty="0"/>
              <a:t> contingent beneficiaries are U.S. citizens or “bona fide Oklahoma residents”</a:t>
            </a:r>
          </a:p>
          <a:p>
            <a:pPr marL="0" indent="0">
              <a:buNone/>
            </a:pPr>
            <a:r>
              <a:rPr lang="en-US" sz="2000" dirty="0"/>
              <a:t>    4. Acknowledgement of the ban on prohibited funding source </a:t>
            </a:r>
          </a:p>
        </p:txBody>
      </p:sp>
      <p:pic>
        <p:nvPicPr>
          <p:cNvPr id="11" name="Graphic 10" descr="Badge 3 with solid fill">
            <a:extLst>
              <a:ext uri="{FF2B5EF4-FFF2-40B4-BE49-F238E27FC236}">
                <a16:creationId xmlns:a16="http://schemas.microsoft.com/office/drawing/2014/main" id="{AB5EE56F-8C58-1626-82B8-EA0D589403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929" y="344996"/>
            <a:ext cx="914400" cy="914400"/>
          </a:xfrm>
          <a:prstGeom prst="rect">
            <a:avLst/>
          </a:prstGeom>
        </p:spPr>
      </p:pic>
    </p:spTree>
    <p:extLst>
      <p:ext uri="{BB962C8B-B14F-4D97-AF65-F5344CB8AC3E}">
        <p14:creationId xmlns:p14="http://schemas.microsoft.com/office/powerpoint/2010/main" val="17398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E1080A7-C919-A478-7014-35C3D2DBCD97}"/>
              </a:ext>
            </a:extLst>
          </p:cNvPr>
          <p:cNvSpPr>
            <a:spLocks noGrp="1"/>
          </p:cNvSpPr>
          <p:nvPr>
            <p:ph type="title"/>
          </p:nvPr>
        </p:nvSpPr>
        <p:spPr>
          <a:xfrm>
            <a:off x="804672" y="1639615"/>
            <a:ext cx="3658053" cy="3547240"/>
          </a:xfrm>
        </p:spPr>
        <p:txBody>
          <a:bodyPr vert="horz" lIns="91440" tIns="45720" rIns="91440" bIns="45720" rtlCol="0" anchor="t">
            <a:normAutofit fontScale="90000"/>
          </a:bodyPr>
          <a:lstStyle/>
          <a:p>
            <a:pPr algn="ctr"/>
            <a:r>
              <a:rPr lang="en-US" sz="8000" kern="1200" dirty="0">
                <a:solidFill>
                  <a:schemeClr val="tx2"/>
                </a:solidFill>
                <a:latin typeface="+mj-lt"/>
                <a:ea typeface="+mj-ea"/>
                <a:cs typeface="+mj-cs"/>
              </a:rPr>
              <a:t>WHY?</a:t>
            </a:r>
            <a:br>
              <a:rPr lang="en-US" sz="4000" kern="1200" dirty="0">
                <a:solidFill>
                  <a:schemeClr val="tx2"/>
                </a:solidFill>
                <a:latin typeface="+mj-lt"/>
                <a:ea typeface="+mj-ea"/>
                <a:cs typeface="+mj-cs"/>
              </a:rPr>
            </a:br>
            <a:br>
              <a:rPr lang="en-US" sz="4000" kern="1200" dirty="0">
                <a:solidFill>
                  <a:schemeClr val="tx2"/>
                </a:solidFill>
                <a:latin typeface="+mj-lt"/>
                <a:ea typeface="+mj-ea"/>
                <a:cs typeface="+mj-cs"/>
              </a:rPr>
            </a:br>
            <a:r>
              <a:rPr lang="en-US" sz="4000" b="1" dirty="0">
                <a:solidFill>
                  <a:srgbClr val="087742"/>
                </a:solidFill>
              </a:rPr>
              <a:t>Growing number of foreign-owned marijuana-farming operations</a:t>
            </a:r>
          </a:p>
        </p:txBody>
      </p:sp>
      <p:pic>
        <p:nvPicPr>
          <p:cNvPr id="5" name="Content Placeholder 4" descr="A green leaf with a long stem&#10;&#10;Description automatically generated">
            <a:extLst>
              <a:ext uri="{FF2B5EF4-FFF2-40B4-BE49-F238E27FC236}">
                <a16:creationId xmlns:a16="http://schemas.microsoft.com/office/drawing/2014/main" id="{BC4B6C7B-1733-0BC6-3EB6-189218942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9341" y="433553"/>
            <a:ext cx="5536082" cy="5481268"/>
          </a:xfrm>
          <a:prstGeom prst="rect">
            <a:avLst/>
          </a:prstGeom>
          <a:ln w="9525">
            <a:noFill/>
          </a:ln>
        </p:spPr>
      </p:pic>
    </p:spTree>
    <p:extLst>
      <p:ext uri="{BB962C8B-B14F-4D97-AF65-F5344CB8AC3E}">
        <p14:creationId xmlns:p14="http://schemas.microsoft.com/office/powerpoint/2010/main" val="94135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F2936E-CC17-6285-BE5A-30C9A5D66EED}"/>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5400" b="1" dirty="0">
                <a:solidFill>
                  <a:srgbClr val="FFFFFF"/>
                </a:solidFill>
              </a:rPr>
              <a:t>Life changes in an instant.</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doctor looking at a person in a hospital bed&#10;&#10;Description automatically generated">
            <a:extLst>
              <a:ext uri="{FF2B5EF4-FFF2-40B4-BE49-F238E27FC236}">
                <a16:creationId xmlns:a16="http://schemas.microsoft.com/office/drawing/2014/main" id="{A070F26D-180C-446A-A1EC-64D50B3EA6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4"/>
          <a:stretch/>
        </p:blipFill>
        <p:spPr>
          <a:xfrm>
            <a:off x="976251" y="942538"/>
            <a:ext cx="7163222" cy="4808332"/>
          </a:xfrm>
          <a:prstGeom prst="rect">
            <a:avLst/>
          </a:prstGeom>
          <a:effectLst/>
        </p:spPr>
      </p:pic>
    </p:spTree>
    <p:extLst>
      <p:ext uri="{BB962C8B-B14F-4D97-AF65-F5344CB8AC3E}">
        <p14:creationId xmlns:p14="http://schemas.microsoft.com/office/powerpoint/2010/main" val="1474335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A8D24118-F075-28F6-FE21-5640E6EA2B66}"/>
              </a:ext>
            </a:extLst>
          </p:cNvPr>
          <p:cNvPicPr>
            <a:picLocks noChangeAspect="1"/>
          </p:cNvPicPr>
          <p:nvPr/>
        </p:nvPicPr>
        <p:blipFill rotWithShape="1">
          <a:blip r:embed="rId2"/>
          <a:srcRect l="22907" r="25256" b="-1"/>
          <a:stretch/>
        </p:blipFill>
        <p:spPr>
          <a:xfrm>
            <a:off x="0" y="0"/>
            <a:ext cx="12192000" cy="7023538"/>
          </a:xfrm>
          <a:prstGeom prst="rect">
            <a:avLst/>
          </a:prstGeom>
          <a:effectLst>
            <a:outerShdw blurRad="127000" dist="50800" dir="10800000" sx="99000" sy="99000" algn="r" rotWithShape="0">
              <a:prstClr val="black">
                <a:alpha val="40000"/>
              </a:prstClr>
            </a:outerShdw>
          </a:effectLst>
        </p:spPr>
      </p:pic>
      <p:sp>
        <p:nvSpPr>
          <p:cNvPr id="3" name="Content Placeholder 2">
            <a:extLst>
              <a:ext uri="{FF2B5EF4-FFF2-40B4-BE49-F238E27FC236}">
                <a16:creationId xmlns:a16="http://schemas.microsoft.com/office/drawing/2014/main" id="{31EB5208-05CD-6C96-EA84-58BECA2DB936}"/>
              </a:ext>
            </a:extLst>
          </p:cNvPr>
          <p:cNvSpPr>
            <a:spLocks noGrp="1"/>
          </p:cNvSpPr>
          <p:nvPr>
            <p:ph idx="1"/>
          </p:nvPr>
        </p:nvSpPr>
        <p:spPr>
          <a:xfrm>
            <a:off x="1284890" y="2680138"/>
            <a:ext cx="8931165" cy="3559941"/>
          </a:xfrm>
          <a:solidFill>
            <a:schemeClr val="accent1">
              <a:lumMod val="20000"/>
              <a:lumOff val="80000"/>
            </a:schemeClr>
          </a:solidFill>
        </p:spPr>
        <p:txBody>
          <a:bodyPr anchor="ctr">
            <a:normAutofit/>
          </a:bodyPr>
          <a:lstStyle/>
          <a:p>
            <a:pPr marL="0" indent="0" algn="ctr">
              <a:buNone/>
            </a:pPr>
            <a:r>
              <a:rPr lang="en-US" sz="5400" u="sng" dirty="0"/>
              <a:t>Unknowns</a:t>
            </a:r>
          </a:p>
          <a:p>
            <a:pPr marL="0" indent="0">
              <a:buNone/>
            </a:pPr>
            <a:r>
              <a:rPr lang="en-US" sz="2400" dirty="0"/>
              <a:t>1. How does a </a:t>
            </a:r>
            <a:r>
              <a:rPr lang="en-US" sz="2400" i="1" dirty="0"/>
              <a:t>minor</a:t>
            </a:r>
            <a:r>
              <a:rPr lang="en-US" sz="2400" dirty="0"/>
              <a:t> comply?</a:t>
            </a:r>
          </a:p>
          <a:p>
            <a:pPr marL="0" indent="0">
              <a:buNone/>
            </a:pPr>
            <a:r>
              <a:rPr lang="en-US" sz="2400" dirty="0"/>
              <a:t>2. What is the penalty for non-compliance?</a:t>
            </a:r>
          </a:p>
          <a:p>
            <a:pPr marL="0" indent="0">
              <a:buNone/>
            </a:pPr>
            <a:r>
              <a:rPr lang="en-US" sz="2400" dirty="0"/>
              <a:t>3. What if you want to change your beneficiaries? Need new deeds?</a:t>
            </a:r>
          </a:p>
          <a:p>
            <a:pPr marL="0" indent="0">
              <a:buNone/>
            </a:pPr>
            <a:r>
              <a:rPr lang="en-US" sz="2400" dirty="0"/>
              <a:t>4. What if you don’t want your beneficiaries to know they are beneficiaries (or your children that they are </a:t>
            </a:r>
            <a:r>
              <a:rPr lang="en-US" sz="2400"/>
              <a:t>NOT beneficiaries)?</a:t>
            </a:r>
            <a:endParaRPr lang="en-US" sz="2400" dirty="0"/>
          </a:p>
          <a:p>
            <a:pPr marL="0" indent="0">
              <a:buNone/>
            </a:pPr>
            <a:r>
              <a:rPr lang="en-US" sz="2400" dirty="0"/>
              <a:t>4. Can each county have different requirements for recording?</a:t>
            </a:r>
          </a:p>
        </p:txBody>
      </p:sp>
    </p:spTree>
    <p:extLst>
      <p:ext uri="{BB962C8B-B14F-4D97-AF65-F5344CB8AC3E}">
        <p14:creationId xmlns:p14="http://schemas.microsoft.com/office/powerpoint/2010/main" val="269208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lass and bottle of wine&#10;&#10;Description automatically generated">
            <a:extLst>
              <a:ext uri="{FF2B5EF4-FFF2-40B4-BE49-F238E27FC236}">
                <a16:creationId xmlns:a16="http://schemas.microsoft.com/office/drawing/2014/main" id="{C4E9EAB9-7590-4432-3728-0F72D4658F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825" y="1844675"/>
            <a:ext cx="4887913" cy="4449763"/>
          </a:xfrm>
        </p:spPr>
      </p:pic>
      <p:pic>
        <p:nvPicPr>
          <p:cNvPr id="4" name="Graphic 3" descr="Badge 4 with solid fill">
            <a:extLst>
              <a:ext uri="{FF2B5EF4-FFF2-40B4-BE49-F238E27FC236}">
                <a16:creationId xmlns:a16="http://schemas.microsoft.com/office/drawing/2014/main" id="{8716513E-BCA8-1FFC-7D1B-887549E89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079" y="184805"/>
            <a:ext cx="846949" cy="846949"/>
          </a:xfrm>
          <a:prstGeom prst="rect">
            <a:avLst/>
          </a:prstGeom>
        </p:spPr>
      </p:pic>
      <p:sp>
        <p:nvSpPr>
          <p:cNvPr id="2" name="Title 1">
            <a:extLst>
              <a:ext uri="{FF2B5EF4-FFF2-40B4-BE49-F238E27FC236}">
                <a16:creationId xmlns:a16="http://schemas.microsoft.com/office/drawing/2014/main" id="{6DA96C2D-C3AD-2D3B-8EE3-D1C41A8DF08B}"/>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b="1" u="sng" kern="1200">
                <a:solidFill>
                  <a:schemeClr val="tx1"/>
                </a:solidFill>
                <a:latin typeface="+mj-lt"/>
                <a:ea typeface="+mj-ea"/>
                <a:cs typeface="+mj-cs"/>
              </a:rPr>
              <a:t>Oklahoma’s New Trust Decanting Statute</a:t>
            </a:r>
          </a:p>
        </p:txBody>
      </p:sp>
      <p:sp>
        <p:nvSpPr>
          <p:cNvPr id="5" name="TextBox 4">
            <a:extLst>
              <a:ext uri="{FF2B5EF4-FFF2-40B4-BE49-F238E27FC236}">
                <a16:creationId xmlns:a16="http://schemas.microsoft.com/office/drawing/2014/main" id="{477634F9-2378-F236-023A-1AE94E0D50CC}"/>
              </a:ext>
            </a:extLst>
          </p:cNvPr>
          <p:cNvSpPr txBox="1"/>
          <p:nvPr/>
        </p:nvSpPr>
        <p:spPr>
          <a:xfrm>
            <a:off x="5383924" y="1481959"/>
            <a:ext cx="6337738" cy="4339650"/>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sz="2400" b="1" dirty="0">
                <a:solidFill>
                  <a:srgbClr val="E088A6"/>
                </a:solidFill>
              </a:rPr>
              <a:t>Effective Nov. 1, 2023</a:t>
            </a:r>
          </a:p>
          <a:p>
            <a:pPr marL="285750" indent="-285750">
              <a:buFont typeface="Arial" panose="020B0604020202020204" pitchFamily="34" charset="0"/>
              <a:buChar char="•"/>
            </a:pPr>
            <a:r>
              <a:rPr lang="en-US" sz="2400" b="1" dirty="0">
                <a:solidFill>
                  <a:srgbClr val="7C94E2"/>
                </a:solidFill>
              </a:rPr>
              <a:t>Allows Trustees to “refresh” Trusts to accomplish the original goals (new tax laws, sale of property laws, new investment tools, new substance abuse/ spendthrift/ special needs)</a:t>
            </a:r>
          </a:p>
          <a:p>
            <a:pPr marL="285750" indent="-285750">
              <a:buFont typeface="Arial" panose="020B0604020202020204" pitchFamily="34" charset="0"/>
              <a:buChar char="•"/>
            </a:pPr>
            <a:r>
              <a:rPr lang="en-US" sz="2400" b="1" dirty="0">
                <a:solidFill>
                  <a:srgbClr val="9DCEFF"/>
                </a:solidFill>
              </a:rPr>
              <a:t>Notice to affected beneficiaries, including:</a:t>
            </a:r>
          </a:p>
          <a:p>
            <a:pPr marL="400050" indent="-400050">
              <a:buAutoNum type="romanLcParenBoth"/>
            </a:pPr>
            <a:r>
              <a:rPr lang="en-US" dirty="0"/>
              <a:t>Trustee intends to exercise power of distribution</a:t>
            </a:r>
          </a:p>
          <a:p>
            <a:pPr marL="400050" indent="-400050">
              <a:buAutoNum type="romanLcParenBoth"/>
            </a:pPr>
            <a:r>
              <a:rPr lang="en-US" dirty="0"/>
              <a:t>Description what Trustee intends to do and how and when</a:t>
            </a:r>
          </a:p>
          <a:p>
            <a:pPr marL="400050" indent="-400050">
              <a:buAutoNum type="romanLcParenBoth"/>
            </a:pPr>
            <a:r>
              <a:rPr lang="en-US" dirty="0"/>
              <a:t>Beneficiary has right to object and/or petition the Court approve, modify, or deny Trustee’s plan</a:t>
            </a:r>
          </a:p>
          <a:p>
            <a:pPr marL="400050" indent="-400050">
              <a:buAutoNum type="romanLcParenBoth"/>
            </a:pPr>
            <a:r>
              <a:rPr lang="en-US" dirty="0"/>
              <a:t>Copies of old and new proposed Trust</a:t>
            </a:r>
          </a:p>
          <a:p>
            <a:pPr marL="400050" indent="-400050">
              <a:buAutoNum type="romanLcParenBoth"/>
            </a:pPr>
            <a:r>
              <a:rPr lang="en-US" dirty="0"/>
              <a:t>90 days’ notice</a:t>
            </a:r>
          </a:p>
        </p:txBody>
      </p:sp>
    </p:spTree>
    <p:extLst>
      <p:ext uri="{BB962C8B-B14F-4D97-AF65-F5344CB8AC3E}">
        <p14:creationId xmlns:p14="http://schemas.microsoft.com/office/powerpoint/2010/main" val="168295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ansparent cube box">
            <a:extLst>
              <a:ext uri="{FF2B5EF4-FFF2-40B4-BE49-F238E27FC236}">
                <a16:creationId xmlns:a16="http://schemas.microsoft.com/office/drawing/2014/main" id="{8957DF56-07B9-85C6-65F9-9731C8B758BC}"/>
              </a:ext>
            </a:extLst>
          </p:cNvPr>
          <p:cNvPicPr>
            <a:picLocks noChangeAspect="1"/>
          </p:cNvPicPr>
          <p:nvPr/>
        </p:nvPicPr>
        <p:blipFill rotWithShape="1">
          <a:blip r:embed="rId2">
            <a:extLst>
              <a:ext uri="{28A0092B-C50C-407E-A947-70E740481C1C}">
                <a14:useLocalDpi xmlns:a14="http://schemas.microsoft.com/office/drawing/2010/main" val="0"/>
              </a:ext>
            </a:extLst>
          </a:blip>
          <a:srcRect r="6237"/>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25880-92D0-52D0-617D-E913EC2EC95D}"/>
              </a:ext>
            </a:extLst>
          </p:cNvPr>
          <p:cNvSpPr>
            <a:spLocks noGrp="1"/>
          </p:cNvSpPr>
          <p:nvPr>
            <p:ph type="title"/>
          </p:nvPr>
        </p:nvSpPr>
        <p:spPr>
          <a:xfrm>
            <a:off x="5722884" y="365125"/>
            <a:ext cx="5630916" cy="1899912"/>
          </a:xfrm>
        </p:spPr>
        <p:txBody>
          <a:bodyPr>
            <a:normAutofit/>
          </a:bodyPr>
          <a:lstStyle/>
          <a:p>
            <a:pPr algn="ctr"/>
            <a:r>
              <a:rPr lang="en-US" sz="6000" b="1" dirty="0"/>
              <a:t>New Corporate </a:t>
            </a:r>
            <a:r>
              <a:rPr lang="en-US" sz="6000" b="1" u="sng" dirty="0"/>
              <a:t>Transparency Act</a:t>
            </a:r>
          </a:p>
        </p:txBody>
      </p:sp>
      <p:sp>
        <p:nvSpPr>
          <p:cNvPr id="3" name="Content Placeholder 2">
            <a:extLst>
              <a:ext uri="{FF2B5EF4-FFF2-40B4-BE49-F238E27FC236}">
                <a16:creationId xmlns:a16="http://schemas.microsoft.com/office/drawing/2014/main" id="{BCEA7C9F-E62F-2C30-30A9-A7B4BFC75AB9}"/>
              </a:ext>
            </a:extLst>
          </p:cNvPr>
          <p:cNvSpPr>
            <a:spLocks noGrp="1"/>
          </p:cNvSpPr>
          <p:nvPr>
            <p:ph idx="1"/>
          </p:nvPr>
        </p:nvSpPr>
        <p:spPr>
          <a:xfrm>
            <a:off x="4122683" y="2434200"/>
            <a:ext cx="7231117" cy="4155785"/>
          </a:xfrm>
        </p:spPr>
        <p:txBody>
          <a:bodyPr>
            <a:normAutofit fontScale="92500" lnSpcReduction="20000"/>
          </a:bodyPr>
          <a:lstStyle/>
          <a:p>
            <a:r>
              <a:rPr lang="en-US" sz="2000" b="1" dirty="0"/>
              <a:t>Effective Jan. 1, 2024</a:t>
            </a:r>
          </a:p>
          <a:p>
            <a:r>
              <a:rPr lang="en-US" sz="2000" b="1" dirty="0">
                <a:solidFill>
                  <a:srgbClr val="C00000"/>
                </a:solidFill>
              </a:rPr>
              <a:t>Corporations, LLCs, or any entity created by filing organizational docs with OK Secretary of State</a:t>
            </a:r>
          </a:p>
          <a:p>
            <a:r>
              <a:rPr lang="en-US" sz="2000" b="1" dirty="0"/>
              <a:t>Must file “Beneficial Ownership Information” (BOI) with the U.S. Treasury, listing legal name, trade name, business address, State, and TIN/EIN of company PLUS at least one beneficial owner and one company applicant</a:t>
            </a:r>
          </a:p>
          <a:p>
            <a:r>
              <a:rPr lang="en-US" sz="2000" b="1" dirty="0">
                <a:solidFill>
                  <a:srgbClr val="C00000"/>
                </a:solidFill>
              </a:rPr>
              <a:t>Makes is harder to operate shell companies for illicit purposes (terrorist funding, money laundering, selling narcotics, sex trafficking)</a:t>
            </a:r>
          </a:p>
          <a:p>
            <a:r>
              <a:rPr lang="en-US" sz="2000" b="1" u="sng" dirty="0"/>
              <a:t>Exceptions</a:t>
            </a:r>
            <a:r>
              <a:rPr lang="en-US" sz="2000" b="1" dirty="0"/>
              <a:t>: SEC reporting companies, investment companies/advisors, banks, insurers, tax exempt entities, governmental entities, other highly-regulated  … </a:t>
            </a:r>
            <a:r>
              <a:rPr lang="en-US" sz="2000" b="1">
                <a:solidFill>
                  <a:srgbClr val="C00000"/>
                </a:solidFill>
              </a:rPr>
              <a:t>But no </a:t>
            </a:r>
            <a:r>
              <a:rPr lang="en-US" sz="2000" b="1" dirty="0">
                <a:solidFill>
                  <a:srgbClr val="C00000"/>
                </a:solidFill>
              </a:rPr>
              <a:t>exception for </a:t>
            </a:r>
            <a:r>
              <a:rPr lang="en-US" sz="2000" b="1">
                <a:solidFill>
                  <a:srgbClr val="C00000"/>
                </a:solidFill>
              </a:rPr>
              <a:t>law firms</a:t>
            </a:r>
            <a:endParaRPr lang="en-US" sz="2000" b="1" dirty="0">
              <a:solidFill>
                <a:srgbClr val="C00000"/>
              </a:solidFill>
            </a:endParaRPr>
          </a:p>
          <a:p>
            <a:r>
              <a:rPr lang="en-US" sz="2000" b="1" dirty="0"/>
              <a:t>What about trusts? (which don’t file with the SOS)</a:t>
            </a:r>
          </a:p>
          <a:p>
            <a:r>
              <a:rPr lang="en-US" sz="2000" b="1" dirty="0">
                <a:solidFill>
                  <a:srgbClr val="C00000"/>
                </a:solidFill>
              </a:rPr>
              <a:t>Penalties: $500/day or $10,000 total</a:t>
            </a:r>
          </a:p>
        </p:txBody>
      </p:sp>
      <p:pic>
        <p:nvPicPr>
          <p:cNvPr id="9" name="Graphic 8" descr="Badge 5 with solid fill">
            <a:extLst>
              <a:ext uri="{FF2B5EF4-FFF2-40B4-BE49-F238E27FC236}">
                <a16:creationId xmlns:a16="http://schemas.microsoft.com/office/drawing/2014/main" id="{E721588E-B705-D58E-DAD1-DB094B6106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323" y="400681"/>
            <a:ext cx="914400" cy="914400"/>
          </a:xfrm>
          <a:prstGeom prst="rect">
            <a:avLst/>
          </a:prstGeom>
        </p:spPr>
      </p:pic>
    </p:spTree>
    <p:extLst>
      <p:ext uri="{BB962C8B-B14F-4D97-AF65-F5344CB8AC3E}">
        <p14:creationId xmlns:p14="http://schemas.microsoft.com/office/powerpoint/2010/main" val="3117354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old and black logo on a stone wall&#10;&#10;Description automatically generated">
            <a:extLst>
              <a:ext uri="{FF2B5EF4-FFF2-40B4-BE49-F238E27FC236}">
                <a16:creationId xmlns:a16="http://schemas.microsoft.com/office/drawing/2014/main" id="{55C72445-ABE7-A55A-3A42-3501225DCEEE}"/>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9633" b="6097"/>
          <a:stretch/>
        </p:blipFill>
        <p:spPr>
          <a:xfrm>
            <a:off x="-1514" y="-2183"/>
            <a:ext cx="12191979" cy="6857990"/>
          </a:xfrm>
          <a:prstGeom prst="rect">
            <a:avLst/>
          </a:prstGeom>
        </p:spPr>
      </p:pic>
      <p:sp>
        <p:nvSpPr>
          <p:cNvPr id="2" name="Title 1">
            <a:extLst>
              <a:ext uri="{FF2B5EF4-FFF2-40B4-BE49-F238E27FC236}">
                <a16:creationId xmlns:a16="http://schemas.microsoft.com/office/drawing/2014/main" id="{5911EC91-98AC-5130-DB53-0112C67E6B66}"/>
              </a:ext>
            </a:extLst>
          </p:cNvPr>
          <p:cNvSpPr>
            <a:spLocks noGrp="1"/>
          </p:cNvSpPr>
          <p:nvPr>
            <p:ph type="title"/>
          </p:nvPr>
        </p:nvSpPr>
        <p:spPr>
          <a:xfrm>
            <a:off x="841249" y="941832"/>
            <a:ext cx="10506456" cy="2057400"/>
          </a:xfrm>
        </p:spPr>
        <p:txBody>
          <a:bodyPr anchor="b">
            <a:normAutofit fontScale="90000"/>
          </a:bodyPr>
          <a:lstStyle/>
          <a:p>
            <a:pPr algn="ctr"/>
            <a:br>
              <a:rPr lang="en-US" sz="6600" b="1" dirty="0">
                <a:solidFill>
                  <a:schemeClr val="bg1"/>
                </a:solidFill>
              </a:rPr>
            </a:br>
            <a:br>
              <a:rPr lang="en-US" sz="6600" b="1" dirty="0">
                <a:solidFill>
                  <a:schemeClr val="bg1"/>
                </a:solidFill>
              </a:rPr>
            </a:br>
            <a:r>
              <a:rPr lang="en-US" sz="6600" b="1" dirty="0">
                <a:solidFill>
                  <a:schemeClr val="bg1"/>
                </a:solidFill>
              </a:rPr>
              <a:t>FDIC Changes Deposit Insurance For Trust Accounts (April 1, 2024)</a:t>
            </a:r>
            <a:br>
              <a:rPr lang="en-US" sz="2400" b="1" dirty="0"/>
            </a:br>
            <a:endParaRPr lang="en-US" sz="5000" dirty="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830C5C-42F9-A9D8-364F-ADA0BA00CFAC}"/>
              </a:ext>
            </a:extLst>
          </p:cNvPr>
          <p:cNvSpPr>
            <a:spLocks noGrp="1"/>
          </p:cNvSpPr>
          <p:nvPr>
            <p:ph idx="1"/>
          </p:nvPr>
        </p:nvSpPr>
        <p:spPr>
          <a:xfrm>
            <a:off x="398585" y="2672862"/>
            <a:ext cx="11387015" cy="3499338"/>
          </a:xfrm>
        </p:spPr>
        <p:txBody>
          <a:bodyPr>
            <a:normAutofit fontScale="92500" lnSpcReduction="20000"/>
          </a:bodyPr>
          <a:lstStyle/>
          <a:p>
            <a:pPr marL="0" indent="0">
              <a:buNone/>
            </a:pPr>
            <a:r>
              <a:rPr lang="en-US" sz="4000" dirty="0">
                <a:solidFill>
                  <a:schemeClr val="bg1"/>
                </a:solidFill>
              </a:rPr>
              <a:t>$250,000 per beneficiary (up to 5 beneficiaries insured)</a:t>
            </a:r>
            <a:endParaRPr lang="en-US" sz="1100" dirty="0">
              <a:solidFill>
                <a:schemeClr val="bg1"/>
              </a:solidFill>
            </a:endParaRPr>
          </a:p>
          <a:p>
            <a:pPr marL="0" indent="0">
              <a:buNone/>
            </a:pPr>
            <a:endParaRPr lang="en-US" sz="4000" dirty="0">
              <a:solidFill>
                <a:schemeClr val="bg1"/>
              </a:solidFill>
            </a:endParaRPr>
          </a:p>
          <a:p>
            <a:pPr marL="0" indent="0">
              <a:buNone/>
            </a:pPr>
            <a:r>
              <a:rPr lang="en-US" sz="4000" dirty="0">
                <a:solidFill>
                  <a:schemeClr val="bg1"/>
                </a:solidFill>
              </a:rPr>
              <a:t>$1.25MM per trust owner per insured institution</a:t>
            </a:r>
          </a:p>
          <a:p>
            <a:pPr marL="0" indent="0">
              <a:buNone/>
            </a:pPr>
            <a:endParaRPr lang="en-US" sz="4000" dirty="0">
              <a:solidFill>
                <a:schemeClr val="bg1"/>
              </a:solidFill>
            </a:endParaRPr>
          </a:p>
          <a:p>
            <a:pPr marL="0" indent="0">
              <a:buNone/>
            </a:pPr>
            <a:r>
              <a:rPr lang="en-US" sz="4000" dirty="0">
                <a:solidFill>
                  <a:schemeClr val="bg1"/>
                </a:solidFill>
              </a:rPr>
              <a:t>Revocable or irrevocable trust &amp; includes POD/TOD accounts</a:t>
            </a:r>
          </a:p>
          <a:p>
            <a:pPr marL="0" indent="0">
              <a:buNone/>
            </a:pPr>
            <a:endParaRPr lang="en-US" sz="1100" dirty="0">
              <a:solidFill>
                <a:schemeClr val="bg1"/>
              </a:solidFill>
            </a:endParaRPr>
          </a:p>
          <a:p>
            <a:pPr marL="0" indent="0">
              <a:buNone/>
            </a:pPr>
            <a:r>
              <a:rPr lang="en-US" sz="1400" dirty="0">
                <a:solidFill>
                  <a:srgbClr val="FFCC99"/>
                </a:solidFill>
                <a:hlinkClick r:id="rId3">
                  <a:extLst>
                    <a:ext uri="{A12FA001-AC4F-418D-AE19-62706E023703}">
                      <ahyp:hlinkClr xmlns:ahyp="http://schemas.microsoft.com/office/drawing/2018/hyperlinkcolor" val="tx"/>
                    </a:ext>
                  </a:extLst>
                </a:hlinkClick>
              </a:rPr>
              <a:t>https://www.forbes.com/sites/bobcarlson/2024/05/27/fdic-changes-deposit-insurance-for-trust-accounts/?sh=51023a81f044</a:t>
            </a:r>
            <a:r>
              <a:rPr lang="en-US" sz="1400" dirty="0">
                <a:solidFill>
                  <a:srgbClr val="FFCC99"/>
                </a:solidFill>
              </a:rPr>
              <a:t> </a:t>
            </a:r>
          </a:p>
        </p:txBody>
      </p:sp>
    </p:spTree>
    <p:extLst>
      <p:ext uri="{BB962C8B-B14F-4D97-AF65-F5344CB8AC3E}">
        <p14:creationId xmlns:p14="http://schemas.microsoft.com/office/powerpoint/2010/main" val="520141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BD-D5A3-DFCE-4213-4D8780B605D3}"/>
              </a:ext>
            </a:extLst>
          </p:cNvPr>
          <p:cNvSpPr>
            <a:spLocks noGrp="1"/>
          </p:cNvSpPr>
          <p:nvPr>
            <p:ph type="ctrTitle"/>
          </p:nvPr>
        </p:nvSpPr>
        <p:spPr>
          <a:xfrm>
            <a:off x="1524000" y="1079938"/>
            <a:ext cx="9144000" cy="2430025"/>
          </a:xfrm>
          <a:solidFill>
            <a:srgbClr val="FFE7E8"/>
          </a:solidFill>
          <a:ln w="76200">
            <a:solidFill>
              <a:schemeClr val="tx1"/>
            </a:solidFill>
          </a:ln>
        </p:spPr>
        <p:txBody>
          <a:bodyPr/>
          <a:lstStyle/>
          <a:p>
            <a:r>
              <a:rPr lang="en-US" b="1" dirty="0"/>
              <a:t>Jandra Cox</a:t>
            </a:r>
            <a:br>
              <a:rPr lang="en-US" b="1" dirty="0"/>
            </a:br>
            <a:r>
              <a:rPr lang="en-US" sz="4400" b="1" dirty="0"/>
              <a:t>Estate Planning Attorney</a:t>
            </a:r>
          </a:p>
        </p:txBody>
      </p:sp>
      <p:sp>
        <p:nvSpPr>
          <p:cNvPr id="3" name="Subtitle 2">
            <a:extLst>
              <a:ext uri="{FF2B5EF4-FFF2-40B4-BE49-F238E27FC236}">
                <a16:creationId xmlns:a16="http://schemas.microsoft.com/office/drawing/2014/main" id="{B74788ED-F07B-7A17-E3E9-72B04767582B}"/>
              </a:ext>
            </a:extLst>
          </p:cNvPr>
          <p:cNvSpPr>
            <a:spLocks noGrp="1"/>
          </p:cNvSpPr>
          <p:nvPr>
            <p:ph type="subTitle" idx="1"/>
          </p:nvPr>
        </p:nvSpPr>
        <p:spPr>
          <a:xfrm>
            <a:off x="1524000" y="3602038"/>
            <a:ext cx="9144000" cy="2530748"/>
          </a:xfrm>
          <a:solidFill>
            <a:schemeClr val="tx1"/>
          </a:solidFill>
        </p:spPr>
        <p:txBody>
          <a:bodyPr>
            <a:normAutofit/>
          </a:bodyPr>
          <a:lstStyle/>
          <a:p>
            <a:endParaRPr lang="en-US" sz="1200" b="1" dirty="0">
              <a:solidFill>
                <a:schemeClr val="bg1"/>
              </a:solidFill>
            </a:endParaRPr>
          </a:p>
          <a:p>
            <a:r>
              <a:rPr lang="en-US" sz="2800" b="1" dirty="0">
                <a:solidFill>
                  <a:schemeClr val="bg1"/>
                </a:solidFill>
              </a:rPr>
              <a:t>Premier Legal, PLC</a:t>
            </a:r>
          </a:p>
          <a:p>
            <a:r>
              <a:rPr lang="en-US" sz="2800" b="1" dirty="0">
                <a:solidFill>
                  <a:schemeClr val="bg1"/>
                </a:solidFill>
              </a:rPr>
              <a:t>5709 NW 132</a:t>
            </a:r>
            <a:r>
              <a:rPr lang="en-US" sz="2800" b="1" baseline="30000" dirty="0">
                <a:solidFill>
                  <a:schemeClr val="bg1"/>
                </a:solidFill>
              </a:rPr>
              <a:t>nd</a:t>
            </a:r>
            <a:r>
              <a:rPr lang="en-US" sz="2800" b="1" dirty="0">
                <a:solidFill>
                  <a:schemeClr val="bg1"/>
                </a:solidFill>
              </a:rPr>
              <a:t> St.</a:t>
            </a:r>
          </a:p>
          <a:p>
            <a:r>
              <a:rPr lang="en-US" sz="2800" b="1" dirty="0">
                <a:solidFill>
                  <a:schemeClr val="bg1"/>
                </a:solidFill>
              </a:rPr>
              <a:t>Oklahoma City, OK 73142</a:t>
            </a:r>
          </a:p>
          <a:p>
            <a:r>
              <a:rPr lang="en-US" sz="2800" b="1" dirty="0">
                <a:solidFill>
                  <a:schemeClr val="bg1"/>
                </a:solidFill>
              </a:rPr>
              <a:t>405-985-4376 (mobile)</a:t>
            </a:r>
          </a:p>
        </p:txBody>
      </p:sp>
    </p:spTree>
    <p:extLst>
      <p:ext uri="{BB962C8B-B14F-4D97-AF65-F5344CB8AC3E}">
        <p14:creationId xmlns:p14="http://schemas.microsoft.com/office/powerpoint/2010/main" val="204320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3237-0216-9221-60C6-9A29EDF8EA4F}"/>
              </a:ext>
            </a:extLst>
          </p:cNvPr>
          <p:cNvSpPr>
            <a:spLocks noGrp="1"/>
          </p:cNvSpPr>
          <p:nvPr>
            <p:ph type="title"/>
          </p:nvPr>
        </p:nvSpPr>
        <p:spPr/>
        <p:txBody>
          <a:bodyPr/>
          <a:lstStyle/>
          <a:p>
            <a:pPr algn="ctr"/>
            <a:r>
              <a:rPr lang="en-US" b="1" u="sng" dirty="0"/>
              <a:t>Problems with Dresser Drawer/ TOD Deed</a:t>
            </a:r>
          </a:p>
        </p:txBody>
      </p:sp>
      <p:sp>
        <p:nvSpPr>
          <p:cNvPr id="3" name="Content Placeholder 2">
            <a:extLst>
              <a:ext uri="{FF2B5EF4-FFF2-40B4-BE49-F238E27FC236}">
                <a16:creationId xmlns:a16="http://schemas.microsoft.com/office/drawing/2014/main" id="{B564712D-7078-C50A-927B-E50EE9D3344D}"/>
              </a:ext>
            </a:extLst>
          </p:cNvPr>
          <p:cNvSpPr>
            <a:spLocks noGrp="1"/>
          </p:cNvSpPr>
          <p:nvPr>
            <p:ph idx="1"/>
          </p:nvPr>
        </p:nvSpPr>
        <p:spPr>
          <a:xfrm>
            <a:off x="717331" y="1418897"/>
            <a:ext cx="10636469" cy="4758066"/>
          </a:xfrm>
        </p:spPr>
        <p:txBody>
          <a:bodyPr>
            <a:normAutofit fontScale="92500" lnSpcReduction="20000"/>
          </a:bodyPr>
          <a:lstStyle/>
          <a:p>
            <a:pPr marL="514350" indent="-514350">
              <a:buAutoNum type="arabicPeriod"/>
            </a:pPr>
            <a:r>
              <a:rPr lang="en-US" sz="4000" dirty="0"/>
              <a:t>Unintentional disinheritance</a:t>
            </a:r>
          </a:p>
          <a:p>
            <a:pPr marL="514350" indent="-514350">
              <a:buAutoNum type="arabicPeriod"/>
            </a:pPr>
            <a:r>
              <a:rPr lang="en-US" sz="4000" dirty="0"/>
              <a:t>Joint tenant problems (if joint tenant divorces)</a:t>
            </a:r>
          </a:p>
          <a:p>
            <a:pPr marL="514350" indent="-514350">
              <a:buAutoNum type="arabicPeriod"/>
            </a:pPr>
            <a:r>
              <a:rPr lang="en-US" sz="4000" dirty="0"/>
              <a:t>Conflicts with other estate planning documents</a:t>
            </a:r>
          </a:p>
          <a:p>
            <a:pPr marL="514350" indent="-514350">
              <a:buAutoNum type="arabicPeriod"/>
            </a:pPr>
            <a:r>
              <a:rPr lang="en-US" sz="4000" dirty="0"/>
              <a:t>Inaccuracies in legal description</a:t>
            </a:r>
          </a:p>
          <a:p>
            <a:pPr marL="514350" indent="-514350">
              <a:buAutoNum type="arabicPeriod"/>
            </a:pPr>
            <a:r>
              <a:rPr lang="en-US" sz="4000" dirty="0"/>
              <a:t>Transferee passes away before Transferor. (And if minors, court proceeding.)</a:t>
            </a:r>
          </a:p>
          <a:p>
            <a:pPr marL="514350" indent="-514350">
              <a:buAutoNum type="arabicPeriod"/>
            </a:pPr>
            <a:r>
              <a:rPr lang="en-US" sz="4000" dirty="0"/>
              <a:t>Transferee liable for debts (mortgage, prop. tax, capital gains taxes, insurance probs)</a:t>
            </a:r>
          </a:p>
          <a:p>
            <a:pPr marL="514350" indent="-514350">
              <a:buAutoNum type="arabicPeriod"/>
            </a:pPr>
            <a:r>
              <a:rPr lang="en-US" sz="4000" dirty="0"/>
              <a:t>90-days to claim property, and </a:t>
            </a:r>
            <a:r>
              <a:rPr lang="en-US" sz="4000"/>
              <a:t>everything is public</a:t>
            </a:r>
            <a:endParaRPr lang="en-US" sz="4000" dirty="0"/>
          </a:p>
        </p:txBody>
      </p:sp>
    </p:spTree>
    <p:extLst>
      <p:ext uri="{BB962C8B-B14F-4D97-AF65-F5344CB8AC3E}">
        <p14:creationId xmlns:p14="http://schemas.microsoft.com/office/powerpoint/2010/main" val="285998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5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69960-AC0D-4849-91AC-FAF9D2A7D55C}"/>
              </a:ext>
            </a:extLst>
          </p:cNvPr>
          <p:cNvSpPr>
            <a:spLocks noGrp="1"/>
          </p:cNvSpPr>
          <p:nvPr>
            <p:ph type="title"/>
          </p:nvPr>
        </p:nvSpPr>
        <p:spPr>
          <a:xfrm>
            <a:off x="8718331" y="618681"/>
            <a:ext cx="3365938" cy="4794567"/>
          </a:xfrm>
        </p:spPr>
        <p:txBody>
          <a:bodyPr vert="horz" lIns="91440" tIns="45720" rIns="91440" bIns="45720" rtlCol="0" anchor="ctr">
            <a:normAutofit fontScale="90000"/>
          </a:bodyPr>
          <a:lstStyle/>
          <a:p>
            <a:pPr algn="ctr"/>
            <a:r>
              <a:rPr lang="en-US" sz="4800" b="1" dirty="0">
                <a:solidFill>
                  <a:srgbClr val="FFFFFF"/>
                </a:solidFill>
              </a:rPr>
              <a:t>Very few people want to </a:t>
            </a:r>
            <a:r>
              <a:rPr lang="en-US" sz="4800" b="1" u="sng" dirty="0">
                <a:solidFill>
                  <a:srgbClr val="FFFFFF"/>
                </a:solidFill>
              </a:rPr>
              <a:t>think about</a:t>
            </a:r>
            <a:r>
              <a:rPr lang="en-US" sz="4800" b="1" dirty="0">
                <a:solidFill>
                  <a:srgbClr val="FFFFFF"/>
                </a:solidFill>
              </a:rPr>
              <a:t>, </a:t>
            </a:r>
            <a:r>
              <a:rPr lang="en-US" sz="4800" b="1" u="sng" dirty="0">
                <a:solidFill>
                  <a:srgbClr val="FFFFFF"/>
                </a:solidFill>
              </a:rPr>
              <a:t>talk about</a:t>
            </a:r>
            <a:r>
              <a:rPr lang="en-US" sz="4800" b="1" dirty="0">
                <a:solidFill>
                  <a:srgbClr val="FFFFFF"/>
                </a:solidFill>
              </a:rPr>
              <a:t>,    or </a:t>
            </a:r>
            <a:r>
              <a:rPr lang="en-US" sz="4800" b="1" u="sng" dirty="0">
                <a:solidFill>
                  <a:srgbClr val="FFFFFF"/>
                </a:solidFill>
              </a:rPr>
              <a:t>plan for </a:t>
            </a:r>
            <a:r>
              <a:rPr lang="en-US" sz="4800" b="1" dirty="0">
                <a:solidFill>
                  <a:srgbClr val="FFFFFF"/>
                </a:solidFill>
              </a:rPr>
              <a:t>death</a:t>
            </a:r>
            <a:br>
              <a:rPr lang="en-US" sz="4800" b="1" dirty="0">
                <a:solidFill>
                  <a:srgbClr val="FFFFFF"/>
                </a:solidFill>
              </a:rPr>
            </a:br>
            <a:br>
              <a:rPr lang="en-US" sz="4800" b="1" dirty="0">
                <a:solidFill>
                  <a:srgbClr val="FFFFFF"/>
                </a:solidFill>
              </a:rPr>
            </a:br>
            <a:r>
              <a:rPr lang="en-US" sz="4800" b="1" dirty="0">
                <a:solidFill>
                  <a:srgbClr val="FFFFFF"/>
                </a:solidFill>
              </a:rPr>
              <a:t>… until a scare.</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suit with clasped hands">
            <a:extLst>
              <a:ext uri="{FF2B5EF4-FFF2-40B4-BE49-F238E27FC236}">
                <a16:creationId xmlns:a16="http://schemas.microsoft.com/office/drawing/2014/main" id="{EAC2EC54-148B-084F-0623-014975CF1E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1" b="1"/>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id="{D2891B6F-3330-D7D0-BDD9-DE2950C01DA9}"/>
              </a:ext>
            </a:extLst>
          </p:cNvPr>
          <p:cNvSpPr txBox="1"/>
          <p:nvPr/>
        </p:nvSpPr>
        <p:spPr>
          <a:xfrm>
            <a:off x="1742090" y="5990897"/>
            <a:ext cx="5651937" cy="830997"/>
          </a:xfrm>
          <a:prstGeom prst="rect">
            <a:avLst/>
          </a:prstGeom>
          <a:solidFill>
            <a:srgbClr val="211C19"/>
          </a:solidFill>
        </p:spPr>
        <p:txBody>
          <a:bodyPr wrap="square" rtlCol="0">
            <a:spAutoFit/>
          </a:bodyPr>
          <a:lstStyle/>
          <a:p>
            <a:pPr algn="ctr"/>
            <a:r>
              <a:rPr lang="en-US" sz="4800" dirty="0">
                <a:solidFill>
                  <a:srgbClr val="FF0000"/>
                </a:solidFill>
                <a:latin typeface="Chiller" panose="04020404031007020602" pitchFamily="82" charset="0"/>
                <a:cs typeface="Dreaming Outloud Script Pro" panose="020F0502020204030204" pitchFamily="66" charset="0"/>
              </a:rPr>
              <a:t>…and that is often too late.</a:t>
            </a:r>
          </a:p>
        </p:txBody>
      </p:sp>
    </p:spTree>
    <p:extLst>
      <p:ext uri="{BB962C8B-B14F-4D97-AF65-F5344CB8AC3E}">
        <p14:creationId xmlns:p14="http://schemas.microsoft.com/office/powerpoint/2010/main" val="76405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Tree>
    <p:extLst>
      <p:ext uri="{BB962C8B-B14F-4D97-AF65-F5344CB8AC3E}">
        <p14:creationId xmlns:p14="http://schemas.microsoft.com/office/powerpoint/2010/main" val="29329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
        <p:nvSpPr>
          <p:cNvPr id="3" name="TextBox 2">
            <a:extLst>
              <a:ext uri="{FF2B5EF4-FFF2-40B4-BE49-F238E27FC236}">
                <a16:creationId xmlns:a16="http://schemas.microsoft.com/office/drawing/2014/main" id="{5C02CAD4-6605-FE69-7BB6-059B83A4767E}"/>
              </a:ext>
            </a:extLst>
          </p:cNvPr>
          <p:cNvSpPr txBox="1"/>
          <p:nvPr/>
        </p:nvSpPr>
        <p:spPr>
          <a:xfrm>
            <a:off x="630621" y="4572000"/>
            <a:ext cx="10878206" cy="1569660"/>
          </a:xfrm>
          <a:prstGeom prst="rect">
            <a:avLst/>
          </a:prstGeom>
          <a:noFill/>
        </p:spPr>
        <p:txBody>
          <a:bodyPr wrap="square" rtlCol="0">
            <a:spAutoFit/>
          </a:bodyPr>
          <a:lstStyle/>
          <a:p>
            <a:pPr marL="914400" indent="-914400">
              <a:buAutoNum type="arabicPeriod"/>
            </a:pPr>
            <a:r>
              <a:rPr lang="en-US" sz="4800" dirty="0"/>
              <a:t>They “take care of things”</a:t>
            </a:r>
          </a:p>
          <a:p>
            <a:r>
              <a:rPr lang="en-US" sz="4800" dirty="0"/>
              <a:t>	themselves: </a:t>
            </a:r>
          </a:p>
        </p:txBody>
      </p:sp>
    </p:spTree>
    <p:extLst>
      <p:ext uri="{BB962C8B-B14F-4D97-AF65-F5344CB8AC3E}">
        <p14:creationId xmlns:p14="http://schemas.microsoft.com/office/powerpoint/2010/main" val="403448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f a person with glasses&#10;&#10;Description automatically generated">
            <a:extLst>
              <a:ext uri="{FF2B5EF4-FFF2-40B4-BE49-F238E27FC236}">
                <a16:creationId xmlns:a16="http://schemas.microsoft.com/office/drawing/2014/main" id="{31BCBCFE-D7A0-D383-7B0F-12BBFA1E8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856" y="-197069"/>
            <a:ext cx="5299742" cy="6858000"/>
          </a:xfrm>
          <a:prstGeom prst="rect">
            <a:avLst/>
          </a:prstGeom>
        </p:spPr>
      </p:pic>
      <p:sp>
        <p:nvSpPr>
          <p:cNvPr id="2" name="Title 1">
            <a:extLst>
              <a:ext uri="{FF2B5EF4-FFF2-40B4-BE49-F238E27FC236}">
                <a16:creationId xmlns:a16="http://schemas.microsoft.com/office/drawing/2014/main" id="{EBD4F26B-3D7F-A660-C665-965B082A14CA}"/>
              </a:ext>
            </a:extLst>
          </p:cNvPr>
          <p:cNvSpPr>
            <a:spLocks noGrp="1"/>
          </p:cNvSpPr>
          <p:nvPr>
            <p:ph type="title"/>
          </p:nvPr>
        </p:nvSpPr>
        <p:spPr>
          <a:xfrm>
            <a:off x="5864771" y="3665484"/>
            <a:ext cx="5984693" cy="2711668"/>
          </a:xfrm>
        </p:spPr>
        <p:txBody>
          <a:bodyPr vert="horz" lIns="91440" tIns="45720" rIns="91440" bIns="45720" rtlCol="0" anchor="b">
            <a:normAutofit/>
          </a:bodyPr>
          <a:lstStyle/>
          <a:p>
            <a:pPr>
              <a:lnSpc>
                <a:spcPct val="100000"/>
              </a:lnSpc>
            </a:pPr>
            <a:r>
              <a:rPr lang="en-US" sz="1900" b="1" dirty="0"/>
              <a:t>1. Is this a “legal” document in California? Who is executor?</a:t>
            </a:r>
            <a:br>
              <a:rPr lang="en-US" sz="1900" b="1" dirty="0"/>
            </a:br>
            <a:r>
              <a:rPr lang="en-US" sz="1900" b="1" dirty="0"/>
              <a:t>2. </a:t>
            </a:r>
            <a:r>
              <a:rPr lang="en-US" sz="1900" b="1" dirty="0" err="1"/>
              <a:t>Chaia</a:t>
            </a:r>
            <a:r>
              <a:rPr lang="en-US" sz="1900" b="1" dirty="0"/>
              <a:t> and Andy both died in 2020. Who gets their share?</a:t>
            </a:r>
            <a:br>
              <a:rPr lang="en-US" sz="1900" b="1" dirty="0"/>
            </a:br>
            <a:r>
              <a:rPr lang="en-US" sz="1900" b="1" dirty="0"/>
              <a:t>3. Larry Jr. had borrowed $250K against his future inheritance. Is it a conflict of interest to have him be the executor?</a:t>
            </a:r>
            <a:br>
              <a:rPr lang="en-US" sz="1900" b="1" dirty="0"/>
            </a:br>
            <a:r>
              <a:rPr lang="en-US" sz="1900" b="1" dirty="0"/>
              <a:t>4. Larry King had had a stroke before he wrote the 2019 letter. Was he competent?</a:t>
            </a:r>
            <a:br>
              <a:rPr lang="en-US" sz="1900" b="1" dirty="0"/>
            </a:br>
            <a:r>
              <a:rPr lang="en-US" sz="1900" b="1" dirty="0"/>
              <a:t>5. Larry King was divorcing his 7</a:t>
            </a:r>
            <a:r>
              <a:rPr lang="en-US" sz="1900" b="1" baseline="30000" dirty="0"/>
              <a:t>th</a:t>
            </a:r>
            <a:r>
              <a:rPr lang="en-US" sz="1900" b="1" dirty="0"/>
              <a:t> wife when he died. What are her rights/responsibilities/benefits?</a:t>
            </a:r>
            <a:endParaRPr lang="en-US" sz="1900" b="1" kern="1200" dirty="0">
              <a:solidFill>
                <a:schemeClr val="tx1"/>
              </a:solidFill>
            </a:endParaRPr>
          </a:p>
        </p:txBody>
      </p:sp>
      <p:pic>
        <p:nvPicPr>
          <p:cNvPr id="5" name="Picture 4" descr="A white text on a white background&#10;&#10;Description automatically generated">
            <a:extLst>
              <a:ext uri="{FF2B5EF4-FFF2-40B4-BE49-F238E27FC236}">
                <a16:creationId xmlns:a16="http://schemas.microsoft.com/office/drawing/2014/main" id="{61AB5085-4040-B29D-694C-65B897E7C593}"/>
              </a:ext>
            </a:extLst>
          </p:cNvPr>
          <p:cNvPicPr>
            <a:picLocks noChangeAspect="1"/>
          </p:cNvPicPr>
          <p:nvPr/>
        </p:nvPicPr>
        <p:blipFill rotWithShape="1">
          <a:blip r:embed="rId3">
            <a:extLst>
              <a:ext uri="{28A0092B-C50C-407E-A947-70E740481C1C}">
                <a14:useLocalDpi xmlns:a14="http://schemas.microsoft.com/office/drawing/2010/main" val="0"/>
              </a:ext>
            </a:extLst>
          </a:blip>
          <a:srcRect r="-1" b="8873"/>
          <a:stretch/>
        </p:blipFill>
        <p:spPr>
          <a:xfrm>
            <a:off x="7653542" y="86717"/>
            <a:ext cx="3930722" cy="3358049"/>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ln>
            <a:solidFill>
              <a:schemeClr val="tx2"/>
            </a:solidFill>
          </a:ln>
        </p:spPr>
      </p:pic>
      <p:sp>
        <p:nvSpPr>
          <p:cNvPr id="7" name="TextBox 6">
            <a:extLst>
              <a:ext uri="{FF2B5EF4-FFF2-40B4-BE49-F238E27FC236}">
                <a16:creationId xmlns:a16="http://schemas.microsoft.com/office/drawing/2014/main" id="{5423F637-76FD-526A-4797-B3B164A0E789}"/>
              </a:ext>
            </a:extLst>
          </p:cNvPr>
          <p:cNvSpPr txBox="1"/>
          <p:nvPr/>
        </p:nvSpPr>
        <p:spPr>
          <a:xfrm rot="20508547">
            <a:off x="6211576" y="890482"/>
            <a:ext cx="1542922" cy="1200329"/>
          </a:xfrm>
          <a:prstGeom prst="rect">
            <a:avLst/>
          </a:prstGeom>
          <a:noFill/>
          <a:ln w="57150">
            <a:solidFill>
              <a:srgbClr val="FF0000"/>
            </a:solidFill>
          </a:ln>
        </p:spPr>
        <p:txBody>
          <a:bodyPr wrap="square" rtlCol="0">
            <a:spAutoFit/>
          </a:bodyPr>
          <a:lstStyle/>
          <a:p>
            <a:pPr algn="ctr"/>
            <a:r>
              <a:rPr lang="en-US" dirty="0">
                <a:solidFill>
                  <a:srgbClr val="FF0000"/>
                </a:solidFill>
              </a:rPr>
              <a:t>2019</a:t>
            </a:r>
          </a:p>
          <a:p>
            <a:pPr algn="ctr"/>
            <a:r>
              <a:rPr lang="en-US" dirty="0"/>
              <a:t>Handwritten</a:t>
            </a:r>
          </a:p>
          <a:p>
            <a:pPr algn="ctr"/>
            <a:r>
              <a:rPr lang="en-US" dirty="0">
                <a:solidFill>
                  <a:srgbClr val="FF0000"/>
                </a:solidFill>
              </a:rPr>
              <a:t>2021</a:t>
            </a:r>
          </a:p>
          <a:p>
            <a:pPr algn="ctr"/>
            <a:r>
              <a:rPr lang="en-US" dirty="0"/>
              <a:t>Died</a:t>
            </a:r>
          </a:p>
        </p:txBody>
      </p:sp>
    </p:spTree>
    <p:extLst>
      <p:ext uri="{BB962C8B-B14F-4D97-AF65-F5344CB8AC3E}">
        <p14:creationId xmlns:p14="http://schemas.microsoft.com/office/powerpoint/2010/main" val="397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652-0206-E136-6517-6394E9A8E02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A54872-DAC4-0CC8-E5EE-29E44E937BCB}"/>
              </a:ext>
            </a:extLst>
          </p:cNvPr>
          <p:cNvPicPr>
            <a:picLocks noGrp="1" noChangeAspect="1"/>
          </p:cNvPicPr>
          <p:nvPr>
            <p:ph idx="1"/>
          </p:nvPr>
        </p:nvPicPr>
        <p:blipFill>
          <a:blip r:embed="rId2"/>
          <a:stretch>
            <a:fillRect/>
          </a:stretch>
        </p:blipFill>
        <p:spPr>
          <a:xfrm>
            <a:off x="0" y="-29153"/>
            <a:ext cx="12176984" cy="6887153"/>
          </a:xfrm>
        </p:spPr>
      </p:pic>
      <p:sp>
        <p:nvSpPr>
          <p:cNvPr id="3" name="TextBox 2">
            <a:extLst>
              <a:ext uri="{FF2B5EF4-FFF2-40B4-BE49-F238E27FC236}">
                <a16:creationId xmlns:a16="http://schemas.microsoft.com/office/drawing/2014/main" id="{5C02CAD4-6605-FE69-7BB6-059B83A4767E}"/>
              </a:ext>
            </a:extLst>
          </p:cNvPr>
          <p:cNvSpPr txBox="1"/>
          <p:nvPr/>
        </p:nvSpPr>
        <p:spPr>
          <a:xfrm>
            <a:off x="630621" y="4572000"/>
            <a:ext cx="10878206" cy="1569660"/>
          </a:xfrm>
          <a:prstGeom prst="rect">
            <a:avLst/>
          </a:prstGeom>
          <a:noFill/>
        </p:spPr>
        <p:txBody>
          <a:bodyPr wrap="square" rtlCol="0">
            <a:spAutoFit/>
          </a:bodyPr>
          <a:lstStyle/>
          <a:p>
            <a:pPr marL="914400" indent="-914400">
              <a:buAutoNum type="arabicPeriod" startAt="2"/>
            </a:pPr>
            <a:r>
              <a:rPr lang="en-US" sz="4800" dirty="0"/>
              <a:t>They don’t keep their </a:t>
            </a:r>
          </a:p>
          <a:p>
            <a:r>
              <a:rPr lang="en-US" sz="4800" dirty="0"/>
              <a:t>	documents updated: </a:t>
            </a:r>
          </a:p>
        </p:txBody>
      </p:sp>
    </p:spTree>
    <p:extLst>
      <p:ext uri="{BB962C8B-B14F-4D97-AF65-F5344CB8AC3E}">
        <p14:creationId xmlns:p14="http://schemas.microsoft.com/office/powerpoint/2010/main" val="15453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D4F26B-3D7F-A660-C665-965B082A14CA}"/>
              </a:ext>
            </a:extLst>
          </p:cNvPr>
          <p:cNvSpPr>
            <a:spLocks noGrp="1"/>
          </p:cNvSpPr>
          <p:nvPr>
            <p:ph type="title"/>
          </p:nvPr>
        </p:nvSpPr>
        <p:spPr>
          <a:xfrm>
            <a:off x="6096000" y="521368"/>
            <a:ext cx="6004035" cy="5133473"/>
          </a:xfrm>
        </p:spPr>
        <p:txBody>
          <a:bodyPr vert="horz" lIns="91440" tIns="45720" rIns="91440" bIns="45720" rtlCol="0" anchor="b">
            <a:normAutofit fontScale="90000"/>
          </a:bodyPr>
          <a:lstStyle/>
          <a:p>
            <a:pPr>
              <a:lnSpc>
                <a:spcPct val="100000"/>
              </a:lnSpc>
            </a:pPr>
            <a:br>
              <a:rPr lang="en-US" b="1" u="sng" kern="1200" dirty="0">
                <a:solidFill>
                  <a:schemeClr val="tx1"/>
                </a:solidFill>
                <a:latin typeface="+mj-lt"/>
                <a:ea typeface="+mj-ea"/>
                <a:cs typeface="+mj-cs"/>
              </a:rPr>
            </a:br>
            <a:br>
              <a:rPr lang="en-US" b="1" u="sng" dirty="0"/>
            </a:br>
            <a:br>
              <a:rPr lang="en-US" b="1" u="sng" dirty="0"/>
            </a:br>
            <a:br>
              <a:rPr lang="en-US" b="1" u="sng" dirty="0"/>
            </a:br>
            <a:br>
              <a:rPr lang="en-US" b="1" u="sng" dirty="0"/>
            </a:br>
            <a:br>
              <a:rPr lang="en-US" b="1" u="sng" kern="1200" dirty="0">
                <a:solidFill>
                  <a:schemeClr val="tx1"/>
                </a:solidFill>
                <a:latin typeface="+mj-lt"/>
                <a:ea typeface="+mj-ea"/>
                <a:cs typeface="+mj-cs"/>
              </a:rPr>
            </a:br>
            <a:br>
              <a:rPr lang="en-US" b="1" u="sng" kern="1200" dirty="0">
                <a:solidFill>
                  <a:schemeClr val="tx1"/>
                </a:solidFill>
                <a:latin typeface="+mj-lt"/>
                <a:ea typeface="+mj-ea"/>
                <a:cs typeface="+mj-cs"/>
              </a:rPr>
            </a:br>
            <a:br>
              <a:rPr lang="en-US" b="1" u="sng" dirty="0"/>
            </a:br>
            <a:br>
              <a:rPr lang="en-US" b="1" u="sng" dirty="0"/>
            </a:br>
            <a:br>
              <a:rPr lang="en-US" b="1" u="sng" dirty="0"/>
            </a:br>
            <a:br>
              <a:rPr lang="en-US" b="1" u="sng" kern="1200" dirty="0">
                <a:solidFill>
                  <a:schemeClr val="tx1"/>
                </a:solidFill>
                <a:latin typeface="+mj-lt"/>
                <a:ea typeface="+mj-ea"/>
                <a:cs typeface="+mj-cs"/>
              </a:rPr>
            </a:br>
            <a:r>
              <a:rPr lang="en-US" sz="3100" b="1" dirty="0"/>
              <a:t>1. Slipped into a coma in April of 2019</a:t>
            </a:r>
            <a:br>
              <a:rPr lang="en-US" sz="3100" b="1" dirty="0"/>
            </a:br>
            <a:r>
              <a:rPr lang="en-US" sz="3100" b="1" dirty="0"/>
              <a:t>2. Family discovered he had no Medical Directive or POA.</a:t>
            </a:r>
            <a:br>
              <a:rPr lang="en-US" sz="3100" b="1" dirty="0"/>
            </a:br>
            <a:r>
              <a:rPr lang="en-US" sz="3100" b="1" dirty="0"/>
              <a:t>3. Big fight over guardianship of him.</a:t>
            </a:r>
            <a:br>
              <a:rPr lang="en-US" sz="3100" b="1" dirty="0"/>
            </a:br>
            <a:r>
              <a:rPr lang="en-US" sz="3100" b="1" dirty="0"/>
              <a:t>4. Died 13 days later with old 1993 Will.</a:t>
            </a:r>
            <a:br>
              <a:rPr lang="en-US" sz="3100" b="1" dirty="0"/>
            </a:br>
            <a:r>
              <a:rPr lang="en-US" sz="3100" b="1" dirty="0"/>
              <a:t>5. In the 26 years after drafting his Will, he had fathered 6 more kids with various women.</a:t>
            </a:r>
            <a:br>
              <a:rPr lang="en-US" sz="3100" b="1" dirty="0"/>
            </a:br>
            <a:r>
              <a:rPr lang="en-US" sz="3100" b="1" dirty="0"/>
              <a:t>6. The value of his estate was $38MM</a:t>
            </a:r>
            <a:endParaRPr lang="en-US" sz="3100" b="1" kern="1200" dirty="0">
              <a:solidFill>
                <a:schemeClr val="tx1"/>
              </a:solidFill>
            </a:endParaRPr>
          </a:p>
        </p:txBody>
      </p:sp>
      <p:pic>
        <p:nvPicPr>
          <p:cNvPr id="6" name="Picture 5" descr="A cartoon of a person sitting in a chair pointing&#10;&#10;Description automatically generated">
            <a:extLst>
              <a:ext uri="{FF2B5EF4-FFF2-40B4-BE49-F238E27FC236}">
                <a16:creationId xmlns:a16="http://schemas.microsoft.com/office/drawing/2014/main" id="{46177658-3CBF-E773-3201-8278B7B74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73" y="329269"/>
            <a:ext cx="5121943" cy="4028722"/>
          </a:xfrm>
          <a:prstGeom prst="rect">
            <a:avLst/>
          </a:prstGeom>
          <a:ln w="76200">
            <a:solidFill>
              <a:srgbClr val="00CCFF"/>
            </a:solidFill>
          </a:ln>
        </p:spPr>
      </p:pic>
      <p:sp>
        <p:nvSpPr>
          <p:cNvPr id="8" name="TextBox 7">
            <a:extLst>
              <a:ext uri="{FF2B5EF4-FFF2-40B4-BE49-F238E27FC236}">
                <a16:creationId xmlns:a16="http://schemas.microsoft.com/office/drawing/2014/main" id="{E9375AB1-9AB9-2A42-BE34-570501C6EDD4}"/>
              </a:ext>
            </a:extLst>
          </p:cNvPr>
          <p:cNvSpPr txBox="1"/>
          <p:nvPr/>
        </p:nvSpPr>
        <p:spPr>
          <a:xfrm>
            <a:off x="248747" y="4679004"/>
            <a:ext cx="5224892" cy="1077218"/>
          </a:xfrm>
          <a:prstGeom prst="rect">
            <a:avLst/>
          </a:prstGeom>
          <a:noFill/>
        </p:spPr>
        <p:txBody>
          <a:bodyPr wrap="none" rtlCol="0">
            <a:spAutoFit/>
          </a:bodyPr>
          <a:lstStyle/>
          <a:p>
            <a:pPr algn="ctr"/>
            <a:r>
              <a:rPr lang="en-US" sz="4000" dirty="0">
                <a:solidFill>
                  <a:srgbClr val="00CCFF"/>
                </a:solidFill>
              </a:rPr>
              <a:t>John Singleton</a:t>
            </a:r>
          </a:p>
          <a:p>
            <a:r>
              <a:rPr lang="en-US" sz="2400" dirty="0"/>
              <a:t>Hollywood filmmaker, director, producer</a:t>
            </a:r>
          </a:p>
        </p:txBody>
      </p:sp>
    </p:spTree>
    <p:extLst>
      <p:ext uri="{BB962C8B-B14F-4D97-AF65-F5344CB8AC3E}">
        <p14:creationId xmlns:p14="http://schemas.microsoft.com/office/powerpoint/2010/main" val="10542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TotalTime>
  <Words>1648</Words>
  <Application>Microsoft Office PowerPoint</Application>
  <PresentationFormat>Widescreen</PresentationFormat>
  <Paragraphs>164</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Chiller</vt:lpstr>
      <vt:lpstr>Office Theme</vt:lpstr>
      <vt:lpstr>Jandra Cox Estate Planning Attorney</vt:lpstr>
      <vt:lpstr>“[T]omorrow … you shall find me a grave man.”</vt:lpstr>
      <vt:lpstr>Life changes in an instant.</vt:lpstr>
      <vt:lpstr>Very few people want to think about, talk about,    or plan for death  … until a scare.</vt:lpstr>
      <vt:lpstr>PowerPoint Presentation</vt:lpstr>
      <vt:lpstr>PowerPoint Presentation</vt:lpstr>
      <vt:lpstr>1. Is this a “legal” document in California? Who is executor? 2. Chaia and Andy both died in 2020. Who gets their share? 3. Larry Jr. had borrowed $250K against his future inheritance. Is it a conflict of interest to have him be the executor? 4. Larry King had had a stroke before he wrote the 2019 letter. Was he competent? 5. Larry King was divorcing his 7th wife when he died. What are her rights/responsibilities/benefits?</vt:lpstr>
      <vt:lpstr>PowerPoint Presentation</vt:lpstr>
      <vt:lpstr>           1. Slipped into a coma in April of 2019 2. Family discovered he had no Medical Directive or POA. 3. Big fight over guardianship of him. 4. Died 13 days later with old 1993 Will. 5. In the 26 years after drafting his Will, he had fathered 6 more kids with various women. 6. The value of his estate was $38MM</vt:lpstr>
      <vt:lpstr>Heath Ledger</vt:lpstr>
      <vt:lpstr>PowerPoint Presentation</vt:lpstr>
      <vt:lpstr>Beverley Schottenstein</vt:lpstr>
      <vt:lpstr>PowerPoint Presentation</vt:lpstr>
      <vt:lpstr>Prince </vt:lpstr>
      <vt:lpstr>PowerPoint Presentation</vt:lpstr>
      <vt:lpstr>Robert Kardashian</vt:lpstr>
      <vt:lpstr>Legal documents are the foundation of a good plan.</vt:lpstr>
      <vt:lpstr>Who has been through a probate?</vt:lpstr>
      <vt:lpstr>PowerPoint Presentation</vt:lpstr>
      <vt:lpstr>PowerPoint Presentation</vt:lpstr>
      <vt:lpstr>Suze Orman, the popular financial guru, goes so far as to say that “everyone” needs a revocable living trust. </vt:lpstr>
      <vt:lpstr>A trust is like a basket/bucket to hold assets.</vt:lpstr>
      <vt:lpstr>BENEFITS OF TRUSTS</vt:lpstr>
      <vt:lpstr>Legal Documents</vt:lpstr>
      <vt:lpstr>Recent Developments in Estate Law</vt:lpstr>
      <vt:lpstr>Federal Death Tax Exemption</vt:lpstr>
      <vt:lpstr>POA Health</vt:lpstr>
      <vt:lpstr>New Deed Requirement (Affidavit)</vt:lpstr>
      <vt:lpstr>WHY?  Growing number of foreign-owned marijuana-farming operations</vt:lpstr>
      <vt:lpstr>PowerPoint Presentation</vt:lpstr>
      <vt:lpstr>Oklahoma’s New Trust Decanting Statute</vt:lpstr>
      <vt:lpstr>New Corporate Transparency Act</vt:lpstr>
      <vt:lpstr>  FDIC Changes Deposit Insurance For Trust Accounts (April 1, 2024) </vt:lpstr>
      <vt:lpstr>Jandra Cox Estate Planning Attorney</vt:lpstr>
      <vt:lpstr>Problems with Dresser Drawer/ TOD Deed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“[T]omorrow … you shall find me a grave man.”</dc:title>
  <dc:creator>Jandra Cox</dc:creator>
  <cp:lastModifiedBy>ashley@hawley2.onmicrosoft.com</cp:lastModifiedBy>
  <cp:revision>146</cp:revision>
  <dcterms:created xsi:type="dcterms:W3CDTF">2024-01-07T21:46:08Z</dcterms:created>
  <dcterms:modified xsi:type="dcterms:W3CDTF">2025-02-16T02:20:58Z</dcterms:modified>
</cp:coreProperties>
</file>