
<file path=[Content_Types].xml><?xml version="1.0" encoding="utf-8"?>
<Types xmlns="http://schemas.openxmlformats.org/package/2006/content-types">
  <Default Extension="emf" ContentType="image/x-emf"/>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4.jpg" ContentType="image/jpe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256" r:id="rId2"/>
    <p:sldId id="653" r:id="rId3"/>
    <p:sldId id="655" r:id="rId4"/>
    <p:sldId id="258" r:id="rId5"/>
    <p:sldId id="654" r:id="rId6"/>
    <p:sldId id="260" r:id="rId7"/>
    <p:sldId id="261" r:id="rId8"/>
    <p:sldId id="262" r:id="rId9"/>
    <p:sldId id="301" r:id="rId10"/>
    <p:sldId id="265" r:id="rId11"/>
    <p:sldId id="266" r:id="rId12"/>
    <p:sldId id="302" r:id="rId13"/>
    <p:sldId id="264" r:id="rId14"/>
    <p:sldId id="303" r:id="rId15"/>
    <p:sldId id="304" r:id="rId16"/>
    <p:sldId id="305" r:id="rId17"/>
    <p:sldId id="269" r:id="rId18"/>
    <p:sldId id="270" r:id="rId19"/>
    <p:sldId id="306" r:id="rId20"/>
    <p:sldId id="271" r:id="rId21"/>
    <p:sldId id="272" r:id="rId22"/>
    <p:sldId id="273" r:id="rId23"/>
    <p:sldId id="274" r:id="rId24"/>
    <p:sldId id="275" r:id="rId25"/>
    <p:sldId id="276" r:id="rId26"/>
    <p:sldId id="277" r:id="rId27"/>
    <p:sldId id="282" r:id="rId28"/>
    <p:sldId id="278" r:id="rId29"/>
    <p:sldId id="593" r:id="rId30"/>
    <p:sldId id="286" r:id="rId31"/>
    <p:sldId id="287" r:id="rId32"/>
    <p:sldId id="288" r:id="rId33"/>
    <p:sldId id="289" r:id="rId34"/>
    <p:sldId id="284" r:id="rId35"/>
    <p:sldId id="285" r:id="rId36"/>
    <p:sldId id="291" r:id="rId37"/>
    <p:sldId id="292" r:id="rId38"/>
    <p:sldId id="614" r:id="rId39"/>
    <p:sldId id="293" r:id="rId40"/>
    <p:sldId id="612" r:id="rId41"/>
    <p:sldId id="611" r:id="rId42"/>
    <p:sldId id="615" r:id="rId43"/>
    <p:sldId id="295" r:id="rId44"/>
    <p:sldId id="648" r:id="rId45"/>
    <p:sldId id="647" r:id="rId46"/>
    <p:sldId id="649" r:id="rId47"/>
    <p:sldId id="650" r:id="rId48"/>
    <p:sldId id="651" r:id="rId49"/>
    <p:sldId id="268" r:id="rId50"/>
    <p:sldId id="315" r:id="rId51"/>
    <p:sldId id="652" r:id="rId52"/>
    <p:sldId id="646" r:id="rId53"/>
    <p:sldId id="279" r:id="rId54"/>
    <p:sldId id="280" r:id="rId55"/>
    <p:sldId id="281" r:id="rId56"/>
    <p:sldId id="300" r:id="rId57"/>
  </p:sldIdLst>
  <p:sldSz cx="12192000" cy="6858000"/>
  <p:notesSz cx="7315200" cy="9601200"/>
  <p:embeddedFontLst>
    <p:embeddedFont>
      <p:font typeface="Montserrat" panose="00000500000000000000" pitchFamily="2" charset="0"/>
      <p:regular r:id="rId59"/>
      <p:bold r:id="rId60"/>
      <p:italic r:id="rId61"/>
      <p:boldItalic r:id="rId62"/>
    </p:embeddedFont>
    <p:embeddedFont>
      <p:font typeface="Montserrat SemiBold" panose="00000700000000000000" pitchFamily="2" charset="0"/>
      <p:bold r:id="rId63"/>
      <p:boldItalic r:id="rId64"/>
    </p:embeddedFont>
    <p:embeddedFont>
      <p:font typeface="Segoe UI" panose="020B0502040204020203" pitchFamily="34" charset="0"/>
      <p:regular r:id="rId65"/>
      <p:bold r:id="rId66"/>
      <p:italic r:id="rId67"/>
      <p:boldItalic r:id="rId68"/>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0" autoAdjust="0"/>
  </p:normalViewPr>
  <p:slideViewPr>
    <p:cSldViewPr>
      <p:cViewPr varScale="1">
        <p:scale>
          <a:sx n="105" d="100"/>
          <a:sy n="105" d="100"/>
        </p:scale>
        <p:origin x="79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AA7E1-B316-4AAC-A1A5-CBCD632E75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B76098-931D-40A1-8401-7A703F0088EC}">
      <dgm:prSet/>
      <dgm:spPr/>
      <dgm:t>
        <a:bodyPr/>
        <a:lstStyle/>
        <a:p>
          <a:r>
            <a:rPr lang="en-US" dirty="0"/>
            <a:t>Outdated or nonexistent ACA process/procedures</a:t>
          </a:r>
        </a:p>
      </dgm:t>
    </dgm:pt>
    <dgm:pt modelId="{EF94A360-58C0-4EF1-843F-B2FA13CCA335}" type="parTrans" cxnId="{A92EE823-FA1A-455B-9C8D-B6863E475622}">
      <dgm:prSet/>
      <dgm:spPr/>
      <dgm:t>
        <a:bodyPr/>
        <a:lstStyle/>
        <a:p>
          <a:endParaRPr lang="en-US"/>
        </a:p>
      </dgm:t>
    </dgm:pt>
    <dgm:pt modelId="{A385A176-E105-44A9-8263-C15EDC51BF99}" type="sibTrans" cxnId="{A92EE823-FA1A-455B-9C8D-B6863E475622}">
      <dgm:prSet/>
      <dgm:spPr/>
      <dgm:t>
        <a:bodyPr/>
        <a:lstStyle/>
        <a:p>
          <a:endParaRPr lang="en-US"/>
        </a:p>
      </dgm:t>
    </dgm:pt>
    <dgm:pt modelId="{888C4C17-230B-441E-93C5-074C8D20CDFD}">
      <dgm:prSet/>
      <dgm:spPr/>
      <dgm:t>
        <a:bodyPr/>
        <a:lstStyle/>
        <a:p>
          <a:r>
            <a:rPr lang="en-US" dirty="0"/>
            <a:t>Inadequate hours tracking </a:t>
          </a:r>
        </a:p>
      </dgm:t>
    </dgm:pt>
    <dgm:pt modelId="{2C219F5C-F2C8-4792-A487-C14960DC0F57}" type="parTrans" cxnId="{D026D62E-F0DC-4CE3-B780-B097A8ECE82E}">
      <dgm:prSet/>
      <dgm:spPr/>
      <dgm:t>
        <a:bodyPr/>
        <a:lstStyle/>
        <a:p>
          <a:endParaRPr lang="en-US"/>
        </a:p>
      </dgm:t>
    </dgm:pt>
    <dgm:pt modelId="{C1D98227-36AA-4E4E-A2DB-68E0EE9F7B90}" type="sibTrans" cxnId="{D026D62E-F0DC-4CE3-B780-B097A8ECE82E}">
      <dgm:prSet/>
      <dgm:spPr/>
      <dgm:t>
        <a:bodyPr/>
        <a:lstStyle/>
        <a:p>
          <a:endParaRPr lang="en-US"/>
        </a:p>
      </dgm:t>
    </dgm:pt>
    <dgm:pt modelId="{D88E2A1E-412D-470A-860A-F61CF06574E4}">
      <dgm:prSet/>
      <dgm:spPr/>
      <dgm:t>
        <a:bodyPr/>
        <a:lstStyle/>
        <a:p>
          <a:r>
            <a:rPr lang="en-US" dirty="0"/>
            <a:t>Wrong about who is/is not a full-time employee</a:t>
          </a:r>
        </a:p>
      </dgm:t>
    </dgm:pt>
    <dgm:pt modelId="{1939406A-3305-4865-B01F-51514BA9006E}" type="parTrans" cxnId="{BAD0395F-9F09-4197-8615-96A8005AFDEB}">
      <dgm:prSet/>
      <dgm:spPr/>
      <dgm:t>
        <a:bodyPr/>
        <a:lstStyle/>
        <a:p>
          <a:endParaRPr lang="en-US"/>
        </a:p>
      </dgm:t>
    </dgm:pt>
    <dgm:pt modelId="{D900A9FF-84D0-4EB5-9724-08837166E5D4}" type="sibTrans" cxnId="{BAD0395F-9F09-4197-8615-96A8005AFDEB}">
      <dgm:prSet/>
      <dgm:spPr/>
      <dgm:t>
        <a:bodyPr/>
        <a:lstStyle/>
        <a:p>
          <a:endParaRPr lang="en-US"/>
        </a:p>
      </dgm:t>
    </dgm:pt>
    <dgm:pt modelId="{4065D35D-A3FE-4F48-A664-F0F3133AB92C}">
      <dgm:prSet/>
      <dgm:spPr/>
      <dgm:t>
        <a:bodyPr/>
        <a:lstStyle/>
        <a:p>
          <a:r>
            <a:rPr lang="en-US" dirty="0"/>
            <a:t>Poor handling of employment breaks, leaves of absence, new hires, terms and position changes</a:t>
          </a:r>
        </a:p>
      </dgm:t>
    </dgm:pt>
    <dgm:pt modelId="{07AC243A-1886-48D8-B69A-307CF898E211}" type="parTrans" cxnId="{40049A78-870F-4CC6-A99D-4280A23E1CF4}">
      <dgm:prSet/>
      <dgm:spPr/>
      <dgm:t>
        <a:bodyPr/>
        <a:lstStyle/>
        <a:p>
          <a:endParaRPr lang="en-US"/>
        </a:p>
      </dgm:t>
    </dgm:pt>
    <dgm:pt modelId="{D61F842B-25B7-4351-A113-8B586A0E7A14}" type="sibTrans" cxnId="{40049A78-870F-4CC6-A99D-4280A23E1CF4}">
      <dgm:prSet/>
      <dgm:spPr/>
      <dgm:t>
        <a:bodyPr/>
        <a:lstStyle/>
        <a:p>
          <a:endParaRPr lang="en-US"/>
        </a:p>
      </dgm:t>
    </dgm:pt>
    <dgm:pt modelId="{D0430971-BA34-4D76-A0D8-0E3E478C3E17}">
      <dgm:prSet/>
      <dgm:spPr/>
      <dgm:t>
        <a:bodyPr/>
        <a:lstStyle/>
        <a:p>
          <a:r>
            <a:rPr lang="en-US" dirty="0"/>
            <a:t>Inaccurate Reporting</a:t>
          </a:r>
        </a:p>
      </dgm:t>
    </dgm:pt>
    <dgm:pt modelId="{97038C76-BFD4-4993-BF63-281874386BA2}" type="parTrans" cxnId="{B5294924-8B9F-494F-9665-60169B909456}">
      <dgm:prSet/>
      <dgm:spPr/>
      <dgm:t>
        <a:bodyPr/>
        <a:lstStyle/>
        <a:p>
          <a:endParaRPr lang="en-US"/>
        </a:p>
      </dgm:t>
    </dgm:pt>
    <dgm:pt modelId="{2CF1FB41-2471-4B90-AF92-72F19BB57D3D}" type="sibTrans" cxnId="{B5294924-8B9F-494F-9665-60169B909456}">
      <dgm:prSet/>
      <dgm:spPr/>
      <dgm:t>
        <a:bodyPr/>
        <a:lstStyle/>
        <a:p>
          <a:endParaRPr lang="en-US"/>
        </a:p>
      </dgm:t>
    </dgm:pt>
    <dgm:pt modelId="{78A6F0A7-47C8-499B-BD92-56921CEC863A}">
      <dgm:prSet/>
      <dgm:spPr/>
      <dgm:t>
        <a:bodyPr/>
        <a:lstStyle/>
        <a:p>
          <a:r>
            <a:rPr lang="en-US" dirty="0"/>
            <a:t>Coding errors</a:t>
          </a:r>
        </a:p>
      </dgm:t>
    </dgm:pt>
    <dgm:pt modelId="{CC78530C-4A73-4BF5-902E-9FCB18D9037C}" type="parTrans" cxnId="{2662CCFB-977D-4AD9-8E99-FAB084DD3279}">
      <dgm:prSet/>
      <dgm:spPr/>
      <dgm:t>
        <a:bodyPr/>
        <a:lstStyle/>
        <a:p>
          <a:endParaRPr lang="en-US"/>
        </a:p>
      </dgm:t>
    </dgm:pt>
    <dgm:pt modelId="{386BF960-292C-4267-8F12-35FD79295763}" type="sibTrans" cxnId="{2662CCFB-977D-4AD9-8E99-FAB084DD3279}">
      <dgm:prSet/>
      <dgm:spPr/>
      <dgm:t>
        <a:bodyPr/>
        <a:lstStyle/>
        <a:p>
          <a:endParaRPr lang="en-US"/>
        </a:p>
      </dgm:t>
    </dgm:pt>
    <dgm:pt modelId="{22D5B34B-A317-4A59-9E7B-DD210BFD3E06}">
      <dgm:prSet/>
      <dgm:spPr/>
      <dgm:t>
        <a:bodyPr/>
        <a:lstStyle/>
        <a:p>
          <a:r>
            <a:rPr lang="en-US" dirty="0"/>
            <a:t>“Over-reporting” </a:t>
          </a:r>
        </a:p>
      </dgm:t>
    </dgm:pt>
    <dgm:pt modelId="{E44946B7-600D-4999-A815-0DACB7F25B5B}" type="parTrans" cxnId="{7CA905DE-DA80-4088-83EF-F62E75C2447E}">
      <dgm:prSet/>
      <dgm:spPr/>
      <dgm:t>
        <a:bodyPr/>
        <a:lstStyle/>
        <a:p>
          <a:endParaRPr lang="en-US"/>
        </a:p>
      </dgm:t>
    </dgm:pt>
    <dgm:pt modelId="{B2CA674A-831A-49A4-ADB5-3C9BB327CE39}" type="sibTrans" cxnId="{7CA905DE-DA80-4088-83EF-F62E75C2447E}">
      <dgm:prSet/>
      <dgm:spPr/>
      <dgm:t>
        <a:bodyPr/>
        <a:lstStyle/>
        <a:p>
          <a:endParaRPr lang="en-US"/>
        </a:p>
      </dgm:t>
    </dgm:pt>
    <dgm:pt modelId="{C3DC8817-B14A-4E78-AA6A-5C0932C77E5C}">
      <dgm:prSet/>
      <dgm:spPr/>
      <dgm:t>
        <a:bodyPr/>
        <a:lstStyle/>
        <a:p>
          <a:r>
            <a:rPr lang="en-US" dirty="0"/>
            <a:t>Choosing the wrong safe harbor</a:t>
          </a:r>
        </a:p>
      </dgm:t>
    </dgm:pt>
    <dgm:pt modelId="{A7ED37E0-DDA3-45AD-8C5A-A08CE1B34EB5}" type="parTrans" cxnId="{4EA1F4B0-7F01-4011-B0A8-75653E3BD7C6}">
      <dgm:prSet/>
      <dgm:spPr/>
      <dgm:t>
        <a:bodyPr/>
        <a:lstStyle/>
        <a:p>
          <a:endParaRPr lang="en-US"/>
        </a:p>
      </dgm:t>
    </dgm:pt>
    <dgm:pt modelId="{649D7872-C252-4051-9418-0BB603F0B64A}" type="sibTrans" cxnId="{4EA1F4B0-7F01-4011-B0A8-75653E3BD7C6}">
      <dgm:prSet/>
      <dgm:spPr/>
      <dgm:t>
        <a:bodyPr/>
        <a:lstStyle/>
        <a:p>
          <a:endParaRPr lang="en-US"/>
        </a:p>
      </dgm:t>
    </dgm:pt>
    <dgm:pt modelId="{7052C5B4-A6C5-405D-B5F3-77941BF08284}">
      <dgm:prSet/>
      <dgm:spPr/>
      <dgm:t>
        <a:bodyPr/>
        <a:lstStyle/>
        <a:p>
          <a:r>
            <a:rPr lang="en-US" dirty="0"/>
            <a:t>Lack of Documentation</a:t>
          </a:r>
        </a:p>
      </dgm:t>
    </dgm:pt>
    <dgm:pt modelId="{4F35D388-E84A-4C70-BCAA-1765BE536C3C}" type="parTrans" cxnId="{E4BD5E80-9F7F-47F3-B92E-67B25D5B5D60}">
      <dgm:prSet/>
      <dgm:spPr/>
      <dgm:t>
        <a:bodyPr/>
        <a:lstStyle/>
        <a:p>
          <a:endParaRPr lang="en-US"/>
        </a:p>
      </dgm:t>
    </dgm:pt>
    <dgm:pt modelId="{7536A7BE-5565-45E0-9E59-151D6645A9AA}" type="sibTrans" cxnId="{E4BD5E80-9F7F-47F3-B92E-67B25D5B5D60}">
      <dgm:prSet/>
      <dgm:spPr/>
      <dgm:t>
        <a:bodyPr/>
        <a:lstStyle/>
        <a:p>
          <a:endParaRPr lang="en-US"/>
        </a:p>
      </dgm:t>
    </dgm:pt>
    <dgm:pt modelId="{A3D70B89-0F35-4DB9-82AD-7F42D78BCDA6}" type="pres">
      <dgm:prSet presAssocID="{5E3AA7E1-B316-4AAC-A1A5-CBCD632E75D4}" presName="linear" presStyleCnt="0">
        <dgm:presLayoutVars>
          <dgm:animLvl val="lvl"/>
          <dgm:resizeHandles val="exact"/>
        </dgm:presLayoutVars>
      </dgm:prSet>
      <dgm:spPr/>
    </dgm:pt>
    <dgm:pt modelId="{05AC9758-F7CB-4DD8-844E-E9EDB9BFB531}" type="pres">
      <dgm:prSet presAssocID="{19B76098-931D-40A1-8401-7A703F0088EC}" presName="parentText" presStyleLbl="node1" presStyleIdx="0" presStyleCnt="3">
        <dgm:presLayoutVars>
          <dgm:chMax val="0"/>
          <dgm:bulletEnabled val="1"/>
        </dgm:presLayoutVars>
      </dgm:prSet>
      <dgm:spPr/>
    </dgm:pt>
    <dgm:pt modelId="{5EDC99BC-9435-48D3-8702-C81E349C20F8}" type="pres">
      <dgm:prSet presAssocID="{19B76098-931D-40A1-8401-7A703F0088EC}" presName="childText" presStyleLbl="revTx" presStyleIdx="0" presStyleCnt="2">
        <dgm:presLayoutVars>
          <dgm:bulletEnabled val="1"/>
        </dgm:presLayoutVars>
      </dgm:prSet>
      <dgm:spPr/>
    </dgm:pt>
    <dgm:pt modelId="{B67AA679-611F-42B5-9F61-06D14BE88A2E}" type="pres">
      <dgm:prSet presAssocID="{D0430971-BA34-4D76-A0D8-0E3E478C3E17}" presName="parentText" presStyleLbl="node1" presStyleIdx="1" presStyleCnt="3">
        <dgm:presLayoutVars>
          <dgm:chMax val="0"/>
          <dgm:bulletEnabled val="1"/>
        </dgm:presLayoutVars>
      </dgm:prSet>
      <dgm:spPr/>
    </dgm:pt>
    <dgm:pt modelId="{59501146-3DCE-440E-93CE-CE85B34AA3A3}" type="pres">
      <dgm:prSet presAssocID="{D0430971-BA34-4D76-A0D8-0E3E478C3E17}" presName="childText" presStyleLbl="revTx" presStyleIdx="1" presStyleCnt="2">
        <dgm:presLayoutVars>
          <dgm:bulletEnabled val="1"/>
        </dgm:presLayoutVars>
      </dgm:prSet>
      <dgm:spPr/>
    </dgm:pt>
    <dgm:pt modelId="{7CACFF5F-2B41-4B6A-A21B-4F3EBE7B46ED}" type="pres">
      <dgm:prSet presAssocID="{7052C5B4-A6C5-405D-B5F3-77941BF08284}" presName="parentText" presStyleLbl="node1" presStyleIdx="2" presStyleCnt="3">
        <dgm:presLayoutVars>
          <dgm:chMax val="0"/>
          <dgm:bulletEnabled val="1"/>
        </dgm:presLayoutVars>
      </dgm:prSet>
      <dgm:spPr/>
    </dgm:pt>
  </dgm:ptLst>
  <dgm:cxnLst>
    <dgm:cxn modelId="{A92EE823-FA1A-455B-9C8D-B6863E475622}" srcId="{5E3AA7E1-B316-4AAC-A1A5-CBCD632E75D4}" destId="{19B76098-931D-40A1-8401-7A703F0088EC}" srcOrd="0" destOrd="0" parTransId="{EF94A360-58C0-4EF1-843F-B2FA13CCA335}" sibTransId="{A385A176-E105-44A9-8263-C15EDC51BF99}"/>
    <dgm:cxn modelId="{B5294924-8B9F-494F-9665-60169B909456}" srcId="{5E3AA7E1-B316-4AAC-A1A5-CBCD632E75D4}" destId="{D0430971-BA34-4D76-A0D8-0E3E478C3E17}" srcOrd="1" destOrd="0" parTransId="{97038C76-BFD4-4993-BF63-281874386BA2}" sibTransId="{2CF1FB41-2471-4B90-AF92-72F19BB57D3D}"/>
    <dgm:cxn modelId="{D026D62E-F0DC-4CE3-B780-B097A8ECE82E}" srcId="{19B76098-931D-40A1-8401-7A703F0088EC}" destId="{888C4C17-230B-441E-93C5-074C8D20CDFD}" srcOrd="0" destOrd="0" parTransId="{2C219F5C-F2C8-4792-A487-C14960DC0F57}" sibTransId="{C1D98227-36AA-4E4E-A2DB-68E0EE9F7B90}"/>
    <dgm:cxn modelId="{7371A330-8E9E-45BA-9A7C-3D3393FF1CAB}" type="presOf" srcId="{5E3AA7E1-B316-4AAC-A1A5-CBCD632E75D4}" destId="{A3D70B89-0F35-4DB9-82AD-7F42D78BCDA6}" srcOrd="0" destOrd="0" presId="urn:microsoft.com/office/officeart/2005/8/layout/vList2"/>
    <dgm:cxn modelId="{BAD0395F-9F09-4197-8615-96A8005AFDEB}" srcId="{19B76098-931D-40A1-8401-7A703F0088EC}" destId="{D88E2A1E-412D-470A-860A-F61CF06574E4}" srcOrd="1" destOrd="0" parTransId="{1939406A-3305-4865-B01F-51514BA9006E}" sibTransId="{D900A9FF-84D0-4EB5-9724-08837166E5D4}"/>
    <dgm:cxn modelId="{6A944D6C-E5DE-4A9B-9EDB-6C968DCD2EFE}" type="presOf" srcId="{19B76098-931D-40A1-8401-7A703F0088EC}" destId="{05AC9758-F7CB-4DD8-844E-E9EDB9BFB531}" srcOrd="0" destOrd="0" presId="urn:microsoft.com/office/officeart/2005/8/layout/vList2"/>
    <dgm:cxn modelId="{40049A78-870F-4CC6-A99D-4280A23E1CF4}" srcId="{19B76098-931D-40A1-8401-7A703F0088EC}" destId="{4065D35D-A3FE-4F48-A664-F0F3133AB92C}" srcOrd="2" destOrd="0" parTransId="{07AC243A-1886-48D8-B69A-307CF898E211}" sibTransId="{D61F842B-25B7-4351-A113-8B586A0E7A14}"/>
    <dgm:cxn modelId="{E4BD5E80-9F7F-47F3-B92E-67B25D5B5D60}" srcId="{5E3AA7E1-B316-4AAC-A1A5-CBCD632E75D4}" destId="{7052C5B4-A6C5-405D-B5F3-77941BF08284}" srcOrd="2" destOrd="0" parTransId="{4F35D388-E84A-4C70-BCAA-1765BE536C3C}" sibTransId="{7536A7BE-5565-45E0-9E59-151D6645A9AA}"/>
    <dgm:cxn modelId="{E6E2CD81-56A0-4575-9CF8-D97823C2F664}" type="presOf" srcId="{D0430971-BA34-4D76-A0D8-0E3E478C3E17}" destId="{B67AA679-611F-42B5-9F61-06D14BE88A2E}" srcOrd="0" destOrd="0" presId="urn:microsoft.com/office/officeart/2005/8/layout/vList2"/>
    <dgm:cxn modelId="{04438197-EC5E-4C5F-8EE6-30C01E5DB31D}" type="presOf" srcId="{4065D35D-A3FE-4F48-A664-F0F3133AB92C}" destId="{5EDC99BC-9435-48D3-8702-C81E349C20F8}" srcOrd="0" destOrd="2" presId="urn:microsoft.com/office/officeart/2005/8/layout/vList2"/>
    <dgm:cxn modelId="{79FEF498-77D0-4884-80C2-D8EDA66F575C}" type="presOf" srcId="{888C4C17-230B-441E-93C5-074C8D20CDFD}" destId="{5EDC99BC-9435-48D3-8702-C81E349C20F8}" srcOrd="0" destOrd="0" presId="urn:microsoft.com/office/officeart/2005/8/layout/vList2"/>
    <dgm:cxn modelId="{68D918A3-89FD-493E-8B86-DAD5FA28567B}" type="presOf" srcId="{D88E2A1E-412D-470A-860A-F61CF06574E4}" destId="{5EDC99BC-9435-48D3-8702-C81E349C20F8}" srcOrd="0" destOrd="1" presId="urn:microsoft.com/office/officeart/2005/8/layout/vList2"/>
    <dgm:cxn modelId="{4EA1F4B0-7F01-4011-B0A8-75653E3BD7C6}" srcId="{D0430971-BA34-4D76-A0D8-0E3E478C3E17}" destId="{C3DC8817-B14A-4E78-AA6A-5C0932C77E5C}" srcOrd="2" destOrd="0" parTransId="{A7ED37E0-DDA3-45AD-8C5A-A08CE1B34EB5}" sibTransId="{649D7872-C252-4051-9418-0BB603F0B64A}"/>
    <dgm:cxn modelId="{55E7B1C0-3239-4B5C-9709-F3BD111FDF0C}" type="presOf" srcId="{C3DC8817-B14A-4E78-AA6A-5C0932C77E5C}" destId="{59501146-3DCE-440E-93CE-CE85B34AA3A3}" srcOrd="0" destOrd="2" presId="urn:microsoft.com/office/officeart/2005/8/layout/vList2"/>
    <dgm:cxn modelId="{DC24E0CC-FF67-4422-B0ED-8EE350F5FE15}" type="presOf" srcId="{7052C5B4-A6C5-405D-B5F3-77941BF08284}" destId="{7CACFF5F-2B41-4B6A-A21B-4F3EBE7B46ED}" srcOrd="0" destOrd="0" presId="urn:microsoft.com/office/officeart/2005/8/layout/vList2"/>
    <dgm:cxn modelId="{7CA905DE-DA80-4088-83EF-F62E75C2447E}" srcId="{D0430971-BA34-4D76-A0D8-0E3E478C3E17}" destId="{22D5B34B-A317-4A59-9E7B-DD210BFD3E06}" srcOrd="1" destOrd="0" parTransId="{E44946B7-600D-4999-A815-0DACB7F25B5B}" sibTransId="{B2CA674A-831A-49A4-ADB5-3C9BB327CE39}"/>
    <dgm:cxn modelId="{67F5ADE3-FE5E-4157-9CDF-CAE8EAA94F4A}" type="presOf" srcId="{22D5B34B-A317-4A59-9E7B-DD210BFD3E06}" destId="{59501146-3DCE-440E-93CE-CE85B34AA3A3}" srcOrd="0" destOrd="1" presId="urn:microsoft.com/office/officeart/2005/8/layout/vList2"/>
    <dgm:cxn modelId="{E86DD7E4-40BD-43B0-AC54-AAC2682572BF}" type="presOf" srcId="{78A6F0A7-47C8-499B-BD92-56921CEC863A}" destId="{59501146-3DCE-440E-93CE-CE85B34AA3A3}" srcOrd="0" destOrd="0" presId="urn:microsoft.com/office/officeart/2005/8/layout/vList2"/>
    <dgm:cxn modelId="{2662CCFB-977D-4AD9-8E99-FAB084DD3279}" srcId="{D0430971-BA34-4D76-A0D8-0E3E478C3E17}" destId="{78A6F0A7-47C8-499B-BD92-56921CEC863A}" srcOrd="0" destOrd="0" parTransId="{CC78530C-4A73-4BF5-902E-9FCB18D9037C}" sibTransId="{386BF960-292C-4267-8F12-35FD79295763}"/>
    <dgm:cxn modelId="{E0D9076F-81CC-4390-9726-2C507CDD0050}" type="presParOf" srcId="{A3D70B89-0F35-4DB9-82AD-7F42D78BCDA6}" destId="{05AC9758-F7CB-4DD8-844E-E9EDB9BFB531}" srcOrd="0" destOrd="0" presId="urn:microsoft.com/office/officeart/2005/8/layout/vList2"/>
    <dgm:cxn modelId="{4AFCAD3D-E315-4BA3-B43E-08F62E6D03B6}" type="presParOf" srcId="{A3D70B89-0F35-4DB9-82AD-7F42D78BCDA6}" destId="{5EDC99BC-9435-48D3-8702-C81E349C20F8}" srcOrd="1" destOrd="0" presId="urn:microsoft.com/office/officeart/2005/8/layout/vList2"/>
    <dgm:cxn modelId="{8028E4AD-CCAE-47FA-A6FB-E62D8539A0A9}" type="presParOf" srcId="{A3D70B89-0F35-4DB9-82AD-7F42D78BCDA6}" destId="{B67AA679-611F-42B5-9F61-06D14BE88A2E}" srcOrd="2" destOrd="0" presId="urn:microsoft.com/office/officeart/2005/8/layout/vList2"/>
    <dgm:cxn modelId="{7B17A5BD-1CF5-4D2F-8CE2-E7BACCCBBCE4}" type="presParOf" srcId="{A3D70B89-0F35-4DB9-82AD-7F42D78BCDA6}" destId="{59501146-3DCE-440E-93CE-CE85B34AA3A3}" srcOrd="3" destOrd="0" presId="urn:microsoft.com/office/officeart/2005/8/layout/vList2"/>
    <dgm:cxn modelId="{CBFAAF4A-AD2E-4F1C-883C-F58954B78543}" type="presParOf" srcId="{A3D70B89-0F35-4DB9-82AD-7F42D78BCDA6}" destId="{7CACFF5F-2B41-4B6A-A21B-4F3EBE7B46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C9758-F7CB-4DD8-844E-E9EDB9BFB531}">
      <dsp:nvSpPr>
        <dsp:cNvPr id="0" name=""/>
        <dsp:cNvSpPr/>
      </dsp:nvSpPr>
      <dsp:spPr>
        <a:xfrm>
          <a:off x="0" y="56213"/>
          <a:ext cx="10515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Outdated or nonexistent ACA process/procedures</a:t>
          </a:r>
        </a:p>
      </dsp:txBody>
      <dsp:txXfrm>
        <a:off x="30442" y="86655"/>
        <a:ext cx="10454716" cy="562726"/>
      </dsp:txXfrm>
    </dsp:sp>
    <dsp:sp modelId="{5EDC99BC-9435-48D3-8702-C81E349C20F8}">
      <dsp:nvSpPr>
        <dsp:cNvPr id="0" name=""/>
        <dsp:cNvSpPr/>
      </dsp:nvSpPr>
      <dsp:spPr>
        <a:xfrm>
          <a:off x="0" y="679824"/>
          <a:ext cx="10515600"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Inadequate hours tracking </a:t>
          </a:r>
        </a:p>
        <a:p>
          <a:pPr marL="228600" lvl="1" indent="-228600" algn="l" defTabSz="889000">
            <a:lnSpc>
              <a:spcPct val="90000"/>
            </a:lnSpc>
            <a:spcBef>
              <a:spcPct val="0"/>
            </a:spcBef>
            <a:spcAft>
              <a:spcPct val="20000"/>
            </a:spcAft>
            <a:buChar char="•"/>
          </a:pPr>
          <a:r>
            <a:rPr lang="en-US" sz="2000" kern="1200" dirty="0"/>
            <a:t>Wrong about who is/is not a full-time employee</a:t>
          </a:r>
        </a:p>
        <a:p>
          <a:pPr marL="228600" lvl="1" indent="-228600" algn="l" defTabSz="889000">
            <a:lnSpc>
              <a:spcPct val="90000"/>
            </a:lnSpc>
            <a:spcBef>
              <a:spcPct val="0"/>
            </a:spcBef>
            <a:spcAft>
              <a:spcPct val="20000"/>
            </a:spcAft>
            <a:buChar char="•"/>
          </a:pPr>
          <a:r>
            <a:rPr lang="en-US" sz="2000" kern="1200" dirty="0"/>
            <a:t>Poor handling of employment breaks, leaves of absence, new hires, terms and position changes</a:t>
          </a:r>
        </a:p>
      </dsp:txBody>
      <dsp:txXfrm>
        <a:off x="0" y="679824"/>
        <a:ext cx="10515600" cy="1318590"/>
      </dsp:txXfrm>
    </dsp:sp>
    <dsp:sp modelId="{B67AA679-611F-42B5-9F61-06D14BE88A2E}">
      <dsp:nvSpPr>
        <dsp:cNvPr id="0" name=""/>
        <dsp:cNvSpPr/>
      </dsp:nvSpPr>
      <dsp:spPr>
        <a:xfrm>
          <a:off x="0" y="1998414"/>
          <a:ext cx="10515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Inaccurate Reporting</a:t>
          </a:r>
        </a:p>
      </dsp:txBody>
      <dsp:txXfrm>
        <a:off x="30442" y="2028856"/>
        <a:ext cx="10454716" cy="562726"/>
      </dsp:txXfrm>
    </dsp:sp>
    <dsp:sp modelId="{59501146-3DCE-440E-93CE-CE85B34AA3A3}">
      <dsp:nvSpPr>
        <dsp:cNvPr id="0" name=""/>
        <dsp:cNvSpPr/>
      </dsp:nvSpPr>
      <dsp:spPr>
        <a:xfrm>
          <a:off x="0" y="2622024"/>
          <a:ext cx="105156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Coding errors</a:t>
          </a:r>
        </a:p>
        <a:p>
          <a:pPr marL="228600" lvl="1" indent="-228600" algn="l" defTabSz="889000">
            <a:lnSpc>
              <a:spcPct val="90000"/>
            </a:lnSpc>
            <a:spcBef>
              <a:spcPct val="0"/>
            </a:spcBef>
            <a:spcAft>
              <a:spcPct val="20000"/>
            </a:spcAft>
            <a:buChar char="•"/>
          </a:pPr>
          <a:r>
            <a:rPr lang="en-US" sz="2000" kern="1200" dirty="0"/>
            <a:t>“Over-reporting” </a:t>
          </a:r>
        </a:p>
        <a:p>
          <a:pPr marL="228600" lvl="1" indent="-228600" algn="l" defTabSz="889000">
            <a:lnSpc>
              <a:spcPct val="90000"/>
            </a:lnSpc>
            <a:spcBef>
              <a:spcPct val="0"/>
            </a:spcBef>
            <a:spcAft>
              <a:spcPct val="20000"/>
            </a:spcAft>
            <a:buChar char="•"/>
          </a:pPr>
          <a:r>
            <a:rPr lang="en-US" sz="2000" kern="1200" dirty="0"/>
            <a:t>Choosing the wrong safe harbor</a:t>
          </a:r>
        </a:p>
      </dsp:txBody>
      <dsp:txXfrm>
        <a:off x="0" y="2622024"/>
        <a:ext cx="10515600" cy="1049490"/>
      </dsp:txXfrm>
    </dsp:sp>
    <dsp:sp modelId="{7CACFF5F-2B41-4B6A-A21B-4F3EBE7B46ED}">
      <dsp:nvSpPr>
        <dsp:cNvPr id="0" name=""/>
        <dsp:cNvSpPr/>
      </dsp:nvSpPr>
      <dsp:spPr>
        <a:xfrm>
          <a:off x="0" y="3671514"/>
          <a:ext cx="10515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Lack of Documentation</a:t>
          </a:r>
        </a:p>
      </dsp:txBody>
      <dsp:txXfrm>
        <a:off x="30442" y="3701956"/>
        <a:ext cx="1045471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69920" cy="482283"/>
          </a:xfrm>
          <a:prstGeom prst="rect">
            <a:avLst/>
          </a:prstGeom>
        </p:spPr>
        <p:txBody>
          <a:bodyPr vert="horz" lIns="91440" tIns="45720" rIns="91440" bIns="45720" rtlCol="0"/>
          <a:lstStyle>
            <a:lvl1pPr algn="r">
              <a:defRPr sz="1200"/>
            </a:lvl1pPr>
          </a:lstStyle>
          <a:p>
            <a:fld id="{088768B2-C171-40CD-9132-4CE506B2A56A}" type="datetimeFigureOut">
              <a:rPr lang="en-US" smtClean="0"/>
              <a:t>12/30/2024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0" y="4620580"/>
            <a:ext cx="5852160" cy="378047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20"/>
            <a:ext cx="3169920" cy="4822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18920"/>
            <a:ext cx="3169920" cy="482282"/>
          </a:xfrm>
          <a:prstGeom prst="rect">
            <a:avLst/>
          </a:prstGeom>
        </p:spPr>
        <p:txBody>
          <a:bodyPr vert="horz" lIns="91440" tIns="45720" rIns="91440" bIns="45720" rtlCol="0" anchor="b"/>
          <a:lstStyle>
            <a:lvl1pPr algn="r">
              <a:defRPr sz="1200"/>
            </a:lvl1pPr>
          </a:lstStyle>
          <a:p>
            <a:fld id="{4C1125F9-5E45-430F-A9CB-F131EBE3B45B}" type="slidenum">
              <a:rPr lang="en-US" smtClean="0"/>
              <a:t>‹#›</a:t>
            </a:fld>
            <a:endParaRPr lang="en-US"/>
          </a:p>
        </p:txBody>
      </p:sp>
    </p:spTree>
    <p:extLst>
      <p:ext uri="{BB962C8B-B14F-4D97-AF65-F5344CB8AC3E}">
        <p14:creationId xmlns:p14="http://schemas.microsoft.com/office/powerpoint/2010/main" val="225812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1</a:t>
            </a:fld>
            <a:endParaRPr lang="en-US"/>
          </a:p>
        </p:txBody>
      </p:sp>
    </p:spTree>
    <p:extLst>
      <p:ext uri="{BB962C8B-B14F-4D97-AF65-F5344CB8AC3E}">
        <p14:creationId xmlns:p14="http://schemas.microsoft.com/office/powerpoint/2010/main" val="203082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When we talk about full-time employment under the Affordable Care Act, or ACA, we're referring to a specific threshold that determines eligibility for health coverage. An employee is considered full-time if they work an average of 30 hours or more per week, which equates to 130 hours or more per month.</a:t>
            </a:r>
          </a:p>
          <a:p>
            <a:endParaRPr lang="en-US" dirty="0"/>
          </a:p>
          <a:p>
            <a:r>
              <a:rPr lang="en-US" dirty="0"/>
              <a:t>To accurately assess whether an employee meets this full-time criterion, employers use two types of measurement periods. The first is the Standard Measurement Period, which is a set duration that an employer uses to review the average hours worked by ongoing employees. This period helps employers determine if their current staff are working enough hours on average to be considered full-time under the ACA.</a:t>
            </a:r>
          </a:p>
          <a:p>
            <a:endParaRPr lang="en-US" dirty="0"/>
          </a:p>
          <a:p>
            <a:r>
              <a:rPr lang="en-US" dirty="0"/>
              <a:t>The second is the Initial Measurement Period, which applies to new employees who are variable hour, part-time, or seasonal. This period allows employers to evaluate the average hours worked by these new hires to see if they meet the full-time threshold.</a:t>
            </a:r>
          </a:p>
          <a:p>
            <a:endParaRPr lang="en-US" dirty="0"/>
          </a:p>
          <a:p>
            <a:r>
              <a:rPr lang="en-US" dirty="0"/>
              <a:t>Understanding these measurement periods is essential for both accurate ACA reporting and ensuring that employees receive the correct health coverage benefits. It's also important for employees to be aware of how their hours are being measured and how this affects their benefit eligibility.</a:t>
            </a:r>
          </a:p>
        </p:txBody>
      </p:sp>
      <p:sp>
        <p:nvSpPr>
          <p:cNvPr id="4" name="Slide Number Placeholder 3"/>
          <p:cNvSpPr>
            <a:spLocks noGrp="1"/>
          </p:cNvSpPr>
          <p:nvPr>
            <p:ph type="sldNum" sz="quarter" idx="5"/>
          </p:nvPr>
        </p:nvSpPr>
        <p:spPr/>
        <p:txBody>
          <a:bodyPr/>
          <a:lstStyle/>
          <a:p>
            <a:fld id="{4C1125F9-5E45-430F-A9CB-F131EBE3B45B}" type="slidenum">
              <a:rPr lang="en-US" smtClean="0"/>
              <a:t>10</a:t>
            </a:fld>
            <a:endParaRPr lang="en-US"/>
          </a:p>
        </p:txBody>
      </p:sp>
    </p:spTree>
    <p:extLst>
      <p:ext uri="{BB962C8B-B14F-4D97-AF65-F5344CB8AC3E}">
        <p14:creationId xmlns:p14="http://schemas.microsoft.com/office/powerpoint/2010/main" val="394915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The Lookback Measurement Method is a key component of ACA compliance, allowing employers to determine the full-time or part-time status of their employees for future stability periods.</a:t>
            </a:r>
          </a:p>
          <a:p>
            <a:endParaRPr lang="en-US" dirty="0"/>
          </a:p>
          <a:p>
            <a:r>
              <a:rPr lang="en-US" dirty="0"/>
              <a:t>For the stability period starting on January 1, 2024, we measure employees' hours from November 1, 2022, through October 31, 2023. Following this, we have an administrative period from November 1, 2023, to December 31, 2023, which gives us time to analyze the data, notify employees, and make any necessary adjustments to benefits eligibility.</a:t>
            </a:r>
          </a:p>
          <a:p>
            <a:endParaRPr lang="en-US" dirty="0"/>
          </a:p>
          <a:p>
            <a:r>
              <a:rPr lang="en-US" dirty="0"/>
              <a:t>Once we enter the stability period on January 1, 2024, the employees' full-time or part-time status is locked in for the entire year, regardless of any changes in their working hours during this period.</a:t>
            </a:r>
          </a:p>
          <a:p>
            <a:endParaRPr lang="en-US" dirty="0"/>
          </a:p>
          <a:p>
            <a:r>
              <a:rPr lang="en-US" dirty="0"/>
              <a:t>Similarly, for the stability period beginning on October 1, 2024, we look back at the hours worked from August 1, 2023, to July 31, 2024. The subsequent administrative period runs from August 1, 2024, to September 30, 2024. The status we determine during this time will then be locked in for the following year, starting October 1, 2024, through September 30, 2025.</a:t>
            </a:r>
          </a:p>
        </p:txBody>
      </p:sp>
      <p:sp>
        <p:nvSpPr>
          <p:cNvPr id="4" name="Slide Number Placeholder 3"/>
          <p:cNvSpPr>
            <a:spLocks noGrp="1"/>
          </p:cNvSpPr>
          <p:nvPr>
            <p:ph type="sldNum" sz="quarter" idx="5"/>
          </p:nvPr>
        </p:nvSpPr>
        <p:spPr/>
        <p:txBody>
          <a:bodyPr/>
          <a:lstStyle/>
          <a:p>
            <a:fld id="{4C1125F9-5E45-430F-A9CB-F131EBE3B45B}" type="slidenum">
              <a:rPr lang="en-US" smtClean="0"/>
              <a:t>11</a:t>
            </a:fld>
            <a:endParaRPr lang="en-US"/>
          </a:p>
        </p:txBody>
      </p:sp>
    </p:spTree>
    <p:extLst>
      <p:ext uri="{BB962C8B-B14F-4D97-AF65-F5344CB8AC3E}">
        <p14:creationId xmlns:p14="http://schemas.microsoft.com/office/powerpoint/2010/main" val="180137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ESB-9682-0524</a:t>
            </a:r>
          </a:p>
          <a:p>
            <a:pPr defTabSz="1000840">
              <a:lnSpc>
                <a:spcPct val="80000"/>
              </a:lnSpc>
              <a:defRPr sz="1800"/>
            </a:pPr>
            <a:endParaRPr lang="en-US" sz="1200" b="0" dirty="0">
              <a:latin typeface="Arial" pitchFamily="34" charset="0"/>
              <a:ea typeface="Calibri"/>
              <a:cs typeface="Arial" pitchFamily="34" charset="0"/>
              <a:sym typeface="Calibri"/>
            </a:endParaRPr>
          </a:p>
          <a:p>
            <a:pPr marL="0" marR="0" lvl="0" indent="0" algn="l" defTabSz="1000840" rtl="0" eaLnBrk="1" fontAlgn="auto" latinLnBrk="0" hangingPunct="1">
              <a:lnSpc>
                <a:spcPct val="80000"/>
              </a:lnSpc>
              <a:spcBef>
                <a:spcPts val="0"/>
              </a:spcBef>
              <a:spcAft>
                <a:spcPts val="0"/>
              </a:spcAft>
              <a:buClrTx/>
              <a:buSzTx/>
              <a:buFontTx/>
              <a:buNone/>
              <a:tabLst/>
              <a:defRPr sz="1800"/>
            </a:pPr>
            <a:r>
              <a:rPr lang="en-US" sz="1200" b="0" dirty="0">
                <a:latin typeface="Arial" pitchFamily="34" charset="0"/>
                <a:ea typeface="Calibri"/>
                <a:cs typeface="Arial" pitchFamily="34" charset="0"/>
                <a:sym typeface="Calibri"/>
              </a:rPr>
              <a:t>An employee who averages 30+ hours a week (or 130 hours in a calendar month) is considered a full-time employee. The employer can choose whether to use the weekly or monthly threshold so long as it applies the rule on a reasonable and consistent basis.</a:t>
            </a:r>
          </a:p>
          <a:p>
            <a:pPr marL="0" marR="0" lvl="0" indent="0" algn="l" defTabSz="1000840" rtl="0" eaLnBrk="1" fontAlgn="auto" latinLnBrk="0" hangingPunct="1">
              <a:lnSpc>
                <a:spcPct val="80000"/>
              </a:lnSpc>
              <a:spcBef>
                <a:spcPts val="0"/>
              </a:spcBef>
              <a:spcAft>
                <a:spcPts val="0"/>
              </a:spcAft>
              <a:buClrTx/>
              <a:buSzTx/>
              <a:buFontTx/>
              <a:buNone/>
              <a:tabLst/>
              <a:defRPr sz="1800"/>
            </a:pPr>
            <a:endParaRPr lang="en-US" sz="1200" b="0" dirty="0">
              <a:latin typeface="Arial" pitchFamily="34" charset="0"/>
              <a:ea typeface="Calibri"/>
              <a:cs typeface="Arial" pitchFamily="34" charset="0"/>
              <a:sym typeface="Calibri"/>
            </a:endParaRPr>
          </a:p>
          <a:p>
            <a:pPr defTabSz="1000840">
              <a:lnSpc>
                <a:spcPct val="80000"/>
              </a:lnSpc>
              <a:defRPr sz="1800"/>
            </a:pPr>
            <a:r>
              <a:rPr lang="en-US" sz="1200" b="0" dirty="0">
                <a:latin typeface="Arial" pitchFamily="34" charset="0"/>
                <a:ea typeface="Calibri"/>
                <a:cs typeface="Arial" pitchFamily="34" charset="0"/>
                <a:sym typeface="Calibri"/>
              </a:rPr>
              <a:t>The regulations clarify that full-time status is based on “hours of service,” which include all work time across various jobs an employee may perform for the organization, and non-work time for which pay is due, such as paid time off for vacation, holiday, illness, incapacity, layoff, jury duty, military duty, or leave of absence.  There is no limit on the amount of paid leave that must be taken into account.  </a:t>
            </a:r>
          </a:p>
          <a:p>
            <a:pPr defTabSz="1000840">
              <a:lnSpc>
                <a:spcPct val="80000"/>
              </a:lnSpc>
              <a:defRPr sz="1800"/>
            </a:pPr>
            <a:endParaRPr lang="en-US" sz="1200" b="0" dirty="0">
              <a:latin typeface="Arial" pitchFamily="34" charset="0"/>
              <a:ea typeface="Calibri"/>
              <a:cs typeface="Arial" pitchFamily="34" charset="0"/>
              <a:sym typeface="Calibri"/>
            </a:endParaRPr>
          </a:p>
          <a:p>
            <a:pPr defTabSz="1000840">
              <a:lnSpc>
                <a:spcPct val="80000"/>
              </a:lnSpc>
              <a:defRPr sz="1800"/>
            </a:pPr>
            <a:r>
              <a:rPr lang="en-US" sz="1200" b="0" dirty="0">
                <a:latin typeface="Arial" pitchFamily="34" charset="0"/>
                <a:ea typeface="Calibri"/>
                <a:cs typeface="Arial" pitchFamily="34" charset="0"/>
                <a:sym typeface="Calibri"/>
              </a:rPr>
              <a:t>For employees paid on an hourly basis, an employer will count actual hours of service from records of hours worked.  For employees paid a salary or per diem, employers may either credit hours based on actual service records or use a days or weeks worked equivalency.  The final regulations clarify that if an employee is entitled to be paid for a single hour in a day or week,  the employee must be credited with the full 8 hours (or 40 hours if using the weeks worked equivalency). An equivalency method may not be used if it would understate an employee’s hours such that the employee would not be considered full-time. </a:t>
            </a:r>
          </a:p>
          <a:p>
            <a:pPr defTabSz="1000840">
              <a:lnSpc>
                <a:spcPct val="80000"/>
              </a:lnSpc>
              <a:defRPr sz="1800"/>
            </a:pPr>
            <a:endParaRPr lang="en-US" sz="1200" b="0" dirty="0">
              <a:latin typeface="Arial" pitchFamily="34" charset="0"/>
              <a:ea typeface="Calibri"/>
              <a:cs typeface="Arial" pitchFamily="34" charset="0"/>
              <a:sym typeface="Calibri"/>
            </a:endParaRPr>
          </a:p>
          <a:p>
            <a:pPr defTabSz="1000840">
              <a:lnSpc>
                <a:spcPct val="80000"/>
              </a:lnSpc>
              <a:defRPr sz="1800"/>
            </a:pPr>
            <a:r>
              <a:rPr lang="en-US" sz="1200" b="0" dirty="0">
                <a:latin typeface="Arial" pitchFamily="34" charset="0"/>
                <a:ea typeface="Calibri"/>
                <a:cs typeface="Arial" pitchFamily="34" charset="0"/>
                <a:sym typeface="Calibri"/>
              </a:rPr>
              <a:t>Hours of service must be counted across all members of the controlled group.  For example, if an employee works 25 hours per week for one employer and 15 hours per week for another employer within the same controlled group, the employee would be credited with 40 hours worked.  The employer for whom the employee worked the greatest number of hours in a calendar month is considered the employer for purposes of determining if any penalties are due.  </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12</a:t>
            </a:fld>
            <a:endParaRPr lang="en-US"/>
          </a:p>
        </p:txBody>
      </p:sp>
    </p:spTree>
    <p:extLst>
      <p:ext uri="{BB962C8B-B14F-4D97-AF65-F5344CB8AC3E}">
        <p14:creationId xmlns:p14="http://schemas.microsoft.com/office/powerpoint/2010/main" val="34624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When calculating hours for the purposes of ACA compliance and benefits eligibility, it's important to understand how different types of leave are treated.</a:t>
            </a:r>
          </a:p>
          <a:p>
            <a:endParaRPr lang="en-US" dirty="0"/>
          </a:p>
          <a:p>
            <a:r>
              <a:rPr lang="en-US" dirty="0"/>
              <a:t>For Paid Leaves, the process is straightforward: employees continue to accrue hours towards their full-time status as if they were working their regular schedule. This includes any type of leave for which they receive their normal pay, such as vacation or sick leave.</a:t>
            </a:r>
          </a:p>
          <a:p>
            <a:endParaRPr lang="en-US" dirty="0"/>
          </a:p>
          <a:p>
            <a:r>
              <a:rPr lang="en-US" dirty="0"/>
              <a:t>In contrast, for Unpaid Leaves, the general rule is that employees do not accrue hours during these periods since they are not performing work and are not receiving pay.</a:t>
            </a:r>
          </a:p>
          <a:p>
            <a:endParaRPr lang="en-US" dirty="0"/>
          </a:p>
          <a:p>
            <a:r>
              <a:rPr lang="en-US" dirty="0"/>
              <a:t>However, there are notable exceptions to this rule, which we refer to as Special Unpaid Leave. This includes leave taken under the Family and Medical Leave Act (FMLA), the Uniformed Services Employment and Reemployment Rights Act (USERRA), and time spent on jury duty. During these specific types of leave, despite not receiving pay, employees are credited with hours as if they were working their normal schedule. This ensures that their benefits eligibility is not adversely affected by these legally protected absences.</a:t>
            </a:r>
          </a:p>
        </p:txBody>
      </p:sp>
      <p:sp>
        <p:nvSpPr>
          <p:cNvPr id="4" name="Slide Number Placeholder 3"/>
          <p:cNvSpPr>
            <a:spLocks noGrp="1"/>
          </p:cNvSpPr>
          <p:nvPr>
            <p:ph type="sldNum" sz="quarter" idx="5"/>
          </p:nvPr>
        </p:nvSpPr>
        <p:spPr/>
        <p:txBody>
          <a:bodyPr/>
          <a:lstStyle/>
          <a:p>
            <a:fld id="{4C1125F9-5E45-430F-A9CB-F131EBE3B45B}" type="slidenum">
              <a:rPr lang="en-US" smtClean="0"/>
              <a:t>13</a:t>
            </a:fld>
            <a:endParaRPr lang="en-US"/>
          </a:p>
        </p:txBody>
      </p:sp>
    </p:spTree>
    <p:extLst>
      <p:ext uri="{BB962C8B-B14F-4D97-AF65-F5344CB8AC3E}">
        <p14:creationId xmlns:p14="http://schemas.microsoft.com/office/powerpoint/2010/main" val="4132896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defTabSz="1000840">
              <a:lnSpc>
                <a:spcPct val="90000"/>
              </a:lnSpc>
              <a:defRPr sz="1800"/>
            </a:pPr>
            <a:r>
              <a:rPr lang="en-US" sz="1200" b="0" dirty="0">
                <a:latin typeface="Arial" pitchFamily="34" charset="0"/>
                <a:ea typeface="Calibri"/>
                <a:cs typeface="Arial" pitchFamily="34" charset="0"/>
                <a:sym typeface="Calibri"/>
              </a:rPr>
              <a:t>The rules also address several specific categories of employees.  We’re not going to cover all of them, but I wanted to point out a few.  </a:t>
            </a:r>
          </a:p>
          <a:p>
            <a:pPr defTabSz="1000840">
              <a:lnSpc>
                <a:spcPct val="90000"/>
              </a:lnSpc>
              <a:defRPr sz="1800"/>
            </a:pPr>
            <a:endParaRPr lang="en-US" sz="1200" b="0" dirty="0">
              <a:latin typeface="Arial" pitchFamily="34" charset="0"/>
              <a:ea typeface="Calibri"/>
              <a:cs typeface="Arial" pitchFamily="34" charset="0"/>
              <a:sym typeface="Calibri"/>
            </a:endParaRPr>
          </a:p>
          <a:p>
            <a:pPr defTabSz="1000840">
              <a:lnSpc>
                <a:spcPct val="90000"/>
              </a:lnSpc>
              <a:defRPr sz="1800"/>
            </a:pPr>
            <a:r>
              <a:rPr lang="en-US" sz="1200" b="0" dirty="0">
                <a:latin typeface="Arial" pitchFamily="34" charset="0"/>
                <a:ea typeface="Calibri"/>
                <a:cs typeface="Arial" pitchFamily="34" charset="0"/>
                <a:sym typeface="Calibri"/>
              </a:rPr>
              <a:t>The general rule is that hours worked by employees who are also students of an educational institution must be captured.  However, services performed by students under federal or state-sponsored work-study programs will not be counted in determining whether they are full-time employees.</a:t>
            </a:r>
          </a:p>
          <a:p>
            <a:pPr defTabSz="1000840">
              <a:lnSpc>
                <a:spcPct val="90000"/>
              </a:lnSpc>
              <a:defRPr sz="1800"/>
            </a:pPr>
            <a:endParaRPr lang="en-US" sz="1200" b="0" dirty="0">
              <a:latin typeface="Arial" pitchFamily="34" charset="0"/>
              <a:ea typeface="Calibri"/>
              <a:cs typeface="Arial" pitchFamily="34" charset="0"/>
              <a:sym typeface="Calibri"/>
            </a:endParaRPr>
          </a:p>
          <a:p>
            <a:pPr defTabSz="1000840">
              <a:lnSpc>
                <a:spcPct val="90000"/>
              </a:lnSpc>
              <a:defRPr sz="1800"/>
            </a:pPr>
            <a:r>
              <a:rPr lang="en-US" sz="1200" b="0" dirty="0">
                <a:latin typeface="Arial" pitchFamily="34" charset="0"/>
                <a:ea typeface="Calibri"/>
                <a:cs typeface="Arial" pitchFamily="34" charset="0"/>
                <a:sym typeface="Calibri"/>
              </a:rPr>
              <a:t>Hours contributed by bona fide volunteers for a government or tax-exempt entity, such as volunteer firefighters and emergency responders, will not cause them to be considered full-time employees if that is the only work the individual does for the organization and the pay is nominal or just intended to cover the individual’s expenses. </a:t>
            </a:r>
          </a:p>
          <a:p>
            <a:pPr defTabSz="1000840">
              <a:lnSpc>
                <a:spcPct val="90000"/>
              </a:lnSpc>
              <a:defRPr sz="1800"/>
            </a:pPr>
            <a:endParaRPr lang="en-US" sz="1200" b="0" dirty="0">
              <a:latin typeface="Arial" pitchFamily="34" charset="0"/>
              <a:ea typeface="Calibri"/>
              <a:cs typeface="Arial" pitchFamily="34" charset="0"/>
              <a:sym typeface="Calibri"/>
            </a:endParaRPr>
          </a:p>
          <a:p>
            <a:pPr defTabSz="1000840">
              <a:lnSpc>
                <a:spcPct val="90000"/>
              </a:lnSpc>
              <a:defRPr sz="1800"/>
            </a:pPr>
            <a:r>
              <a:rPr lang="en-US" sz="1200" b="0" dirty="0">
                <a:latin typeface="Arial" pitchFamily="34" charset="0"/>
                <a:ea typeface="Calibri"/>
                <a:cs typeface="Arial" pitchFamily="34" charset="0"/>
                <a:sym typeface="Calibri"/>
              </a:rPr>
              <a:t>The proposed regulations discussed the challenges with determining how many hours certain individuals who are paid a stipend have worked, such as adjunct professors. The final regulations provide that adjunct faculty can be credited with 2.25 hours of service for every credit hour they teach (or, to put it another way, an additional 1.25 hours for every credit hour taught).  For other types of stipends, the regulations instruct employers to make reasonable, good faith interpretations.  </a:t>
            </a:r>
          </a:p>
          <a:p>
            <a:pPr defTabSz="1000840">
              <a:lnSpc>
                <a:spcPct val="90000"/>
              </a:lnSpc>
              <a:defRPr sz="1800"/>
            </a:pPr>
            <a:endParaRPr lang="en-US" sz="1200" b="0" dirty="0">
              <a:latin typeface="Arial" pitchFamily="34" charset="0"/>
              <a:ea typeface="Calibri"/>
              <a:cs typeface="Arial" pitchFamily="34" charset="0"/>
              <a:sym typeface="Calibri"/>
            </a:endParaRPr>
          </a:p>
          <a:p>
            <a:pPr defTabSz="1000840">
              <a:lnSpc>
                <a:spcPct val="90000"/>
              </a:lnSpc>
              <a:defRPr sz="1800"/>
            </a:pPr>
            <a:r>
              <a:rPr lang="en-US" sz="1200" b="0" dirty="0">
                <a:latin typeface="Arial" pitchFamily="34" charset="0"/>
                <a:ea typeface="Calibri"/>
                <a:cs typeface="Arial" pitchFamily="34" charset="0"/>
                <a:sym typeface="Calibri"/>
              </a:rPr>
              <a:t>Leased employees are generally excluded. A leased individual is someone paid by a staffing firm but whose working conditions are generally controlled in whole or in part by the employer-clients to whom they are assigned, typically for a short period of time. </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14</a:t>
            </a:fld>
            <a:endParaRPr lang="en-US"/>
          </a:p>
        </p:txBody>
      </p:sp>
    </p:spTree>
    <p:extLst>
      <p:ext uri="{BB962C8B-B14F-4D97-AF65-F5344CB8AC3E}">
        <p14:creationId xmlns:p14="http://schemas.microsoft.com/office/powerpoint/2010/main" val="425940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pPr defTabSz="966612">
              <a:lnSpc>
                <a:spcPct val="80000"/>
              </a:lnSpc>
              <a:defRPr sz="1800"/>
            </a:pPr>
            <a:r>
              <a:rPr lang="en-US" sz="1200" b="0" dirty="0">
                <a:latin typeface="Arial" pitchFamily="34" charset="0"/>
                <a:ea typeface="Calibri"/>
                <a:cs typeface="Arial" pitchFamily="34" charset="0"/>
                <a:sym typeface="Calibri"/>
              </a:rPr>
              <a:t>In the event a new variable or seasonal employee has a material change in the position of employment or other employment status that, had the employee begun employment in the new position or status, would have resulted in the employee being reasonably expected to be employed on average at least 30 hours of service per week during the measurement period, the employee must be treated as a full-time employee as of the first day of the fourth month following the change in employment status, or, if earlier and the employee averages more than 30 hours of service per week during the initial measurement period, the first day of the first month following the end of the initial measurement period.  The regulation only applies this rule to new variable hour and seasonal employees.  A change in employment status for an ongoing employee does not change the employee's status as a full-time employee or otherwise during the stability period.</a:t>
            </a:r>
          </a:p>
          <a:p>
            <a:pPr defTabSz="966612">
              <a:lnSpc>
                <a:spcPct val="80000"/>
              </a:lnSpc>
              <a:defRPr sz="1800"/>
            </a:pPr>
            <a:endParaRPr lang="en-US" sz="1200" b="0" dirty="0">
              <a:latin typeface="Arial" pitchFamily="34" charset="0"/>
              <a:ea typeface="Calibri"/>
              <a:cs typeface="Arial" pitchFamily="34" charset="0"/>
              <a:sym typeface="Calibri"/>
            </a:endParaRPr>
          </a:p>
          <a:p>
            <a:pPr defTabSz="966612">
              <a:lnSpc>
                <a:spcPct val="80000"/>
              </a:lnSpc>
              <a:defRPr sz="1800"/>
            </a:pPr>
            <a:r>
              <a:rPr lang="en-US" sz="1200" b="0" dirty="0">
                <a:latin typeface="Arial" pitchFamily="34" charset="0"/>
                <a:ea typeface="Calibri"/>
                <a:cs typeface="Arial" pitchFamily="34" charset="0"/>
                <a:sym typeface="Calibri"/>
              </a:rPr>
              <a:t>With regard to breaks in service, under the final regulations, if an employee has a break in service (including unpaid leave of absence) of at least 13 consecutive weeks (26 weeks for educational institutions), the employer does not have to count any service prior to the break.  If the break is less than 13 or 26 weeks respectively, the employer may choose to apply a rule of parity – the employee will be treated as a new hire after the break if the break was at least 4 weeks long and was longer than the period of work immediately preceding the break.  If the rule of parity does not apply, the break is counted as part of the measurement period calculation (with no hours credited during that time).  Of course, these break in service rules only come into play if the employee is not automatically eligible for coverage when first rehired.  </a:t>
            </a:r>
          </a:p>
          <a:p>
            <a:pPr defTabSz="966612">
              <a:lnSpc>
                <a:spcPct val="80000"/>
              </a:lnSpc>
              <a:defRPr sz="1800"/>
            </a:pPr>
            <a:endParaRPr lang="en-US" sz="1200" b="0" dirty="0">
              <a:latin typeface="Arial" pitchFamily="34" charset="0"/>
              <a:ea typeface="Calibri"/>
              <a:cs typeface="Arial" pitchFamily="34" charset="0"/>
              <a:sym typeface="Calibri"/>
            </a:endParaRPr>
          </a:p>
          <a:p>
            <a:pPr defTabSz="966612">
              <a:lnSpc>
                <a:spcPct val="80000"/>
              </a:lnSpc>
              <a:defRPr sz="1800"/>
            </a:pPr>
            <a:r>
              <a:rPr lang="en-US" sz="1200" b="0" dirty="0">
                <a:latin typeface="Arial" pitchFamily="34" charset="0"/>
                <a:ea typeface="Calibri"/>
                <a:cs typeface="Arial" pitchFamily="34" charset="0"/>
                <a:sym typeface="Calibri"/>
              </a:rPr>
              <a:t>FMLA (family medical), USERRA (uniformed military service) leave, and jury duty are considered “special unpaid leave.”   The employer can either credit the employee as if he or she had worked during the period of leave, or exclude the time the employee was on leave from the measurement period.</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15</a:t>
            </a:fld>
            <a:endParaRPr lang="en-US"/>
          </a:p>
        </p:txBody>
      </p:sp>
    </p:spTree>
    <p:extLst>
      <p:ext uri="{BB962C8B-B14F-4D97-AF65-F5344CB8AC3E}">
        <p14:creationId xmlns:p14="http://schemas.microsoft.com/office/powerpoint/2010/main" val="192403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itchFamily="34" charset="0"/>
              <a:ea typeface="Calibri"/>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itchFamily="34" charset="0"/>
                <a:ea typeface="Calibri"/>
                <a:cs typeface="Arial" pitchFamily="34" charset="0"/>
                <a:sym typeface="Calibri"/>
              </a:rPr>
              <a:t>With regard to breaks in service, under the final regulations, if an employee has a break in service (including unpaid leave of absence) of at least 13 consecutive weeks (26 weeks for educational institutions), the employer does not have to count any service prior to the break.  If the break is less than 13 or 26 weeks respectively, the employer may choose to apply a rule of parity – the employee will be treated as a new hire after the break if the break was at least 4 weeks long and was longer than the period of work immediately preceding the break.  If the rule of parity does not apply, the break is counted as part of the measurement period calculation (with no hours credited during that time).  Of course, these break in service rules only come into play if the employee is not automatically eligible for coverage when first rehired.  </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16</a:t>
            </a:fld>
            <a:endParaRPr lang="en-US"/>
          </a:p>
        </p:txBody>
      </p:sp>
    </p:spTree>
    <p:extLst>
      <p:ext uri="{BB962C8B-B14F-4D97-AF65-F5344CB8AC3E}">
        <p14:creationId xmlns:p14="http://schemas.microsoft.com/office/powerpoint/2010/main" val="391280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Special rules also apply to an employee hired after the start of your last standard measurement period. If the employee is reasonably expected to work on average 30 or more hours per week, you should treat that employee as full-time and make sure that coverage is in place by the first day of the fourth calendar month following the date of hire in order to avoid a potential penalty.</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17</a:t>
            </a:fld>
            <a:endParaRPr lang="en-US"/>
          </a:p>
        </p:txBody>
      </p:sp>
    </p:spTree>
    <p:extLst>
      <p:ext uri="{BB962C8B-B14F-4D97-AF65-F5344CB8AC3E}">
        <p14:creationId xmlns:p14="http://schemas.microsoft.com/office/powerpoint/2010/main" val="144097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other types of employees not expected to work 30 or more hours per week on average, or where hours are uncertain, unpredictable, or seasonal, you may use an initial measurement period to determine full- or part- time status under the ACA. For this type of employee, make sure that coverage is in place by </a:t>
            </a:r>
            <a:r>
              <a:rPr lang="en-US" sz="1200" dirty="0"/>
              <a:t>first day of the fourteenth month following date of hire.</a:t>
            </a:r>
            <a:endParaRPr lang="en-US" dirty="0"/>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18</a:t>
            </a:fld>
            <a:endParaRPr lang="en-US"/>
          </a:p>
        </p:txBody>
      </p:sp>
    </p:spTree>
    <p:extLst>
      <p:ext uri="{BB962C8B-B14F-4D97-AF65-F5344CB8AC3E}">
        <p14:creationId xmlns:p14="http://schemas.microsoft.com/office/powerpoint/2010/main" val="359798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19</a:t>
            </a:fld>
            <a:endParaRPr lang="en-US"/>
          </a:p>
        </p:txBody>
      </p:sp>
    </p:spTree>
    <p:extLst>
      <p:ext uri="{BB962C8B-B14F-4D97-AF65-F5344CB8AC3E}">
        <p14:creationId xmlns:p14="http://schemas.microsoft.com/office/powerpoint/2010/main" val="73870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2</a:t>
            </a:fld>
            <a:endParaRPr lang="en-US"/>
          </a:p>
        </p:txBody>
      </p:sp>
    </p:spTree>
    <p:extLst>
      <p:ext uri="{BB962C8B-B14F-4D97-AF65-F5344CB8AC3E}">
        <p14:creationId xmlns:p14="http://schemas.microsoft.com/office/powerpoint/2010/main" val="272490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20</a:t>
            </a:fld>
            <a:endParaRPr lang="en-US"/>
          </a:p>
        </p:txBody>
      </p:sp>
    </p:spTree>
    <p:extLst>
      <p:ext uri="{BB962C8B-B14F-4D97-AF65-F5344CB8AC3E}">
        <p14:creationId xmlns:p14="http://schemas.microsoft.com/office/powerpoint/2010/main" val="86824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21</a:t>
            </a:fld>
            <a:endParaRPr lang="en-US"/>
          </a:p>
        </p:txBody>
      </p:sp>
    </p:spTree>
    <p:extLst>
      <p:ext uri="{BB962C8B-B14F-4D97-AF65-F5344CB8AC3E}">
        <p14:creationId xmlns:p14="http://schemas.microsoft.com/office/powerpoint/2010/main" val="124543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22</a:t>
            </a:fld>
            <a:endParaRPr lang="en-US"/>
          </a:p>
        </p:txBody>
      </p:sp>
    </p:spTree>
    <p:extLst>
      <p:ext uri="{BB962C8B-B14F-4D97-AF65-F5344CB8AC3E}">
        <p14:creationId xmlns:p14="http://schemas.microsoft.com/office/powerpoint/2010/main" val="57732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23</a:t>
            </a:fld>
            <a:endParaRPr lang="en-US"/>
          </a:p>
        </p:txBody>
      </p:sp>
    </p:spTree>
    <p:extLst>
      <p:ext uri="{BB962C8B-B14F-4D97-AF65-F5344CB8AC3E}">
        <p14:creationId xmlns:p14="http://schemas.microsoft.com/office/powerpoint/2010/main" val="242811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While meeting the 95% target of offering coverage to full-time employees is essential, it's equally important that the coverage provided meets the standards set by the ACA. If an employee finds the offered coverage either inadequate or unaffordable and subsequently receives an advance premium tax credit for purchasing insurance through the marketplace, the employer may face a penalty.</a:t>
            </a:r>
          </a:p>
          <a:p>
            <a:endParaRPr lang="en-US" dirty="0"/>
          </a:p>
          <a:p>
            <a:r>
              <a:rPr lang="en-US" dirty="0"/>
              <a:t>The penalty is calculated as 1/12th of $3,000 for each month that a full-time employee receives this tax credit. However, it's important to note that these penalty amounts are indexed each year to keep up with inflation. As you can see, the penalty has increased over the past few years, reaching $4,460 in 2024.</a:t>
            </a:r>
          </a:p>
        </p:txBody>
      </p:sp>
      <p:sp>
        <p:nvSpPr>
          <p:cNvPr id="4" name="Slide Number Placeholder 3"/>
          <p:cNvSpPr>
            <a:spLocks noGrp="1"/>
          </p:cNvSpPr>
          <p:nvPr>
            <p:ph type="sldNum" sz="quarter" idx="5"/>
          </p:nvPr>
        </p:nvSpPr>
        <p:spPr/>
        <p:txBody>
          <a:bodyPr/>
          <a:lstStyle/>
          <a:p>
            <a:fld id="{4C1125F9-5E45-430F-A9CB-F131EBE3B45B}" type="slidenum">
              <a:rPr lang="en-US" smtClean="0"/>
              <a:t>24</a:t>
            </a:fld>
            <a:endParaRPr lang="en-US"/>
          </a:p>
        </p:txBody>
      </p:sp>
    </p:spTree>
    <p:extLst>
      <p:ext uri="{BB962C8B-B14F-4D97-AF65-F5344CB8AC3E}">
        <p14:creationId xmlns:p14="http://schemas.microsoft.com/office/powerpoint/2010/main" val="306788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When we talk about the adequacy and affordability of health coverage under the Employer Mandate of the ACA, there are specific criteria we must meet to avoid penalties.</a:t>
            </a:r>
          </a:p>
          <a:p>
            <a:endParaRPr lang="en-US" dirty="0"/>
          </a:p>
          <a:p>
            <a:r>
              <a:rPr lang="en-US" dirty="0"/>
              <a:t>Firstly, a health plan is deemed inadequate if it fails to provide what's known as 'minimum value.' This means the plan must cover at least 60% of the total allowed costs of benefits provided under the plan. If our plan pays less than this percentage, it does not meet the minimum value standard set by the ACA.</a:t>
            </a:r>
          </a:p>
          <a:p>
            <a:endParaRPr lang="en-US" dirty="0"/>
          </a:p>
          <a:p>
            <a:r>
              <a:rPr lang="en-US" dirty="0"/>
              <a:t>Secondly, coverage is considered unaffordable if an employee has to pay more than 9.5% of their household income towards their health insurance premiums. This percentage is not static; it is adjusted annually to reflect economic changes. As you can see, the percentage has decreased over the past few years, with the threshold set at 8.39% for 2024.</a:t>
            </a:r>
          </a:p>
        </p:txBody>
      </p:sp>
      <p:sp>
        <p:nvSpPr>
          <p:cNvPr id="4" name="Slide Number Placeholder 3"/>
          <p:cNvSpPr>
            <a:spLocks noGrp="1"/>
          </p:cNvSpPr>
          <p:nvPr>
            <p:ph type="sldNum" sz="quarter" idx="5"/>
          </p:nvPr>
        </p:nvSpPr>
        <p:spPr/>
        <p:txBody>
          <a:bodyPr/>
          <a:lstStyle/>
          <a:p>
            <a:fld id="{4C1125F9-5E45-430F-A9CB-F131EBE3B45B}" type="slidenum">
              <a:rPr lang="en-US" smtClean="0"/>
              <a:t>25</a:t>
            </a:fld>
            <a:endParaRPr lang="en-US"/>
          </a:p>
        </p:txBody>
      </p:sp>
    </p:spTree>
    <p:extLst>
      <p:ext uri="{BB962C8B-B14F-4D97-AF65-F5344CB8AC3E}">
        <p14:creationId xmlns:p14="http://schemas.microsoft.com/office/powerpoint/2010/main" val="65770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26</a:t>
            </a:fld>
            <a:endParaRPr lang="en-US"/>
          </a:p>
        </p:txBody>
      </p:sp>
    </p:spTree>
    <p:extLst>
      <p:ext uri="{BB962C8B-B14F-4D97-AF65-F5344CB8AC3E}">
        <p14:creationId xmlns:p14="http://schemas.microsoft.com/office/powerpoint/2010/main" val="246032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27</a:t>
            </a:fld>
            <a:endParaRPr lang="en-US"/>
          </a:p>
        </p:txBody>
      </p:sp>
    </p:spTree>
    <p:extLst>
      <p:ext uri="{BB962C8B-B14F-4D97-AF65-F5344CB8AC3E}">
        <p14:creationId xmlns:p14="http://schemas.microsoft.com/office/powerpoint/2010/main" val="1179645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Mandatory IRS Forms for Large Employers: - Annual filing of Forms 1094-C and 1095-C is required. - Form 1095-C must be furnished to both the employee and the IRS.</a:t>
            </a:r>
          </a:p>
          <a:p>
            <a:endParaRPr lang="en-US" dirty="0"/>
          </a:p>
          <a:p>
            <a:r>
              <a:rPr lang="en-US" dirty="0"/>
              <a:t>Key Information on Form 1095-C:</a:t>
            </a:r>
          </a:p>
          <a:p>
            <a:endParaRPr lang="en-US" dirty="0"/>
          </a:p>
          <a:p>
            <a:r>
              <a:rPr lang="en-US" dirty="0"/>
              <a:t>Employee's monthly full-time or part-time status.</a:t>
            </a:r>
          </a:p>
          <a:p>
            <a:r>
              <a:rPr lang="en-US" dirty="0"/>
              <a:t>Whether the employer offered coverage to the employee.</a:t>
            </a:r>
          </a:p>
          <a:p>
            <a:r>
              <a:rPr lang="en-US" dirty="0"/>
              <a:t>Employee's enrollment status in the offered coverage.</a:t>
            </a:r>
          </a:p>
          <a:p>
            <a:r>
              <a:rPr lang="en-US" dirty="0"/>
              <a:t>Coding for Various Scenarios:</a:t>
            </a:r>
          </a:p>
          <a:p>
            <a:endParaRPr lang="en-US" dirty="0"/>
          </a:p>
          <a:p>
            <a:r>
              <a:rPr lang="en-US" dirty="0"/>
              <a:t>Specific codes reflect changes in employee status, coverage offers, or employee costs.</a:t>
            </a:r>
          </a:p>
          <a:p>
            <a:r>
              <a:rPr lang="en-US" dirty="0"/>
              <a:t>Different situations require different applicable codes.</a:t>
            </a:r>
          </a:p>
          <a:p>
            <a:r>
              <a:rPr lang="en-US" dirty="0"/>
              <a:t>Post-Pandemic Reporting Challenges:</a:t>
            </a:r>
          </a:p>
          <a:p>
            <a:endParaRPr lang="en-US" dirty="0"/>
          </a:p>
          <a:p>
            <a:r>
              <a:rPr lang="en-US" dirty="0"/>
              <a:t>Workforce changes due to COVID-19 add complexity to reporting.</a:t>
            </a:r>
          </a:p>
          <a:p>
            <a:r>
              <a:rPr lang="en-US" dirty="0"/>
              <a:t>Slide Notes: Today's focus is on understanding the importance of accurate IRS reporting in relation to the Affordable Care Act (ACA) and the penalties associated with non-compliance.</a:t>
            </a:r>
          </a:p>
          <a:p>
            <a:endParaRPr lang="en-US" dirty="0"/>
          </a:p>
          <a:p>
            <a:r>
              <a:rPr lang="en-US" dirty="0"/>
              <a:t>As a Large Employer, we are obligated to file Forms 1094-C and 1095-C each year. Form 1095-C serves a dual purpose: it's a document provided to the employee that details their insurance coverage and it's also a form submitted to the IRS. This form is critical as it identifies the employee's full-time or part-time status for each month, indicates whether we offered health coverage, and confirms if the employee was enrolled in this coverage.</a:t>
            </a:r>
          </a:p>
          <a:p>
            <a:endParaRPr lang="en-US" dirty="0"/>
          </a:p>
          <a:p>
            <a:r>
              <a:rPr lang="en-US" dirty="0"/>
              <a:t>The form requires specific codes that correspond to various situations, such as changes in an employee's status, alterations in the offers of coverage, or adjustments in the employee's contribution to the cost. It's essential to use the correct codes to accurately reflect the circumstances for each employee.</a:t>
            </a:r>
          </a:p>
          <a:p>
            <a:endParaRPr lang="en-US" dirty="0"/>
          </a:p>
          <a:p>
            <a:r>
              <a:rPr lang="en-US" dirty="0"/>
              <a:t>In the wake of COVID-19, many employers are facing additional complexities in their workforce, such as remote work arrangements, furloughs, and employment status changes. These factors can complicate the reporting process, making it more important than ever to stay diligent and up-to-date with the latest guidance and regulations.</a:t>
            </a:r>
          </a:p>
        </p:txBody>
      </p:sp>
      <p:sp>
        <p:nvSpPr>
          <p:cNvPr id="4" name="Slide Number Placeholder 3"/>
          <p:cNvSpPr>
            <a:spLocks noGrp="1"/>
          </p:cNvSpPr>
          <p:nvPr>
            <p:ph type="sldNum" sz="quarter" idx="5"/>
          </p:nvPr>
        </p:nvSpPr>
        <p:spPr/>
        <p:txBody>
          <a:bodyPr/>
          <a:lstStyle/>
          <a:p>
            <a:fld id="{4C1125F9-5E45-430F-A9CB-F131EBE3B45B}" type="slidenum">
              <a:rPr lang="en-US" smtClean="0"/>
              <a:t>28</a:t>
            </a:fld>
            <a:endParaRPr lang="en-US"/>
          </a:p>
        </p:txBody>
      </p:sp>
    </p:spTree>
    <p:extLst>
      <p:ext uri="{BB962C8B-B14F-4D97-AF65-F5344CB8AC3E}">
        <p14:creationId xmlns:p14="http://schemas.microsoft.com/office/powerpoint/2010/main" val="37198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In order to know how to report an offer of coverage it is important to identify common mistakes with Form 1095-C reporting. </a:t>
            </a:r>
          </a:p>
          <a:p>
            <a:endParaRPr lang="en-US" dirty="0"/>
          </a:p>
          <a:p>
            <a:r>
              <a:rPr lang="en-US" dirty="0"/>
              <a:t>First one is really the foundation, do you have written process and procedures for completing ACA reporting?  How do monitor your ACA Compliance practices?  Many employers indicate they have a policy “somewhere”, but not exactly sure where it is located.   Having these types of documents updated annually will help ensure you are current with ACA compliance practices.  Not to mention it could be helpful in the case you were audited by the IRS.   </a:t>
            </a:r>
          </a:p>
          <a:p>
            <a:endParaRPr lang="en-US" dirty="0"/>
          </a:p>
          <a:p>
            <a:r>
              <a:rPr lang="en-US" dirty="0"/>
              <a:t>Several situations can lead to inaccurate reporting, we are going to touch on a few of them: </a:t>
            </a:r>
          </a:p>
          <a:p>
            <a:endParaRPr lang="en-US" dirty="0"/>
          </a:p>
          <a:p>
            <a:r>
              <a:rPr lang="en-US" dirty="0"/>
              <a:t>Tracking hours, how do you identify if an employee averaged 130 hours or more a month? If you don’t track hours how do you know which employees meet the ACA “full time employee” criteria? Tracking can be tricky, considering you have two methods to track hours under ACA; monthly measurement method or look-back period method.  To make it even more complicated there are rules for tracking employees that are new hires compared to ongoing.  Then there are considerations given for seasonal employees, adjuncts, employees with stipend pay, and the list goes on.  </a:t>
            </a:r>
          </a:p>
          <a:p>
            <a:endParaRPr lang="en-US" dirty="0"/>
          </a:p>
          <a:p>
            <a:r>
              <a:rPr lang="en-US" dirty="0"/>
              <a:t>General Coding errors for lines 14, 15 and 16 in part II on the 1095-C are where we see common mistakes.  Understanding what each line represents as well as understanding the acceptable code combinations is important. </a:t>
            </a:r>
          </a:p>
          <a:p>
            <a:r>
              <a:rPr lang="en-US" dirty="0"/>
              <a:t>	</a:t>
            </a:r>
          </a:p>
          <a:p>
            <a:r>
              <a:rPr lang="en-US" dirty="0"/>
              <a:t>Understand the risks of over reporting. If you code an employee’s 1095-C to indicate they were full time, but they were not full time according to ACA then you could jeopardize the employee’s ability to obtain or to keep a premium tax credit subsidy for Marketplace coverage.   </a:t>
            </a:r>
          </a:p>
          <a:p>
            <a:endParaRPr lang="en-US" dirty="0"/>
          </a:p>
          <a:p>
            <a:r>
              <a:rPr lang="en-US" dirty="0"/>
              <a:t>The IRS has been cross-checking employer information.  Some employers have received a 226J letter (proposed penalty assessment letter) where the affordability safe harbor that was used appeared to not be applicable.  </a:t>
            </a:r>
          </a:p>
          <a:p>
            <a:endParaRPr lang="en-US" dirty="0"/>
          </a:p>
          <a:p>
            <a:r>
              <a:rPr lang="en-US" dirty="0"/>
              <a:t>You should be aware that as of 2021 there is no more Good Faith Relief.  This was originally included to give employers time to be familiar with the reporting process and form furnishment requirements.  This allowed some exemption to eligible employers from penalties for certain missing and inaccurate information.  Now that this “Good Faith Relief” has ended, the potential risk of penalties for incorrect forms or not providing forms has increased for you as the employer. </a:t>
            </a:r>
          </a:p>
          <a:p>
            <a:endParaRPr lang="en-US" dirty="0"/>
          </a:p>
          <a:p>
            <a:r>
              <a:rPr lang="en-US" dirty="0"/>
              <a:t>It is critically important to keep documentation.  This will be the evidence for you to provide to the IRS in case you need to substantiate you provided adequate and affordable coverage.  How to document should be included in your procedures.  </a:t>
            </a:r>
          </a:p>
        </p:txBody>
      </p:sp>
    </p:spTree>
    <p:extLst>
      <p:ext uri="{BB962C8B-B14F-4D97-AF65-F5344CB8AC3E}">
        <p14:creationId xmlns:p14="http://schemas.microsoft.com/office/powerpoint/2010/main" val="363116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ESB-9682-0524</a:t>
            </a:r>
          </a:p>
          <a:p>
            <a:pPr algn="l"/>
            <a:endParaRPr lang="en-US" b="0" i="0" dirty="0">
              <a:solidFill>
                <a:srgbClr val="212529"/>
              </a:solidFill>
              <a:effectLst/>
              <a:latin typeface="system-ui"/>
            </a:endParaRPr>
          </a:p>
          <a:p>
            <a:pPr algn="l"/>
            <a:r>
              <a:rPr lang="en-US" b="0" i="0" dirty="0">
                <a:solidFill>
                  <a:srgbClr val="212529"/>
                </a:solidFill>
                <a:effectLst/>
                <a:latin typeface="system-ui"/>
              </a:rPr>
              <a:t>Some of you might be here for the CE credits, which is great, but let's dive into why the ACA matters to you, outside of your CE obligation.</a:t>
            </a:r>
          </a:p>
          <a:p>
            <a:pPr algn="l"/>
            <a:endParaRPr lang="en-US" b="0" i="0" dirty="0">
              <a:solidFill>
                <a:srgbClr val="212529"/>
              </a:solidFill>
              <a:effectLst/>
              <a:latin typeface="system-ui"/>
            </a:endParaRPr>
          </a:p>
          <a:p>
            <a:pPr algn="l"/>
            <a:r>
              <a:rPr lang="en-US" b="0" i="0" dirty="0">
                <a:solidFill>
                  <a:srgbClr val="212529"/>
                </a:solidFill>
                <a:effectLst/>
                <a:latin typeface="system-ui"/>
              </a:rPr>
              <a:t>As CPAs, whether working for clients or within a company, the ACA impacts your role. </a:t>
            </a:r>
          </a:p>
          <a:p>
            <a:pPr algn="l"/>
            <a:endParaRPr lang="en-US" b="0" i="0" dirty="0">
              <a:solidFill>
                <a:srgbClr val="212529"/>
              </a:solidFill>
              <a:effectLst/>
              <a:latin typeface="system-ui"/>
            </a:endParaRPr>
          </a:p>
          <a:p>
            <a:pPr algn="l"/>
            <a:r>
              <a:rPr lang="en-US" b="0" i="0" dirty="0">
                <a:solidFill>
                  <a:srgbClr val="212529"/>
                </a:solidFill>
                <a:effectLst/>
                <a:latin typeface="system-ui"/>
              </a:rPr>
              <a:t>Quick show of hands—who's had a client inquire about the ACA?</a:t>
            </a:r>
          </a:p>
          <a:p>
            <a:pPr algn="l"/>
            <a:endParaRPr lang="en-US" b="0" i="0" dirty="0">
              <a:solidFill>
                <a:srgbClr val="212529"/>
              </a:solidFill>
              <a:effectLst/>
              <a:latin typeface="system-ui"/>
            </a:endParaRPr>
          </a:p>
          <a:p>
            <a:pPr algn="l"/>
            <a:r>
              <a:rPr lang="en-US" b="0" i="0" dirty="0">
                <a:solidFill>
                  <a:srgbClr val="212529"/>
                </a:solidFill>
                <a:effectLst/>
                <a:latin typeface="system-ui"/>
              </a:rPr>
              <a:t>Without your guidance on the ACA, clients will turn elsewhere for support.</a:t>
            </a:r>
          </a:p>
          <a:p>
            <a:pPr algn="l"/>
            <a:endParaRPr lang="en-US" b="0" i="0" dirty="0">
              <a:solidFill>
                <a:srgbClr val="212529"/>
              </a:solidFill>
              <a:effectLst/>
              <a:latin typeface="system-ui"/>
            </a:endParaRPr>
          </a:p>
          <a:p>
            <a:pPr algn="l"/>
            <a:r>
              <a:rPr lang="en-US" b="0" i="0" dirty="0">
                <a:solidFill>
                  <a:srgbClr val="212529"/>
                </a:solidFill>
                <a:effectLst/>
                <a:latin typeface="system-ui"/>
              </a:rPr>
              <a:t>Compliance with the ACA employer mandate is a common struggle, evidenced by the IRS penalty letters I see regularly.</a:t>
            </a:r>
          </a:p>
          <a:p>
            <a:pPr algn="l"/>
            <a:endParaRPr lang="en-US" b="0" i="0" dirty="0">
              <a:solidFill>
                <a:srgbClr val="212529"/>
              </a:solidFill>
              <a:effectLst/>
              <a:latin typeface="system-ui"/>
            </a:endParaRPr>
          </a:p>
          <a:p>
            <a:pPr algn="l"/>
            <a:r>
              <a:rPr lang="en-US" b="0" i="0" dirty="0">
                <a:solidFill>
                  <a:srgbClr val="212529"/>
                </a:solidFill>
                <a:effectLst/>
                <a:latin typeface="system-ui"/>
              </a:rPr>
              <a:t>Many are unsure about the correct IRS codes and filing procedures. Today, we'll address these uncertainties and provide resources for clarity.</a:t>
            </a:r>
          </a:p>
          <a:p>
            <a:pPr algn="l"/>
            <a:endParaRPr lang="en-US" b="0" i="0" dirty="0">
              <a:solidFill>
                <a:srgbClr val="212529"/>
              </a:solidFill>
              <a:effectLst/>
              <a:latin typeface="system-ui"/>
            </a:endParaRPr>
          </a:p>
          <a:p>
            <a:pPr algn="l"/>
            <a:r>
              <a:rPr lang="en-US" b="0" i="0" dirty="0">
                <a:solidFill>
                  <a:srgbClr val="212529"/>
                </a:solidFill>
                <a:effectLst/>
                <a:latin typeface="system-ui"/>
              </a:rPr>
              <a:t>The ACA compliance learning curve is steep, so partnering with a specialist is key. You don't have to be the ACA expert—just have the right partner to support your clients and protect your business from losing out to competitors.</a:t>
            </a:r>
          </a:p>
        </p:txBody>
      </p:sp>
      <p:sp>
        <p:nvSpPr>
          <p:cNvPr id="4" name="Slide Number Placeholder 3"/>
          <p:cNvSpPr>
            <a:spLocks noGrp="1"/>
          </p:cNvSpPr>
          <p:nvPr>
            <p:ph type="sldNum" sz="quarter" idx="5"/>
          </p:nvPr>
        </p:nvSpPr>
        <p:spPr/>
        <p:txBody>
          <a:bodyPr/>
          <a:lstStyle/>
          <a:p>
            <a:fld id="{4C1125F9-5E45-430F-A9CB-F131EBE3B45B}" type="slidenum">
              <a:rPr lang="en-US" smtClean="0"/>
              <a:t>3</a:t>
            </a:fld>
            <a:endParaRPr lang="en-US"/>
          </a:p>
        </p:txBody>
      </p:sp>
    </p:spTree>
    <p:extLst>
      <p:ext uri="{BB962C8B-B14F-4D97-AF65-F5344CB8AC3E}">
        <p14:creationId xmlns:p14="http://schemas.microsoft.com/office/powerpoint/2010/main" val="666762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30</a:t>
            </a:fld>
            <a:endParaRPr lang="en-US"/>
          </a:p>
        </p:txBody>
      </p:sp>
    </p:spTree>
    <p:extLst>
      <p:ext uri="{BB962C8B-B14F-4D97-AF65-F5344CB8AC3E}">
        <p14:creationId xmlns:p14="http://schemas.microsoft.com/office/powerpoint/2010/main" val="415806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31</a:t>
            </a:fld>
            <a:endParaRPr lang="en-US"/>
          </a:p>
        </p:txBody>
      </p:sp>
    </p:spTree>
    <p:extLst>
      <p:ext uri="{BB962C8B-B14F-4D97-AF65-F5344CB8AC3E}">
        <p14:creationId xmlns:p14="http://schemas.microsoft.com/office/powerpoint/2010/main" val="149164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ESB-9682-0524</a:t>
            </a:r>
          </a:p>
          <a:p>
            <a:pPr defTabSz="966612">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r>
              <a:rPr lang="en-US" sz="1200" dirty="0">
                <a:latin typeface="Calibri" panose="020F0502020204030204" pitchFamily="34" charset="0"/>
                <a:ea typeface="Calibri" panose="020F0502020204030204" pitchFamily="34" charset="0"/>
                <a:cs typeface="Times New Roman" panose="02020603050405020304" pitchFamily="18" charset="0"/>
              </a:rPr>
              <a:t>This example shows an employee working full time during May – September as a seasonal employee.  After the end of their seasonal employee position they immediately take on a permanent part time position.  They work 4 hours a day with a few months where they had worked 8 hours a day for 4 days in the month.  Seems reasonable that this employee would be part-time.  The math tells a different story.  </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32</a:t>
            </a:fld>
            <a:endParaRPr lang="en-US"/>
          </a:p>
        </p:txBody>
      </p:sp>
    </p:spTree>
    <p:extLst>
      <p:ext uri="{BB962C8B-B14F-4D97-AF65-F5344CB8AC3E}">
        <p14:creationId xmlns:p14="http://schemas.microsoft.com/office/powerpoint/2010/main" val="560005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From a practical standpoint, using the Monthly Measurement Period Method may be more challenging for employers to administer than the Look Back Measurement Period Method if the employer has any variable-hour employees. The Look Back Measurement Period Method would allow an employer to line up the Stability Period with the plan year, for example, and avoid potentially having to move employees in and out of coverage on a monthly basis. The Monthly Measurement Period Method could also create a challenge if the employer does not know how many hours a certain employee will work in the upcoming month. Let’s say the employer thought the employee was going to work 100 during the month but, by the end of the month, it turned out the employee actually worked 140 hours. At that point it is too late to offer coverage for the month that has just ended.</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33</a:t>
            </a:fld>
            <a:endParaRPr lang="en-US"/>
          </a:p>
        </p:txBody>
      </p:sp>
    </p:spTree>
    <p:extLst>
      <p:ext uri="{BB962C8B-B14F-4D97-AF65-F5344CB8AC3E}">
        <p14:creationId xmlns:p14="http://schemas.microsoft.com/office/powerpoint/2010/main" val="2527330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34</a:t>
            </a:fld>
            <a:endParaRPr lang="en-US"/>
          </a:p>
        </p:txBody>
      </p:sp>
    </p:spTree>
    <p:extLst>
      <p:ext uri="{BB962C8B-B14F-4D97-AF65-F5344CB8AC3E}">
        <p14:creationId xmlns:p14="http://schemas.microsoft.com/office/powerpoint/2010/main" val="305105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We were recently asked to consult with a group that was using a module in their benefits enrollment. During a review of their forms, we consistently found invalid code combinations when an employee terminated. Here’s an example:</a:t>
            </a:r>
          </a:p>
          <a:p>
            <a:endParaRPr lang="en-US" dirty="0"/>
          </a:p>
          <a:p>
            <a:r>
              <a:rPr lang="en-US" dirty="0"/>
              <a:t>Employee terminated in February.  This employee had coverage until the end of the month.  The Form 1095-C Section II coding for the month of February was as follows 1H/Blank/2C for lines 14, 15 and 16,</a:t>
            </a:r>
          </a:p>
          <a:p>
            <a:pPr marL="181240" indent="-181240">
              <a:buFont typeface="Arial" panose="020B0604020202020204" pitchFamily="34" charset="0"/>
              <a:buChar char="•"/>
            </a:pPr>
            <a:r>
              <a:rPr lang="en-US" dirty="0"/>
              <a:t>Line 14:  1H (meaning no offer)</a:t>
            </a:r>
          </a:p>
          <a:p>
            <a:pPr marL="664546" lvl="1" indent="-181240">
              <a:buFont typeface="Arial" panose="020B0604020202020204" pitchFamily="34" charset="0"/>
              <a:buChar char="•"/>
            </a:pPr>
            <a:r>
              <a:rPr lang="en-US" dirty="0"/>
              <a:t>1A or 1E could be used as this employee still had an offer of coverage. However 1H/Blank/2C combination would not be a valid code combination according to IRS Form 1095-C instructions. </a:t>
            </a:r>
          </a:p>
          <a:p>
            <a:pPr marL="181240" indent="-181240">
              <a:buFont typeface="Arial" panose="020B0604020202020204" pitchFamily="34" charset="0"/>
              <a:buChar char="•"/>
            </a:pPr>
            <a:r>
              <a:rPr lang="en-US" dirty="0"/>
              <a:t>Line 15:  Blank</a:t>
            </a:r>
          </a:p>
          <a:p>
            <a:pPr marL="664546" lvl="1" indent="-181240">
              <a:buFont typeface="Arial" panose="020B0604020202020204" pitchFamily="34" charset="0"/>
              <a:buChar char="•"/>
            </a:pPr>
            <a:r>
              <a:rPr lang="en-US" dirty="0"/>
              <a:t>This is correct for 1A in line 14, however if the employer uses 1E as the offer code line 15 should show the medical plan rate for the lowest cost an employee would pay out of pocket.  </a:t>
            </a:r>
          </a:p>
          <a:p>
            <a:pPr marL="181240" indent="-181240">
              <a:buFont typeface="Arial" panose="020B0604020202020204" pitchFamily="34" charset="0"/>
              <a:buChar char="•"/>
            </a:pPr>
            <a:r>
              <a:rPr lang="en-US" dirty="0"/>
              <a:t>Line 16: 2C </a:t>
            </a:r>
          </a:p>
          <a:p>
            <a:pPr marL="664546" lvl="1" indent="-181240">
              <a:buFont typeface="Arial" panose="020B0604020202020204" pitchFamily="34" charset="0"/>
              <a:buChar char="•"/>
            </a:pPr>
            <a:r>
              <a:rPr lang="en-US" dirty="0"/>
              <a:t>Indicating the employee had coverage that month, which they did. </a:t>
            </a:r>
          </a:p>
          <a:p>
            <a:pPr marL="664546" lvl="1" indent="-181240">
              <a:buFont typeface="Arial" panose="020B0604020202020204" pitchFamily="34" charset="0"/>
              <a:buChar char="•"/>
            </a:pPr>
            <a:endParaRPr lang="en-US" dirty="0"/>
          </a:p>
          <a:p>
            <a:r>
              <a:rPr lang="en-US" dirty="0"/>
              <a:t>We’ll talk in a few minutes about the kind of penalty risk a small mistake like this can generate. First, though, let’s look at some other common ways employers are sabotaging their compliance.</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35</a:t>
            </a:fld>
            <a:endParaRPr lang="en-US"/>
          </a:p>
        </p:txBody>
      </p:sp>
    </p:spTree>
    <p:extLst>
      <p:ext uri="{BB962C8B-B14F-4D97-AF65-F5344CB8AC3E}">
        <p14:creationId xmlns:p14="http://schemas.microsoft.com/office/powerpoint/2010/main" val="420844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When it comes to ACA reporting, human error is a significant factor that often goes under the radar but can have substantial consequences. It's not uncommon for employers to format data incorrectly, which can lead to errors in the final reports submitted to the IRS.</a:t>
            </a:r>
          </a:p>
          <a:p>
            <a:endParaRPr lang="en-US" dirty="0"/>
          </a:p>
          <a:p>
            <a:r>
              <a:rPr lang="en-US" dirty="0"/>
              <a:t>Many of us rely on third-party companies to provide ACA reporting services. However, it's important to remember that these services often require us to format our data to fit their specific templates. This step is critical because any mistakes in data entry or formatting can carry through to the final report, leading to potential compliance issues.</a:t>
            </a:r>
          </a:p>
          <a:p>
            <a:endParaRPr lang="en-US" dirty="0"/>
          </a:p>
          <a:p>
            <a:r>
              <a:rPr lang="en-US" dirty="0"/>
              <a:t>The key takeaway here is that the output of our ACA reporting—the forms and information we submit to the IRS—is only as accurate as the data we import into these systems. This means that meticulous attention to detail is necessary when preparing our data for submission, whether we're doing it in-house or using a third-party service.</a:t>
            </a:r>
          </a:p>
        </p:txBody>
      </p:sp>
      <p:sp>
        <p:nvSpPr>
          <p:cNvPr id="4" name="Slide Number Placeholder 3"/>
          <p:cNvSpPr>
            <a:spLocks noGrp="1"/>
          </p:cNvSpPr>
          <p:nvPr>
            <p:ph type="sldNum" sz="quarter" idx="5"/>
          </p:nvPr>
        </p:nvSpPr>
        <p:spPr/>
        <p:txBody>
          <a:bodyPr/>
          <a:lstStyle/>
          <a:p>
            <a:fld id="{4C1125F9-5E45-430F-A9CB-F131EBE3B45B}" type="slidenum">
              <a:rPr lang="en-US" smtClean="0"/>
              <a:t>36</a:t>
            </a:fld>
            <a:endParaRPr lang="en-US"/>
          </a:p>
        </p:txBody>
      </p:sp>
    </p:spTree>
    <p:extLst>
      <p:ext uri="{BB962C8B-B14F-4D97-AF65-F5344CB8AC3E}">
        <p14:creationId xmlns:p14="http://schemas.microsoft.com/office/powerpoint/2010/main" val="2308069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a:p>
            <a:endParaRPr lang="en-US" dirty="0"/>
          </a:p>
          <a:p>
            <a:r>
              <a:rPr lang="en-US" dirty="0"/>
              <a:t>Each state may have different rules for how to handle this situation.  Follow company procedures to ensure correct communication and process is followed to comply with any company and/or state security data risk concerns. May even require legal counsel. </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37</a:t>
            </a:fld>
            <a:endParaRPr lang="en-US"/>
          </a:p>
        </p:txBody>
      </p:sp>
    </p:spTree>
    <p:extLst>
      <p:ext uri="{BB962C8B-B14F-4D97-AF65-F5344CB8AC3E}">
        <p14:creationId xmlns:p14="http://schemas.microsoft.com/office/powerpoint/2010/main" val="222259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Read slide.</a:t>
            </a:r>
          </a:p>
        </p:txBody>
      </p:sp>
    </p:spTree>
    <p:extLst>
      <p:ext uri="{BB962C8B-B14F-4D97-AF65-F5344CB8AC3E}">
        <p14:creationId xmlns:p14="http://schemas.microsoft.com/office/powerpoint/2010/main" val="2184717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39</a:t>
            </a:fld>
            <a:endParaRPr lang="en-US"/>
          </a:p>
        </p:txBody>
      </p:sp>
    </p:spTree>
    <p:extLst>
      <p:ext uri="{BB962C8B-B14F-4D97-AF65-F5344CB8AC3E}">
        <p14:creationId xmlns:p14="http://schemas.microsoft.com/office/powerpoint/2010/main" val="163647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ESB-9682-0524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4</a:t>
            </a:fld>
            <a:endParaRPr lang="en-US"/>
          </a:p>
        </p:txBody>
      </p:sp>
    </p:spTree>
    <p:extLst>
      <p:ext uri="{BB962C8B-B14F-4D97-AF65-F5344CB8AC3E}">
        <p14:creationId xmlns:p14="http://schemas.microsoft.com/office/powerpoint/2010/main" val="16278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One of the most concerning developments is that employers have received letters similar to what you see here. Imagine received a letter like this one, requesting that the calculations they to determine employee status in 2019 and 2020, three or four years ago.</a:t>
            </a:r>
          </a:p>
          <a:p>
            <a:endParaRPr lang="en-US" dirty="0"/>
          </a:p>
          <a:p>
            <a:r>
              <a:rPr lang="en-US" dirty="0"/>
              <a:t>Do you know how you calculated your employees’ hours three or four years ago? How confident are you that you can produce the level of proof, documentation, or authentication the IRS will required to keep you safe from penalty exposure?</a:t>
            </a:r>
          </a:p>
          <a:p>
            <a:endParaRPr lang="en-US" dirty="0"/>
          </a:p>
          <a:p>
            <a:r>
              <a:rPr lang="en-US" dirty="0"/>
              <a:t>This is a very real departure from the way the IRS has assessed penalties in the past, we have heard from employers they will find it challenging to substantiate those calculations, particularly if they’re using “free” options with no documentation.</a:t>
            </a:r>
          </a:p>
        </p:txBody>
      </p:sp>
    </p:spTree>
    <p:extLst>
      <p:ext uri="{BB962C8B-B14F-4D97-AF65-F5344CB8AC3E}">
        <p14:creationId xmlns:p14="http://schemas.microsoft.com/office/powerpoint/2010/main" val="284414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There are several indicators that the IRS is stepping up enforcement. The Biden administration recently requested $14.1 billion in discretionary funds aimed in part at improving their IT infrastructure and updating their processes for identifying ACA non-compliance. The IRS recently hired some 10,000 new employees, many of whom were hired specifically to perform audits for ACA non-compliance as part of their response to a 2020 report by the TREASURY INSPECTOR GENERAL FOR TAX ADMINISTRATION to assess more penalties for ACA non-compliance.</a:t>
            </a:r>
          </a:p>
          <a:p>
            <a:endParaRPr lang="en-US" dirty="0"/>
          </a:p>
          <a:p>
            <a:r>
              <a:rPr lang="en-US" dirty="0"/>
              <a:t>(The report specifically noted that of the $17 billion the IRS could have assessed for the cases in progress through 2019, only $749 million in penalties had actually been proposed. This has motivated the IRS to improve their penalty assessment processes.)</a:t>
            </a:r>
          </a:p>
          <a:p>
            <a:endParaRPr lang="en-US" dirty="0"/>
          </a:p>
          <a:p>
            <a:r>
              <a:rPr lang="en-US" dirty="0"/>
              <a:t>[compliance note: TIGTA report can be found here: https://www.treasury.gov/tigta/auditreports/2020reports/202043028fr.pdf and the specific numbers cited above are on page 3)</a:t>
            </a:r>
          </a:p>
          <a:p>
            <a:endParaRPr lang="en-US" dirty="0"/>
          </a:p>
        </p:txBody>
      </p:sp>
    </p:spTree>
    <p:extLst>
      <p:ext uri="{BB962C8B-B14F-4D97-AF65-F5344CB8AC3E}">
        <p14:creationId xmlns:p14="http://schemas.microsoft.com/office/powerpoint/2010/main" val="3051336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sz="1900" dirty="0">
                <a:latin typeface="Calibri" panose="020F0502020204030204" pitchFamily="34" charset="0"/>
                <a:ea typeface="Calibri" panose="020F0502020204030204" pitchFamily="34" charset="0"/>
              </a:rPr>
              <a:t>Every year, more and more employers find themselves facing stiff penalties from the IRS for their failure to comply with the reporting requirements of the Affordable Care Act, penalties they thought they could avoid by hiding behind the shield of the “good faith effort” relief. </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If you made your best-faith effort to properly and timely furnish and file Forms 1094 and 1095 in previous years, you may well have some protection from penalties for minor reporting errors with this relief, which was designed to give employers who made a good effort a bit of grace if the forms were incomplete or inaccurate. But if you, like some employers we’ve met, failed to furnish or timely file at all, you might find yourself holding an IRS penalty letter with no good faith effort relief to protect you.</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We recently worked with an employer in just that situation – they received Letter 226J from the IRS indicating they owed an Employer Shared Responsibility Payment (ESRP). The surprised employer appealed the assessment, only to have their penalty, which totals more than $100,000 for a single year of failing to file the forms, reaffirmed by the IRS. Even a thorough accounting of the efforts they made to remedy the failure and prevent future mistakes failed to sway the IRS, who said none of the contributing circumstances met the requirements of the good faith effort relief.</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The culprit? A simple combination of employee turnover, ambiguous departmental responsibilities, and business priority.</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You should note that while this employer was penalized in a year where good faith effort relief was offered, reporting requirements have only become more stringent. The IRS no long offers good faith effort relief for inaccurate or incomplete forms, and it is likely we will see an increase in the kind of enforcement this employer faced.</a:t>
            </a:r>
          </a:p>
          <a:p>
            <a:endParaRPr lang="en-US" dirty="0"/>
          </a:p>
          <a:p>
            <a:endParaRPr lang="en-US" dirty="0"/>
          </a:p>
          <a:p>
            <a:endParaRPr lang="en-US" dirty="0"/>
          </a:p>
        </p:txBody>
      </p:sp>
    </p:spTree>
    <p:extLst>
      <p:ext uri="{BB962C8B-B14F-4D97-AF65-F5344CB8AC3E}">
        <p14:creationId xmlns:p14="http://schemas.microsoft.com/office/powerpoint/2010/main" val="2331426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43</a:t>
            </a:fld>
            <a:endParaRPr lang="en-US"/>
          </a:p>
        </p:txBody>
      </p:sp>
    </p:spTree>
    <p:extLst>
      <p:ext uri="{BB962C8B-B14F-4D97-AF65-F5344CB8AC3E}">
        <p14:creationId xmlns:p14="http://schemas.microsoft.com/office/powerpoint/2010/main" val="360624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Read slide.</a:t>
            </a:r>
          </a:p>
          <a:p>
            <a:endParaRPr lang="en-US" dirty="0"/>
          </a:p>
        </p:txBody>
      </p:sp>
    </p:spTree>
    <p:extLst>
      <p:ext uri="{BB962C8B-B14F-4D97-AF65-F5344CB8AC3E}">
        <p14:creationId xmlns:p14="http://schemas.microsoft.com/office/powerpoint/2010/main" val="4244899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have issued forms (and subsequently reported to the IRS) about offers of coverage to more than 200k part-time employees who did not qualify as full-time under the law. This overreporting leads the IRS to believe that these employees qualified for an offer of coverage. If one was not made, and the employee received a premium tax credit, the IRS could issue a penalty assessment. This would result in headaches for your staff as they lose time and productivity making the case against a penalty assessment you should never have received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explanation for this that it is administratively too difficult to track hours to accurately determine ACA Full Time status, so sending forms to everyone will protect against this risk.  Another explanation is that reporting decisions were previously made at leadership or Board levels and there hasn’t been any motivation to update these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who think they’re taking a shortcut by issuing all employees a form are really just setting themselves up for frustration and more work down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this example. A school district insists on issuing a form to all 665 employees. Some 20% (142) of those employees are not full-time under the law and should have receive a form. Some of those employees go to the Marketplace and receive a premium tax credit, and because they are being reported as full-time, the employer is assessed a penalty. Now, members of the HR team are forced to research each employee in the list to prove they were not full-time, taking away valuable time from mission-critical tasks and putting pressure on the administrative staff.</a:t>
            </a:r>
          </a:p>
        </p:txBody>
      </p:sp>
    </p:spTree>
    <p:extLst>
      <p:ext uri="{BB962C8B-B14F-4D97-AF65-F5344CB8AC3E}">
        <p14:creationId xmlns:p14="http://schemas.microsoft.com/office/powerpoint/2010/main" val="1144529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With the end of good faith effort relief, the IRS is expected to more strictly enforce penalties for inaccurate forms. This is where overreporting could have real monetary consequences. The penalty for furnishing an inaccurate form to an employee is $310 per form. This stacks with an additional $310 penalty for filing that incorrect form with the IRS. In the example from our previous slide, the employer may avoid an A penalty, but still incur a more than $80k penalty for furnishing and filing inaccurate forms. </a:t>
            </a:r>
          </a:p>
        </p:txBody>
      </p:sp>
    </p:spTree>
    <p:extLst>
      <p:ext uri="{BB962C8B-B14F-4D97-AF65-F5344CB8AC3E}">
        <p14:creationId xmlns:p14="http://schemas.microsoft.com/office/powerpoint/2010/main" val="4183460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pPr defTabSz="966612">
              <a:defRPr/>
            </a:pPr>
            <a:r>
              <a:rPr lang="en-US" b="0" i="0" dirty="0">
                <a:solidFill>
                  <a:srgbClr val="4F6977"/>
                </a:solidFill>
                <a:effectLst/>
                <a:latin typeface="Proxima Nova"/>
              </a:rPr>
              <a:t>The IRS has announced that the ACA affordability percentage used to determine compliance with the employer mandate decreased from 9.12% in 2023 to 8.39% of the employee’s household income in 2024. In addition to making it more difficult to use the federal poverty level safe harbor, this will change the rate of pay and Form W-2 safe harbor calculations, and may mean that employees you were able to claim a safe harbor on for 2023 no longer qualify. Remember, the most significant impact of this change is on the population of employees who are offered but waive your employer-sponsored coverage. As we will review later, when any one of those employees works at a full-time level under ACA rules and obtains subsidized coverage in the Marketplace, they can trigger a potential ACA penalty for you. </a:t>
            </a:r>
            <a:r>
              <a:rPr lang="en-US" sz="1300" dirty="0"/>
              <a:t>This makes managing “B” penalty (affordability) liability more challenging for employers.</a:t>
            </a:r>
            <a:endParaRPr lang="en-US" dirty="0"/>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47</a:t>
            </a:fld>
            <a:endParaRPr lang="en-US"/>
          </a:p>
        </p:txBody>
      </p:sp>
    </p:spTree>
    <p:extLst>
      <p:ext uri="{BB962C8B-B14F-4D97-AF65-F5344CB8AC3E}">
        <p14:creationId xmlns:p14="http://schemas.microsoft.com/office/powerpoint/2010/main" val="1175601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48</a:t>
            </a:fld>
            <a:endParaRPr lang="en-US"/>
          </a:p>
        </p:txBody>
      </p:sp>
    </p:spTree>
    <p:extLst>
      <p:ext uri="{BB962C8B-B14F-4D97-AF65-F5344CB8AC3E}">
        <p14:creationId xmlns:p14="http://schemas.microsoft.com/office/powerpoint/2010/main" val="4126948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Now we come to the first of our three affordability safe harbor codes. In this scenario, you multiply the Box 1 wages from the employee’s Form W-2 by the annual affordability percentage. Then, you compare that number to the employee’s required annual contribution for the lowest-cost, employee-only plan.</a:t>
            </a:r>
          </a:p>
          <a:p>
            <a:endParaRPr lang="en-US" dirty="0"/>
          </a:p>
          <a:p>
            <a:r>
              <a:rPr lang="en-US" dirty="0"/>
              <a:t>If the employee’s required contribution is equal to or lower than the result of that calculation, you are eligible to use the W-2 affordability safe harbor. </a:t>
            </a:r>
          </a:p>
          <a:p>
            <a:endParaRPr lang="en-US" dirty="0"/>
          </a:p>
          <a:p>
            <a:r>
              <a:rPr lang="en-US" dirty="0"/>
              <a:t>Some employers find this method burdensome, because you must wait until you have the data required to fill out the W-2 before you can calculate this number. It’s worth remembering that Box 1 wages have certain pre-tax transactions excluded, so you cannot simply use their annual salary in this calculation. </a:t>
            </a:r>
          </a:p>
        </p:txBody>
      </p:sp>
      <p:sp>
        <p:nvSpPr>
          <p:cNvPr id="4" name="Slide Number Placeholder 3"/>
          <p:cNvSpPr>
            <a:spLocks noGrp="1"/>
          </p:cNvSpPr>
          <p:nvPr>
            <p:ph type="sldNum" sz="quarter" idx="5"/>
          </p:nvPr>
        </p:nvSpPr>
        <p:spPr/>
        <p:txBody>
          <a:bodyPr/>
          <a:lstStyle/>
          <a:p>
            <a:fld id="{B5E01C26-9DE0-4B1F-8E82-2D76F164060D}" type="slidenum">
              <a:rPr lang="en-US" smtClean="0"/>
              <a:t>49</a:t>
            </a:fld>
            <a:endParaRPr lang="en-US" dirty="0"/>
          </a:p>
        </p:txBody>
      </p:sp>
    </p:spTree>
    <p:extLst>
      <p:ext uri="{BB962C8B-B14F-4D97-AF65-F5344CB8AC3E}">
        <p14:creationId xmlns:p14="http://schemas.microsoft.com/office/powerpoint/2010/main" val="283273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Firstly, one approach is to offer a minimum value plan, often referred to as a "Bronze" plan, to all employees. This includes part-time, seasonal, or variable hour workers, such as substitutes. This ensures that every member of our team has access to essential health coverage.</a:t>
            </a:r>
          </a:p>
          <a:p>
            <a:endParaRPr lang="en-US" dirty="0"/>
          </a:p>
          <a:p>
            <a:r>
              <a:rPr lang="en-US" dirty="0"/>
              <a:t>Another method is to offer benefits based on Full-Time Equivalency. This means that benefits are tailored according to the number of hours an employee works, ensuring that full-time employees receive a full suite of benefits, with part-time employees receiving a proportional amount.</a:t>
            </a:r>
          </a:p>
          <a:p>
            <a:endParaRPr lang="en-US" dirty="0"/>
          </a:p>
          <a:p>
            <a:r>
              <a:rPr lang="en-US" dirty="0"/>
              <a:t>We can also choose to offer benefits based on an employee's contract, their specific position, or the bargaining unit they belong to. This allows for benefits to be customized and negotiated, reflecting the unique needs and contributions of different groups within our organization.</a:t>
            </a:r>
          </a:p>
          <a:p>
            <a:endParaRPr lang="en-US" dirty="0"/>
          </a:p>
          <a:p>
            <a:r>
              <a:rPr lang="en-US" dirty="0"/>
              <a:t>Another option is to offer benefits to all employees but to pro-rate the employer's contribution. This means that while all employees can receive benefits, the amount that the company pays towards those benefits is adjusted based on factors such as hours worked or job status.</a:t>
            </a:r>
          </a:p>
          <a:p>
            <a:endParaRPr lang="en-US" dirty="0"/>
          </a:p>
          <a:p>
            <a:r>
              <a:rPr lang="en-US" dirty="0"/>
              <a:t>Lastly, we're not limited to traditional methods. We can explore innovative approaches to benefits administration. This could involve unique wellness programs, flexible spending accounts, or other creative solutions that meet the needs of our diverse workforce.</a:t>
            </a:r>
          </a:p>
        </p:txBody>
      </p:sp>
      <p:sp>
        <p:nvSpPr>
          <p:cNvPr id="4" name="Slide Number Placeholder 3"/>
          <p:cNvSpPr>
            <a:spLocks noGrp="1"/>
          </p:cNvSpPr>
          <p:nvPr>
            <p:ph type="sldNum" sz="quarter" idx="5"/>
          </p:nvPr>
        </p:nvSpPr>
        <p:spPr/>
        <p:txBody>
          <a:bodyPr/>
          <a:lstStyle/>
          <a:p>
            <a:fld id="{4C1125F9-5E45-430F-A9CB-F131EBE3B45B}" type="slidenum">
              <a:rPr lang="en-US" smtClean="0"/>
              <a:t>5</a:t>
            </a:fld>
            <a:endParaRPr lang="en-US"/>
          </a:p>
        </p:txBody>
      </p:sp>
    </p:spTree>
    <p:extLst>
      <p:ext uri="{BB962C8B-B14F-4D97-AF65-F5344CB8AC3E}">
        <p14:creationId xmlns:p14="http://schemas.microsoft.com/office/powerpoint/2010/main" val="2066039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This code is tricky, there’s no denying that. Not only is the calculation different based on whether your employee resides  in the CONUS or in Alaska or Hawaii, you have  the option to use the federal poverty level in effect on the first day of the plan year, or to use the federal poverty level in effect six months prior to the first day of your plan year. </a:t>
            </a:r>
          </a:p>
          <a:p>
            <a:endParaRPr lang="en-US" dirty="0"/>
          </a:p>
          <a:p>
            <a:r>
              <a:rPr lang="en-US" dirty="0"/>
              <a:t>For example, a plan that begins in 2023 would use the 9.12% to calculate affordability  For calendar year you would use the prior year federal poverty level; 13,590 (for 2022)* 9.12% = 103.28/month.  If it is a non-calendar year then you would use current year federal poverty level; $14,580 (for 2023) * 9.12% = $110.81/month.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shift gears for just a moment. As an employer, you might be looking ahead to your next plan year, trying to determine what rates will comply with the law’s affordability requirements. For calendar year plans beginning January 1, 2024, the maximum monthly contribution is $101.94. </a:t>
            </a:r>
          </a:p>
          <a:p>
            <a:endParaRPr lang="en-US" dirty="0"/>
          </a:p>
          <a:p>
            <a:endParaRPr lang="en-US" dirty="0"/>
          </a:p>
          <a:p>
            <a:r>
              <a:rPr lang="en-US" dirty="0"/>
              <a:t>Read slide.</a:t>
            </a:r>
          </a:p>
        </p:txBody>
      </p:sp>
      <p:sp>
        <p:nvSpPr>
          <p:cNvPr id="4" name="Slide Number Placeholder 3"/>
          <p:cNvSpPr>
            <a:spLocks noGrp="1"/>
          </p:cNvSpPr>
          <p:nvPr>
            <p:ph type="sldNum" sz="quarter" idx="5"/>
          </p:nvPr>
        </p:nvSpPr>
        <p:spPr/>
        <p:txBody>
          <a:bodyPr/>
          <a:lstStyle/>
          <a:p>
            <a:fld id="{B5E01C26-9DE0-4B1F-8E82-2D76F164060D}" type="slidenum">
              <a:rPr lang="en-US" smtClean="0"/>
              <a:t>50</a:t>
            </a:fld>
            <a:endParaRPr lang="en-US" dirty="0"/>
          </a:p>
        </p:txBody>
      </p:sp>
    </p:spTree>
    <p:extLst>
      <p:ext uri="{BB962C8B-B14F-4D97-AF65-F5344CB8AC3E}">
        <p14:creationId xmlns:p14="http://schemas.microsoft.com/office/powerpoint/2010/main" val="3705058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The hardest part of this safe harbor is knowing what rate of pay to use. But Jessica, rate of pay is super straightforward. This is their wage, that’s the number!</a:t>
            </a:r>
          </a:p>
          <a:p>
            <a:endParaRPr lang="en-US" dirty="0"/>
          </a:p>
          <a:p>
            <a:r>
              <a:rPr lang="en-US" dirty="0"/>
              <a:t>The law is very clear that for any employee who had a change in their rate of pay during the year, you have to use the rate of pay that’s most advantageous to them. In short, you have to use the lower amount. </a:t>
            </a:r>
          </a:p>
          <a:p>
            <a:endParaRPr lang="en-US" dirty="0"/>
          </a:p>
          <a:p>
            <a:r>
              <a:rPr lang="en-US" dirty="0"/>
              <a:t>Here’s what the law says, in all of its legalese: you must use the lower of “the employee’s hourly rate of pay as of the first day of the coverage period (generally the first day of the plan year)</a:t>
            </a:r>
          </a:p>
          <a:p>
            <a:r>
              <a:rPr lang="en-US" dirty="0"/>
              <a:t>or the employee’s lowest hourly rate of pay during the calendar month.”</a:t>
            </a:r>
          </a:p>
          <a:p>
            <a:endParaRPr lang="en-US" dirty="0"/>
          </a:p>
          <a:p>
            <a:r>
              <a:rPr lang="en-US" dirty="0"/>
              <a:t>In plainer speech, you have to look at the employee’s hourly rate of pay on the first day of the coverage period. Then, look at the lowest rate of pay during the calendar month you’re reporting on. Whichever number is lower is the number you have to use in your calculation.</a:t>
            </a:r>
            <a:br>
              <a:rPr lang="en-US" dirty="0"/>
            </a:br>
            <a:br>
              <a:rPr lang="en-US" dirty="0"/>
            </a:br>
            <a:r>
              <a:rPr lang="en-US" dirty="0"/>
              <a:t>This same standard is applied to the monthly salary of a non-hourly employee. If the monthly salary is reduced, including for a reduction of hours, the safe harbor is not available.</a:t>
            </a:r>
          </a:p>
        </p:txBody>
      </p:sp>
      <p:sp>
        <p:nvSpPr>
          <p:cNvPr id="4" name="Slide Number Placeholder 3"/>
          <p:cNvSpPr>
            <a:spLocks noGrp="1"/>
          </p:cNvSpPr>
          <p:nvPr>
            <p:ph type="sldNum" sz="quarter" idx="5"/>
          </p:nvPr>
        </p:nvSpPr>
        <p:spPr/>
        <p:txBody>
          <a:bodyPr/>
          <a:lstStyle/>
          <a:p>
            <a:fld id="{B5E01C26-9DE0-4B1F-8E82-2D76F164060D}" type="slidenum">
              <a:rPr lang="en-US" smtClean="0"/>
              <a:t>51</a:t>
            </a:fld>
            <a:endParaRPr lang="en-US" dirty="0"/>
          </a:p>
        </p:txBody>
      </p:sp>
    </p:spTree>
    <p:extLst>
      <p:ext uri="{BB962C8B-B14F-4D97-AF65-F5344CB8AC3E}">
        <p14:creationId xmlns:p14="http://schemas.microsoft.com/office/powerpoint/2010/main" val="2319912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679575"/>
            <a:ext cx="8062913" cy="4535488"/>
          </a:xfrm>
          <a:prstGeom prst="rect">
            <a:avLst/>
          </a:prstGeom>
        </p:spPr>
      </p:sp>
      <p:sp>
        <p:nvSpPr>
          <p:cNvPr id="3" name="Notes Placeholder 2"/>
          <p:cNvSpPr>
            <a:spLocks noGrp="1"/>
          </p:cNvSpPr>
          <p:nvPr>
            <p:ph type="body" idx="1"/>
          </p:nvPr>
        </p:nvSpPr>
        <p:spPr>
          <a:xfrm>
            <a:off x="438912" y="6468810"/>
            <a:ext cx="3511296" cy="5292663"/>
          </a:xfrm>
          <a:prstGeom prst="rect">
            <a:avLst/>
          </a:prstGeom>
        </p:spPr>
        <p:txBody>
          <a:bodyPr/>
          <a:lstStyle/>
          <a:p>
            <a:r>
              <a:rPr lang="en-US" dirty="0"/>
              <a:t>ESB-9682-0524</a:t>
            </a:r>
          </a:p>
          <a:p>
            <a:endParaRPr lang="en-US" dirty="0"/>
          </a:p>
          <a:p>
            <a:r>
              <a:rPr lang="en-US" dirty="0"/>
              <a:t>For more than half a decade, employers have been filling out required ACA forms, sending them to employees, and filing those forms with the IRS. And for employers with fewer than 250 forms, that filing process could be fairly straightforward – they had the option to print the forms and mail them off. New regulations, though, mean that this process will become more involved when employers file their 2023 tax year forms in early 2024.</a:t>
            </a:r>
          </a:p>
          <a:p>
            <a:r>
              <a:rPr lang="en-US" dirty="0"/>
              <a:t>Recently issued final regulations implement Section 2301  of the Taxpayer First Act and will dramatically expand the electronic filing rules. Under the new regulations, any employer who files 10 or more aggregate returns will now be required to file electronically. This change could prove challenging to many employers who have previously relied on the ability to file paper copies and who may not have updated systems in place to comply with the new requirements.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small employers find it challenging to have the resources to setup electronic filing for ACA.  If an employer does not have an electronic filing solution set up, they will want to either complete the process to complete within their organization or work with a third party to help with their ACA filing including their electronic submission.  [The good news is ACAChamp is a solution to not only filing electronically but also designed to simplify the complex compliance and cost-management challenges employers face.  I have included a brochure in your handouts for your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note: </a:t>
            </a:r>
            <a:r>
              <a:rPr lang="en-US" sz="1800" dirty="0">
                <a:effectLst/>
                <a:latin typeface="Segoe UI" panose="020B0502040204020203" pitchFamily="34" charset="0"/>
              </a:rPr>
              <a:t>The information in the slide and notes with [ ] is only to be used when promotion of the service is permissible. ]</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485967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53</a:t>
            </a:fld>
            <a:endParaRPr lang="en-US"/>
          </a:p>
        </p:txBody>
      </p:sp>
    </p:spTree>
    <p:extLst>
      <p:ext uri="{BB962C8B-B14F-4D97-AF65-F5344CB8AC3E}">
        <p14:creationId xmlns:p14="http://schemas.microsoft.com/office/powerpoint/2010/main" val="273863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ESB-9682-0324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54</a:t>
            </a:fld>
            <a:endParaRPr lang="en-US"/>
          </a:p>
        </p:txBody>
      </p:sp>
    </p:spTree>
    <p:extLst>
      <p:ext uri="{BB962C8B-B14F-4D97-AF65-F5344CB8AC3E}">
        <p14:creationId xmlns:p14="http://schemas.microsoft.com/office/powerpoint/2010/main" val="3352332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55</a:t>
            </a:fld>
            <a:endParaRPr lang="en-US"/>
          </a:p>
        </p:txBody>
      </p:sp>
    </p:spTree>
    <p:extLst>
      <p:ext uri="{BB962C8B-B14F-4D97-AF65-F5344CB8AC3E}">
        <p14:creationId xmlns:p14="http://schemas.microsoft.com/office/powerpoint/2010/main" val="1356918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C1125F9-5E45-430F-A9CB-F131EBE3B45B}" type="slidenum">
              <a:rPr lang="en-US" smtClean="0"/>
              <a:t>56</a:t>
            </a:fld>
            <a:endParaRPr lang="en-US"/>
          </a:p>
        </p:txBody>
      </p:sp>
    </p:spTree>
    <p:extLst>
      <p:ext uri="{BB962C8B-B14F-4D97-AF65-F5344CB8AC3E}">
        <p14:creationId xmlns:p14="http://schemas.microsoft.com/office/powerpoint/2010/main" val="420097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lumMod val="65000"/>
                  <a:lumOff val="35000"/>
                </a:schemeClr>
              </a:solidFill>
            </a:endParaRPr>
          </a:p>
          <a:p>
            <a:pPr defTabSz="904192">
              <a:defRPr/>
            </a:pPr>
            <a:r>
              <a:rPr lang="en-US" dirty="0">
                <a:solidFill>
                  <a:schemeClr val="tx1"/>
                </a:solidFill>
              </a:rPr>
              <a:t>E</a:t>
            </a:r>
            <a:r>
              <a:rPr lang="en-US" dirty="0">
                <a:solidFill>
                  <a:srgbClr val="000000"/>
                </a:solidFill>
              </a:rPr>
              <a:t>mployers are encouraged to offer health coverage primarily through the application of the Employer Mandate Penalty.  This is also sometimes referred</a:t>
            </a:r>
            <a:r>
              <a:rPr lang="en-US" baseline="0" dirty="0">
                <a:solidFill>
                  <a:srgbClr val="000000"/>
                </a:solidFill>
              </a:rPr>
              <a:t> to as </a:t>
            </a:r>
            <a:r>
              <a:rPr lang="en-US" dirty="0">
                <a:solidFill>
                  <a:srgbClr val="000000"/>
                </a:solidFill>
              </a:rPr>
              <a:t>the employer shared</a:t>
            </a:r>
            <a:r>
              <a:rPr lang="en-US" baseline="0" dirty="0">
                <a:solidFill>
                  <a:srgbClr val="000000"/>
                </a:solidFill>
              </a:rPr>
              <a:t> </a:t>
            </a:r>
            <a:r>
              <a:rPr lang="en-US" dirty="0">
                <a:solidFill>
                  <a:srgbClr val="000000"/>
                </a:solidFill>
              </a:rPr>
              <a:t>responsibility provision or the play</a:t>
            </a:r>
            <a:r>
              <a:rPr lang="en-US" baseline="0" dirty="0">
                <a:solidFill>
                  <a:srgbClr val="000000"/>
                </a:solidFill>
              </a:rPr>
              <a:t> or pay mandate.</a:t>
            </a:r>
            <a:endParaRPr lang="en-US" dirty="0">
              <a:solidFill>
                <a:schemeClr val="tx1">
                  <a:lumMod val="65000"/>
                  <a:lumOff val="35000"/>
                </a:schemeClr>
              </a:solidFill>
            </a:endParaRPr>
          </a:p>
          <a:p>
            <a:pPr defTabSz="904192">
              <a:defRPr/>
            </a:pPr>
            <a:endParaRPr lang="en-US" dirty="0">
              <a:solidFill>
                <a:schemeClr val="tx1">
                  <a:lumMod val="65000"/>
                  <a:lumOff val="35000"/>
                </a:schemeClr>
              </a:solidFill>
            </a:endParaRPr>
          </a:p>
          <a:p>
            <a:r>
              <a:rPr lang="en-US" dirty="0">
                <a:latin typeface="+mn-lt"/>
                <a:cs typeface="+mn-cs"/>
              </a:rPr>
              <a:t>L</a:t>
            </a:r>
            <a:r>
              <a:rPr lang="en-US" dirty="0">
                <a:latin typeface="Arial" charset="0"/>
                <a:cs typeface="Arial" charset="0"/>
              </a:rPr>
              <a:t>arge employers that do not offer health coverage to full-time employees and their dependents, or offer coverage that is “unaffordable” or “inadequate”, and have at least one employee enroll in Exchange </a:t>
            </a:r>
            <a:r>
              <a:rPr lang="en-US" dirty="0"/>
              <a:t>(Marketplace)</a:t>
            </a:r>
            <a:r>
              <a:rPr lang="en-US" dirty="0">
                <a:latin typeface="Arial" charset="0"/>
                <a:cs typeface="Arial" charset="0"/>
              </a:rPr>
              <a:t> coverage and qualify for a federal premium tax credit or cost-sharing reduction, must pay a penalty.  The idea is that an employer does not have to offer coverage, but if the employer doesn’t provide adequate and affordable coverage, and instead the employee receives a tax credit to purchase coverage, then the employer must share in the responsibility by</a:t>
            </a:r>
            <a:r>
              <a:rPr lang="en-US" baseline="0" dirty="0">
                <a:latin typeface="Arial" charset="0"/>
                <a:cs typeface="Arial" charset="0"/>
              </a:rPr>
              <a:t> paying </a:t>
            </a:r>
            <a:r>
              <a:rPr lang="en-US" dirty="0">
                <a:latin typeface="Arial" charset="0"/>
                <a:cs typeface="Arial" charset="0"/>
              </a:rPr>
              <a:t>a penalty.</a:t>
            </a: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6</a:t>
            </a:fld>
            <a:endParaRPr lang="en-US"/>
          </a:p>
        </p:txBody>
      </p:sp>
    </p:spTree>
    <p:extLst>
      <p:ext uri="{BB962C8B-B14F-4D97-AF65-F5344CB8AC3E}">
        <p14:creationId xmlns:p14="http://schemas.microsoft.com/office/powerpoint/2010/main" val="125784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r>
              <a:rPr lang="en-US" dirty="0"/>
              <a:t>Today, we're going to clarify a common misconception regarding employee status under the Affordable Care Act (ACA) versus benefit eligibility within our company. It's important to recognize that being considered full-time under the ACA does not automatically mean an employee is eligible for our company's benefits.</a:t>
            </a:r>
          </a:p>
          <a:p>
            <a:endParaRPr lang="en-US" dirty="0"/>
          </a:p>
          <a:p>
            <a:r>
              <a:rPr lang="en-US" dirty="0"/>
              <a:t>The term 'full-time' under the ACA has a specific legal definition, which is outlined by the Internal Revenue Code regulations. This definition is based on the number of hours an employee works and is used to determine their eligibility for health coverage under the ACA.</a:t>
            </a:r>
          </a:p>
          <a:p>
            <a:endParaRPr lang="en-US" dirty="0"/>
          </a:p>
          <a:p>
            <a:r>
              <a:rPr lang="en-US" dirty="0"/>
              <a:t>It's essential to understand that this ACA full-time status might not align with how we, as an employer, administer our benefits. For example, our company may have different criteria for when an employee becomes eligible for certain benefits, such as retirement plans or paid time off.</a:t>
            </a:r>
          </a:p>
          <a:p>
            <a:endParaRPr lang="en-US" dirty="0"/>
          </a:p>
          <a:p>
            <a:r>
              <a:rPr lang="en-US" dirty="0"/>
              <a:t>Lastly, correctly identifying employees as full-time under the ACA is not just a matter of internal policy—it's a legal requirement for accurate ACA reporting. Misclassification can lead to penalties and compliance issues, so it's critical that our reporting reflects the ACA's definitions and requirements.</a:t>
            </a:r>
          </a:p>
        </p:txBody>
      </p:sp>
      <p:sp>
        <p:nvSpPr>
          <p:cNvPr id="4" name="Slide Number Placeholder 3"/>
          <p:cNvSpPr>
            <a:spLocks noGrp="1"/>
          </p:cNvSpPr>
          <p:nvPr>
            <p:ph type="sldNum" sz="quarter" idx="5"/>
          </p:nvPr>
        </p:nvSpPr>
        <p:spPr/>
        <p:txBody>
          <a:bodyPr/>
          <a:lstStyle/>
          <a:p>
            <a:fld id="{4C1125F9-5E45-430F-A9CB-F131EBE3B45B}" type="slidenum">
              <a:rPr lang="en-US" smtClean="0"/>
              <a:t>7</a:t>
            </a:fld>
            <a:endParaRPr lang="en-US"/>
          </a:p>
        </p:txBody>
      </p:sp>
    </p:spTree>
    <p:extLst>
      <p:ext uri="{BB962C8B-B14F-4D97-AF65-F5344CB8AC3E}">
        <p14:creationId xmlns:p14="http://schemas.microsoft.com/office/powerpoint/2010/main" val="414223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lumMod val="65000"/>
                  <a:lumOff val="35000"/>
                </a:schemeClr>
              </a:solidFill>
            </a:endParaRPr>
          </a:p>
          <a:p>
            <a:pPr marL="0" marR="0" indent="0" algn="l" defTabSz="904192"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The Internal Revenue Code (IRC) regulations</a:t>
            </a:r>
            <a:r>
              <a:rPr lang="en-US" sz="1200" kern="1200" dirty="0">
                <a:solidFill>
                  <a:schemeClr val="tx1"/>
                </a:solidFill>
                <a:latin typeface="+mn-lt"/>
                <a:ea typeface="+mn-ea"/>
                <a:cs typeface="+mn-cs"/>
              </a:rPr>
              <a:t> include rules for determining who is a “full-time employee” for purposes of the Employer Mandate. Under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monthly method, full-time status is determined for each month and an employee who averages 30+ hours a week (or 130 hours in a calendar</a:t>
            </a:r>
            <a:r>
              <a:rPr lang="en-US" sz="1200" kern="1200" baseline="0" dirty="0">
                <a:solidFill>
                  <a:schemeClr val="tx1"/>
                </a:solidFill>
                <a:latin typeface="+mn-lt"/>
                <a:ea typeface="+mn-ea"/>
                <a:cs typeface="+mn-cs"/>
              </a:rPr>
              <a:t> month) </a:t>
            </a:r>
            <a:r>
              <a:rPr lang="en-US" sz="1200" kern="1200" dirty="0">
                <a:solidFill>
                  <a:schemeClr val="tx1"/>
                </a:solidFill>
                <a:latin typeface="+mn-lt"/>
                <a:ea typeface="+mn-ea"/>
                <a:cs typeface="+mn-cs"/>
              </a:rPr>
              <a:t>is considered a full-time employee. The employer can choose whether to</a:t>
            </a:r>
            <a:r>
              <a:rPr lang="en-US" sz="1200" kern="1200" baseline="0" dirty="0">
                <a:solidFill>
                  <a:schemeClr val="tx1"/>
                </a:solidFill>
                <a:latin typeface="+mn-lt"/>
                <a:ea typeface="+mn-ea"/>
                <a:cs typeface="+mn-cs"/>
              </a:rPr>
              <a:t> use the weekly or monthly measurement so long as it applies the rule on a reasonable and consistent basis.</a:t>
            </a:r>
          </a:p>
          <a:p>
            <a:pPr marL="0" marR="0" indent="0" algn="l" defTabSz="904192"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indent="0" algn="l" defTabSz="904192"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regulations clarify that full-time status is based on “hours of service,” which include non-work time for which pay is due, such as paid time off for</a:t>
            </a:r>
            <a:r>
              <a:rPr lang="en-US" sz="1200" kern="1200" baseline="0" dirty="0">
                <a:solidFill>
                  <a:schemeClr val="tx1"/>
                </a:solidFill>
                <a:latin typeface="+mn-lt"/>
                <a:ea typeface="+mn-ea"/>
                <a:cs typeface="+mn-cs"/>
              </a:rPr>
              <a:t> vacation, holiday, illness, incapacity (including disability), layoff, jury duty, military duty, or leave of absence.  There is no limit on the amount of paid leave that must be taken into account. Unpaid FMLA or USERRA military leave also count.</a:t>
            </a:r>
          </a:p>
          <a:p>
            <a:pPr marL="0" marR="0" indent="0" algn="l" defTabSz="904192"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indent="0" algn="l" defTabSz="904192" rtl="0" eaLnBrk="0" fontAlgn="base" latinLnBrk="0" hangingPunct="0">
              <a:lnSpc>
                <a:spcPct val="100000"/>
              </a:lnSpc>
              <a:spcBef>
                <a:spcPct val="30000"/>
              </a:spcBef>
              <a:spcAft>
                <a:spcPct val="0"/>
              </a:spcAft>
              <a:buClrTx/>
              <a:buSzTx/>
              <a:buFontTx/>
              <a:buNone/>
              <a:tabLst/>
              <a:defRPr/>
            </a:pPr>
            <a:r>
              <a:rPr lang="en-US" dirty="0"/>
              <a:t>For employees not expected to work 30+ hours a week, an offer of coverage must still be made if these employees do work 30+ hours a week. Employers may count these employees’ time in one of the ways outlined in the regulations. Using the look-back method, if an employee was considered full-time during the “measurement period,” the employee must be treated as a full-time employee for benefits purposes for a subsequent “stability period” regardless of the employee’s number of hours worked during the stability period, so long as the individual remains an employee.  If the employee was considered part-time (worked less than 30 hours per week) during the measurement period, the employee may be treated as part-time for benefits purposes throughout the stability period.  The stability period must be at least as long as the measurement period, and not shorter than six months. </a:t>
            </a:r>
            <a:r>
              <a:rPr lang="en-US" sz="1200" kern="1200" dirty="0">
                <a:solidFill>
                  <a:schemeClr val="tx1"/>
                </a:solidFill>
                <a:latin typeface="+mn-lt"/>
                <a:ea typeface="+mn-ea"/>
                <a:cs typeface="+mn-cs"/>
              </a:rPr>
              <a:t>For</a:t>
            </a:r>
            <a:r>
              <a:rPr lang="en-US" sz="1200" kern="1200" baseline="0" dirty="0">
                <a:solidFill>
                  <a:schemeClr val="tx1"/>
                </a:solidFill>
                <a:latin typeface="+mn-lt"/>
                <a:ea typeface="+mn-ea"/>
                <a:cs typeface="+mn-cs"/>
              </a:rPr>
              <a:t> newly hired variable hour, part-time, or seasonal employees who are not reasonably expected to work a full-time schedule, the employer can use an initial measurement period </a:t>
            </a:r>
            <a:r>
              <a:rPr lang="en-US" sz="1200" kern="1200" dirty="0">
                <a:solidFill>
                  <a:schemeClr val="tx1"/>
                </a:solidFill>
                <a:latin typeface="+mn-lt"/>
                <a:ea typeface="+mn-ea"/>
                <a:cs typeface="+mn-cs"/>
              </a:rPr>
              <a:t>(of between 3 and 12 calendar months) to determine whether an employee averaged 30+ hours of service per week. </a:t>
            </a: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1125F9-5E45-430F-A9CB-F131EBE3B45B}" type="slidenum">
              <a:rPr lang="en-US" smtClean="0"/>
              <a:t>8</a:t>
            </a:fld>
            <a:endParaRPr lang="en-US"/>
          </a:p>
        </p:txBody>
      </p:sp>
    </p:spTree>
    <p:extLst>
      <p:ext uri="{BB962C8B-B14F-4D97-AF65-F5344CB8AC3E}">
        <p14:creationId xmlns:p14="http://schemas.microsoft.com/office/powerpoint/2010/main" val="226610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ESB-9682-0524</a:t>
            </a:r>
          </a:p>
          <a:p>
            <a:endParaRPr lang="en-US" dirty="0"/>
          </a:p>
          <a:p>
            <a:pPr marL="342900" indent="-342900">
              <a:buFont typeface="Arial" panose="020B0604020202020204" pitchFamily="34" charset="0"/>
              <a:buChar char="•"/>
            </a:pPr>
            <a:r>
              <a:rPr lang="en-US" b="1" dirty="0"/>
              <a:t>Measurement Period </a:t>
            </a:r>
            <a:r>
              <a:rPr lang="en-US" dirty="0"/>
              <a:t>– </a:t>
            </a:r>
            <a:r>
              <a:rPr lang="en-US" sz="1200" dirty="0"/>
              <a:t>This is the time when all hours are measured and tracked for all employees to determine who will qualify as a “full time” employee, and therefore must be reported as such to IRS, for the subsequent Stability Period. </a:t>
            </a:r>
          </a:p>
          <a:p>
            <a:pPr marL="342900" indent="-342900">
              <a:buFont typeface="Arial" panose="020B0604020202020204" pitchFamily="34" charset="0"/>
              <a:buChar char="•"/>
            </a:pPr>
            <a:r>
              <a:rPr lang="en-US" b="1" dirty="0"/>
              <a:t>Administrative Period</a:t>
            </a:r>
            <a:r>
              <a:rPr lang="en-US" sz="1200" b="1" dirty="0"/>
              <a:t> </a:t>
            </a:r>
            <a:r>
              <a:rPr lang="en-US" sz="1200" dirty="0"/>
              <a:t>– This is the period between the Measurement Period and Stability Period to allow for calculations and generally Open Enrollment takes place during this time</a:t>
            </a:r>
          </a:p>
          <a:p>
            <a:pPr marL="342900" indent="-342900">
              <a:buFont typeface="Arial" panose="020B0604020202020204" pitchFamily="34" charset="0"/>
              <a:buChar char="•"/>
            </a:pPr>
            <a:r>
              <a:rPr lang="en-US" b="1" dirty="0"/>
              <a:t>Stability Period – </a:t>
            </a:r>
            <a:r>
              <a:rPr lang="en-US" sz="1200" dirty="0"/>
              <a:t>This period of time is when any employees who qualified as “full time” during the preceding Measurement Period and their dependent children must be offered adequate and affordable medical coverage or the employer is at risk for a penalty for not doing so under the Employer Mandate (4980H) provision of ACA</a:t>
            </a:r>
            <a:endParaRPr lang="en-US" b="1" dirty="0"/>
          </a:p>
        </p:txBody>
      </p:sp>
      <p:sp>
        <p:nvSpPr>
          <p:cNvPr id="4" name="Slide Number Placeholder 3"/>
          <p:cNvSpPr>
            <a:spLocks noGrp="1"/>
          </p:cNvSpPr>
          <p:nvPr>
            <p:ph type="sldNum" sz="quarter" idx="5"/>
          </p:nvPr>
        </p:nvSpPr>
        <p:spPr/>
        <p:txBody>
          <a:bodyPr/>
          <a:lstStyle/>
          <a:p>
            <a:fld id="{4C1125F9-5E45-430F-A9CB-F131EBE3B45B}" type="slidenum">
              <a:rPr lang="en-US" smtClean="0"/>
              <a:t>9</a:t>
            </a:fld>
            <a:endParaRPr lang="en-US"/>
          </a:p>
        </p:txBody>
      </p:sp>
    </p:spTree>
    <p:extLst>
      <p:ext uri="{BB962C8B-B14F-4D97-AF65-F5344CB8AC3E}">
        <p14:creationId xmlns:p14="http://schemas.microsoft.com/office/powerpoint/2010/main" val="372593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0844" y="3330257"/>
            <a:ext cx="7153275" cy="677108"/>
          </a:xfrm>
          <a:prstGeom prst="rect">
            <a:avLst/>
          </a:prstGeom>
        </p:spPr>
        <p:txBody>
          <a:bodyPr wrap="square" lIns="0" tIns="0" rIns="0" bIns="0">
            <a:spAutoFit/>
          </a:bodyPr>
          <a:lstStyle>
            <a:lvl1pPr>
              <a:defRPr sz="4400" b="0" i="0">
                <a:solidFill>
                  <a:schemeClr val="tx1"/>
                </a:solidFill>
                <a:latin typeface="Montserrat SemiBold" panose="00000700000000000000" pitchFamily="2" charset="0"/>
                <a:cs typeface="Arial"/>
              </a:defRPr>
            </a:lvl1pPr>
          </a:lstStyle>
          <a:p>
            <a:endParaRPr dirty="0"/>
          </a:p>
        </p:txBody>
      </p:sp>
      <p:sp>
        <p:nvSpPr>
          <p:cNvPr id="3" name="Holder 3"/>
          <p:cNvSpPr>
            <a:spLocks noGrp="1"/>
          </p:cNvSpPr>
          <p:nvPr>
            <p:ph type="subTitle" idx="4"/>
          </p:nvPr>
        </p:nvSpPr>
        <p:spPr>
          <a:xfrm>
            <a:off x="910844" y="4272327"/>
            <a:ext cx="7153275" cy="369332"/>
          </a:xfrm>
          <a:prstGeom prst="rect">
            <a:avLst/>
          </a:prstGeom>
        </p:spPr>
        <p:txBody>
          <a:bodyPr wrap="square" lIns="0" tIns="0" rIns="0" bIns="0">
            <a:spAutoFit/>
          </a:bodyPr>
          <a:lstStyle>
            <a:lvl1pPr>
              <a:defRPr sz="2400" b="0" i="0">
                <a:solidFill>
                  <a:schemeClr val="tx1"/>
                </a:solidFill>
                <a:latin typeface="+mn-lt"/>
                <a:cs typeface="Arial"/>
              </a:defRPr>
            </a:lvl1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mj-lt"/>
                <a:cs typeface="Arial"/>
              </a:defRPr>
            </a:lvl1pPr>
          </a:lstStyle>
          <a:p>
            <a:endParaRPr dirty="0"/>
          </a:p>
        </p:txBody>
      </p:sp>
      <p:sp>
        <p:nvSpPr>
          <p:cNvPr id="3" name="Holder 3"/>
          <p:cNvSpPr>
            <a:spLocks noGrp="1"/>
          </p:cNvSpPr>
          <p:nvPr>
            <p:ph type="body" idx="1"/>
          </p:nvPr>
        </p:nvSpPr>
        <p:spPr>
          <a:xfrm>
            <a:off x="948435" y="1801647"/>
            <a:ext cx="10295128" cy="4642485"/>
          </a:xfrm>
          <a:prstGeom prst="rect">
            <a:avLst/>
          </a:prstGeom>
        </p:spPr>
        <p:txBody>
          <a:bodyPr lIns="0" tIns="0" rIns="0" bIns="0"/>
          <a:lstStyle>
            <a:lvl1pPr>
              <a:defRPr sz="2400" b="0" i="0">
                <a:solidFill>
                  <a:schemeClr val="tx1"/>
                </a:solidFill>
                <a:latin typeface="+mn-lt"/>
                <a:cs typeface="Arial"/>
              </a:defRPr>
            </a:lvl1pPr>
          </a:lstStyle>
          <a:p>
            <a:endParaRPr dirty="0"/>
          </a:p>
        </p:txBody>
      </p:sp>
      <p:sp>
        <p:nvSpPr>
          <p:cNvPr id="4" name="Holder 4"/>
          <p:cNvSpPr>
            <a:spLocks noGrp="1"/>
          </p:cNvSpPr>
          <p:nvPr>
            <p:ph type="ftr" sz="quarter" idx="5"/>
          </p:nvPr>
        </p:nvSpPr>
        <p:spPr>
          <a:xfrm>
            <a:off x="840738" y="6398622"/>
            <a:ext cx="2512061" cy="138499"/>
          </a:xfrm>
          <a:prstGeom prst="rect">
            <a:avLst/>
          </a:prstGeom>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10" dirty="0">
                <a:solidFill>
                  <a:srgbClr val="000000"/>
                </a:solidFill>
              </a:rPr>
              <a:t>ESB-9569-</a:t>
            </a:r>
            <a:r>
              <a:rPr spc="-20" dirty="0">
                <a:solidFill>
                  <a:srgbClr val="000000"/>
                </a:solidFill>
              </a:rPr>
              <a:t>0723</a:t>
            </a: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840738" y="6398622"/>
            <a:ext cx="2512061" cy="138499"/>
          </a:xfrm>
          <a:prstGeom prst="rect">
            <a:avLst/>
          </a:prstGeom>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10" dirty="0">
                <a:solidFill>
                  <a:srgbClr val="000000"/>
                </a:solidFill>
              </a:rPr>
              <a:t>ESB-9569-</a:t>
            </a:r>
            <a:r>
              <a:rPr spc="-20" dirty="0">
                <a:solidFill>
                  <a:srgbClr val="000000"/>
                </a:solidFill>
              </a:rPr>
              <a:t>0723</a:t>
            </a: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a:xfrm>
            <a:off x="840738" y="6398622"/>
            <a:ext cx="2512061" cy="138499"/>
          </a:xfrm>
          <a:prstGeom prst="rect">
            <a:avLst/>
          </a:prstGeom>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10" dirty="0">
                <a:solidFill>
                  <a:srgbClr val="000000"/>
                </a:solidFill>
              </a:rPr>
              <a:t>ESB-9569-</a:t>
            </a:r>
            <a:r>
              <a:rPr spc="-20" dirty="0">
                <a:solidFill>
                  <a:srgbClr val="000000"/>
                </a:solidFill>
              </a:rPr>
              <a:t>0723</a:t>
            </a: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a:extLst>
              <a:ext uri="{28A0092B-C50C-407E-A947-70E740481C1C}">
                <a14:useLocalDpi xmlns:a14="http://schemas.microsoft.com/office/drawing/2010/main" val="0"/>
              </a:ext>
            </a:extLst>
          </a:blip>
          <a:srcRect/>
          <a:stretch/>
        </p:blipFill>
        <p:spPr>
          <a:xfrm>
            <a:off x="8915400" y="6343770"/>
            <a:ext cx="2305811" cy="386952"/>
          </a:xfrm>
          <a:prstGeom prst="rect">
            <a:avLst/>
          </a:prstGeom>
        </p:spPr>
      </p:pic>
      <p:sp>
        <p:nvSpPr>
          <p:cNvPr id="2" name="Holder 2"/>
          <p:cNvSpPr>
            <a:spLocks noGrp="1"/>
          </p:cNvSpPr>
          <p:nvPr>
            <p:ph type="title"/>
          </p:nvPr>
        </p:nvSpPr>
        <p:spPr>
          <a:xfrm>
            <a:off x="916939" y="329564"/>
            <a:ext cx="9874885" cy="67710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 Placeholder 7">
            <a:extLst>
              <a:ext uri="{FF2B5EF4-FFF2-40B4-BE49-F238E27FC236}">
                <a16:creationId xmlns:a16="http://schemas.microsoft.com/office/drawing/2014/main" id="{234C9E41-8921-A766-7F38-EC1C5EE3C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F39CFB47-BB5D-47EF-0CB9-CC0BC4E6A712}"/>
              </a:ext>
            </a:extLst>
          </p:cNvPr>
          <p:cNvSpPr txBox="1"/>
          <p:nvPr userDrawn="1"/>
        </p:nvSpPr>
        <p:spPr>
          <a:xfrm>
            <a:off x="735725" y="6343770"/>
            <a:ext cx="6095342" cy="215444"/>
          </a:xfrm>
          <a:prstGeom prst="rect">
            <a:avLst/>
          </a:prstGeom>
          <a:noFill/>
        </p:spPr>
        <p:txBody>
          <a:bodyPr wrap="square">
            <a:spAutoFit/>
          </a:bodyPr>
          <a:lstStyle/>
          <a:p>
            <a:r>
              <a:rPr lang="en-US" sz="800" dirty="0">
                <a:latin typeface="+mn-lt"/>
              </a:rPr>
              <a:t>ESB-9682-0524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defRPr>
          <a:latin typeface="Montserrat SemiBold" panose="00000700000000000000" pitchFamily="2"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rs.gov/pub/irs-lafa/20200801f.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irs.gov/payments/information-return-penalti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kim.bruggeman@AFASTech.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16205" rIns="0" bIns="0" rtlCol="0">
            <a:spAutoFit/>
          </a:bodyPr>
          <a:lstStyle/>
          <a:p>
            <a:pPr marL="1451610" marR="5080" indent="-1439545" algn="l">
              <a:lnSpc>
                <a:spcPts val="6480"/>
              </a:lnSpc>
              <a:spcBef>
                <a:spcPts val="915"/>
              </a:spcBef>
              <a:tabLst>
                <a:tab pos="3484245" algn="l"/>
                <a:tab pos="4331335" algn="l"/>
              </a:tabLst>
            </a:pPr>
            <a:r>
              <a:rPr lang="en-US" sz="5400" dirty="0"/>
              <a:t>Chart Your Course</a:t>
            </a:r>
            <a:endParaRPr sz="5400" dirty="0"/>
          </a:p>
        </p:txBody>
      </p:sp>
      <p:sp>
        <p:nvSpPr>
          <p:cNvPr id="4" name="Subtitle 3">
            <a:extLst>
              <a:ext uri="{FF2B5EF4-FFF2-40B4-BE49-F238E27FC236}">
                <a16:creationId xmlns:a16="http://schemas.microsoft.com/office/drawing/2014/main" id="{88729465-6E8F-9CA5-F7B7-5D4A2276C4E5}"/>
              </a:ext>
            </a:extLst>
          </p:cNvPr>
          <p:cNvSpPr>
            <a:spLocks noGrp="1"/>
          </p:cNvSpPr>
          <p:nvPr>
            <p:ph type="subTitle" idx="4"/>
          </p:nvPr>
        </p:nvSpPr>
        <p:spPr/>
        <p:txBody>
          <a:bodyPr/>
          <a:lstStyle/>
          <a:p>
            <a:r>
              <a:rPr lang="en-US" dirty="0"/>
              <a:t>The ACA Compliance Journey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1442" rIns="0" bIns="0" rtlCol="0">
            <a:spAutoFit/>
          </a:bodyPr>
          <a:lstStyle/>
          <a:p>
            <a:pPr marL="12700">
              <a:lnSpc>
                <a:spcPct val="100000"/>
              </a:lnSpc>
              <a:spcBef>
                <a:spcPts val="105"/>
              </a:spcBef>
            </a:pPr>
            <a:r>
              <a:rPr sz="5000" dirty="0"/>
              <a:t>Using</a:t>
            </a:r>
            <a:r>
              <a:rPr sz="5000" spc="-35" dirty="0"/>
              <a:t> </a:t>
            </a:r>
            <a:r>
              <a:rPr sz="5000" dirty="0"/>
              <a:t>the</a:t>
            </a:r>
            <a:r>
              <a:rPr sz="5000" spc="-25" dirty="0"/>
              <a:t> </a:t>
            </a:r>
            <a:r>
              <a:rPr sz="5000" dirty="0"/>
              <a:t>Lookback</a:t>
            </a:r>
            <a:r>
              <a:rPr sz="5000" spc="-55" dirty="0"/>
              <a:t> </a:t>
            </a:r>
            <a:r>
              <a:rPr sz="5000" spc="-10" dirty="0"/>
              <a:t>Period</a:t>
            </a:r>
            <a:endParaRPr sz="5000" dirty="0"/>
          </a:p>
        </p:txBody>
      </p:sp>
      <p:sp>
        <p:nvSpPr>
          <p:cNvPr id="3" name="object 3"/>
          <p:cNvSpPr txBox="1"/>
          <p:nvPr/>
        </p:nvSpPr>
        <p:spPr>
          <a:xfrm>
            <a:off x="916939" y="1773300"/>
            <a:ext cx="10103485" cy="4223207"/>
          </a:xfrm>
          <a:prstGeom prst="rect">
            <a:avLst/>
          </a:prstGeom>
        </p:spPr>
        <p:txBody>
          <a:bodyPr vert="horz" wrap="square" lIns="0" tIns="12700" rIns="0" bIns="0" rtlCol="0">
            <a:spAutoFit/>
          </a:bodyPr>
          <a:lstStyle/>
          <a:p>
            <a:pPr marL="12700" marR="5080">
              <a:lnSpc>
                <a:spcPct val="150100"/>
              </a:lnSpc>
              <a:spcBef>
                <a:spcPts val="100"/>
              </a:spcBef>
            </a:pPr>
            <a:r>
              <a:rPr sz="2700" spc="-145" dirty="0">
                <a:latin typeface="+mn-lt"/>
                <a:cs typeface="Arial"/>
              </a:rPr>
              <a:t>To</a:t>
            </a:r>
            <a:r>
              <a:rPr sz="2700" spc="-15" dirty="0">
                <a:latin typeface="+mn-lt"/>
                <a:cs typeface="Arial"/>
              </a:rPr>
              <a:t> </a:t>
            </a:r>
            <a:r>
              <a:rPr sz="2700" dirty="0">
                <a:latin typeface="+mn-lt"/>
                <a:cs typeface="Arial"/>
              </a:rPr>
              <a:t>be</a:t>
            </a:r>
            <a:r>
              <a:rPr sz="2700" spc="-15" dirty="0">
                <a:latin typeface="+mn-lt"/>
                <a:cs typeface="Arial"/>
              </a:rPr>
              <a:t> </a:t>
            </a:r>
            <a:r>
              <a:rPr sz="2700" spc="-10" dirty="0">
                <a:latin typeface="+mn-lt"/>
                <a:cs typeface="Arial"/>
              </a:rPr>
              <a:t>full-</a:t>
            </a:r>
            <a:r>
              <a:rPr sz="2700" dirty="0">
                <a:latin typeface="+mn-lt"/>
                <a:cs typeface="Arial"/>
              </a:rPr>
              <a:t>time</a:t>
            </a:r>
            <a:r>
              <a:rPr sz="2700" spc="-10" dirty="0">
                <a:latin typeface="+mn-lt"/>
                <a:cs typeface="Arial"/>
              </a:rPr>
              <a:t> </a:t>
            </a:r>
            <a:r>
              <a:rPr sz="2700" dirty="0">
                <a:latin typeface="+mn-lt"/>
                <a:cs typeface="Arial"/>
              </a:rPr>
              <a:t>under</a:t>
            </a:r>
            <a:r>
              <a:rPr sz="2700" spc="-15" dirty="0">
                <a:latin typeface="+mn-lt"/>
                <a:cs typeface="Arial"/>
              </a:rPr>
              <a:t> </a:t>
            </a:r>
            <a:r>
              <a:rPr sz="2700" dirty="0">
                <a:latin typeface="+mn-lt"/>
                <a:cs typeface="Arial"/>
              </a:rPr>
              <a:t>the</a:t>
            </a:r>
            <a:r>
              <a:rPr sz="2700" spc="-170" dirty="0">
                <a:latin typeface="+mn-lt"/>
                <a:cs typeface="Arial"/>
              </a:rPr>
              <a:t> </a:t>
            </a:r>
            <a:r>
              <a:rPr sz="2700" dirty="0">
                <a:latin typeface="+mn-lt"/>
                <a:cs typeface="Arial"/>
              </a:rPr>
              <a:t>ACA,</a:t>
            </a:r>
            <a:r>
              <a:rPr sz="2700" spc="-20" dirty="0">
                <a:latin typeface="+mn-lt"/>
                <a:cs typeface="Arial"/>
              </a:rPr>
              <a:t> </a:t>
            </a:r>
            <a:r>
              <a:rPr sz="2700" dirty="0">
                <a:latin typeface="+mn-lt"/>
                <a:cs typeface="Arial"/>
              </a:rPr>
              <a:t>an</a:t>
            </a:r>
            <a:r>
              <a:rPr sz="2700" spc="-15" dirty="0">
                <a:latin typeface="+mn-lt"/>
                <a:cs typeface="Arial"/>
              </a:rPr>
              <a:t> </a:t>
            </a:r>
            <a:r>
              <a:rPr sz="2700" dirty="0">
                <a:latin typeface="+mn-lt"/>
                <a:cs typeface="Arial"/>
              </a:rPr>
              <a:t>employee</a:t>
            </a:r>
            <a:r>
              <a:rPr sz="2700" spc="-10" dirty="0">
                <a:latin typeface="+mn-lt"/>
                <a:cs typeface="Arial"/>
              </a:rPr>
              <a:t> </a:t>
            </a:r>
            <a:r>
              <a:rPr sz="2700" dirty="0">
                <a:latin typeface="+mn-lt"/>
                <a:cs typeface="Arial"/>
              </a:rPr>
              <a:t>must</a:t>
            </a:r>
            <a:r>
              <a:rPr sz="2700" spc="-10" dirty="0">
                <a:latin typeface="+mn-lt"/>
                <a:cs typeface="Arial"/>
              </a:rPr>
              <a:t> </a:t>
            </a:r>
            <a:r>
              <a:rPr sz="2700" dirty="0">
                <a:latin typeface="+mn-lt"/>
                <a:cs typeface="Arial"/>
              </a:rPr>
              <a:t>work</a:t>
            </a:r>
            <a:r>
              <a:rPr sz="2700" spc="-10" dirty="0">
                <a:latin typeface="+mn-lt"/>
                <a:cs typeface="Arial"/>
              </a:rPr>
              <a:t> </a:t>
            </a:r>
            <a:r>
              <a:rPr sz="2700" dirty="0">
                <a:latin typeface="+mn-lt"/>
                <a:cs typeface="Arial"/>
              </a:rPr>
              <a:t>on</a:t>
            </a:r>
            <a:r>
              <a:rPr sz="2700" spc="-20" dirty="0">
                <a:latin typeface="+mn-lt"/>
                <a:cs typeface="Arial"/>
              </a:rPr>
              <a:t> </a:t>
            </a:r>
            <a:r>
              <a:rPr sz="2700" spc="-10" dirty="0">
                <a:latin typeface="+mn-lt"/>
                <a:cs typeface="Arial"/>
              </a:rPr>
              <a:t>average </a:t>
            </a:r>
            <a:r>
              <a:rPr sz="2700" dirty="0">
                <a:latin typeface="+mn-lt"/>
                <a:cs typeface="Arial"/>
              </a:rPr>
              <a:t>of</a:t>
            </a:r>
            <a:r>
              <a:rPr sz="2700" spc="-5" dirty="0">
                <a:latin typeface="+mn-lt"/>
                <a:cs typeface="Arial"/>
              </a:rPr>
              <a:t> </a:t>
            </a:r>
            <a:r>
              <a:rPr sz="2700" dirty="0">
                <a:latin typeface="+mn-lt"/>
                <a:cs typeface="Arial"/>
              </a:rPr>
              <a:t>30</a:t>
            </a:r>
            <a:r>
              <a:rPr sz="2700" spc="-15" dirty="0">
                <a:latin typeface="+mn-lt"/>
                <a:cs typeface="Arial"/>
              </a:rPr>
              <a:t> </a:t>
            </a:r>
            <a:r>
              <a:rPr sz="2700" dirty="0">
                <a:latin typeface="+mn-lt"/>
                <a:cs typeface="Arial"/>
              </a:rPr>
              <a:t>or more</a:t>
            </a:r>
            <a:r>
              <a:rPr sz="2700" spc="-5" dirty="0">
                <a:latin typeface="+mn-lt"/>
                <a:cs typeface="Arial"/>
              </a:rPr>
              <a:t> </a:t>
            </a:r>
            <a:r>
              <a:rPr sz="2700" dirty="0">
                <a:latin typeface="+mn-lt"/>
                <a:cs typeface="Arial"/>
              </a:rPr>
              <a:t>hours per week,</a:t>
            </a:r>
            <a:r>
              <a:rPr sz="2700" spc="5" dirty="0">
                <a:latin typeface="+mn-lt"/>
                <a:cs typeface="Arial"/>
              </a:rPr>
              <a:t> </a:t>
            </a:r>
            <a:r>
              <a:rPr sz="2700" dirty="0">
                <a:latin typeface="+mn-lt"/>
                <a:cs typeface="Arial"/>
              </a:rPr>
              <a:t>or</a:t>
            </a:r>
            <a:r>
              <a:rPr sz="2700" spc="-20" dirty="0">
                <a:latin typeface="+mn-lt"/>
                <a:cs typeface="Arial"/>
              </a:rPr>
              <a:t> </a:t>
            </a:r>
            <a:r>
              <a:rPr sz="2700" dirty="0">
                <a:latin typeface="+mn-lt"/>
                <a:cs typeface="Arial"/>
              </a:rPr>
              <a:t>130 hours per</a:t>
            </a:r>
            <a:r>
              <a:rPr sz="2700" spc="-15" dirty="0">
                <a:latin typeface="+mn-lt"/>
                <a:cs typeface="Arial"/>
              </a:rPr>
              <a:t> </a:t>
            </a:r>
            <a:r>
              <a:rPr sz="2700" spc="-10" dirty="0">
                <a:latin typeface="+mn-lt"/>
                <a:cs typeface="Arial"/>
              </a:rPr>
              <a:t>month</a:t>
            </a:r>
            <a:endParaRPr sz="2700" dirty="0">
              <a:latin typeface="+mn-lt"/>
              <a:cs typeface="Arial"/>
            </a:endParaRPr>
          </a:p>
          <a:p>
            <a:pPr marL="697865" indent="-227965">
              <a:lnSpc>
                <a:spcPct val="100000"/>
              </a:lnSpc>
              <a:spcBef>
                <a:spcPts val="2110"/>
              </a:spcBef>
              <a:buChar char="•"/>
              <a:tabLst>
                <a:tab pos="697865" algn="l"/>
              </a:tabLst>
            </a:pPr>
            <a:r>
              <a:rPr sz="2700" dirty="0">
                <a:latin typeface="+mn-lt"/>
                <a:cs typeface="Arial"/>
              </a:rPr>
              <a:t>During</a:t>
            </a:r>
            <a:r>
              <a:rPr sz="2700" spc="-10" dirty="0">
                <a:latin typeface="+mn-lt"/>
                <a:cs typeface="Arial"/>
              </a:rPr>
              <a:t> </a:t>
            </a:r>
            <a:r>
              <a:rPr sz="2700" dirty="0">
                <a:latin typeface="+mn-lt"/>
                <a:cs typeface="Arial"/>
              </a:rPr>
              <a:t>the</a:t>
            </a:r>
            <a:r>
              <a:rPr sz="2700" spc="-5" dirty="0">
                <a:latin typeface="+mn-lt"/>
                <a:cs typeface="Arial"/>
              </a:rPr>
              <a:t> </a:t>
            </a:r>
            <a:r>
              <a:rPr sz="2700" dirty="0">
                <a:latin typeface="+mn-lt"/>
                <a:cs typeface="Arial"/>
              </a:rPr>
              <a:t>employer’s</a:t>
            </a:r>
            <a:r>
              <a:rPr sz="2700" spc="-10" dirty="0">
                <a:latin typeface="+mn-lt"/>
                <a:cs typeface="Arial"/>
              </a:rPr>
              <a:t> </a:t>
            </a:r>
            <a:r>
              <a:rPr sz="2700" b="1" i="1" dirty="0">
                <a:latin typeface="+mn-lt"/>
                <a:cs typeface="Arial"/>
              </a:rPr>
              <a:t>standard</a:t>
            </a:r>
            <a:r>
              <a:rPr sz="2700" b="1" i="1" spc="5" dirty="0">
                <a:latin typeface="+mn-lt"/>
                <a:cs typeface="Arial"/>
              </a:rPr>
              <a:t> </a:t>
            </a:r>
            <a:r>
              <a:rPr sz="2700" b="1" i="1" dirty="0">
                <a:latin typeface="+mn-lt"/>
                <a:cs typeface="Arial"/>
              </a:rPr>
              <a:t>measurement</a:t>
            </a:r>
            <a:r>
              <a:rPr sz="2700" b="1" i="1" spc="-5" dirty="0">
                <a:latin typeface="+mn-lt"/>
                <a:cs typeface="Arial"/>
              </a:rPr>
              <a:t> </a:t>
            </a:r>
            <a:r>
              <a:rPr sz="2700" b="1" i="1" dirty="0">
                <a:latin typeface="+mn-lt"/>
                <a:cs typeface="Arial"/>
              </a:rPr>
              <a:t>period</a:t>
            </a:r>
            <a:r>
              <a:rPr sz="2700" b="1" i="1" spc="-10" dirty="0">
                <a:latin typeface="+mn-lt"/>
                <a:cs typeface="Arial"/>
              </a:rPr>
              <a:t> </a:t>
            </a:r>
            <a:r>
              <a:rPr sz="2700" spc="-25" dirty="0">
                <a:latin typeface="+mn-lt"/>
                <a:cs typeface="Arial"/>
              </a:rPr>
              <a:t>OR</a:t>
            </a:r>
            <a:endParaRPr sz="2700" dirty="0">
              <a:latin typeface="+mn-lt"/>
              <a:cs typeface="Arial"/>
            </a:endParaRPr>
          </a:p>
          <a:p>
            <a:pPr marL="698500" marR="783590" indent="-228600">
              <a:lnSpc>
                <a:spcPct val="150000"/>
              </a:lnSpc>
              <a:spcBef>
                <a:spcPts val="505"/>
              </a:spcBef>
              <a:buChar char="•"/>
              <a:tabLst>
                <a:tab pos="698500" algn="l"/>
              </a:tabLst>
            </a:pPr>
            <a:r>
              <a:rPr sz="2700" dirty="0">
                <a:latin typeface="+mn-lt"/>
                <a:cs typeface="Arial"/>
              </a:rPr>
              <a:t>During</a:t>
            </a:r>
            <a:r>
              <a:rPr sz="2700" spc="-25" dirty="0">
                <a:latin typeface="+mn-lt"/>
                <a:cs typeface="Arial"/>
              </a:rPr>
              <a:t> </a:t>
            </a:r>
            <a:r>
              <a:rPr sz="2700" dirty="0">
                <a:latin typeface="+mn-lt"/>
                <a:cs typeface="Arial"/>
              </a:rPr>
              <a:t>a</a:t>
            </a:r>
            <a:r>
              <a:rPr sz="2700" spc="-35" dirty="0">
                <a:latin typeface="+mn-lt"/>
                <a:cs typeface="Arial"/>
              </a:rPr>
              <a:t> </a:t>
            </a:r>
            <a:r>
              <a:rPr sz="2700" spc="-10" dirty="0">
                <a:latin typeface="+mn-lt"/>
                <a:cs typeface="Arial"/>
              </a:rPr>
              <a:t>newly-</a:t>
            </a:r>
            <a:r>
              <a:rPr sz="2700" dirty="0">
                <a:latin typeface="+mn-lt"/>
                <a:cs typeface="Arial"/>
              </a:rPr>
              <a:t>hired</a:t>
            </a:r>
            <a:r>
              <a:rPr sz="2700" spc="-25" dirty="0">
                <a:latin typeface="+mn-lt"/>
                <a:cs typeface="Arial"/>
              </a:rPr>
              <a:t> </a:t>
            </a:r>
            <a:r>
              <a:rPr sz="2700" dirty="0">
                <a:latin typeface="+mn-lt"/>
                <a:cs typeface="Arial"/>
              </a:rPr>
              <a:t>variable</a:t>
            </a:r>
            <a:r>
              <a:rPr sz="2700" spc="-30" dirty="0">
                <a:latin typeface="+mn-lt"/>
                <a:cs typeface="Arial"/>
              </a:rPr>
              <a:t> </a:t>
            </a:r>
            <a:r>
              <a:rPr sz="2700" dirty="0">
                <a:latin typeface="+mn-lt"/>
                <a:cs typeface="Arial"/>
              </a:rPr>
              <a:t>hour,</a:t>
            </a:r>
            <a:r>
              <a:rPr sz="2700" spc="-20" dirty="0">
                <a:latin typeface="+mn-lt"/>
                <a:cs typeface="Arial"/>
              </a:rPr>
              <a:t> </a:t>
            </a:r>
            <a:r>
              <a:rPr sz="2700" spc="-10" dirty="0">
                <a:latin typeface="+mn-lt"/>
                <a:cs typeface="Arial"/>
              </a:rPr>
              <a:t>part-</a:t>
            </a:r>
            <a:r>
              <a:rPr sz="2700" dirty="0">
                <a:latin typeface="+mn-lt"/>
                <a:cs typeface="Arial"/>
              </a:rPr>
              <a:t>time</a:t>
            </a:r>
            <a:r>
              <a:rPr sz="2700" spc="-25" dirty="0">
                <a:latin typeface="+mn-lt"/>
                <a:cs typeface="Arial"/>
              </a:rPr>
              <a:t> </a:t>
            </a:r>
            <a:r>
              <a:rPr sz="2700" dirty="0">
                <a:latin typeface="+mn-lt"/>
                <a:cs typeface="Arial"/>
              </a:rPr>
              <a:t>or</a:t>
            </a:r>
            <a:r>
              <a:rPr sz="2700" spc="-35" dirty="0">
                <a:latin typeface="+mn-lt"/>
                <a:cs typeface="Arial"/>
              </a:rPr>
              <a:t> </a:t>
            </a:r>
            <a:r>
              <a:rPr sz="2700" spc="-10" dirty="0">
                <a:latin typeface="+mn-lt"/>
                <a:cs typeface="Arial"/>
              </a:rPr>
              <a:t>seasonal </a:t>
            </a:r>
            <a:r>
              <a:rPr sz="2700" dirty="0">
                <a:latin typeface="+mn-lt"/>
                <a:cs typeface="Arial"/>
              </a:rPr>
              <a:t>employee’s</a:t>
            </a:r>
            <a:r>
              <a:rPr sz="2700" spc="-55" dirty="0">
                <a:latin typeface="+mn-lt"/>
                <a:cs typeface="Arial"/>
              </a:rPr>
              <a:t> </a:t>
            </a:r>
            <a:r>
              <a:rPr sz="2700" b="1" i="1" dirty="0">
                <a:latin typeface="+mn-lt"/>
                <a:cs typeface="Arial"/>
              </a:rPr>
              <a:t>initial</a:t>
            </a:r>
            <a:r>
              <a:rPr sz="2700" b="1" i="1" spc="-60" dirty="0">
                <a:latin typeface="+mn-lt"/>
                <a:cs typeface="Arial"/>
              </a:rPr>
              <a:t> </a:t>
            </a:r>
            <a:r>
              <a:rPr sz="2700" b="1" i="1" dirty="0">
                <a:latin typeface="+mn-lt"/>
                <a:cs typeface="Arial"/>
              </a:rPr>
              <a:t>measurement</a:t>
            </a:r>
            <a:r>
              <a:rPr sz="2700" b="1" i="1" spc="-50" dirty="0">
                <a:latin typeface="+mn-lt"/>
                <a:cs typeface="Arial"/>
              </a:rPr>
              <a:t> </a:t>
            </a:r>
            <a:r>
              <a:rPr sz="2700" b="1" i="1" spc="-10" dirty="0">
                <a:latin typeface="+mn-lt"/>
                <a:cs typeface="Arial"/>
              </a:rPr>
              <a:t>period</a:t>
            </a:r>
            <a:endParaRPr sz="2700" dirty="0">
              <a:latin typeface="+mn-lt"/>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9874885" cy="941104"/>
          </a:xfrm>
          <a:prstGeom prst="rect">
            <a:avLst/>
          </a:prstGeom>
        </p:spPr>
        <p:txBody>
          <a:bodyPr vert="horz" wrap="square" lIns="0" tIns="261442" rIns="0" bIns="0" rtlCol="0">
            <a:spAutoFit/>
          </a:bodyPr>
          <a:lstStyle/>
          <a:p>
            <a:pPr marL="12700">
              <a:lnSpc>
                <a:spcPct val="100000"/>
              </a:lnSpc>
              <a:spcBef>
                <a:spcPts val="105"/>
              </a:spcBef>
            </a:pPr>
            <a:r>
              <a:rPr dirty="0"/>
              <a:t>Using</a:t>
            </a:r>
            <a:r>
              <a:rPr spc="-35" dirty="0"/>
              <a:t> </a:t>
            </a:r>
            <a:r>
              <a:rPr dirty="0"/>
              <a:t>the</a:t>
            </a:r>
            <a:r>
              <a:rPr spc="-25" dirty="0"/>
              <a:t> </a:t>
            </a:r>
            <a:r>
              <a:rPr dirty="0"/>
              <a:t>Lookback</a:t>
            </a:r>
            <a:r>
              <a:rPr spc="-55" dirty="0"/>
              <a:t> </a:t>
            </a:r>
            <a:r>
              <a:rPr spc="-10" dirty="0"/>
              <a:t>Period</a:t>
            </a:r>
            <a:endParaRPr dirty="0"/>
          </a:p>
        </p:txBody>
      </p:sp>
      <p:sp>
        <p:nvSpPr>
          <p:cNvPr id="3" name="object 3"/>
          <p:cNvSpPr txBox="1"/>
          <p:nvPr/>
        </p:nvSpPr>
        <p:spPr>
          <a:xfrm>
            <a:off x="840739" y="1295400"/>
            <a:ext cx="10510522" cy="5157822"/>
          </a:xfrm>
          <a:prstGeom prst="rect">
            <a:avLst/>
          </a:prstGeom>
        </p:spPr>
        <p:txBody>
          <a:bodyPr vert="horz" wrap="square" lIns="0" tIns="12700" rIns="0" bIns="0" rtlCol="0">
            <a:spAutoFit/>
          </a:bodyPr>
          <a:lstStyle/>
          <a:p>
            <a:pPr marL="12700">
              <a:lnSpc>
                <a:spcPct val="100000"/>
              </a:lnSpc>
              <a:spcBef>
                <a:spcPts val="100"/>
              </a:spcBef>
            </a:pPr>
            <a:r>
              <a:rPr lang="en-US" sz="2400" dirty="0">
                <a:latin typeface="+mn-lt"/>
                <a:cs typeface="Arial"/>
              </a:rPr>
              <a:t> Jan</a:t>
            </a:r>
            <a:r>
              <a:rPr lang="en-US" sz="2400" spc="-10" dirty="0">
                <a:latin typeface="+mn-lt"/>
                <a:cs typeface="Arial"/>
              </a:rPr>
              <a:t> </a:t>
            </a:r>
            <a:r>
              <a:rPr lang="en-US" sz="2400" dirty="0">
                <a:latin typeface="+mn-lt"/>
                <a:cs typeface="Arial"/>
              </a:rPr>
              <a:t>1,</a:t>
            </a:r>
            <a:r>
              <a:rPr lang="en-US" sz="2400" spc="-10" dirty="0">
                <a:latin typeface="+mn-lt"/>
                <a:cs typeface="Arial"/>
              </a:rPr>
              <a:t> </a:t>
            </a:r>
            <a:r>
              <a:rPr lang="en-US" sz="2400" dirty="0">
                <a:latin typeface="+mn-lt"/>
                <a:cs typeface="Arial"/>
              </a:rPr>
              <a:t>2025</a:t>
            </a:r>
            <a:r>
              <a:rPr lang="en-US" sz="2400" spc="-5" dirty="0">
                <a:latin typeface="+mn-lt"/>
                <a:cs typeface="Arial"/>
              </a:rPr>
              <a:t> S</a:t>
            </a:r>
            <a:r>
              <a:rPr lang="en-US" sz="2400" dirty="0">
                <a:latin typeface="+mn-lt"/>
                <a:cs typeface="Arial"/>
              </a:rPr>
              <a:t>tability</a:t>
            </a:r>
            <a:r>
              <a:rPr lang="en-US" sz="2400" spc="-25" dirty="0">
                <a:latin typeface="+mn-lt"/>
                <a:cs typeface="Arial"/>
              </a:rPr>
              <a:t> </a:t>
            </a:r>
            <a:r>
              <a:rPr lang="en-US" sz="2400" spc="-10" dirty="0">
                <a:latin typeface="+mn-lt"/>
                <a:cs typeface="Arial"/>
              </a:rPr>
              <a:t>Period:</a:t>
            </a:r>
            <a:endParaRPr lang="en-US" sz="2400" dirty="0">
              <a:latin typeface="+mn-lt"/>
              <a:cs typeface="Arial"/>
            </a:endParaRPr>
          </a:p>
          <a:p>
            <a:pPr marL="1154430" indent="-227329">
              <a:lnSpc>
                <a:spcPct val="100000"/>
              </a:lnSpc>
              <a:spcBef>
                <a:spcPts val="2014"/>
              </a:spcBef>
              <a:buChar char="•"/>
              <a:tabLst>
                <a:tab pos="1154430" algn="l"/>
              </a:tabLst>
            </a:pPr>
            <a:r>
              <a:rPr lang="en-US" sz="2400" dirty="0">
                <a:latin typeface="+mn-lt"/>
                <a:cs typeface="Arial"/>
              </a:rPr>
              <a:t>Measure</a:t>
            </a:r>
            <a:r>
              <a:rPr lang="en-US" sz="2400" spc="-40" dirty="0">
                <a:latin typeface="+mn-lt"/>
                <a:cs typeface="Arial"/>
              </a:rPr>
              <a:t> </a:t>
            </a:r>
            <a:r>
              <a:rPr lang="en-US" sz="2400" dirty="0">
                <a:latin typeface="+mn-lt"/>
                <a:cs typeface="Arial"/>
              </a:rPr>
              <a:t>Nov</a:t>
            </a:r>
            <a:r>
              <a:rPr lang="en-US" sz="2400" spc="-30" dirty="0">
                <a:latin typeface="+mn-lt"/>
                <a:cs typeface="Arial"/>
              </a:rPr>
              <a:t> </a:t>
            </a:r>
            <a:r>
              <a:rPr lang="en-US" sz="2400" dirty="0">
                <a:latin typeface="+mn-lt"/>
                <a:cs typeface="Arial"/>
              </a:rPr>
              <a:t>1,</a:t>
            </a:r>
            <a:r>
              <a:rPr lang="en-US" sz="2400" spc="-40" dirty="0">
                <a:latin typeface="+mn-lt"/>
                <a:cs typeface="Arial"/>
              </a:rPr>
              <a:t> </a:t>
            </a:r>
            <a:r>
              <a:rPr lang="en-US" sz="2400" dirty="0">
                <a:latin typeface="+mn-lt"/>
                <a:cs typeface="Arial"/>
              </a:rPr>
              <a:t>2023</a:t>
            </a:r>
            <a:r>
              <a:rPr lang="en-US" sz="2400" spc="-25" dirty="0">
                <a:latin typeface="+mn-lt"/>
                <a:cs typeface="Arial"/>
              </a:rPr>
              <a:t> </a:t>
            </a:r>
            <a:r>
              <a:rPr lang="en-US" sz="2400" dirty="0">
                <a:latin typeface="+mn-lt"/>
                <a:cs typeface="Arial"/>
              </a:rPr>
              <a:t>–</a:t>
            </a:r>
            <a:r>
              <a:rPr lang="en-US" sz="2400" spc="-50" dirty="0">
                <a:latin typeface="+mn-lt"/>
                <a:cs typeface="Arial"/>
              </a:rPr>
              <a:t> </a:t>
            </a:r>
            <a:r>
              <a:rPr lang="en-US" sz="2400" dirty="0">
                <a:latin typeface="+mn-lt"/>
                <a:cs typeface="Arial"/>
              </a:rPr>
              <a:t>Oct</a:t>
            </a:r>
            <a:r>
              <a:rPr lang="en-US" sz="2400" spc="-55" dirty="0">
                <a:latin typeface="+mn-lt"/>
                <a:cs typeface="Arial"/>
              </a:rPr>
              <a:t> </a:t>
            </a:r>
            <a:r>
              <a:rPr lang="en-US" sz="2400" dirty="0">
                <a:latin typeface="+mn-lt"/>
                <a:cs typeface="Arial"/>
              </a:rPr>
              <a:t>31,</a:t>
            </a:r>
            <a:r>
              <a:rPr lang="en-US" sz="2400" spc="-50" dirty="0">
                <a:latin typeface="+mn-lt"/>
                <a:cs typeface="Arial"/>
              </a:rPr>
              <a:t> </a:t>
            </a:r>
            <a:r>
              <a:rPr lang="en-US" sz="2400" spc="-20" dirty="0">
                <a:latin typeface="+mn-lt"/>
                <a:cs typeface="Arial"/>
              </a:rPr>
              <a:t>2024</a:t>
            </a:r>
            <a:endParaRPr lang="en-US" sz="2400" dirty="0">
              <a:latin typeface="+mn-lt"/>
              <a:cs typeface="Arial"/>
            </a:endParaRPr>
          </a:p>
          <a:p>
            <a:pPr marL="1154430" indent="-227329">
              <a:lnSpc>
                <a:spcPct val="100000"/>
              </a:lnSpc>
              <a:spcBef>
                <a:spcPts val="1945"/>
              </a:spcBef>
              <a:buChar char="•"/>
              <a:tabLst>
                <a:tab pos="1154430" algn="l"/>
              </a:tabLst>
            </a:pPr>
            <a:r>
              <a:rPr lang="en-US" sz="2400" dirty="0">
                <a:latin typeface="+mn-lt"/>
                <a:cs typeface="Arial"/>
              </a:rPr>
              <a:t>Admin</a:t>
            </a:r>
            <a:r>
              <a:rPr lang="en-US" sz="2400" spc="-40" dirty="0">
                <a:latin typeface="+mn-lt"/>
                <a:cs typeface="Arial"/>
              </a:rPr>
              <a:t> </a:t>
            </a:r>
            <a:r>
              <a:rPr lang="en-US" sz="2400" dirty="0">
                <a:latin typeface="+mn-lt"/>
                <a:cs typeface="Arial"/>
              </a:rPr>
              <a:t>period</a:t>
            </a:r>
            <a:r>
              <a:rPr lang="en-US" sz="2400" spc="-40" dirty="0">
                <a:latin typeface="+mn-lt"/>
                <a:cs typeface="Arial"/>
              </a:rPr>
              <a:t> </a:t>
            </a:r>
            <a:r>
              <a:rPr lang="en-US" sz="2400" dirty="0">
                <a:latin typeface="+mn-lt"/>
                <a:cs typeface="Arial"/>
              </a:rPr>
              <a:t>Nov</a:t>
            </a:r>
            <a:r>
              <a:rPr lang="en-US" sz="2400" spc="-40" dirty="0">
                <a:latin typeface="+mn-lt"/>
                <a:cs typeface="Arial"/>
              </a:rPr>
              <a:t> </a:t>
            </a:r>
            <a:r>
              <a:rPr lang="en-US" sz="2400" dirty="0">
                <a:latin typeface="+mn-lt"/>
                <a:cs typeface="Arial"/>
              </a:rPr>
              <a:t>1,</a:t>
            </a:r>
            <a:r>
              <a:rPr lang="en-US" sz="2400" spc="-50" dirty="0">
                <a:latin typeface="+mn-lt"/>
                <a:cs typeface="Arial"/>
              </a:rPr>
              <a:t> </a:t>
            </a:r>
            <a:r>
              <a:rPr lang="en-US" sz="2400" dirty="0">
                <a:latin typeface="+mn-lt"/>
                <a:cs typeface="Arial"/>
              </a:rPr>
              <a:t>2024</a:t>
            </a:r>
            <a:r>
              <a:rPr lang="en-US" sz="2400" spc="-30" dirty="0">
                <a:latin typeface="+mn-lt"/>
                <a:cs typeface="Arial"/>
              </a:rPr>
              <a:t> </a:t>
            </a:r>
            <a:r>
              <a:rPr lang="en-US" sz="2400" dirty="0">
                <a:latin typeface="+mn-lt"/>
                <a:cs typeface="Arial"/>
              </a:rPr>
              <a:t>–</a:t>
            </a:r>
            <a:r>
              <a:rPr lang="en-US" sz="2400" spc="-55" dirty="0">
                <a:latin typeface="+mn-lt"/>
                <a:cs typeface="Arial"/>
              </a:rPr>
              <a:t> </a:t>
            </a:r>
            <a:r>
              <a:rPr lang="en-US" sz="2400" dirty="0">
                <a:latin typeface="+mn-lt"/>
                <a:cs typeface="Arial"/>
              </a:rPr>
              <a:t>Dec</a:t>
            </a:r>
            <a:r>
              <a:rPr lang="en-US" sz="2400" spc="-40" dirty="0">
                <a:latin typeface="+mn-lt"/>
                <a:cs typeface="Arial"/>
              </a:rPr>
              <a:t> </a:t>
            </a:r>
            <a:r>
              <a:rPr lang="en-US" sz="2400" dirty="0">
                <a:latin typeface="+mn-lt"/>
                <a:cs typeface="Arial"/>
              </a:rPr>
              <a:t>31,</a:t>
            </a:r>
            <a:r>
              <a:rPr lang="en-US" sz="2400" spc="-60" dirty="0">
                <a:latin typeface="+mn-lt"/>
                <a:cs typeface="Arial"/>
              </a:rPr>
              <a:t> </a:t>
            </a:r>
            <a:r>
              <a:rPr lang="en-US" sz="2400" spc="-20" dirty="0">
                <a:latin typeface="+mn-lt"/>
                <a:cs typeface="Arial"/>
              </a:rPr>
              <a:t>2024</a:t>
            </a:r>
            <a:endParaRPr lang="en-US" sz="2400" dirty="0">
              <a:latin typeface="+mn-lt"/>
              <a:cs typeface="Arial"/>
            </a:endParaRPr>
          </a:p>
          <a:p>
            <a:pPr marL="1154430" indent="-227329">
              <a:lnSpc>
                <a:spcPct val="100000"/>
              </a:lnSpc>
              <a:spcBef>
                <a:spcPts val="1945"/>
              </a:spcBef>
              <a:buChar char="•"/>
              <a:tabLst>
                <a:tab pos="1154430" algn="l"/>
              </a:tabLst>
            </a:pPr>
            <a:r>
              <a:rPr lang="en-US" sz="2400" dirty="0">
                <a:latin typeface="+mn-lt"/>
                <a:cs typeface="Arial"/>
              </a:rPr>
              <a:t>Full-</a:t>
            </a:r>
            <a:r>
              <a:rPr lang="en-US" sz="2400" spc="-25" dirty="0">
                <a:latin typeface="+mn-lt"/>
                <a:cs typeface="Arial"/>
              </a:rPr>
              <a:t> </a:t>
            </a:r>
            <a:r>
              <a:rPr lang="en-US" sz="2400" dirty="0">
                <a:latin typeface="+mn-lt"/>
                <a:cs typeface="Arial"/>
              </a:rPr>
              <a:t>or</a:t>
            </a:r>
            <a:r>
              <a:rPr lang="en-US" sz="2400" spc="-35" dirty="0">
                <a:latin typeface="+mn-lt"/>
                <a:cs typeface="Arial"/>
              </a:rPr>
              <a:t> </a:t>
            </a:r>
            <a:r>
              <a:rPr lang="en-US" sz="2400" dirty="0">
                <a:latin typeface="+mn-lt"/>
                <a:cs typeface="Arial"/>
              </a:rPr>
              <a:t>part-</a:t>
            </a:r>
            <a:r>
              <a:rPr lang="en-US" sz="2400" spc="-45" dirty="0">
                <a:latin typeface="+mn-lt"/>
                <a:cs typeface="Arial"/>
              </a:rPr>
              <a:t> </a:t>
            </a:r>
            <a:r>
              <a:rPr lang="en-US" sz="2400" dirty="0">
                <a:latin typeface="+mn-lt"/>
                <a:cs typeface="Arial"/>
              </a:rPr>
              <a:t>time</a:t>
            </a:r>
            <a:r>
              <a:rPr lang="en-US" sz="2400" spc="-40" dirty="0">
                <a:latin typeface="+mn-lt"/>
                <a:cs typeface="Arial"/>
              </a:rPr>
              <a:t> </a:t>
            </a:r>
            <a:r>
              <a:rPr lang="en-US" sz="2400" dirty="0">
                <a:latin typeface="+mn-lt"/>
                <a:cs typeface="Arial"/>
              </a:rPr>
              <a:t>status</a:t>
            </a:r>
            <a:r>
              <a:rPr lang="en-US" sz="2400" spc="-40" dirty="0">
                <a:latin typeface="+mn-lt"/>
                <a:cs typeface="Arial"/>
              </a:rPr>
              <a:t> </a:t>
            </a:r>
            <a:r>
              <a:rPr lang="en-US" sz="2400" dirty="0">
                <a:latin typeface="+mn-lt"/>
                <a:cs typeface="Arial"/>
              </a:rPr>
              <a:t>locked</a:t>
            </a:r>
            <a:r>
              <a:rPr lang="en-US" sz="2400" spc="-35" dirty="0">
                <a:latin typeface="+mn-lt"/>
                <a:cs typeface="Arial"/>
              </a:rPr>
              <a:t> </a:t>
            </a:r>
            <a:r>
              <a:rPr lang="en-US" sz="2400" dirty="0">
                <a:latin typeface="+mn-lt"/>
                <a:cs typeface="Arial"/>
              </a:rPr>
              <a:t>in</a:t>
            </a:r>
            <a:r>
              <a:rPr lang="en-US" sz="2400" spc="-35" dirty="0">
                <a:latin typeface="+mn-lt"/>
                <a:cs typeface="Arial"/>
              </a:rPr>
              <a:t> </a:t>
            </a:r>
            <a:r>
              <a:rPr lang="en-US" sz="2400" dirty="0">
                <a:latin typeface="+mn-lt"/>
                <a:cs typeface="Arial"/>
              </a:rPr>
              <a:t>Jan</a:t>
            </a:r>
            <a:r>
              <a:rPr lang="en-US" sz="2400" spc="-40" dirty="0">
                <a:latin typeface="+mn-lt"/>
                <a:cs typeface="Arial"/>
              </a:rPr>
              <a:t> </a:t>
            </a:r>
            <a:r>
              <a:rPr lang="en-US" sz="2400" dirty="0">
                <a:latin typeface="+mn-lt"/>
                <a:cs typeface="Arial"/>
              </a:rPr>
              <a:t>1,</a:t>
            </a:r>
            <a:r>
              <a:rPr lang="en-US" sz="2400" spc="-40" dirty="0">
                <a:latin typeface="+mn-lt"/>
                <a:cs typeface="Arial"/>
              </a:rPr>
              <a:t> </a:t>
            </a:r>
            <a:r>
              <a:rPr lang="en-US" sz="2400" dirty="0">
                <a:latin typeface="+mn-lt"/>
                <a:cs typeface="Arial"/>
              </a:rPr>
              <a:t>2025</a:t>
            </a:r>
            <a:r>
              <a:rPr lang="en-US" sz="2400" spc="-20" dirty="0">
                <a:latin typeface="+mn-lt"/>
                <a:cs typeface="Arial"/>
              </a:rPr>
              <a:t> </a:t>
            </a:r>
            <a:r>
              <a:rPr lang="en-US" sz="2400" dirty="0">
                <a:latin typeface="+mn-lt"/>
                <a:cs typeface="Arial"/>
              </a:rPr>
              <a:t>–</a:t>
            </a:r>
            <a:r>
              <a:rPr lang="en-US" sz="2400" spc="-45" dirty="0">
                <a:latin typeface="+mn-lt"/>
                <a:cs typeface="Arial"/>
              </a:rPr>
              <a:t> </a:t>
            </a:r>
            <a:r>
              <a:rPr lang="en-US" sz="2400" dirty="0">
                <a:latin typeface="+mn-lt"/>
                <a:cs typeface="Arial"/>
              </a:rPr>
              <a:t>Dec</a:t>
            </a:r>
            <a:r>
              <a:rPr lang="en-US" sz="2400" spc="-30" dirty="0">
                <a:latin typeface="+mn-lt"/>
                <a:cs typeface="Arial"/>
              </a:rPr>
              <a:t> </a:t>
            </a:r>
            <a:r>
              <a:rPr lang="en-US" sz="2400" dirty="0">
                <a:latin typeface="+mn-lt"/>
                <a:cs typeface="Arial"/>
              </a:rPr>
              <a:t>31,</a:t>
            </a:r>
            <a:r>
              <a:rPr lang="en-US" sz="2400" spc="-50" dirty="0">
                <a:latin typeface="+mn-lt"/>
                <a:cs typeface="Arial"/>
              </a:rPr>
              <a:t> </a:t>
            </a:r>
            <a:r>
              <a:rPr lang="en-US" sz="2400" spc="-20" dirty="0">
                <a:latin typeface="+mn-lt"/>
                <a:cs typeface="Arial"/>
              </a:rPr>
              <a:t>2025</a:t>
            </a:r>
          </a:p>
          <a:p>
            <a:pPr marL="1154430" indent="-227329">
              <a:lnSpc>
                <a:spcPct val="100000"/>
              </a:lnSpc>
              <a:spcBef>
                <a:spcPts val="1945"/>
              </a:spcBef>
              <a:buChar char="•"/>
              <a:tabLst>
                <a:tab pos="1154430" algn="l"/>
              </a:tabLst>
            </a:pPr>
            <a:endParaRPr lang="en-US" sz="2400" dirty="0">
              <a:latin typeface="+mn-lt"/>
              <a:cs typeface="Arial"/>
            </a:endParaRPr>
          </a:p>
          <a:p>
            <a:pPr marL="12700">
              <a:lnSpc>
                <a:spcPct val="100000"/>
              </a:lnSpc>
              <a:spcBef>
                <a:spcPts val="100"/>
              </a:spcBef>
            </a:pPr>
            <a:r>
              <a:rPr lang="en-US" sz="2400" dirty="0">
                <a:latin typeface="+mn-lt"/>
                <a:cs typeface="Arial"/>
              </a:rPr>
              <a:t>Oct 1</a:t>
            </a:r>
            <a:r>
              <a:rPr sz="2400" dirty="0">
                <a:latin typeface="+mn-lt"/>
                <a:cs typeface="Arial"/>
              </a:rPr>
              <a:t>,</a:t>
            </a:r>
            <a:r>
              <a:rPr sz="2400" spc="-10" dirty="0">
                <a:latin typeface="+mn-lt"/>
                <a:cs typeface="Arial"/>
              </a:rPr>
              <a:t> </a:t>
            </a:r>
            <a:r>
              <a:rPr sz="2400" dirty="0">
                <a:latin typeface="+mn-lt"/>
                <a:cs typeface="Arial"/>
              </a:rPr>
              <a:t>202</a:t>
            </a:r>
            <a:r>
              <a:rPr lang="en-US" sz="2400" dirty="0">
                <a:latin typeface="+mn-lt"/>
                <a:cs typeface="Arial"/>
              </a:rPr>
              <a:t>5</a:t>
            </a:r>
            <a:r>
              <a:rPr sz="2400" spc="-5" dirty="0">
                <a:latin typeface="+mn-lt"/>
                <a:cs typeface="Arial"/>
              </a:rPr>
              <a:t> </a:t>
            </a:r>
            <a:r>
              <a:rPr lang="en-US" sz="2400" spc="-5" dirty="0">
                <a:latin typeface="+mn-lt"/>
                <a:cs typeface="Arial"/>
              </a:rPr>
              <a:t>S</a:t>
            </a:r>
            <a:r>
              <a:rPr sz="2400" dirty="0">
                <a:latin typeface="+mn-lt"/>
                <a:cs typeface="Arial"/>
              </a:rPr>
              <a:t>tability</a:t>
            </a:r>
            <a:r>
              <a:rPr sz="2400" spc="-25" dirty="0">
                <a:latin typeface="+mn-lt"/>
                <a:cs typeface="Arial"/>
              </a:rPr>
              <a:t> </a:t>
            </a:r>
            <a:r>
              <a:rPr lang="en-US" sz="2400" spc="-10" dirty="0">
                <a:latin typeface="+mn-lt"/>
                <a:cs typeface="Arial"/>
              </a:rPr>
              <a:t>P</a:t>
            </a:r>
            <a:r>
              <a:rPr sz="2400" spc="-10" dirty="0">
                <a:latin typeface="+mn-lt"/>
                <a:cs typeface="Arial"/>
              </a:rPr>
              <a:t>eriod:</a:t>
            </a:r>
            <a:endParaRPr sz="2400" dirty="0">
              <a:latin typeface="+mn-lt"/>
              <a:cs typeface="Arial"/>
            </a:endParaRPr>
          </a:p>
          <a:p>
            <a:pPr marL="1154430" indent="-227329">
              <a:lnSpc>
                <a:spcPct val="100000"/>
              </a:lnSpc>
              <a:spcBef>
                <a:spcPts val="2014"/>
              </a:spcBef>
              <a:buChar char="•"/>
              <a:tabLst>
                <a:tab pos="1154430" algn="l"/>
              </a:tabLst>
            </a:pPr>
            <a:r>
              <a:rPr sz="2400" dirty="0">
                <a:latin typeface="+mn-lt"/>
                <a:cs typeface="Arial"/>
              </a:rPr>
              <a:t>Measure</a:t>
            </a:r>
            <a:r>
              <a:rPr sz="2400" spc="-40" dirty="0">
                <a:latin typeface="+mn-lt"/>
                <a:cs typeface="Arial"/>
              </a:rPr>
              <a:t> </a:t>
            </a:r>
            <a:r>
              <a:rPr lang="en-US" sz="2400" spc="-40" dirty="0">
                <a:latin typeface="+mn-lt"/>
                <a:cs typeface="Arial"/>
              </a:rPr>
              <a:t>Aug 1</a:t>
            </a:r>
            <a:r>
              <a:rPr sz="2400" dirty="0">
                <a:latin typeface="+mn-lt"/>
                <a:cs typeface="Arial"/>
              </a:rPr>
              <a:t>,</a:t>
            </a:r>
            <a:r>
              <a:rPr sz="2400" spc="-40" dirty="0">
                <a:latin typeface="+mn-lt"/>
                <a:cs typeface="Arial"/>
              </a:rPr>
              <a:t> </a:t>
            </a:r>
            <a:r>
              <a:rPr sz="2400" dirty="0">
                <a:latin typeface="+mn-lt"/>
                <a:cs typeface="Arial"/>
              </a:rPr>
              <a:t>202</a:t>
            </a:r>
            <a:r>
              <a:rPr lang="en-US" sz="2400" dirty="0">
                <a:latin typeface="+mn-lt"/>
                <a:cs typeface="Arial"/>
              </a:rPr>
              <a:t>4</a:t>
            </a:r>
            <a:r>
              <a:rPr sz="2400" spc="-25" dirty="0">
                <a:latin typeface="+mn-lt"/>
                <a:cs typeface="Arial"/>
              </a:rPr>
              <a:t> </a:t>
            </a:r>
            <a:r>
              <a:rPr sz="2400" dirty="0">
                <a:latin typeface="+mn-lt"/>
                <a:cs typeface="Arial"/>
              </a:rPr>
              <a:t>–</a:t>
            </a:r>
            <a:r>
              <a:rPr sz="2400" spc="-50" dirty="0">
                <a:latin typeface="+mn-lt"/>
                <a:cs typeface="Arial"/>
              </a:rPr>
              <a:t> </a:t>
            </a:r>
            <a:r>
              <a:rPr lang="en-US" sz="2400" spc="-50" dirty="0">
                <a:latin typeface="+mn-lt"/>
                <a:cs typeface="Arial"/>
              </a:rPr>
              <a:t>Jul 31</a:t>
            </a:r>
            <a:r>
              <a:rPr sz="2400" dirty="0">
                <a:latin typeface="+mn-lt"/>
                <a:cs typeface="Arial"/>
              </a:rPr>
              <a:t>,</a:t>
            </a:r>
            <a:r>
              <a:rPr sz="2400" spc="-50" dirty="0">
                <a:latin typeface="+mn-lt"/>
                <a:cs typeface="Arial"/>
              </a:rPr>
              <a:t> </a:t>
            </a:r>
            <a:r>
              <a:rPr sz="2400" spc="-20" dirty="0">
                <a:latin typeface="+mn-lt"/>
                <a:cs typeface="Arial"/>
              </a:rPr>
              <a:t>202</a:t>
            </a:r>
            <a:r>
              <a:rPr lang="en-US" sz="2400" spc="-20" dirty="0">
                <a:latin typeface="+mn-lt"/>
                <a:cs typeface="Arial"/>
              </a:rPr>
              <a:t>5</a:t>
            </a:r>
            <a:endParaRPr sz="2400" dirty="0">
              <a:latin typeface="+mn-lt"/>
              <a:cs typeface="Arial"/>
            </a:endParaRPr>
          </a:p>
          <a:p>
            <a:pPr marL="1154430" indent="-227329">
              <a:lnSpc>
                <a:spcPct val="100000"/>
              </a:lnSpc>
              <a:spcBef>
                <a:spcPts val="1945"/>
              </a:spcBef>
              <a:buChar char="•"/>
              <a:tabLst>
                <a:tab pos="1154430" algn="l"/>
              </a:tabLst>
            </a:pPr>
            <a:r>
              <a:rPr sz="2400" dirty="0">
                <a:latin typeface="+mn-lt"/>
                <a:cs typeface="Arial"/>
              </a:rPr>
              <a:t>Admin</a:t>
            </a:r>
            <a:r>
              <a:rPr sz="2400" spc="-40" dirty="0">
                <a:latin typeface="+mn-lt"/>
                <a:cs typeface="Arial"/>
              </a:rPr>
              <a:t> </a:t>
            </a:r>
            <a:r>
              <a:rPr sz="2400" dirty="0">
                <a:latin typeface="+mn-lt"/>
                <a:cs typeface="Arial"/>
              </a:rPr>
              <a:t>period</a:t>
            </a:r>
            <a:r>
              <a:rPr sz="2400" spc="-40" dirty="0">
                <a:latin typeface="+mn-lt"/>
                <a:cs typeface="Arial"/>
              </a:rPr>
              <a:t> </a:t>
            </a:r>
            <a:r>
              <a:rPr lang="en-US" sz="2400" spc="-40" dirty="0">
                <a:latin typeface="+mn-lt"/>
                <a:cs typeface="Arial"/>
              </a:rPr>
              <a:t>Aug 1</a:t>
            </a:r>
            <a:r>
              <a:rPr sz="2400" dirty="0">
                <a:latin typeface="+mn-lt"/>
                <a:cs typeface="Arial"/>
              </a:rPr>
              <a:t>,</a:t>
            </a:r>
            <a:r>
              <a:rPr sz="2400" spc="-50" dirty="0">
                <a:latin typeface="+mn-lt"/>
                <a:cs typeface="Arial"/>
              </a:rPr>
              <a:t> </a:t>
            </a:r>
            <a:r>
              <a:rPr sz="2400" dirty="0">
                <a:latin typeface="+mn-lt"/>
                <a:cs typeface="Arial"/>
              </a:rPr>
              <a:t>202</a:t>
            </a:r>
            <a:r>
              <a:rPr lang="en-US" sz="2400" dirty="0">
                <a:latin typeface="+mn-lt"/>
                <a:cs typeface="Arial"/>
              </a:rPr>
              <a:t>5</a:t>
            </a:r>
            <a:r>
              <a:rPr sz="2400" spc="-30" dirty="0">
                <a:latin typeface="+mn-lt"/>
                <a:cs typeface="Arial"/>
              </a:rPr>
              <a:t> </a:t>
            </a:r>
            <a:r>
              <a:rPr sz="2400" dirty="0">
                <a:latin typeface="+mn-lt"/>
                <a:cs typeface="Arial"/>
              </a:rPr>
              <a:t>–</a:t>
            </a:r>
            <a:r>
              <a:rPr sz="2400" spc="-55" dirty="0">
                <a:latin typeface="+mn-lt"/>
                <a:cs typeface="Arial"/>
              </a:rPr>
              <a:t> </a:t>
            </a:r>
            <a:r>
              <a:rPr lang="en-US" sz="2400" spc="-55" dirty="0">
                <a:latin typeface="+mn-lt"/>
                <a:cs typeface="Arial"/>
              </a:rPr>
              <a:t>Sep 30</a:t>
            </a:r>
            <a:r>
              <a:rPr sz="2400" dirty="0">
                <a:latin typeface="+mn-lt"/>
                <a:cs typeface="Arial"/>
              </a:rPr>
              <a:t>,</a:t>
            </a:r>
            <a:r>
              <a:rPr sz="2400" spc="-60" dirty="0">
                <a:latin typeface="+mn-lt"/>
                <a:cs typeface="Arial"/>
              </a:rPr>
              <a:t> </a:t>
            </a:r>
            <a:r>
              <a:rPr sz="2400" spc="-20" dirty="0">
                <a:latin typeface="+mn-lt"/>
                <a:cs typeface="Arial"/>
              </a:rPr>
              <a:t>202</a:t>
            </a:r>
            <a:r>
              <a:rPr lang="en-US" sz="2400" spc="-20" dirty="0">
                <a:latin typeface="+mn-lt"/>
                <a:cs typeface="Arial"/>
              </a:rPr>
              <a:t>5</a:t>
            </a:r>
            <a:endParaRPr sz="2400" dirty="0">
              <a:latin typeface="+mn-lt"/>
              <a:cs typeface="Arial"/>
            </a:endParaRPr>
          </a:p>
          <a:p>
            <a:pPr marL="1154430" indent="-227329">
              <a:lnSpc>
                <a:spcPct val="100000"/>
              </a:lnSpc>
              <a:spcBef>
                <a:spcPts val="1945"/>
              </a:spcBef>
              <a:buChar char="•"/>
              <a:tabLst>
                <a:tab pos="1154430" algn="l"/>
              </a:tabLst>
            </a:pPr>
            <a:r>
              <a:rPr sz="2400" dirty="0">
                <a:latin typeface="+mn-lt"/>
                <a:cs typeface="Arial"/>
              </a:rPr>
              <a:t>Full-</a:t>
            </a:r>
            <a:r>
              <a:rPr sz="2400" spc="-25" dirty="0">
                <a:latin typeface="+mn-lt"/>
                <a:cs typeface="Arial"/>
              </a:rPr>
              <a:t> </a:t>
            </a:r>
            <a:r>
              <a:rPr sz="2400" dirty="0">
                <a:latin typeface="+mn-lt"/>
                <a:cs typeface="Arial"/>
              </a:rPr>
              <a:t>or</a:t>
            </a:r>
            <a:r>
              <a:rPr sz="2400" spc="-35" dirty="0">
                <a:latin typeface="+mn-lt"/>
                <a:cs typeface="Arial"/>
              </a:rPr>
              <a:t> </a:t>
            </a:r>
            <a:r>
              <a:rPr sz="2400" dirty="0">
                <a:latin typeface="+mn-lt"/>
                <a:cs typeface="Arial"/>
              </a:rPr>
              <a:t>part-</a:t>
            </a:r>
            <a:r>
              <a:rPr sz="2400" spc="-45" dirty="0">
                <a:latin typeface="+mn-lt"/>
                <a:cs typeface="Arial"/>
              </a:rPr>
              <a:t> </a:t>
            </a:r>
            <a:r>
              <a:rPr sz="2400" dirty="0">
                <a:latin typeface="+mn-lt"/>
                <a:cs typeface="Arial"/>
              </a:rPr>
              <a:t>time</a:t>
            </a:r>
            <a:r>
              <a:rPr sz="2400" spc="-40" dirty="0">
                <a:latin typeface="+mn-lt"/>
                <a:cs typeface="Arial"/>
              </a:rPr>
              <a:t> </a:t>
            </a:r>
            <a:r>
              <a:rPr sz="2400" dirty="0">
                <a:latin typeface="+mn-lt"/>
                <a:cs typeface="Arial"/>
              </a:rPr>
              <a:t>status</a:t>
            </a:r>
            <a:r>
              <a:rPr sz="2400" spc="-40" dirty="0">
                <a:latin typeface="+mn-lt"/>
                <a:cs typeface="Arial"/>
              </a:rPr>
              <a:t> </a:t>
            </a:r>
            <a:r>
              <a:rPr sz="2400" dirty="0">
                <a:latin typeface="+mn-lt"/>
                <a:cs typeface="Arial"/>
              </a:rPr>
              <a:t>locked</a:t>
            </a:r>
            <a:r>
              <a:rPr sz="2400" spc="-35" dirty="0">
                <a:latin typeface="+mn-lt"/>
                <a:cs typeface="Arial"/>
              </a:rPr>
              <a:t> </a:t>
            </a:r>
            <a:r>
              <a:rPr sz="2400" dirty="0">
                <a:latin typeface="+mn-lt"/>
                <a:cs typeface="Arial"/>
              </a:rPr>
              <a:t>in</a:t>
            </a:r>
            <a:r>
              <a:rPr sz="2400" spc="-35" dirty="0">
                <a:latin typeface="+mn-lt"/>
                <a:cs typeface="Arial"/>
              </a:rPr>
              <a:t> </a:t>
            </a:r>
            <a:r>
              <a:rPr lang="en-US" sz="2400" spc="-35" dirty="0">
                <a:latin typeface="+mn-lt"/>
                <a:cs typeface="Arial"/>
              </a:rPr>
              <a:t>Oct 1,</a:t>
            </a:r>
            <a:r>
              <a:rPr sz="2400" spc="-40" dirty="0">
                <a:latin typeface="+mn-lt"/>
                <a:cs typeface="Arial"/>
              </a:rPr>
              <a:t> </a:t>
            </a:r>
            <a:r>
              <a:rPr sz="2400" dirty="0">
                <a:latin typeface="+mn-lt"/>
                <a:cs typeface="Arial"/>
              </a:rPr>
              <a:t>202</a:t>
            </a:r>
            <a:r>
              <a:rPr lang="en-US" sz="2400" dirty="0">
                <a:latin typeface="+mn-lt"/>
                <a:cs typeface="Arial"/>
              </a:rPr>
              <a:t>5</a:t>
            </a:r>
            <a:r>
              <a:rPr sz="2400" spc="-20" dirty="0">
                <a:latin typeface="+mn-lt"/>
                <a:cs typeface="Arial"/>
              </a:rPr>
              <a:t> </a:t>
            </a:r>
            <a:r>
              <a:rPr sz="2400" dirty="0">
                <a:latin typeface="+mn-lt"/>
                <a:cs typeface="Arial"/>
              </a:rPr>
              <a:t>–</a:t>
            </a:r>
            <a:r>
              <a:rPr sz="2400" spc="-45" dirty="0">
                <a:latin typeface="+mn-lt"/>
                <a:cs typeface="Arial"/>
              </a:rPr>
              <a:t> </a:t>
            </a:r>
            <a:r>
              <a:rPr lang="en-US" sz="2400" spc="-45" dirty="0">
                <a:latin typeface="+mn-lt"/>
                <a:cs typeface="Arial"/>
              </a:rPr>
              <a:t>Sep 30, 2026</a:t>
            </a:r>
            <a:endParaRPr lang="en-US" sz="2400" spc="-20" dirty="0">
              <a:latin typeface="+mn-lt"/>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C134-CC9C-514D-504B-22615BBC9A2C}"/>
              </a:ext>
            </a:extLst>
          </p:cNvPr>
          <p:cNvSpPr>
            <a:spLocks noGrp="1"/>
          </p:cNvSpPr>
          <p:nvPr>
            <p:ph type="title"/>
          </p:nvPr>
        </p:nvSpPr>
        <p:spPr>
          <a:xfrm>
            <a:off x="916939" y="329564"/>
            <a:ext cx="9874885" cy="677108"/>
          </a:xfrm>
        </p:spPr>
        <p:txBody>
          <a:bodyPr/>
          <a:lstStyle/>
          <a:p>
            <a:r>
              <a:rPr lang="en-US" dirty="0"/>
              <a:t>Calculation of Hours</a:t>
            </a:r>
          </a:p>
        </p:txBody>
      </p:sp>
      <p:sp>
        <p:nvSpPr>
          <p:cNvPr id="3" name="Text Placeholder 2">
            <a:extLst>
              <a:ext uri="{FF2B5EF4-FFF2-40B4-BE49-F238E27FC236}">
                <a16:creationId xmlns:a16="http://schemas.microsoft.com/office/drawing/2014/main" id="{E2728F5A-B716-FE3F-D1CF-A5910892F926}"/>
              </a:ext>
            </a:extLst>
          </p:cNvPr>
          <p:cNvSpPr>
            <a:spLocks noGrp="1"/>
          </p:cNvSpPr>
          <p:nvPr>
            <p:ph type="body" idx="1"/>
          </p:nvPr>
        </p:nvSpPr>
        <p:spPr>
          <a:xfrm>
            <a:off x="948435" y="1143000"/>
            <a:ext cx="9567166" cy="5324535"/>
          </a:xfrm>
        </p:spPr>
        <p:txBody>
          <a:bodyPr>
            <a:normAutofit/>
          </a:bodyPr>
          <a:lstStyle/>
          <a:p>
            <a:pPr marL="342900" indent="-342900">
              <a:buFont typeface="Arial" panose="020B0604020202020204" pitchFamily="34" charset="0"/>
              <a:buChar char="•"/>
            </a:pPr>
            <a:r>
              <a:rPr lang="en-US" sz="2200" dirty="0"/>
              <a:t>Work and non-work time for which payment is due</a:t>
            </a:r>
          </a:p>
          <a:p>
            <a:pPr marL="800100" lvl="1" indent="-342900">
              <a:buFont typeface="Arial" panose="020B0604020202020204" pitchFamily="34" charset="0"/>
              <a:buChar char="•"/>
            </a:pPr>
            <a:r>
              <a:rPr lang="en-US" sz="2200" dirty="0"/>
              <a:t>All work time across various jobs</a:t>
            </a:r>
          </a:p>
          <a:p>
            <a:pPr marL="800100" lvl="1" indent="-342900">
              <a:buFont typeface="Arial" panose="020B0604020202020204" pitchFamily="34" charset="0"/>
              <a:buChar char="•"/>
            </a:pPr>
            <a:r>
              <a:rPr lang="en-US" sz="2200" dirty="0"/>
              <a:t>Paid time off: vacation, holiday, illness, layoff, jury duty, military duty, leave of absence</a:t>
            </a:r>
          </a:p>
          <a:p>
            <a:pPr marL="800100" lvl="1" indent="-342900">
              <a:buFont typeface="Arial" panose="020B0604020202020204" pitchFamily="34" charset="0"/>
              <a:buChar char="•"/>
            </a:pPr>
            <a:r>
              <a:rPr lang="en-US" sz="2200" dirty="0"/>
              <a:t>No limit on amount of paid time credited</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Service Records or Use of Equivalency</a:t>
            </a:r>
          </a:p>
          <a:p>
            <a:pPr marL="800100" lvl="1" indent="-342900">
              <a:buFont typeface="Arial" panose="020B0604020202020204" pitchFamily="34" charset="0"/>
              <a:buChar char="•"/>
            </a:pPr>
            <a:r>
              <a:rPr lang="en-US" sz="2200" dirty="0"/>
              <a:t>Actual hours of service worked supported by a service record </a:t>
            </a:r>
            <a:r>
              <a:rPr lang="en-US" sz="2200" b="1" i="1" dirty="0"/>
              <a:t> or</a:t>
            </a:r>
            <a:endParaRPr lang="en-US" sz="2200" dirty="0"/>
          </a:p>
          <a:p>
            <a:pPr marL="800100" lvl="1" indent="-342900">
              <a:buFont typeface="Arial" panose="020B0604020202020204" pitchFamily="34" charset="0"/>
              <a:buChar char="•"/>
            </a:pPr>
            <a:r>
              <a:rPr lang="en-US" sz="2200" dirty="0"/>
              <a:t>Day of service equivalency = 8 hours for any day with at least one hour of pay due </a:t>
            </a:r>
            <a:r>
              <a:rPr lang="en-US" sz="2200" b="1" i="1" dirty="0"/>
              <a:t>or</a:t>
            </a:r>
            <a:r>
              <a:rPr lang="en-US" sz="2200" dirty="0"/>
              <a:t> </a:t>
            </a:r>
          </a:p>
          <a:p>
            <a:pPr marL="800100" lvl="1" indent="-342900">
              <a:buFont typeface="Arial" panose="020B0604020202020204" pitchFamily="34" charset="0"/>
              <a:buChar char="•"/>
            </a:pPr>
            <a:r>
              <a:rPr lang="en-US" sz="2200" dirty="0"/>
              <a:t>Week Equivalency = 40 hours for any week with at least one hour of pay due</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Aggregate across Control Groups</a:t>
            </a:r>
          </a:p>
        </p:txBody>
      </p:sp>
    </p:spTree>
    <p:extLst>
      <p:ext uri="{BB962C8B-B14F-4D97-AF65-F5344CB8AC3E}">
        <p14:creationId xmlns:p14="http://schemas.microsoft.com/office/powerpoint/2010/main" val="318444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505188" y="6356602"/>
            <a:ext cx="1924811" cy="416050"/>
          </a:xfrm>
          <a:prstGeom prst="rect">
            <a:avLst/>
          </a:prstGeom>
        </p:spPr>
      </p:pic>
      <p:sp>
        <p:nvSpPr>
          <p:cNvPr id="4" name="object 4"/>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Calculation</a:t>
            </a:r>
            <a:r>
              <a:rPr spc="-50" dirty="0"/>
              <a:t> </a:t>
            </a:r>
            <a:r>
              <a:rPr dirty="0"/>
              <a:t>of</a:t>
            </a:r>
            <a:r>
              <a:rPr spc="-15" dirty="0"/>
              <a:t> </a:t>
            </a:r>
            <a:r>
              <a:rPr spc="-10" dirty="0"/>
              <a:t>Hours</a:t>
            </a:r>
          </a:p>
        </p:txBody>
      </p:sp>
      <p:sp>
        <p:nvSpPr>
          <p:cNvPr id="5" name="object 5"/>
          <p:cNvSpPr txBox="1"/>
          <p:nvPr/>
        </p:nvSpPr>
        <p:spPr>
          <a:xfrm>
            <a:off x="916939" y="1774929"/>
            <a:ext cx="10196195" cy="4328108"/>
          </a:xfrm>
          <a:prstGeom prst="rect">
            <a:avLst/>
          </a:prstGeom>
        </p:spPr>
        <p:txBody>
          <a:bodyPr vert="horz" wrap="square" lIns="0" tIns="44450" rIns="0" bIns="0" rtlCol="0">
            <a:spAutoFit/>
          </a:bodyPr>
          <a:lstStyle/>
          <a:p>
            <a:pPr marL="240665" indent="-227965">
              <a:lnSpc>
                <a:spcPct val="100000"/>
              </a:lnSpc>
              <a:spcBef>
                <a:spcPts val="350"/>
              </a:spcBef>
              <a:buChar char="•"/>
              <a:tabLst>
                <a:tab pos="240665" algn="l"/>
              </a:tabLst>
            </a:pPr>
            <a:r>
              <a:rPr sz="2800" dirty="0">
                <a:latin typeface="+mn-lt"/>
                <a:cs typeface="Arial"/>
              </a:rPr>
              <a:t>Leaves</a:t>
            </a:r>
            <a:r>
              <a:rPr sz="2800" spc="-75" dirty="0">
                <a:latin typeface="+mn-lt"/>
                <a:cs typeface="Arial"/>
              </a:rPr>
              <a:t> </a:t>
            </a:r>
            <a:r>
              <a:rPr sz="2800" dirty="0">
                <a:latin typeface="+mn-lt"/>
                <a:cs typeface="Arial"/>
              </a:rPr>
              <a:t>of</a:t>
            </a:r>
            <a:r>
              <a:rPr sz="2800" spc="-190" dirty="0">
                <a:latin typeface="+mn-lt"/>
                <a:cs typeface="Arial"/>
              </a:rPr>
              <a:t> </a:t>
            </a:r>
            <a:r>
              <a:rPr sz="2800" spc="-10" dirty="0">
                <a:latin typeface="+mn-lt"/>
                <a:cs typeface="Arial"/>
              </a:rPr>
              <a:t>Absence</a:t>
            </a:r>
            <a:endParaRPr sz="2800" dirty="0">
              <a:latin typeface="+mn-lt"/>
              <a:cs typeface="Arial"/>
            </a:endParaRPr>
          </a:p>
          <a:p>
            <a:pPr marL="697230" lvl="1" indent="-227329">
              <a:lnSpc>
                <a:spcPct val="100000"/>
              </a:lnSpc>
              <a:spcBef>
                <a:spcPts val="220"/>
              </a:spcBef>
              <a:buChar char="•"/>
              <a:tabLst>
                <a:tab pos="697230" algn="l"/>
              </a:tabLst>
            </a:pPr>
            <a:r>
              <a:rPr sz="2400" dirty="0">
                <a:latin typeface="+mn-lt"/>
                <a:cs typeface="Arial"/>
              </a:rPr>
              <a:t>Paid</a:t>
            </a:r>
            <a:r>
              <a:rPr sz="2400" spc="-35" dirty="0">
                <a:latin typeface="+mn-lt"/>
                <a:cs typeface="Arial"/>
              </a:rPr>
              <a:t> </a:t>
            </a:r>
            <a:r>
              <a:rPr sz="2400" spc="-10" dirty="0">
                <a:latin typeface="+mn-lt"/>
                <a:cs typeface="Arial"/>
              </a:rPr>
              <a:t>leaves</a:t>
            </a:r>
            <a:endParaRPr sz="2400" dirty="0">
              <a:latin typeface="+mn-lt"/>
              <a:cs typeface="Arial"/>
            </a:endParaRPr>
          </a:p>
          <a:p>
            <a:pPr marL="1155700" lvl="2" indent="-228600">
              <a:lnSpc>
                <a:spcPct val="100000"/>
              </a:lnSpc>
              <a:spcBef>
                <a:spcPts val="270"/>
              </a:spcBef>
              <a:buChar char="•"/>
              <a:tabLst>
                <a:tab pos="1155700" algn="l"/>
              </a:tabLst>
            </a:pPr>
            <a:r>
              <a:rPr sz="2000" dirty="0">
                <a:latin typeface="+mn-lt"/>
                <a:cs typeface="Arial"/>
              </a:rPr>
              <a:t>Leaves</a:t>
            </a:r>
            <a:r>
              <a:rPr sz="2000" spc="-40" dirty="0">
                <a:latin typeface="+mn-lt"/>
                <a:cs typeface="Arial"/>
              </a:rPr>
              <a:t> </a:t>
            </a:r>
            <a:r>
              <a:rPr sz="2000" dirty="0">
                <a:latin typeface="+mn-lt"/>
                <a:cs typeface="Arial"/>
              </a:rPr>
              <a:t>of</a:t>
            </a:r>
            <a:r>
              <a:rPr sz="2000" spc="-25" dirty="0">
                <a:latin typeface="+mn-lt"/>
                <a:cs typeface="Arial"/>
              </a:rPr>
              <a:t> </a:t>
            </a:r>
            <a:r>
              <a:rPr sz="2000" dirty="0">
                <a:latin typeface="+mn-lt"/>
                <a:cs typeface="Arial"/>
              </a:rPr>
              <a:t>absence</a:t>
            </a:r>
            <a:r>
              <a:rPr sz="2000" spc="-55" dirty="0">
                <a:latin typeface="+mn-lt"/>
                <a:cs typeface="Arial"/>
              </a:rPr>
              <a:t> </a:t>
            </a:r>
            <a:r>
              <a:rPr sz="2000" dirty="0">
                <a:latin typeface="+mn-lt"/>
                <a:cs typeface="Arial"/>
              </a:rPr>
              <a:t>for</a:t>
            </a:r>
            <a:r>
              <a:rPr sz="2000" spc="-40" dirty="0">
                <a:latin typeface="+mn-lt"/>
                <a:cs typeface="Arial"/>
              </a:rPr>
              <a:t> </a:t>
            </a:r>
            <a:r>
              <a:rPr sz="2000" dirty="0">
                <a:latin typeface="+mn-lt"/>
                <a:cs typeface="Arial"/>
              </a:rPr>
              <a:t>which</a:t>
            </a:r>
            <a:r>
              <a:rPr sz="2000" spc="-30" dirty="0">
                <a:latin typeface="+mn-lt"/>
                <a:cs typeface="Arial"/>
              </a:rPr>
              <a:t> </a:t>
            </a:r>
            <a:r>
              <a:rPr sz="2000" dirty="0">
                <a:latin typeface="+mn-lt"/>
                <a:cs typeface="Arial"/>
              </a:rPr>
              <a:t>an</a:t>
            </a:r>
            <a:r>
              <a:rPr sz="2000" spc="-15" dirty="0">
                <a:latin typeface="+mn-lt"/>
                <a:cs typeface="Arial"/>
              </a:rPr>
              <a:t> </a:t>
            </a:r>
            <a:r>
              <a:rPr sz="2000" dirty="0">
                <a:latin typeface="+mn-lt"/>
                <a:cs typeface="Arial"/>
              </a:rPr>
              <a:t>employee</a:t>
            </a:r>
            <a:r>
              <a:rPr sz="2000" spc="-45" dirty="0">
                <a:latin typeface="+mn-lt"/>
                <a:cs typeface="Arial"/>
              </a:rPr>
              <a:t> </a:t>
            </a:r>
            <a:r>
              <a:rPr sz="2000" dirty="0">
                <a:latin typeface="+mn-lt"/>
                <a:cs typeface="Arial"/>
              </a:rPr>
              <a:t>is</a:t>
            </a:r>
            <a:r>
              <a:rPr sz="2000" spc="-15" dirty="0">
                <a:latin typeface="+mn-lt"/>
                <a:cs typeface="Arial"/>
              </a:rPr>
              <a:t> </a:t>
            </a:r>
            <a:r>
              <a:rPr sz="2000" spc="-20" dirty="0">
                <a:latin typeface="+mn-lt"/>
                <a:cs typeface="Arial"/>
              </a:rPr>
              <a:t>paid</a:t>
            </a:r>
            <a:endParaRPr sz="2000" dirty="0">
              <a:latin typeface="+mn-lt"/>
              <a:cs typeface="Arial"/>
            </a:endParaRPr>
          </a:p>
          <a:p>
            <a:pPr marL="1155700" lvl="2" indent="-228600">
              <a:lnSpc>
                <a:spcPct val="100000"/>
              </a:lnSpc>
              <a:spcBef>
                <a:spcPts val="265"/>
              </a:spcBef>
              <a:buChar char="•"/>
              <a:tabLst>
                <a:tab pos="1155700" algn="l"/>
              </a:tabLst>
            </a:pPr>
            <a:r>
              <a:rPr sz="2000" dirty="0">
                <a:latin typeface="+mn-lt"/>
                <a:cs typeface="Arial"/>
              </a:rPr>
              <a:t>Employees</a:t>
            </a:r>
            <a:r>
              <a:rPr sz="2000" spc="-25" dirty="0">
                <a:latin typeface="+mn-lt"/>
                <a:cs typeface="Arial"/>
              </a:rPr>
              <a:t> </a:t>
            </a:r>
            <a:r>
              <a:rPr sz="2000" dirty="0">
                <a:latin typeface="+mn-lt"/>
                <a:cs typeface="Arial"/>
              </a:rPr>
              <a:t>are</a:t>
            </a:r>
            <a:r>
              <a:rPr sz="2000" spc="-35" dirty="0">
                <a:latin typeface="+mn-lt"/>
                <a:cs typeface="Arial"/>
              </a:rPr>
              <a:t> </a:t>
            </a:r>
            <a:r>
              <a:rPr sz="2000" dirty="0">
                <a:latin typeface="+mn-lt"/>
                <a:cs typeface="Arial"/>
              </a:rPr>
              <a:t>credited</a:t>
            </a:r>
            <a:r>
              <a:rPr sz="2000" spc="-40" dirty="0">
                <a:latin typeface="+mn-lt"/>
                <a:cs typeface="Arial"/>
              </a:rPr>
              <a:t> </a:t>
            </a:r>
            <a:r>
              <a:rPr sz="2000" dirty="0">
                <a:latin typeface="+mn-lt"/>
                <a:cs typeface="Arial"/>
              </a:rPr>
              <a:t>hours</a:t>
            </a:r>
            <a:r>
              <a:rPr sz="2000" spc="-45" dirty="0">
                <a:latin typeface="+mn-lt"/>
                <a:cs typeface="Arial"/>
              </a:rPr>
              <a:t> </a:t>
            </a:r>
            <a:r>
              <a:rPr sz="2000" dirty="0">
                <a:latin typeface="+mn-lt"/>
                <a:cs typeface="Arial"/>
              </a:rPr>
              <a:t>for</a:t>
            </a:r>
            <a:r>
              <a:rPr sz="2000" spc="-25" dirty="0">
                <a:latin typeface="+mn-lt"/>
                <a:cs typeface="Arial"/>
              </a:rPr>
              <a:t> </a:t>
            </a:r>
            <a:r>
              <a:rPr sz="2000" dirty="0">
                <a:latin typeface="+mn-lt"/>
                <a:cs typeface="Arial"/>
              </a:rPr>
              <a:t>all</a:t>
            </a:r>
            <a:r>
              <a:rPr sz="2000" spc="-10" dirty="0">
                <a:latin typeface="+mn-lt"/>
                <a:cs typeface="Arial"/>
              </a:rPr>
              <a:t> </a:t>
            </a:r>
            <a:r>
              <a:rPr sz="2000" dirty="0">
                <a:latin typeface="+mn-lt"/>
                <a:cs typeface="Arial"/>
              </a:rPr>
              <a:t>paid</a:t>
            </a:r>
            <a:r>
              <a:rPr sz="2000" spc="-15" dirty="0">
                <a:latin typeface="+mn-lt"/>
                <a:cs typeface="Arial"/>
              </a:rPr>
              <a:t> </a:t>
            </a:r>
            <a:r>
              <a:rPr sz="2000" spc="-10" dirty="0">
                <a:latin typeface="+mn-lt"/>
                <a:cs typeface="Arial"/>
              </a:rPr>
              <a:t>leave.</a:t>
            </a:r>
            <a:endParaRPr sz="2000" dirty="0">
              <a:latin typeface="+mn-lt"/>
              <a:cs typeface="Arial"/>
            </a:endParaRPr>
          </a:p>
          <a:p>
            <a:pPr marL="697230" lvl="1" indent="-227329">
              <a:lnSpc>
                <a:spcPct val="100000"/>
              </a:lnSpc>
              <a:spcBef>
                <a:spcPts val="200"/>
              </a:spcBef>
              <a:buChar char="•"/>
              <a:tabLst>
                <a:tab pos="697230" algn="l"/>
              </a:tabLst>
            </a:pPr>
            <a:r>
              <a:rPr sz="2400" dirty="0">
                <a:latin typeface="+mn-lt"/>
                <a:cs typeface="Arial"/>
              </a:rPr>
              <a:t>Unpaid</a:t>
            </a:r>
            <a:r>
              <a:rPr sz="2400" spc="-80" dirty="0">
                <a:latin typeface="+mn-lt"/>
                <a:cs typeface="Arial"/>
              </a:rPr>
              <a:t> </a:t>
            </a:r>
            <a:r>
              <a:rPr sz="2400" spc="-10" dirty="0">
                <a:latin typeface="+mn-lt"/>
                <a:cs typeface="Arial"/>
              </a:rPr>
              <a:t>leaves</a:t>
            </a:r>
            <a:endParaRPr sz="2400" dirty="0">
              <a:latin typeface="+mn-lt"/>
              <a:cs typeface="Arial"/>
            </a:endParaRPr>
          </a:p>
          <a:p>
            <a:pPr marL="1155700" lvl="2" indent="-228600">
              <a:lnSpc>
                <a:spcPct val="100000"/>
              </a:lnSpc>
              <a:spcBef>
                <a:spcPts val="265"/>
              </a:spcBef>
              <a:buChar char="•"/>
              <a:tabLst>
                <a:tab pos="1155700" algn="l"/>
              </a:tabLst>
            </a:pPr>
            <a:r>
              <a:rPr sz="2000" dirty="0">
                <a:latin typeface="+mn-lt"/>
                <a:cs typeface="Arial"/>
              </a:rPr>
              <a:t>Leaves</a:t>
            </a:r>
            <a:r>
              <a:rPr sz="2000" spc="-40" dirty="0">
                <a:latin typeface="+mn-lt"/>
                <a:cs typeface="Arial"/>
              </a:rPr>
              <a:t> </a:t>
            </a:r>
            <a:r>
              <a:rPr sz="2000" dirty="0">
                <a:latin typeface="+mn-lt"/>
                <a:cs typeface="Arial"/>
              </a:rPr>
              <a:t>of</a:t>
            </a:r>
            <a:r>
              <a:rPr sz="2000" spc="-25" dirty="0">
                <a:latin typeface="+mn-lt"/>
                <a:cs typeface="Arial"/>
              </a:rPr>
              <a:t> </a:t>
            </a:r>
            <a:r>
              <a:rPr sz="2000" dirty="0">
                <a:latin typeface="+mn-lt"/>
                <a:cs typeface="Arial"/>
              </a:rPr>
              <a:t>absence</a:t>
            </a:r>
            <a:r>
              <a:rPr sz="2000" spc="-55" dirty="0">
                <a:latin typeface="+mn-lt"/>
                <a:cs typeface="Arial"/>
              </a:rPr>
              <a:t> </a:t>
            </a:r>
            <a:r>
              <a:rPr sz="2000" dirty="0">
                <a:latin typeface="+mn-lt"/>
                <a:cs typeface="Arial"/>
              </a:rPr>
              <a:t>for</a:t>
            </a:r>
            <a:r>
              <a:rPr sz="2000" spc="-45" dirty="0">
                <a:latin typeface="+mn-lt"/>
                <a:cs typeface="Arial"/>
              </a:rPr>
              <a:t> </a:t>
            </a:r>
            <a:r>
              <a:rPr sz="2000" dirty="0">
                <a:latin typeface="+mn-lt"/>
                <a:cs typeface="Arial"/>
              </a:rPr>
              <a:t>which</a:t>
            </a:r>
            <a:r>
              <a:rPr sz="2000" spc="-30" dirty="0">
                <a:latin typeface="+mn-lt"/>
                <a:cs typeface="Arial"/>
              </a:rPr>
              <a:t> </a:t>
            </a:r>
            <a:r>
              <a:rPr sz="2000" dirty="0">
                <a:latin typeface="+mn-lt"/>
                <a:cs typeface="Arial"/>
              </a:rPr>
              <a:t>an</a:t>
            </a:r>
            <a:r>
              <a:rPr sz="2000" spc="-15" dirty="0">
                <a:latin typeface="+mn-lt"/>
                <a:cs typeface="Arial"/>
              </a:rPr>
              <a:t> </a:t>
            </a:r>
            <a:r>
              <a:rPr sz="2000" dirty="0">
                <a:latin typeface="+mn-lt"/>
                <a:cs typeface="Arial"/>
              </a:rPr>
              <a:t>employee</a:t>
            </a:r>
            <a:r>
              <a:rPr sz="2000" spc="-45" dirty="0">
                <a:latin typeface="+mn-lt"/>
                <a:cs typeface="Arial"/>
              </a:rPr>
              <a:t> </a:t>
            </a:r>
            <a:r>
              <a:rPr sz="2000" dirty="0">
                <a:latin typeface="+mn-lt"/>
                <a:cs typeface="Arial"/>
              </a:rPr>
              <a:t>receives</a:t>
            </a:r>
            <a:r>
              <a:rPr sz="2000" spc="-40" dirty="0">
                <a:latin typeface="+mn-lt"/>
                <a:cs typeface="Arial"/>
              </a:rPr>
              <a:t> </a:t>
            </a:r>
            <a:r>
              <a:rPr sz="2000" dirty="0">
                <a:latin typeface="+mn-lt"/>
                <a:cs typeface="Arial"/>
              </a:rPr>
              <a:t>no</a:t>
            </a:r>
            <a:r>
              <a:rPr sz="2000" spc="-30" dirty="0">
                <a:latin typeface="+mn-lt"/>
                <a:cs typeface="Arial"/>
              </a:rPr>
              <a:t> </a:t>
            </a:r>
            <a:r>
              <a:rPr sz="2000" spc="-25" dirty="0">
                <a:latin typeface="+mn-lt"/>
                <a:cs typeface="Arial"/>
              </a:rPr>
              <a:t>pay</a:t>
            </a:r>
            <a:endParaRPr sz="2000" dirty="0">
              <a:latin typeface="+mn-lt"/>
              <a:cs typeface="Arial"/>
            </a:endParaRPr>
          </a:p>
          <a:p>
            <a:pPr marL="1155700" lvl="2" indent="-228600">
              <a:lnSpc>
                <a:spcPct val="100000"/>
              </a:lnSpc>
              <a:spcBef>
                <a:spcPts val="270"/>
              </a:spcBef>
              <a:buChar char="•"/>
              <a:tabLst>
                <a:tab pos="1155700" algn="l"/>
              </a:tabLst>
            </a:pPr>
            <a:r>
              <a:rPr sz="2000" dirty="0">
                <a:latin typeface="+mn-lt"/>
                <a:cs typeface="Arial"/>
              </a:rPr>
              <a:t>Employees</a:t>
            </a:r>
            <a:r>
              <a:rPr sz="2000" spc="-20" dirty="0">
                <a:latin typeface="+mn-lt"/>
                <a:cs typeface="Arial"/>
              </a:rPr>
              <a:t> </a:t>
            </a:r>
            <a:r>
              <a:rPr sz="2000" dirty="0">
                <a:latin typeface="+mn-lt"/>
                <a:cs typeface="Arial"/>
              </a:rPr>
              <a:t>are</a:t>
            </a:r>
            <a:r>
              <a:rPr sz="2000" spc="-40" dirty="0">
                <a:latin typeface="+mn-lt"/>
                <a:cs typeface="Arial"/>
              </a:rPr>
              <a:t> </a:t>
            </a:r>
            <a:r>
              <a:rPr sz="2000" dirty="0">
                <a:latin typeface="+mn-lt"/>
                <a:cs typeface="Arial"/>
              </a:rPr>
              <a:t>generally</a:t>
            </a:r>
            <a:r>
              <a:rPr sz="2000" spc="-35" dirty="0">
                <a:latin typeface="+mn-lt"/>
                <a:cs typeface="Arial"/>
              </a:rPr>
              <a:t> </a:t>
            </a:r>
            <a:r>
              <a:rPr sz="2000" dirty="0">
                <a:latin typeface="+mn-lt"/>
                <a:cs typeface="Arial"/>
              </a:rPr>
              <a:t>not</a:t>
            </a:r>
            <a:r>
              <a:rPr sz="2000" spc="-25" dirty="0">
                <a:latin typeface="+mn-lt"/>
                <a:cs typeface="Arial"/>
              </a:rPr>
              <a:t> </a:t>
            </a:r>
            <a:r>
              <a:rPr sz="2000" dirty="0">
                <a:latin typeface="+mn-lt"/>
                <a:cs typeface="Arial"/>
              </a:rPr>
              <a:t>credited</a:t>
            </a:r>
            <a:r>
              <a:rPr sz="2000" spc="-40" dirty="0">
                <a:latin typeface="+mn-lt"/>
                <a:cs typeface="Arial"/>
              </a:rPr>
              <a:t> </a:t>
            </a:r>
            <a:r>
              <a:rPr sz="2000" dirty="0">
                <a:latin typeface="+mn-lt"/>
                <a:cs typeface="Arial"/>
              </a:rPr>
              <a:t>with</a:t>
            </a:r>
            <a:r>
              <a:rPr sz="2000" spc="-10" dirty="0">
                <a:latin typeface="+mn-lt"/>
                <a:cs typeface="Arial"/>
              </a:rPr>
              <a:t> </a:t>
            </a:r>
            <a:r>
              <a:rPr sz="2000" dirty="0">
                <a:latin typeface="+mn-lt"/>
                <a:cs typeface="Arial"/>
              </a:rPr>
              <a:t>hours</a:t>
            </a:r>
            <a:r>
              <a:rPr sz="2000" spc="-45" dirty="0">
                <a:latin typeface="+mn-lt"/>
                <a:cs typeface="Arial"/>
              </a:rPr>
              <a:t> </a:t>
            </a:r>
            <a:r>
              <a:rPr sz="2000" dirty="0">
                <a:latin typeface="+mn-lt"/>
                <a:cs typeface="Arial"/>
              </a:rPr>
              <a:t>for</a:t>
            </a:r>
            <a:r>
              <a:rPr sz="2000" spc="-20" dirty="0">
                <a:latin typeface="+mn-lt"/>
                <a:cs typeface="Arial"/>
              </a:rPr>
              <a:t> </a:t>
            </a:r>
            <a:r>
              <a:rPr sz="2000" dirty="0">
                <a:latin typeface="+mn-lt"/>
                <a:cs typeface="Arial"/>
              </a:rPr>
              <a:t>any</a:t>
            </a:r>
            <a:r>
              <a:rPr sz="2000" spc="-30" dirty="0">
                <a:latin typeface="+mn-lt"/>
                <a:cs typeface="Arial"/>
              </a:rPr>
              <a:t> </a:t>
            </a:r>
            <a:r>
              <a:rPr sz="2000" dirty="0">
                <a:latin typeface="+mn-lt"/>
                <a:cs typeface="Arial"/>
              </a:rPr>
              <a:t>periods</a:t>
            </a:r>
            <a:r>
              <a:rPr sz="2000" spc="-35" dirty="0">
                <a:latin typeface="+mn-lt"/>
                <a:cs typeface="Arial"/>
              </a:rPr>
              <a:t> </a:t>
            </a:r>
            <a:r>
              <a:rPr sz="2000" dirty="0">
                <a:latin typeface="+mn-lt"/>
                <a:cs typeface="Arial"/>
              </a:rPr>
              <a:t>of</a:t>
            </a:r>
            <a:r>
              <a:rPr sz="2000" spc="-30" dirty="0">
                <a:latin typeface="+mn-lt"/>
                <a:cs typeface="Arial"/>
              </a:rPr>
              <a:t> </a:t>
            </a:r>
            <a:r>
              <a:rPr sz="2000" dirty="0">
                <a:latin typeface="+mn-lt"/>
                <a:cs typeface="Arial"/>
              </a:rPr>
              <a:t>unpaid</a:t>
            </a:r>
            <a:r>
              <a:rPr sz="2000" spc="-20" dirty="0">
                <a:latin typeface="+mn-lt"/>
                <a:cs typeface="Arial"/>
              </a:rPr>
              <a:t> </a:t>
            </a:r>
            <a:r>
              <a:rPr sz="2000" spc="-10" dirty="0">
                <a:latin typeface="+mn-lt"/>
                <a:cs typeface="Arial"/>
              </a:rPr>
              <a:t>leave.</a:t>
            </a:r>
            <a:endParaRPr sz="2000" dirty="0">
              <a:latin typeface="+mn-lt"/>
              <a:cs typeface="Arial"/>
            </a:endParaRPr>
          </a:p>
          <a:p>
            <a:pPr marL="697230" lvl="1" indent="-227329">
              <a:lnSpc>
                <a:spcPct val="100000"/>
              </a:lnSpc>
              <a:spcBef>
                <a:spcPts val="200"/>
              </a:spcBef>
              <a:buChar char="•"/>
              <a:tabLst>
                <a:tab pos="697230" algn="l"/>
              </a:tabLst>
            </a:pPr>
            <a:r>
              <a:rPr sz="2400" dirty="0">
                <a:latin typeface="+mn-lt"/>
                <a:cs typeface="Arial"/>
              </a:rPr>
              <a:t>Special</a:t>
            </a:r>
            <a:r>
              <a:rPr sz="2400" spc="-95" dirty="0">
                <a:latin typeface="+mn-lt"/>
                <a:cs typeface="Arial"/>
              </a:rPr>
              <a:t> </a:t>
            </a:r>
            <a:r>
              <a:rPr sz="2400" dirty="0">
                <a:latin typeface="+mn-lt"/>
                <a:cs typeface="Arial"/>
              </a:rPr>
              <a:t>unpaid</a:t>
            </a:r>
            <a:r>
              <a:rPr sz="2400" spc="-80" dirty="0">
                <a:latin typeface="+mn-lt"/>
                <a:cs typeface="Arial"/>
              </a:rPr>
              <a:t> </a:t>
            </a:r>
            <a:r>
              <a:rPr sz="2400" spc="-10" dirty="0">
                <a:latin typeface="+mn-lt"/>
                <a:cs typeface="Arial"/>
              </a:rPr>
              <a:t>leave</a:t>
            </a:r>
            <a:endParaRPr sz="2400" dirty="0">
              <a:latin typeface="+mn-lt"/>
              <a:cs typeface="Arial"/>
            </a:endParaRPr>
          </a:p>
          <a:p>
            <a:pPr marL="1155700" lvl="2" indent="-228600">
              <a:lnSpc>
                <a:spcPct val="100000"/>
              </a:lnSpc>
              <a:spcBef>
                <a:spcPts val="265"/>
              </a:spcBef>
              <a:buChar char="•"/>
              <a:tabLst>
                <a:tab pos="1155700" algn="l"/>
              </a:tabLst>
            </a:pPr>
            <a:r>
              <a:rPr sz="2000" dirty="0">
                <a:latin typeface="+mn-lt"/>
                <a:cs typeface="Arial"/>
              </a:rPr>
              <a:t>Unpaid</a:t>
            </a:r>
            <a:r>
              <a:rPr sz="2000" spc="-25" dirty="0">
                <a:latin typeface="+mn-lt"/>
                <a:cs typeface="Arial"/>
              </a:rPr>
              <a:t> </a:t>
            </a:r>
            <a:r>
              <a:rPr sz="2000" dirty="0">
                <a:latin typeface="+mn-lt"/>
                <a:cs typeface="Arial"/>
              </a:rPr>
              <a:t>leave</a:t>
            </a:r>
            <a:r>
              <a:rPr sz="2000" spc="-15" dirty="0">
                <a:latin typeface="+mn-lt"/>
                <a:cs typeface="Arial"/>
              </a:rPr>
              <a:t> </a:t>
            </a:r>
            <a:r>
              <a:rPr sz="2000" dirty="0">
                <a:latin typeface="+mn-lt"/>
                <a:cs typeface="Arial"/>
              </a:rPr>
              <a:t>of</a:t>
            </a:r>
            <a:r>
              <a:rPr sz="2000" spc="-25" dirty="0">
                <a:latin typeface="+mn-lt"/>
                <a:cs typeface="Arial"/>
              </a:rPr>
              <a:t> </a:t>
            </a:r>
            <a:r>
              <a:rPr sz="2000" dirty="0">
                <a:latin typeface="+mn-lt"/>
                <a:cs typeface="Arial"/>
              </a:rPr>
              <a:t>absence</a:t>
            </a:r>
            <a:r>
              <a:rPr sz="2000" spc="-50" dirty="0">
                <a:latin typeface="+mn-lt"/>
                <a:cs typeface="Arial"/>
              </a:rPr>
              <a:t> </a:t>
            </a:r>
            <a:r>
              <a:rPr sz="2000" dirty="0">
                <a:latin typeface="+mn-lt"/>
                <a:cs typeface="Arial"/>
              </a:rPr>
              <a:t>covered</a:t>
            </a:r>
            <a:r>
              <a:rPr sz="2000" spc="-30" dirty="0">
                <a:latin typeface="+mn-lt"/>
                <a:cs typeface="Arial"/>
              </a:rPr>
              <a:t> </a:t>
            </a:r>
            <a:r>
              <a:rPr sz="2000" dirty="0">
                <a:latin typeface="+mn-lt"/>
                <a:cs typeface="Arial"/>
              </a:rPr>
              <a:t>by</a:t>
            </a:r>
            <a:r>
              <a:rPr sz="2000" spc="-20" dirty="0">
                <a:latin typeface="+mn-lt"/>
                <a:cs typeface="Arial"/>
              </a:rPr>
              <a:t> </a:t>
            </a:r>
            <a:r>
              <a:rPr sz="2000" dirty="0">
                <a:latin typeface="+mn-lt"/>
                <a:cs typeface="Arial"/>
              </a:rPr>
              <a:t>the</a:t>
            </a:r>
            <a:r>
              <a:rPr sz="2000" spc="-25" dirty="0">
                <a:latin typeface="+mn-lt"/>
                <a:cs typeface="Arial"/>
              </a:rPr>
              <a:t> </a:t>
            </a:r>
            <a:r>
              <a:rPr sz="2000" dirty="0">
                <a:latin typeface="+mn-lt"/>
                <a:cs typeface="Arial"/>
              </a:rPr>
              <a:t>FMLA*,</a:t>
            </a:r>
            <a:r>
              <a:rPr sz="2000" spc="-40" dirty="0">
                <a:latin typeface="+mn-lt"/>
                <a:cs typeface="Arial"/>
              </a:rPr>
              <a:t> </a:t>
            </a:r>
            <a:r>
              <a:rPr sz="2000" dirty="0">
                <a:latin typeface="+mn-lt"/>
                <a:cs typeface="Arial"/>
              </a:rPr>
              <a:t>USERRA**,</a:t>
            </a:r>
            <a:r>
              <a:rPr sz="2000" spc="-25" dirty="0">
                <a:latin typeface="+mn-lt"/>
                <a:cs typeface="Arial"/>
              </a:rPr>
              <a:t> </a:t>
            </a:r>
            <a:r>
              <a:rPr sz="2000" dirty="0">
                <a:latin typeface="+mn-lt"/>
                <a:cs typeface="Arial"/>
              </a:rPr>
              <a:t>or</a:t>
            </a:r>
            <a:r>
              <a:rPr sz="2000" spc="-25" dirty="0">
                <a:latin typeface="+mn-lt"/>
                <a:cs typeface="Arial"/>
              </a:rPr>
              <a:t> </a:t>
            </a:r>
            <a:r>
              <a:rPr sz="2000" dirty="0">
                <a:latin typeface="+mn-lt"/>
                <a:cs typeface="Arial"/>
              </a:rPr>
              <a:t>jury</a:t>
            </a:r>
            <a:r>
              <a:rPr sz="2000" spc="-10" dirty="0">
                <a:latin typeface="+mn-lt"/>
                <a:cs typeface="Arial"/>
              </a:rPr>
              <a:t> </a:t>
            </a:r>
            <a:r>
              <a:rPr sz="2000" spc="-20" dirty="0">
                <a:latin typeface="+mn-lt"/>
                <a:cs typeface="Arial"/>
              </a:rPr>
              <a:t>duty</a:t>
            </a:r>
            <a:endParaRPr sz="2000" dirty="0">
              <a:latin typeface="+mn-lt"/>
              <a:cs typeface="Arial"/>
            </a:endParaRPr>
          </a:p>
          <a:p>
            <a:pPr marL="1155700" marR="561340" lvl="2" indent="-228600">
              <a:lnSpc>
                <a:spcPts val="2160"/>
              </a:lnSpc>
              <a:spcBef>
                <a:spcPts val="535"/>
              </a:spcBef>
              <a:buChar char="•"/>
              <a:tabLst>
                <a:tab pos="1155700" algn="l"/>
              </a:tabLst>
            </a:pPr>
            <a:r>
              <a:rPr sz="2000" dirty="0">
                <a:latin typeface="+mn-lt"/>
                <a:cs typeface="Arial"/>
              </a:rPr>
              <a:t>Special</a:t>
            </a:r>
            <a:r>
              <a:rPr sz="2000" spc="-25" dirty="0">
                <a:latin typeface="+mn-lt"/>
                <a:cs typeface="Arial"/>
              </a:rPr>
              <a:t> </a:t>
            </a:r>
            <a:r>
              <a:rPr sz="2000" dirty="0">
                <a:latin typeface="+mn-lt"/>
                <a:cs typeface="Arial"/>
              </a:rPr>
              <a:t>unpaid</a:t>
            </a:r>
            <a:r>
              <a:rPr sz="2000" spc="-35" dirty="0">
                <a:latin typeface="+mn-lt"/>
                <a:cs typeface="Arial"/>
              </a:rPr>
              <a:t> </a:t>
            </a:r>
            <a:r>
              <a:rPr sz="2000" dirty="0">
                <a:latin typeface="+mn-lt"/>
                <a:cs typeface="Arial"/>
              </a:rPr>
              <a:t>leave</a:t>
            </a:r>
            <a:r>
              <a:rPr sz="2000" spc="-45" dirty="0">
                <a:latin typeface="+mn-lt"/>
                <a:cs typeface="Arial"/>
              </a:rPr>
              <a:t> </a:t>
            </a:r>
            <a:r>
              <a:rPr sz="2000" dirty="0">
                <a:latin typeface="+mn-lt"/>
                <a:cs typeface="Arial"/>
              </a:rPr>
              <a:t>is</a:t>
            </a:r>
            <a:r>
              <a:rPr sz="2000" spc="-20" dirty="0">
                <a:latin typeface="+mn-lt"/>
                <a:cs typeface="Arial"/>
              </a:rPr>
              <a:t> </a:t>
            </a:r>
            <a:r>
              <a:rPr sz="2000" dirty="0">
                <a:latin typeface="+mn-lt"/>
                <a:cs typeface="Arial"/>
              </a:rPr>
              <a:t>notable</a:t>
            </a:r>
            <a:r>
              <a:rPr sz="2000" spc="-40" dirty="0">
                <a:latin typeface="+mn-lt"/>
                <a:cs typeface="Arial"/>
              </a:rPr>
              <a:t> </a:t>
            </a:r>
            <a:r>
              <a:rPr sz="2000" dirty="0">
                <a:latin typeface="+mn-lt"/>
                <a:cs typeface="Arial"/>
              </a:rPr>
              <a:t>because</a:t>
            </a:r>
            <a:r>
              <a:rPr sz="2000" spc="-60" dirty="0">
                <a:latin typeface="+mn-lt"/>
                <a:cs typeface="Arial"/>
              </a:rPr>
              <a:t> </a:t>
            </a:r>
            <a:r>
              <a:rPr sz="2000" dirty="0">
                <a:latin typeface="+mn-lt"/>
                <a:cs typeface="Arial"/>
              </a:rPr>
              <a:t>employees</a:t>
            </a:r>
            <a:r>
              <a:rPr sz="2000" spc="-45" dirty="0">
                <a:latin typeface="+mn-lt"/>
                <a:cs typeface="Arial"/>
              </a:rPr>
              <a:t> </a:t>
            </a:r>
            <a:r>
              <a:rPr sz="2000" dirty="0">
                <a:latin typeface="+mn-lt"/>
                <a:cs typeface="Arial"/>
              </a:rPr>
              <a:t>are</a:t>
            </a:r>
            <a:r>
              <a:rPr sz="2000" spc="-55" dirty="0">
                <a:latin typeface="+mn-lt"/>
                <a:cs typeface="Arial"/>
              </a:rPr>
              <a:t> </a:t>
            </a:r>
            <a:r>
              <a:rPr sz="2000" dirty="0">
                <a:latin typeface="+mn-lt"/>
                <a:cs typeface="Arial"/>
              </a:rPr>
              <a:t>credited</a:t>
            </a:r>
            <a:r>
              <a:rPr sz="2000" spc="-50" dirty="0">
                <a:latin typeface="+mn-lt"/>
                <a:cs typeface="Arial"/>
              </a:rPr>
              <a:t> </a:t>
            </a:r>
            <a:r>
              <a:rPr sz="2000" dirty="0">
                <a:latin typeface="+mn-lt"/>
                <a:cs typeface="Arial"/>
              </a:rPr>
              <a:t>with</a:t>
            </a:r>
            <a:r>
              <a:rPr sz="2000" spc="-25" dirty="0">
                <a:latin typeface="+mn-lt"/>
                <a:cs typeface="Arial"/>
              </a:rPr>
              <a:t> </a:t>
            </a:r>
            <a:r>
              <a:rPr sz="2000" spc="-10" dirty="0">
                <a:latin typeface="+mn-lt"/>
                <a:cs typeface="Arial"/>
              </a:rPr>
              <a:t>hours </a:t>
            </a:r>
            <a:r>
              <a:rPr sz="2000" dirty="0">
                <a:latin typeface="+mn-lt"/>
                <a:cs typeface="Arial"/>
              </a:rPr>
              <a:t>during</a:t>
            </a:r>
            <a:r>
              <a:rPr sz="2000" spc="-45" dirty="0">
                <a:latin typeface="+mn-lt"/>
                <a:cs typeface="Arial"/>
              </a:rPr>
              <a:t> </a:t>
            </a:r>
            <a:r>
              <a:rPr sz="2000" dirty="0">
                <a:latin typeface="+mn-lt"/>
                <a:cs typeface="Arial"/>
              </a:rPr>
              <a:t>this</a:t>
            </a:r>
            <a:r>
              <a:rPr sz="2000" spc="-15" dirty="0">
                <a:latin typeface="+mn-lt"/>
                <a:cs typeface="Arial"/>
              </a:rPr>
              <a:t> </a:t>
            </a:r>
            <a:r>
              <a:rPr sz="2000" spc="-10" dirty="0">
                <a:latin typeface="+mn-lt"/>
                <a:cs typeface="Arial"/>
              </a:rPr>
              <a:t>leave.</a:t>
            </a:r>
            <a:endParaRPr sz="2000" dirty="0">
              <a:latin typeface="+mn-lt"/>
              <a:cs typeface="Arial"/>
            </a:endParaRPr>
          </a:p>
        </p:txBody>
      </p:sp>
      <p:sp>
        <p:nvSpPr>
          <p:cNvPr id="6" name="object 6"/>
          <p:cNvSpPr txBox="1"/>
          <p:nvPr/>
        </p:nvSpPr>
        <p:spPr>
          <a:xfrm>
            <a:off x="3140710" y="6524345"/>
            <a:ext cx="502348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Arial"/>
                <a:cs typeface="Arial"/>
              </a:rPr>
              <a:t>*Family</a:t>
            </a:r>
            <a:r>
              <a:rPr sz="900" spc="-30" dirty="0">
                <a:solidFill>
                  <a:srgbClr val="585858"/>
                </a:solidFill>
                <a:latin typeface="Arial"/>
                <a:cs typeface="Arial"/>
              </a:rPr>
              <a:t> </a:t>
            </a:r>
            <a:r>
              <a:rPr sz="900" dirty="0">
                <a:solidFill>
                  <a:srgbClr val="585858"/>
                </a:solidFill>
                <a:latin typeface="Arial"/>
                <a:cs typeface="Arial"/>
              </a:rPr>
              <a:t>and</a:t>
            </a:r>
            <a:r>
              <a:rPr sz="900" spc="-20" dirty="0">
                <a:solidFill>
                  <a:srgbClr val="585858"/>
                </a:solidFill>
                <a:latin typeface="Arial"/>
                <a:cs typeface="Arial"/>
              </a:rPr>
              <a:t> </a:t>
            </a:r>
            <a:r>
              <a:rPr sz="900" dirty="0">
                <a:solidFill>
                  <a:srgbClr val="585858"/>
                </a:solidFill>
                <a:latin typeface="Arial"/>
                <a:cs typeface="Arial"/>
              </a:rPr>
              <a:t>Medical</a:t>
            </a:r>
            <a:r>
              <a:rPr sz="900" spc="-20" dirty="0">
                <a:solidFill>
                  <a:srgbClr val="585858"/>
                </a:solidFill>
                <a:latin typeface="Arial"/>
                <a:cs typeface="Arial"/>
              </a:rPr>
              <a:t> </a:t>
            </a:r>
            <a:r>
              <a:rPr sz="900" dirty="0">
                <a:solidFill>
                  <a:srgbClr val="585858"/>
                </a:solidFill>
                <a:latin typeface="Arial"/>
                <a:cs typeface="Arial"/>
              </a:rPr>
              <a:t>Leave</a:t>
            </a:r>
            <a:r>
              <a:rPr sz="900" spc="-15" dirty="0">
                <a:solidFill>
                  <a:srgbClr val="585858"/>
                </a:solidFill>
                <a:latin typeface="Arial"/>
                <a:cs typeface="Arial"/>
              </a:rPr>
              <a:t> </a:t>
            </a:r>
            <a:r>
              <a:rPr sz="900" dirty="0">
                <a:solidFill>
                  <a:srgbClr val="585858"/>
                </a:solidFill>
                <a:latin typeface="Arial"/>
                <a:cs typeface="Arial"/>
              </a:rPr>
              <a:t>Act,</a:t>
            </a:r>
            <a:r>
              <a:rPr sz="900" spc="-20" dirty="0">
                <a:solidFill>
                  <a:srgbClr val="585858"/>
                </a:solidFill>
                <a:latin typeface="Arial"/>
                <a:cs typeface="Arial"/>
              </a:rPr>
              <a:t> </a:t>
            </a:r>
            <a:r>
              <a:rPr sz="900" dirty="0">
                <a:solidFill>
                  <a:srgbClr val="585858"/>
                </a:solidFill>
                <a:latin typeface="Arial"/>
                <a:cs typeface="Arial"/>
              </a:rPr>
              <a:t>**Uniformed</a:t>
            </a:r>
            <a:r>
              <a:rPr sz="900" spc="-30" dirty="0">
                <a:solidFill>
                  <a:srgbClr val="585858"/>
                </a:solidFill>
                <a:latin typeface="Arial"/>
                <a:cs typeface="Arial"/>
              </a:rPr>
              <a:t> </a:t>
            </a:r>
            <a:r>
              <a:rPr sz="900" dirty="0">
                <a:solidFill>
                  <a:srgbClr val="585858"/>
                </a:solidFill>
                <a:latin typeface="Arial"/>
                <a:cs typeface="Arial"/>
              </a:rPr>
              <a:t>Services</a:t>
            </a:r>
            <a:r>
              <a:rPr sz="900" spc="-25" dirty="0">
                <a:solidFill>
                  <a:srgbClr val="585858"/>
                </a:solidFill>
                <a:latin typeface="Arial"/>
                <a:cs typeface="Arial"/>
              </a:rPr>
              <a:t> </a:t>
            </a:r>
            <a:r>
              <a:rPr sz="900" dirty="0">
                <a:solidFill>
                  <a:srgbClr val="585858"/>
                </a:solidFill>
                <a:latin typeface="Arial"/>
                <a:cs typeface="Arial"/>
              </a:rPr>
              <a:t>Employment</a:t>
            </a:r>
            <a:r>
              <a:rPr sz="900" spc="-35" dirty="0">
                <a:solidFill>
                  <a:srgbClr val="585858"/>
                </a:solidFill>
                <a:latin typeface="Arial"/>
                <a:cs typeface="Arial"/>
              </a:rPr>
              <a:t> </a:t>
            </a:r>
            <a:r>
              <a:rPr sz="900" dirty="0">
                <a:solidFill>
                  <a:srgbClr val="585858"/>
                </a:solidFill>
                <a:latin typeface="Arial"/>
                <a:cs typeface="Arial"/>
              </a:rPr>
              <a:t>and</a:t>
            </a:r>
            <a:r>
              <a:rPr sz="900" spc="-20" dirty="0">
                <a:solidFill>
                  <a:srgbClr val="585858"/>
                </a:solidFill>
                <a:latin typeface="Arial"/>
                <a:cs typeface="Arial"/>
              </a:rPr>
              <a:t> </a:t>
            </a:r>
            <a:r>
              <a:rPr sz="900" dirty="0">
                <a:solidFill>
                  <a:srgbClr val="585858"/>
                </a:solidFill>
                <a:latin typeface="Arial"/>
                <a:cs typeface="Arial"/>
              </a:rPr>
              <a:t>Re-employment</a:t>
            </a:r>
            <a:r>
              <a:rPr sz="900" spc="-40" dirty="0">
                <a:solidFill>
                  <a:srgbClr val="585858"/>
                </a:solidFill>
                <a:latin typeface="Arial"/>
                <a:cs typeface="Arial"/>
              </a:rPr>
              <a:t> </a:t>
            </a:r>
            <a:r>
              <a:rPr sz="900" dirty="0">
                <a:solidFill>
                  <a:srgbClr val="585858"/>
                </a:solidFill>
                <a:latin typeface="Arial"/>
                <a:cs typeface="Arial"/>
              </a:rPr>
              <a:t>Rights</a:t>
            </a:r>
            <a:r>
              <a:rPr sz="900" spc="-30" dirty="0">
                <a:solidFill>
                  <a:srgbClr val="585858"/>
                </a:solidFill>
                <a:latin typeface="Arial"/>
                <a:cs typeface="Arial"/>
              </a:rPr>
              <a:t> </a:t>
            </a:r>
            <a:r>
              <a:rPr sz="900" spc="-25" dirty="0">
                <a:solidFill>
                  <a:srgbClr val="585858"/>
                </a:solidFill>
                <a:latin typeface="Arial"/>
                <a:cs typeface="Arial"/>
              </a:rPr>
              <a:t>Act</a:t>
            </a:r>
            <a:endParaRPr sz="9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8F37-47E5-3C88-5BF1-D554159EC09A}"/>
              </a:ext>
            </a:extLst>
          </p:cNvPr>
          <p:cNvSpPr>
            <a:spLocks noGrp="1"/>
          </p:cNvSpPr>
          <p:nvPr>
            <p:ph type="title"/>
          </p:nvPr>
        </p:nvSpPr>
        <p:spPr>
          <a:xfrm>
            <a:off x="916939" y="329564"/>
            <a:ext cx="9874885" cy="677108"/>
          </a:xfrm>
        </p:spPr>
        <p:txBody>
          <a:bodyPr/>
          <a:lstStyle/>
          <a:p>
            <a:r>
              <a:rPr lang="en-US" dirty="0"/>
              <a:t>Special Rules for Certain Employees</a:t>
            </a:r>
          </a:p>
        </p:txBody>
      </p:sp>
      <p:sp>
        <p:nvSpPr>
          <p:cNvPr id="3" name="Text Placeholder 2">
            <a:extLst>
              <a:ext uri="{FF2B5EF4-FFF2-40B4-BE49-F238E27FC236}">
                <a16:creationId xmlns:a16="http://schemas.microsoft.com/office/drawing/2014/main" id="{386C13D6-F341-9003-FB72-1D2F92288FFF}"/>
              </a:ext>
            </a:extLst>
          </p:cNvPr>
          <p:cNvSpPr>
            <a:spLocks noGrp="1"/>
          </p:cNvSpPr>
          <p:nvPr>
            <p:ph type="body" idx="1"/>
          </p:nvPr>
        </p:nvSpPr>
        <p:spPr>
          <a:xfrm>
            <a:off x="948435" y="1801647"/>
            <a:ext cx="10295128" cy="2585323"/>
          </a:xfrm>
        </p:spPr>
        <p:txBody>
          <a:bodyPr/>
          <a:lstStyle/>
          <a:p>
            <a:endParaRPr lang="en-US" dirty="0"/>
          </a:p>
          <a:p>
            <a:pPr marL="342900" indent="-342900">
              <a:buFont typeface="Arial" panose="020B0604020202020204" pitchFamily="34" charset="0"/>
              <a:buChar char="•"/>
            </a:pPr>
            <a:r>
              <a:rPr lang="en-US" dirty="0"/>
              <a:t>Bona fide volunteers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Employees paid a stipend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Leased Employees</a:t>
            </a:r>
          </a:p>
        </p:txBody>
      </p:sp>
    </p:spTree>
    <p:extLst>
      <p:ext uri="{BB962C8B-B14F-4D97-AF65-F5344CB8AC3E}">
        <p14:creationId xmlns:p14="http://schemas.microsoft.com/office/powerpoint/2010/main" val="371333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2BE-F27C-C6E1-CF7B-A82D6128544F}"/>
              </a:ext>
            </a:extLst>
          </p:cNvPr>
          <p:cNvSpPr>
            <a:spLocks noGrp="1"/>
          </p:cNvSpPr>
          <p:nvPr>
            <p:ph type="title"/>
          </p:nvPr>
        </p:nvSpPr>
        <p:spPr>
          <a:xfrm>
            <a:off x="916939" y="329564"/>
            <a:ext cx="9874885" cy="615553"/>
          </a:xfrm>
        </p:spPr>
        <p:txBody>
          <a:bodyPr/>
          <a:lstStyle/>
          <a:p>
            <a:r>
              <a:rPr lang="en-US" sz="4000" dirty="0"/>
              <a:t>Final Notes on Calculation of Hours</a:t>
            </a:r>
          </a:p>
        </p:txBody>
      </p:sp>
      <p:sp>
        <p:nvSpPr>
          <p:cNvPr id="3" name="Text Placeholder 2">
            <a:extLst>
              <a:ext uri="{FF2B5EF4-FFF2-40B4-BE49-F238E27FC236}">
                <a16:creationId xmlns:a16="http://schemas.microsoft.com/office/drawing/2014/main" id="{B269A28D-E9D7-079B-9022-C6C7A7B28B11}"/>
              </a:ext>
            </a:extLst>
          </p:cNvPr>
          <p:cNvSpPr>
            <a:spLocks noGrp="1"/>
          </p:cNvSpPr>
          <p:nvPr>
            <p:ph type="body" idx="1"/>
          </p:nvPr>
        </p:nvSpPr>
        <p:spPr>
          <a:xfrm>
            <a:off x="948435" y="1142999"/>
            <a:ext cx="10295128" cy="5724644"/>
          </a:xfrm>
        </p:spPr>
        <p:txBody>
          <a:bodyPr>
            <a:normAutofit/>
          </a:bodyPr>
          <a:lstStyle/>
          <a:p>
            <a:pPr marL="342900" indent="-342900">
              <a:buFont typeface="Arial" panose="020B0604020202020204" pitchFamily="34" charset="0"/>
              <a:buChar char="•"/>
            </a:pPr>
            <a:r>
              <a:rPr lang="en-US" sz="2000" b="1" u="sng" dirty="0"/>
              <a:t>Changes in employment – Ongoing Employees</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Results of the Measurement Period calculations are applicable to the entire Stability Period so long as the employee remains employed in </a:t>
            </a:r>
            <a:r>
              <a:rPr lang="en-US" sz="2000" b="1" i="1" dirty="0"/>
              <a:t>any capacity</a:t>
            </a:r>
          </a:p>
          <a:p>
            <a:pPr marL="800100" lvl="1" indent="-342900">
              <a:buFont typeface="Arial" panose="020B0604020202020204" pitchFamily="34" charset="0"/>
              <a:buChar char="•"/>
            </a:pPr>
            <a:r>
              <a:rPr lang="en-US" sz="2000" i="1" dirty="0"/>
              <a:t>Example:</a:t>
            </a:r>
            <a:r>
              <a:rPr lang="en-US" sz="2000" b="1" i="1" dirty="0"/>
              <a:t> </a:t>
            </a:r>
          </a:p>
          <a:p>
            <a:pPr marL="1257300" lvl="2" indent="-342900">
              <a:buFont typeface="Arial" panose="020B0604020202020204" pitchFamily="34" charset="0"/>
              <a:buChar char="•"/>
            </a:pPr>
            <a:r>
              <a:rPr lang="en-US" sz="2000" dirty="0"/>
              <a:t>Jane qualified as “full time” during the MP and three months into the SP her hours decrease.  She must still be reported as “full time” until the end of the current Stability Period.  </a:t>
            </a:r>
          </a:p>
          <a:p>
            <a:pPr marL="1257300" lvl="2"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u="sng" dirty="0"/>
              <a:t>Changes in employment during Initial Measurement Period</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Moves to a position that is reasonably expected to work 30 or more hours per week then must be treated as “full time” after allowed waiting period</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56137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5ECE-DA6B-21DA-2D42-C9924EF34224}"/>
              </a:ext>
            </a:extLst>
          </p:cNvPr>
          <p:cNvSpPr>
            <a:spLocks noGrp="1"/>
          </p:cNvSpPr>
          <p:nvPr>
            <p:ph type="title"/>
          </p:nvPr>
        </p:nvSpPr>
        <p:spPr>
          <a:xfrm>
            <a:off x="916939" y="329564"/>
            <a:ext cx="9874885" cy="615553"/>
          </a:xfrm>
        </p:spPr>
        <p:txBody>
          <a:bodyPr/>
          <a:lstStyle/>
          <a:p>
            <a:r>
              <a:rPr lang="en-US" sz="4000" dirty="0"/>
              <a:t>Final Notes on Calculation of Hours</a:t>
            </a:r>
          </a:p>
        </p:txBody>
      </p:sp>
      <p:sp>
        <p:nvSpPr>
          <p:cNvPr id="3" name="Text Placeholder 2">
            <a:extLst>
              <a:ext uri="{FF2B5EF4-FFF2-40B4-BE49-F238E27FC236}">
                <a16:creationId xmlns:a16="http://schemas.microsoft.com/office/drawing/2014/main" id="{A2349E50-254D-291D-CBB5-3888951EE5A2}"/>
              </a:ext>
            </a:extLst>
          </p:cNvPr>
          <p:cNvSpPr>
            <a:spLocks noGrp="1"/>
          </p:cNvSpPr>
          <p:nvPr>
            <p:ph type="body" idx="1"/>
          </p:nvPr>
        </p:nvSpPr>
        <p:spPr>
          <a:xfrm>
            <a:off x="948435" y="1295400"/>
            <a:ext cx="10295128" cy="6261669"/>
          </a:xfrm>
        </p:spPr>
        <p:txBody>
          <a:bodyPr>
            <a:normAutofit/>
          </a:bodyPr>
          <a:lstStyle/>
          <a:p>
            <a:pPr marL="342900" indent="-342900">
              <a:buFont typeface="Arial" panose="020B0604020202020204" pitchFamily="34" charset="0"/>
              <a:buChar char="•"/>
            </a:pPr>
            <a:r>
              <a:rPr lang="en-US" dirty="0">
                <a:cs typeface="Arial" panose="020B0604020202020204" pitchFamily="34" charset="0"/>
              </a:rPr>
              <a:t>Breaks in Service for Employment Rehire</a:t>
            </a:r>
          </a:p>
          <a:p>
            <a:pPr marL="342900" indent="-342900">
              <a:buFont typeface="Arial" panose="020B0604020202020204" pitchFamily="34" charset="0"/>
              <a:buChar char="•"/>
            </a:pPr>
            <a:endParaRPr lang="en-US" dirty="0">
              <a:cs typeface="Arial" panose="020B0604020202020204" pitchFamily="34" charset="0"/>
            </a:endParaRPr>
          </a:p>
          <a:p>
            <a:pPr marL="800100" lvl="1" indent="-342900">
              <a:buFont typeface="Arial" panose="020B0604020202020204" pitchFamily="34" charset="0"/>
              <a:buChar char="•"/>
            </a:pPr>
            <a:r>
              <a:rPr lang="en-US" sz="2400" dirty="0">
                <a:cs typeface="Arial" panose="020B0604020202020204" pitchFamily="34" charset="0"/>
              </a:rPr>
              <a:t>At least 26 consecutive weeks for educational employers or 13 consecutive weeks for other employers</a:t>
            </a:r>
          </a:p>
          <a:p>
            <a:pPr marL="1257300" lvl="2" indent="-342900">
              <a:buFont typeface="Arial" panose="020B0604020202020204" pitchFamily="34" charset="0"/>
              <a:buChar char="•"/>
            </a:pPr>
            <a:r>
              <a:rPr lang="en-US" sz="2400" i="1" dirty="0">
                <a:cs typeface="Arial" panose="020B0604020202020204" pitchFamily="34" charset="0"/>
              </a:rPr>
              <a:t>If employee is rehired in any capacity prior to this, then break is counted as part of the Measurement Period and employee is treated as same status prior to termination date upon rehire until the end of the current Stability Period</a:t>
            </a:r>
          </a:p>
          <a:p>
            <a:pPr marL="1257300" lvl="2" indent="-342900">
              <a:buFont typeface="Arial" panose="020B0604020202020204" pitchFamily="34" charset="0"/>
              <a:buChar char="•"/>
            </a:pPr>
            <a:endParaRPr lang="en-US" sz="2400" i="1" dirty="0">
              <a:cs typeface="Arial" panose="020B0604020202020204" pitchFamily="34" charset="0"/>
            </a:endParaRPr>
          </a:p>
          <a:p>
            <a:pPr marL="800100" lvl="1" indent="-342900">
              <a:buFont typeface="Arial" panose="020B0604020202020204" pitchFamily="34" charset="0"/>
              <a:buChar char="•"/>
            </a:pPr>
            <a:r>
              <a:rPr lang="en-US" sz="2400" dirty="0">
                <a:cs typeface="Arial" panose="020B0604020202020204" pitchFamily="34" charset="0"/>
              </a:rPr>
              <a:t>Rule of Parity</a:t>
            </a:r>
          </a:p>
          <a:p>
            <a:pPr marL="800100" lvl="1" indent="-342900">
              <a:buFont typeface="Arial" panose="020B0604020202020204" pitchFamily="34" charset="0"/>
              <a:buChar char="•"/>
            </a:pPr>
            <a:endParaRPr lang="en-US" sz="2400" dirty="0">
              <a:cs typeface="Arial" panose="020B0604020202020204" pitchFamily="34" charset="0"/>
            </a:endParaRPr>
          </a:p>
          <a:p>
            <a:pPr marL="800100" lvl="1" indent="-342900">
              <a:buFont typeface="Arial" panose="020B0604020202020204" pitchFamily="34" charset="0"/>
              <a:buChar char="•"/>
            </a:pPr>
            <a:r>
              <a:rPr lang="en-US" sz="2400" dirty="0">
                <a:cs typeface="Arial" panose="020B0604020202020204" pitchFamily="34" charset="0"/>
              </a:rPr>
              <a:t>Special Unpaid Leave</a:t>
            </a:r>
            <a:endParaRPr lang="en-US" sz="2400" dirty="0"/>
          </a:p>
        </p:txBody>
      </p:sp>
    </p:spTree>
    <p:extLst>
      <p:ext uri="{BB962C8B-B14F-4D97-AF65-F5344CB8AC3E}">
        <p14:creationId xmlns:p14="http://schemas.microsoft.com/office/powerpoint/2010/main" val="2244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1442" rIns="0" bIns="0" rtlCol="0">
            <a:spAutoFit/>
          </a:bodyPr>
          <a:lstStyle/>
          <a:p>
            <a:pPr marL="12700">
              <a:lnSpc>
                <a:spcPct val="100000"/>
              </a:lnSpc>
              <a:spcBef>
                <a:spcPts val="105"/>
              </a:spcBef>
            </a:pPr>
            <a:r>
              <a:rPr sz="5000" dirty="0"/>
              <a:t>New</a:t>
            </a:r>
            <a:r>
              <a:rPr sz="5000" spc="-10" dirty="0"/>
              <a:t> Hires</a:t>
            </a:r>
            <a:endParaRPr sz="5000"/>
          </a:p>
        </p:txBody>
      </p:sp>
      <p:sp>
        <p:nvSpPr>
          <p:cNvPr id="3" name="object 3"/>
          <p:cNvSpPr txBox="1"/>
          <p:nvPr/>
        </p:nvSpPr>
        <p:spPr>
          <a:xfrm>
            <a:off x="916939" y="1774825"/>
            <a:ext cx="10069195" cy="4138929"/>
          </a:xfrm>
          <a:prstGeom prst="rect">
            <a:avLst/>
          </a:prstGeom>
        </p:spPr>
        <p:txBody>
          <a:bodyPr vert="horz" wrap="square" lIns="0" tIns="12700" rIns="0" bIns="0" rtlCol="0">
            <a:spAutoFit/>
          </a:bodyPr>
          <a:lstStyle/>
          <a:p>
            <a:pPr marL="12700" marR="2135505">
              <a:lnSpc>
                <a:spcPct val="140100"/>
              </a:lnSpc>
              <a:spcBef>
                <a:spcPts val="100"/>
              </a:spcBef>
            </a:pPr>
            <a:r>
              <a:rPr sz="3000" dirty="0">
                <a:latin typeface="+mn-lt"/>
                <a:cs typeface="Arial"/>
              </a:rPr>
              <a:t>Employee</a:t>
            </a:r>
            <a:r>
              <a:rPr sz="3000" spc="-40" dirty="0">
                <a:latin typeface="+mn-lt"/>
                <a:cs typeface="Arial"/>
              </a:rPr>
              <a:t> </a:t>
            </a:r>
            <a:r>
              <a:rPr sz="3000" dirty="0">
                <a:latin typeface="+mn-lt"/>
                <a:cs typeface="Arial"/>
              </a:rPr>
              <a:t>hired</a:t>
            </a:r>
            <a:r>
              <a:rPr sz="3000" spc="-30" dirty="0">
                <a:latin typeface="+mn-lt"/>
                <a:cs typeface="Arial"/>
              </a:rPr>
              <a:t> </a:t>
            </a:r>
            <a:r>
              <a:rPr sz="3000" b="1" i="1" dirty="0">
                <a:latin typeface="+mn-lt"/>
                <a:cs typeface="Arial"/>
              </a:rPr>
              <a:t>after</a:t>
            </a:r>
            <a:r>
              <a:rPr sz="3000" b="1" i="1" spc="-20" dirty="0">
                <a:latin typeface="+mn-lt"/>
                <a:cs typeface="Arial"/>
              </a:rPr>
              <a:t> </a:t>
            </a:r>
            <a:r>
              <a:rPr sz="3000" dirty="0">
                <a:latin typeface="+mn-lt"/>
                <a:cs typeface="Arial"/>
              </a:rPr>
              <a:t>the</a:t>
            </a:r>
            <a:r>
              <a:rPr sz="3000" spc="-30" dirty="0">
                <a:latin typeface="+mn-lt"/>
                <a:cs typeface="Arial"/>
              </a:rPr>
              <a:t> </a:t>
            </a:r>
            <a:r>
              <a:rPr sz="3000" dirty="0">
                <a:latin typeface="+mn-lt"/>
                <a:cs typeface="Arial"/>
              </a:rPr>
              <a:t>start</a:t>
            </a:r>
            <a:r>
              <a:rPr sz="3000" spc="-5" dirty="0">
                <a:latin typeface="+mn-lt"/>
                <a:cs typeface="Arial"/>
              </a:rPr>
              <a:t> </a:t>
            </a:r>
            <a:r>
              <a:rPr sz="3000" dirty="0">
                <a:latin typeface="+mn-lt"/>
                <a:cs typeface="Arial"/>
              </a:rPr>
              <a:t>of</a:t>
            </a:r>
            <a:r>
              <a:rPr sz="3000" spc="-5" dirty="0">
                <a:latin typeface="+mn-lt"/>
                <a:cs typeface="Arial"/>
              </a:rPr>
              <a:t> </a:t>
            </a:r>
            <a:r>
              <a:rPr sz="3000" dirty="0">
                <a:latin typeface="+mn-lt"/>
                <a:cs typeface="Arial"/>
              </a:rPr>
              <a:t>your</a:t>
            </a:r>
            <a:r>
              <a:rPr sz="3000" spc="-25" dirty="0">
                <a:latin typeface="+mn-lt"/>
                <a:cs typeface="Arial"/>
              </a:rPr>
              <a:t> </a:t>
            </a:r>
            <a:r>
              <a:rPr sz="3000" spc="-10" dirty="0">
                <a:latin typeface="+mn-lt"/>
                <a:cs typeface="Arial"/>
              </a:rPr>
              <a:t>standard </a:t>
            </a:r>
            <a:r>
              <a:rPr sz="3000" dirty="0">
                <a:latin typeface="+mn-lt"/>
                <a:cs typeface="Arial"/>
              </a:rPr>
              <a:t>measurement</a:t>
            </a:r>
            <a:r>
              <a:rPr sz="3000" spc="-10" dirty="0">
                <a:latin typeface="+mn-lt"/>
                <a:cs typeface="Arial"/>
              </a:rPr>
              <a:t> period</a:t>
            </a:r>
            <a:endParaRPr sz="3000" dirty="0">
              <a:latin typeface="+mn-lt"/>
              <a:cs typeface="Arial"/>
            </a:endParaRPr>
          </a:p>
          <a:p>
            <a:pPr marL="355600">
              <a:lnSpc>
                <a:spcPct val="100000"/>
              </a:lnSpc>
              <a:spcBef>
                <a:spcPts val="1860"/>
              </a:spcBef>
            </a:pPr>
            <a:r>
              <a:rPr sz="2700" spc="-20" dirty="0">
                <a:latin typeface="+mn-lt"/>
                <a:cs typeface="Arial"/>
              </a:rPr>
              <a:t>“Full-</a:t>
            </a:r>
            <a:r>
              <a:rPr sz="2700" spc="-10" dirty="0">
                <a:latin typeface="+mn-lt"/>
                <a:cs typeface="Arial"/>
              </a:rPr>
              <a:t>time”</a:t>
            </a:r>
            <a:endParaRPr sz="2700" dirty="0">
              <a:latin typeface="+mn-lt"/>
              <a:cs typeface="Arial"/>
            </a:endParaRPr>
          </a:p>
          <a:p>
            <a:pPr marL="1154430" marR="361950" indent="-227329">
              <a:lnSpc>
                <a:spcPct val="140000"/>
              </a:lnSpc>
              <a:spcBef>
                <a:spcPts val="565"/>
              </a:spcBef>
              <a:buChar char="•"/>
              <a:tabLst>
                <a:tab pos="1155700" algn="l"/>
              </a:tabLst>
            </a:pPr>
            <a:r>
              <a:rPr sz="2400" dirty="0">
                <a:latin typeface="+mn-lt"/>
                <a:cs typeface="Arial"/>
              </a:rPr>
              <a:t>Reasonably</a:t>
            </a:r>
            <a:r>
              <a:rPr sz="2400" spc="-30" dirty="0">
                <a:latin typeface="+mn-lt"/>
                <a:cs typeface="Arial"/>
              </a:rPr>
              <a:t> </a:t>
            </a:r>
            <a:r>
              <a:rPr sz="2400" dirty="0">
                <a:latin typeface="+mn-lt"/>
                <a:cs typeface="Arial"/>
              </a:rPr>
              <a:t>expected</a:t>
            </a:r>
            <a:r>
              <a:rPr sz="2400" spc="-65" dirty="0">
                <a:latin typeface="+mn-lt"/>
                <a:cs typeface="Arial"/>
              </a:rPr>
              <a:t> </a:t>
            </a:r>
            <a:r>
              <a:rPr sz="2400" dirty="0">
                <a:latin typeface="+mn-lt"/>
                <a:cs typeface="Arial"/>
              </a:rPr>
              <a:t>to</a:t>
            </a:r>
            <a:r>
              <a:rPr sz="2400" spc="-70" dirty="0">
                <a:latin typeface="+mn-lt"/>
                <a:cs typeface="Arial"/>
              </a:rPr>
              <a:t> </a:t>
            </a:r>
            <a:r>
              <a:rPr sz="2400" dirty="0">
                <a:latin typeface="+mn-lt"/>
                <a:cs typeface="Arial"/>
              </a:rPr>
              <a:t>work</a:t>
            </a:r>
            <a:r>
              <a:rPr sz="2400" spc="-65" dirty="0">
                <a:latin typeface="+mn-lt"/>
                <a:cs typeface="Arial"/>
              </a:rPr>
              <a:t> </a:t>
            </a:r>
            <a:r>
              <a:rPr sz="2400" dirty="0">
                <a:latin typeface="+mn-lt"/>
                <a:cs typeface="Arial"/>
              </a:rPr>
              <a:t>on</a:t>
            </a:r>
            <a:r>
              <a:rPr sz="2400" spc="-70" dirty="0">
                <a:latin typeface="+mn-lt"/>
                <a:cs typeface="Arial"/>
              </a:rPr>
              <a:t> </a:t>
            </a:r>
            <a:r>
              <a:rPr sz="2400" dirty="0">
                <a:latin typeface="+mn-lt"/>
                <a:cs typeface="Arial"/>
              </a:rPr>
              <a:t>average</a:t>
            </a:r>
            <a:r>
              <a:rPr sz="2400" spc="-60" dirty="0">
                <a:latin typeface="+mn-lt"/>
                <a:cs typeface="Arial"/>
              </a:rPr>
              <a:t> </a:t>
            </a:r>
            <a:r>
              <a:rPr sz="2400" dirty="0">
                <a:latin typeface="+mn-lt"/>
                <a:cs typeface="Arial"/>
              </a:rPr>
              <a:t>30</a:t>
            </a:r>
            <a:r>
              <a:rPr sz="2400" spc="-70" dirty="0">
                <a:latin typeface="+mn-lt"/>
                <a:cs typeface="Arial"/>
              </a:rPr>
              <a:t> </a:t>
            </a:r>
            <a:r>
              <a:rPr sz="2400" dirty="0">
                <a:latin typeface="+mn-lt"/>
                <a:cs typeface="Arial"/>
              </a:rPr>
              <a:t>or</a:t>
            </a:r>
            <a:r>
              <a:rPr sz="2400" spc="-70" dirty="0">
                <a:latin typeface="+mn-lt"/>
                <a:cs typeface="Arial"/>
              </a:rPr>
              <a:t> </a:t>
            </a:r>
            <a:r>
              <a:rPr sz="2400" dirty="0">
                <a:latin typeface="+mn-lt"/>
                <a:cs typeface="Arial"/>
              </a:rPr>
              <a:t>more</a:t>
            </a:r>
            <a:r>
              <a:rPr sz="2400" spc="-70" dirty="0">
                <a:latin typeface="+mn-lt"/>
                <a:cs typeface="Arial"/>
              </a:rPr>
              <a:t> </a:t>
            </a:r>
            <a:r>
              <a:rPr sz="2400" dirty="0">
                <a:latin typeface="+mn-lt"/>
                <a:cs typeface="Arial"/>
              </a:rPr>
              <a:t>hours</a:t>
            </a:r>
            <a:r>
              <a:rPr sz="2400" spc="-60" dirty="0">
                <a:latin typeface="+mn-lt"/>
                <a:cs typeface="Arial"/>
              </a:rPr>
              <a:t> </a:t>
            </a:r>
            <a:r>
              <a:rPr sz="2400" spc="-25" dirty="0">
                <a:latin typeface="+mn-lt"/>
                <a:cs typeface="Arial"/>
              </a:rPr>
              <a:t>per 	</a:t>
            </a:r>
            <a:r>
              <a:rPr sz="2400" spc="-20" dirty="0">
                <a:latin typeface="+mn-lt"/>
                <a:cs typeface="Arial"/>
              </a:rPr>
              <a:t>week</a:t>
            </a:r>
            <a:endParaRPr sz="2400" dirty="0">
              <a:latin typeface="+mn-lt"/>
              <a:cs typeface="Arial"/>
            </a:endParaRPr>
          </a:p>
          <a:p>
            <a:pPr marL="1154430" marR="5080" indent="-227329">
              <a:lnSpc>
                <a:spcPct val="140100"/>
              </a:lnSpc>
              <a:spcBef>
                <a:spcPts val="500"/>
              </a:spcBef>
              <a:buChar char="•"/>
              <a:tabLst>
                <a:tab pos="1155700" algn="l"/>
              </a:tabLst>
            </a:pPr>
            <a:r>
              <a:rPr sz="2400" dirty="0">
                <a:latin typeface="+mn-lt"/>
                <a:cs typeface="Arial"/>
              </a:rPr>
              <a:t>Must</a:t>
            </a:r>
            <a:r>
              <a:rPr sz="2400" spc="-50" dirty="0">
                <a:latin typeface="+mn-lt"/>
                <a:cs typeface="Arial"/>
              </a:rPr>
              <a:t> </a:t>
            </a:r>
            <a:r>
              <a:rPr sz="2400" dirty="0">
                <a:latin typeface="+mn-lt"/>
                <a:cs typeface="Arial"/>
              </a:rPr>
              <a:t>offer</a:t>
            </a:r>
            <a:r>
              <a:rPr sz="2400" spc="-70" dirty="0">
                <a:latin typeface="+mn-lt"/>
                <a:cs typeface="Arial"/>
              </a:rPr>
              <a:t> </a:t>
            </a:r>
            <a:r>
              <a:rPr sz="2400" dirty="0">
                <a:latin typeface="+mn-lt"/>
                <a:cs typeface="Arial"/>
              </a:rPr>
              <a:t>coverage</a:t>
            </a:r>
            <a:r>
              <a:rPr sz="2400" spc="-50" dirty="0">
                <a:latin typeface="+mn-lt"/>
                <a:cs typeface="Arial"/>
              </a:rPr>
              <a:t> </a:t>
            </a:r>
            <a:r>
              <a:rPr sz="2400" dirty="0">
                <a:latin typeface="+mn-lt"/>
                <a:cs typeface="Arial"/>
              </a:rPr>
              <a:t>by</a:t>
            </a:r>
            <a:r>
              <a:rPr sz="2400" spc="-55" dirty="0">
                <a:latin typeface="+mn-lt"/>
                <a:cs typeface="Arial"/>
              </a:rPr>
              <a:t> </a:t>
            </a:r>
            <a:r>
              <a:rPr sz="2400" dirty="0">
                <a:latin typeface="+mn-lt"/>
                <a:cs typeface="Arial"/>
              </a:rPr>
              <a:t>first</a:t>
            </a:r>
            <a:r>
              <a:rPr sz="2400" spc="-65" dirty="0">
                <a:latin typeface="+mn-lt"/>
                <a:cs typeface="Arial"/>
              </a:rPr>
              <a:t> </a:t>
            </a:r>
            <a:r>
              <a:rPr sz="2400" dirty="0">
                <a:latin typeface="+mn-lt"/>
                <a:cs typeface="Arial"/>
              </a:rPr>
              <a:t>day</a:t>
            </a:r>
            <a:r>
              <a:rPr sz="2400" spc="-55" dirty="0">
                <a:latin typeface="+mn-lt"/>
                <a:cs typeface="Arial"/>
              </a:rPr>
              <a:t> </a:t>
            </a:r>
            <a:r>
              <a:rPr sz="2400" dirty="0">
                <a:latin typeface="+mn-lt"/>
                <a:cs typeface="Arial"/>
              </a:rPr>
              <a:t>of</a:t>
            </a:r>
            <a:r>
              <a:rPr sz="2400" spc="-55" dirty="0">
                <a:latin typeface="+mn-lt"/>
                <a:cs typeface="Arial"/>
              </a:rPr>
              <a:t> </a:t>
            </a:r>
            <a:r>
              <a:rPr sz="2400" dirty="0">
                <a:latin typeface="+mn-lt"/>
                <a:cs typeface="Arial"/>
              </a:rPr>
              <a:t>fourth</a:t>
            </a:r>
            <a:r>
              <a:rPr sz="2400" spc="-55" dirty="0">
                <a:latin typeface="+mn-lt"/>
                <a:cs typeface="Arial"/>
              </a:rPr>
              <a:t> </a:t>
            </a:r>
            <a:r>
              <a:rPr sz="2400" dirty="0">
                <a:latin typeface="+mn-lt"/>
                <a:cs typeface="Arial"/>
              </a:rPr>
              <a:t>calendar</a:t>
            </a:r>
            <a:r>
              <a:rPr sz="2400" spc="-30" dirty="0">
                <a:latin typeface="+mn-lt"/>
                <a:cs typeface="Arial"/>
              </a:rPr>
              <a:t> </a:t>
            </a:r>
            <a:r>
              <a:rPr sz="2400" dirty="0">
                <a:latin typeface="+mn-lt"/>
                <a:cs typeface="Arial"/>
              </a:rPr>
              <a:t>month</a:t>
            </a:r>
            <a:r>
              <a:rPr sz="2400" spc="-55" dirty="0">
                <a:latin typeface="+mn-lt"/>
                <a:cs typeface="Arial"/>
              </a:rPr>
              <a:t> </a:t>
            </a:r>
            <a:r>
              <a:rPr sz="2400" spc="-10" dirty="0">
                <a:latin typeface="+mn-lt"/>
                <a:cs typeface="Arial"/>
              </a:rPr>
              <a:t>following </a:t>
            </a:r>
            <a:r>
              <a:rPr sz="2400" dirty="0">
                <a:latin typeface="+mn-lt"/>
                <a:cs typeface="Arial"/>
              </a:rPr>
              <a:t>the</a:t>
            </a:r>
            <a:r>
              <a:rPr sz="2400" spc="-40" dirty="0">
                <a:latin typeface="+mn-lt"/>
                <a:cs typeface="Arial"/>
              </a:rPr>
              <a:t> </a:t>
            </a:r>
            <a:r>
              <a:rPr sz="2400" dirty="0">
                <a:latin typeface="+mn-lt"/>
                <a:cs typeface="Arial"/>
              </a:rPr>
              <a:t>date</a:t>
            </a:r>
            <a:r>
              <a:rPr sz="2400" spc="-35" dirty="0">
                <a:latin typeface="+mn-lt"/>
                <a:cs typeface="Arial"/>
              </a:rPr>
              <a:t> </a:t>
            </a:r>
            <a:r>
              <a:rPr sz="2400" dirty="0">
                <a:latin typeface="+mn-lt"/>
                <a:cs typeface="Arial"/>
              </a:rPr>
              <a:t>of</a:t>
            </a:r>
            <a:r>
              <a:rPr sz="2400" spc="-35" dirty="0">
                <a:latin typeface="+mn-lt"/>
                <a:cs typeface="Arial"/>
              </a:rPr>
              <a:t> </a:t>
            </a:r>
            <a:r>
              <a:rPr sz="2400" spc="-20" dirty="0">
                <a:latin typeface="+mn-lt"/>
                <a:cs typeface="Arial"/>
              </a:rPr>
              <a:t>hire</a:t>
            </a:r>
            <a:endParaRPr sz="2400" dirty="0">
              <a:latin typeface="+mn-lt"/>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1442" rIns="0" bIns="0" rtlCol="0">
            <a:spAutoFit/>
          </a:bodyPr>
          <a:lstStyle/>
          <a:p>
            <a:pPr marL="12700">
              <a:lnSpc>
                <a:spcPct val="100000"/>
              </a:lnSpc>
              <a:spcBef>
                <a:spcPts val="105"/>
              </a:spcBef>
            </a:pPr>
            <a:r>
              <a:rPr sz="5000" dirty="0"/>
              <a:t>New</a:t>
            </a:r>
            <a:r>
              <a:rPr sz="5000" spc="-10" dirty="0"/>
              <a:t> Hires</a:t>
            </a:r>
            <a:endParaRPr sz="5000" dirty="0"/>
          </a:p>
        </p:txBody>
      </p:sp>
      <p:sp>
        <p:nvSpPr>
          <p:cNvPr id="3" name="object 3"/>
          <p:cNvSpPr txBox="1"/>
          <p:nvPr/>
        </p:nvSpPr>
        <p:spPr>
          <a:xfrm>
            <a:off x="916939" y="1944370"/>
            <a:ext cx="10145395" cy="3940181"/>
          </a:xfrm>
          <a:prstGeom prst="rect">
            <a:avLst/>
          </a:prstGeom>
        </p:spPr>
        <p:txBody>
          <a:bodyPr vert="horz" wrap="square" lIns="0" tIns="13335" rIns="0" bIns="0" rtlCol="0">
            <a:spAutoFit/>
          </a:bodyPr>
          <a:lstStyle/>
          <a:p>
            <a:pPr marL="12700">
              <a:lnSpc>
                <a:spcPct val="100000"/>
              </a:lnSpc>
              <a:spcBef>
                <a:spcPts val="105"/>
              </a:spcBef>
            </a:pPr>
            <a:r>
              <a:rPr sz="2600" dirty="0">
                <a:latin typeface="+mn-lt"/>
                <a:cs typeface="Arial"/>
              </a:rPr>
              <a:t>Employee</a:t>
            </a:r>
            <a:r>
              <a:rPr sz="2600" spc="-65" dirty="0">
                <a:latin typeface="+mn-lt"/>
                <a:cs typeface="Arial"/>
              </a:rPr>
              <a:t> </a:t>
            </a:r>
            <a:r>
              <a:rPr sz="2600" dirty="0">
                <a:latin typeface="+mn-lt"/>
                <a:cs typeface="Arial"/>
              </a:rPr>
              <a:t>hired</a:t>
            </a:r>
            <a:r>
              <a:rPr sz="2600" spc="-20" dirty="0">
                <a:latin typeface="+mn-lt"/>
                <a:cs typeface="Arial"/>
              </a:rPr>
              <a:t> </a:t>
            </a:r>
            <a:r>
              <a:rPr sz="2600" b="1" i="1" dirty="0">
                <a:latin typeface="+mn-lt"/>
                <a:cs typeface="Arial"/>
              </a:rPr>
              <a:t>after</a:t>
            </a:r>
            <a:r>
              <a:rPr sz="2600" b="1" i="1" spc="-40" dirty="0">
                <a:latin typeface="+mn-lt"/>
                <a:cs typeface="Arial"/>
              </a:rPr>
              <a:t> </a:t>
            </a:r>
            <a:r>
              <a:rPr sz="2600" dirty="0">
                <a:latin typeface="+mn-lt"/>
                <a:cs typeface="Arial"/>
              </a:rPr>
              <a:t>the</a:t>
            </a:r>
            <a:r>
              <a:rPr sz="2600" spc="-40" dirty="0">
                <a:latin typeface="+mn-lt"/>
                <a:cs typeface="Arial"/>
              </a:rPr>
              <a:t> </a:t>
            </a:r>
            <a:r>
              <a:rPr sz="2600" dirty="0">
                <a:latin typeface="+mn-lt"/>
                <a:cs typeface="Arial"/>
              </a:rPr>
              <a:t>start</a:t>
            </a:r>
            <a:r>
              <a:rPr sz="2600" spc="-30" dirty="0">
                <a:latin typeface="+mn-lt"/>
                <a:cs typeface="Arial"/>
              </a:rPr>
              <a:t> </a:t>
            </a:r>
            <a:r>
              <a:rPr sz="2600" dirty="0">
                <a:latin typeface="+mn-lt"/>
                <a:cs typeface="Arial"/>
              </a:rPr>
              <a:t>of</a:t>
            </a:r>
            <a:r>
              <a:rPr sz="2600" spc="-40" dirty="0">
                <a:latin typeface="+mn-lt"/>
                <a:cs typeface="Arial"/>
              </a:rPr>
              <a:t> </a:t>
            </a:r>
            <a:r>
              <a:rPr sz="2600" dirty="0">
                <a:latin typeface="+mn-lt"/>
                <a:cs typeface="Arial"/>
              </a:rPr>
              <a:t>your</a:t>
            </a:r>
            <a:r>
              <a:rPr sz="2600" spc="-35" dirty="0">
                <a:latin typeface="+mn-lt"/>
                <a:cs typeface="Arial"/>
              </a:rPr>
              <a:t> </a:t>
            </a:r>
            <a:r>
              <a:rPr sz="2600" dirty="0">
                <a:latin typeface="+mn-lt"/>
                <a:cs typeface="Arial"/>
              </a:rPr>
              <a:t>standard</a:t>
            </a:r>
            <a:r>
              <a:rPr sz="2600" spc="-50" dirty="0">
                <a:latin typeface="+mn-lt"/>
                <a:cs typeface="Arial"/>
              </a:rPr>
              <a:t> </a:t>
            </a:r>
            <a:r>
              <a:rPr sz="2600" dirty="0">
                <a:latin typeface="+mn-lt"/>
                <a:cs typeface="Arial"/>
              </a:rPr>
              <a:t>measurement</a:t>
            </a:r>
            <a:r>
              <a:rPr sz="2600" spc="-75" dirty="0">
                <a:latin typeface="+mn-lt"/>
                <a:cs typeface="Arial"/>
              </a:rPr>
              <a:t> </a:t>
            </a:r>
            <a:r>
              <a:rPr sz="2600" spc="-10" dirty="0">
                <a:latin typeface="+mn-lt"/>
                <a:cs typeface="Arial"/>
              </a:rPr>
              <a:t>period</a:t>
            </a:r>
            <a:endParaRPr sz="2600" dirty="0">
              <a:latin typeface="+mn-lt"/>
              <a:cs typeface="Arial"/>
            </a:endParaRPr>
          </a:p>
          <a:p>
            <a:pPr marL="355600">
              <a:lnSpc>
                <a:spcPct val="100000"/>
              </a:lnSpc>
              <a:spcBef>
                <a:spcPts val="1670"/>
              </a:spcBef>
            </a:pPr>
            <a:r>
              <a:rPr sz="2300" spc="-10" dirty="0">
                <a:latin typeface="+mn-lt"/>
                <a:cs typeface="Arial"/>
              </a:rPr>
              <a:t>“Part-</a:t>
            </a:r>
            <a:r>
              <a:rPr sz="2300" dirty="0">
                <a:latin typeface="+mn-lt"/>
                <a:cs typeface="Arial"/>
              </a:rPr>
              <a:t>time”</a:t>
            </a:r>
            <a:r>
              <a:rPr sz="2300" spc="-50" dirty="0">
                <a:latin typeface="+mn-lt"/>
                <a:cs typeface="Arial"/>
              </a:rPr>
              <a:t> </a:t>
            </a:r>
            <a:r>
              <a:rPr sz="2300" dirty="0">
                <a:latin typeface="+mn-lt"/>
                <a:cs typeface="Arial"/>
              </a:rPr>
              <a:t>“Seasonal”</a:t>
            </a:r>
            <a:r>
              <a:rPr sz="2300" spc="-55" dirty="0">
                <a:latin typeface="+mn-lt"/>
                <a:cs typeface="Arial"/>
              </a:rPr>
              <a:t> </a:t>
            </a:r>
            <a:r>
              <a:rPr sz="2300" dirty="0">
                <a:latin typeface="+mn-lt"/>
                <a:cs typeface="Arial"/>
              </a:rPr>
              <a:t>or</a:t>
            </a:r>
            <a:r>
              <a:rPr sz="2300" spc="-10" dirty="0">
                <a:latin typeface="+mn-lt"/>
                <a:cs typeface="Arial"/>
              </a:rPr>
              <a:t> </a:t>
            </a:r>
            <a:r>
              <a:rPr sz="2300" spc="-20" dirty="0">
                <a:latin typeface="+mn-lt"/>
                <a:cs typeface="Arial"/>
              </a:rPr>
              <a:t>“Variable</a:t>
            </a:r>
            <a:r>
              <a:rPr sz="2300" spc="-40" dirty="0">
                <a:latin typeface="+mn-lt"/>
                <a:cs typeface="Arial"/>
              </a:rPr>
              <a:t> </a:t>
            </a:r>
            <a:r>
              <a:rPr sz="2300" spc="-10" dirty="0">
                <a:latin typeface="+mn-lt"/>
                <a:cs typeface="Arial"/>
              </a:rPr>
              <a:t>Hour”</a:t>
            </a:r>
            <a:endParaRPr sz="2300" dirty="0">
              <a:latin typeface="+mn-lt"/>
              <a:cs typeface="Arial"/>
            </a:endParaRPr>
          </a:p>
          <a:p>
            <a:pPr marL="1155700" marR="5080" indent="-228600">
              <a:lnSpc>
                <a:spcPct val="140000"/>
              </a:lnSpc>
              <a:spcBef>
                <a:spcPts val="560"/>
              </a:spcBef>
              <a:buChar char="•"/>
              <a:tabLst>
                <a:tab pos="1155700" algn="l"/>
              </a:tabLst>
            </a:pPr>
            <a:r>
              <a:rPr sz="2000" dirty="0">
                <a:latin typeface="+mn-lt"/>
                <a:cs typeface="Arial"/>
              </a:rPr>
              <a:t>Expected</a:t>
            </a:r>
            <a:r>
              <a:rPr sz="2000" spc="-35" dirty="0">
                <a:latin typeface="+mn-lt"/>
                <a:cs typeface="Arial"/>
              </a:rPr>
              <a:t> </a:t>
            </a:r>
            <a:r>
              <a:rPr sz="2000" dirty="0">
                <a:latin typeface="+mn-lt"/>
                <a:cs typeface="Arial"/>
              </a:rPr>
              <a:t>to</a:t>
            </a:r>
            <a:r>
              <a:rPr sz="2000" spc="-30" dirty="0">
                <a:latin typeface="+mn-lt"/>
                <a:cs typeface="Arial"/>
              </a:rPr>
              <a:t> </a:t>
            </a:r>
            <a:r>
              <a:rPr sz="2000" dirty="0">
                <a:latin typeface="+mn-lt"/>
                <a:cs typeface="Arial"/>
              </a:rPr>
              <a:t>work</a:t>
            </a:r>
            <a:r>
              <a:rPr sz="2000" spc="-35" dirty="0">
                <a:latin typeface="+mn-lt"/>
                <a:cs typeface="Arial"/>
              </a:rPr>
              <a:t> </a:t>
            </a:r>
            <a:r>
              <a:rPr sz="2000" dirty="0">
                <a:latin typeface="+mn-lt"/>
                <a:cs typeface="Arial"/>
              </a:rPr>
              <a:t>less</a:t>
            </a:r>
            <a:r>
              <a:rPr sz="2000" spc="-25" dirty="0">
                <a:latin typeface="+mn-lt"/>
                <a:cs typeface="Arial"/>
              </a:rPr>
              <a:t> </a:t>
            </a:r>
            <a:r>
              <a:rPr sz="2000" dirty="0">
                <a:latin typeface="+mn-lt"/>
                <a:cs typeface="Arial"/>
              </a:rPr>
              <a:t>than</a:t>
            </a:r>
            <a:r>
              <a:rPr sz="2000" spc="-40" dirty="0">
                <a:latin typeface="+mn-lt"/>
                <a:cs typeface="Arial"/>
              </a:rPr>
              <a:t> </a:t>
            </a:r>
            <a:r>
              <a:rPr sz="2000" dirty="0">
                <a:latin typeface="+mn-lt"/>
                <a:cs typeface="Arial"/>
              </a:rPr>
              <a:t>30</a:t>
            </a:r>
            <a:r>
              <a:rPr sz="2000" spc="-10" dirty="0">
                <a:latin typeface="+mn-lt"/>
                <a:cs typeface="Arial"/>
              </a:rPr>
              <a:t> </a:t>
            </a:r>
            <a:r>
              <a:rPr sz="2000" dirty="0">
                <a:latin typeface="+mn-lt"/>
                <a:cs typeface="Arial"/>
              </a:rPr>
              <a:t>or</a:t>
            </a:r>
            <a:r>
              <a:rPr sz="2000" spc="-35" dirty="0">
                <a:latin typeface="+mn-lt"/>
                <a:cs typeface="Arial"/>
              </a:rPr>
              <a:t> </a:t>
            </a:r>
            <a:r>
              <a:rPr sz="2000" dirty="0">
                <a:latin typeface="+mn-lt"/>
                <a:cs typeface="Arial"/>
              </a:rPr>
              <a:t>more</a:t>
            </a:r>
            <a:r>
              <a:rPr sz="2000" spc="-35" dirty="0">
                <a:latin typeface="+mn-lt"/>
                <a:cs typeface="Arial"/>
              </a:rPr>
              <a:t> </a:t>
            </a:r>
            <a:r>
              <a:rPr sz="2000" dirty="0">
                <a:latin typeface="+mn-lt"/>
                <a:cs typeface="Arial"/>
              </a:rPr>
              <a:t>hours</a:t>
            </a:r>
            <a:r>
              <a:rPr sz="2000" spc="-35" dirty="0">
                <a:latin typeface="+mn-lt"/>
                <a:cs typeface="Arial"/>
              </a:rPr>
              <a:t> </a:t>
            </a:r>
            <a:r>
              <a:rPr sz="2000" dirty="0">
                <a:latin typeface="+mn-lt"/>
                <a:cs typeface="Arial"/>
              </a:rPr>
              <a:t>per</a:t>
            </a:r>
            <a:r>
              <a:rPr sz="2000" spc="-35" dirty="0">
                <a:latin typeface="+mn-lt"/>
                <a:cs typeface="Arial"/>
              </a:rPr>
              <a:t> </a:t>
            </a:r>
            <a:r>
              <a:rPr sz="2000" dirty="0">
                <a:latin typeface="+mn-lt"/>
                <a:cs typeface="Arial"/>
              </a:rPr>
              <a:t>week</a:t>
            </a:r>
            <a:r>
              <a:rPr sz="2000" spc="-25" dirty="0">
                <a:latin typeface="+mn-lt"/>
                <a:cs typeface="Arial"/>
              </a:rPr>
              <a:t> </a:t>
            </a:r>
            <a:r>
              <a:rPr sz="2000" dirty="0">
                <a:latin typeface="+mn-lt"/>
                <a:cs typeface="Arial"/>
              </a:rPr>
              <a:t>on</a:t>
            </a:r>
            <a:r>
              <a:rPr sz="2000" spc="-25" dirty="0">
                <a:latin typeface="+mn-lt"/>
                <a:cs typeface="Arial"/>
              </a:rPr>
              <a:t> </a:t>
            </a:r>
            <a:r>
              <a:rPr sz="2000" dirty="0">
                <a:latin typeface="+mn-lt"/>
                <a:cs typeface="Arial"/>
              </a:rPr>
              <a:t>average;</a:t>
            </a:r>
            <a:r>
              <a:rPr sz="2000" spc="-45" dirty="0">
                <a:latin typeface="+mn-lt"/>
                <a:cs typeface="Arial"/>
              </a:rPr>
              <a:t> </a:t>
            </a:r>
            <a:r>
              <a:rPr sz="2000" dirty="0">
                <a:latin typeface="+mn-lt"/>
                <a:cs typeface="Arial"/>
              </a:rPr>
              <a:t>or</a:t>
            </a:r>
            <a:r>
              <a:rPr sz="2000" spc="-25" dirty="0">
                <a:latin typeface="+mn-lt"/>
                <a:cs typeface="Arial"/>
              </a:rPr>
              <a:t> </a:t>
            </a:r>
            <a:r>
              <a:rPr sz="2000" dirty="0">
                <a:latin typeface="+mn-lt"/>
                <a:cs typeface="Arial"/>
              </a:rPr>
              <a:t>hours</a:t>
            </a:r>
            <a:r>
              <a:rPr sz="2000" spc="-45" dirty="0">
                <a:latin typeface="+mn-lt"/>
                <a:cs typeface="Arial"/>
              </a:rPr>
              <a:t> </a:t>
            </a:r>
            <a:r>
              <a:rPr sz="2000" spc="-25" dirty="0">
                <a:latin typeface="+mn-lt"/>
                <a:cs typeface="Arial"/>
              </a:rPr>
              <a:t>are </a:t>
            </a:r>
            <a:r>
              <a:rPr sz="2000" dirty="0">
                <a:latin typeface="+mn-lt"/>
                <a:cs typeface="Arial"/>
              </a:rPr>
              <a:t>uncertain,</a:t>
            </a:r>
            <a:r>
              <a:rPr sz="2000" spc="-65" dirty="0">
                <a:latin typeface="+mn-lt"/>
                <a:cs typeface="Arial"/>
              </a:rPr>
              <a:t> </a:t>
            </a:r>
            <a:r>
              <a:rPr sz="2000" dirty="0">
                <a:latin typeface="+mn-lt"/>
                <a:cs typeface="Arial"/>
              </a:rPr>
              <a:t>unpredictable</a:t>
            </a:r>
            <a:r>
              <a:rPr sz="2000" spc="-45" dirty="0">
                <a:latin typeface="+mn-lt"/>
                <a:cs typeface="Arial"/>
              </a:rPr>
              <a:t> </a:t>
            </a:r>
            <a:r>
              <a:rPr sz="2000" dirty="0">
                <a:latin typeface="+mn-lt"/>
                <a:cs typeface="Arial"/>
              </a:rPr>
              <a:t>or</a:t>
            </a:r>
            <a:r>
              <a:rPr sz="2000" spc="-15" dirty="0">
                <a:latin typeface="+mn-lt"/>
                <a:cs typeface="Arial"/>
              </a:rPr>
              <a:t> </a:t>
            </a:r>
            <a:r>
              <a:rPr sz="2000" spc="-10" dirty="0">
                <a:latin typeface="+mn-lt"/>
                <a:cs typeface="Arial"/>
              </a:rPr>
              <a:t>seasonal</a:t>
            </a:r>
            <a:endParaRPr sz="2000" dirty="0">
              <a:latin typeface="+mn-lt"/>
              <a:cs typeface="Arial"/>
            </a:endParaRPr>
          </a:p>
          <a:p>
            <a:pPr marL="1155700" indent="-228600">
              <a:lnSpc>
                <a:spcPct val="100000"/>
              </a:lnSpc>
              <a:spcBef>
                <a:spcPts val="1470"/>
              </a:spcBef>
              <a:buChar char="•"/>
              <a:tabLst>
                <a:tab pos="1155700" algn="l"/>
              </a:tabLst>
            </a:pPr>
            <a:r>
              <a:rPr sz="2000" dirty="0">
                <a:latin typeface="+mn-lt"/>
                <a:cs typeface="Arial"/>
              </a:rPr>
              <a:t>May</a:t>
            </a:r>
            <a:r>
              <a:rPr sz="2000" spc="-50" dirty="0">
                <a:latin typeface="+mn-lt"/>
                <a:cs typeface="Arial"/>
              </a:rPr>
              <a:t> </a:t>
            </a:r>
            <a:r>
              <a:rPr sz="2000" dirty="0">
                <a:latin typeface="+mn-lt"/>
                <a:cs typeface="Arial"/>
              </a:rPr>
              <a:t>use</a:t>
            </a:r>
            <a:r>
              <a:rPr sz="2000" spc="-40" dirty="0">
                <a:latin typeface="+mn-lt"/>
                <a:cs typeface="Arial"/>
              </a:rPr>
              <a:t> </a:t>
            </a:r>
            <a:r>
              <a:rPr sz="2000" dirty="0">
                <a:latin typeface="+mn-lt"/>
                <a:cs typeface="Arial"/>
              </a:rPr>
              <a:t>an</a:t>
            </a:r>
            <a:r>
              <a:rPr sz="2000" spc="-40" dirty="0">
                <a:latin typeface="+mn-lt"/>
                <a:cs typeface="Arial"/>
              </a:rPr>
              <a:t> </a:t>
            </a:r>
            <a:r>
              <a:rPr sz="2000" spc="-20" dirty="0">
                <a:latin typeface="+mn-lt"/>
                <a:cs typeface="Arial"/>
              </a:rPr>
              <a:t>11-</a:t>
            </a:r>
            <a:r>
              <a:rPr sz="2000" spc="-50" dirty="0">
                <a:latin typeface="+mn-lt"/>
                <a:cs typeface="Arial"/>
              </a:rPr>
              <a:t> </a:t>
            </a:r>
            <a:r>
              <a:rPr sz="2000" dirty="0">
                <a:latin typeface="+mn-lt"/>
                <a:cs typeface="Arial"/>
              </a:rPr>
              <a:t>or</a:t>
            </a:r>
            <a:r>
              <a:rPr sz="2000" spc="-40" dirty="0">
                <a:latin typeface="+mn-lt"/>
                <a:cs typeface="Arial"/>
              </a:rPr>
              <a:t> </a:t>
            </a:r>
            <a:r>
              <a:rPr sz="2000" dirty="0">
                <a:latin typeface="+mn-lt"/>
                <a:cs typeface="Arial"/>
              </a:rPr>
              <a:t>12-month</a:t>
            </a:r>
            <a:r>
              <a:rPr sz="2000" spc="-70" dirty="0">
                <a:latin typeface="+mn-lt"/>
                <a:cs typeface="Arial"/>
              </a:rPr>
              <a:t> </a:t>
            </a:r>
            <a:r>
              <a:rPr sz="2000" dirty="0">
                <a:latin typeface="+mn-lt"/>
                <a:cs typeface="Arial"/>
              </a:rPr>
              <a:t>initial</a:t>
            </a:r>
            <a:r>
              <a:rPr sz="2000" spc="-25" dirty="0">
                <a:latin typeface="+mn-lt"/>
                <a:cs typeface="Arial"/>
              </a:rPr>
              <a:t> </a:t>
            </a:r>
            <a:r>
              <a:rPr sz="2000" dirty="0">
                <a:latin typeface="+mn-lt"/>
                <a:cs typeface="Arial"/>
              </a:rPr>
              <a:t>measurement</a:t>
            </a:r>
            <a:r>
              <a:rPr sz="2000" spc="-65" dirty="0">
                <a:latin typeface="+mn-lt"/>
                <a:cs typeface="Arial"/>
              </a:rPr>
              <a:t> </a:t>
            </a:r>
            <a:r>
              <a:rPr sz="2000" dirty="0">
                <a:latin typeface="+mn-lt"/>
                <a:cs typeface="Arial"/>
              </a:rPr>
              <a:t>period</a:t>
            </a:r>
            <a:r>
              <a:rPr sz="2000" spc="-50" dirty="0">
                <a:latin typeface="+mn-lt"/>
                <a:cs typeface="Arial"/>
              </a:rPr>
              <a:t> </a:t>
            </a:r>
            <a:r>
              <a:rPr sz="2000" dirty="0">
                <a:latin typeface="+mn-lt"/>
                <a:cs typeface="Arial"/>
              </a:rPr>
              <a:t>to</a:t>
            </a:r>
            <a:r>
              <a:rPr sz="2000" spc="-45" dirty="0">
                <a:latin typeface="+mn-lt"/>
                <a:cs typeface="Arial"/>
              </a:rPr>
              <a:t> </a:t>
            </a:r>
            <a:r>
              <a:rPr sz="2000" dirty="0">
                <a:latin typeface="+mn-lt"/>
                <a:cs typeface="Arial"/>
              </a:rPr>
              <a:t>determine</a:t>
            </a:r>
            <a:r>
              <a:rPr sz="2000" spc="-50" dirty="0">
                <a:latin typeface="+mn-lt"/>
                <a:cs typeface="Arial"/>
              </a:rPr>
              <a:t> </a:t>
            </a:r>
            <a:r>
              <a:rPr sz="2000" spc="-10" dirty="0">
                <a:latin typeface="+mn-lt"/>
                <a:cs typeface="Arial"/>
              </a:rPr>
              <a:t>status</a:t>
            </a:r>
            <a:endParaRPr sz="2000" dirty="0">
              <a:latin typeface="+mn-lt"/>
              <a:cs typeface="Arial"/>
            </a:endParaRPr>
          </a:p>
          <a:p>
            <a:pPr marL="1155700" indent="-228600">
              <a:lnSpc>
                <a:spcPct val="100000"/>
              </a:lnSpc>
              <a:spcBef>
                <a:spcPts val="1460"/>
              </a:spcBef>
              <a:buChar char="•"/>
              <a:tabLst>
                <a:tab pos="1155700" algn="l"/>
              </a:tabLst>
            </a:pPr>
            <a:r>
              <a:rPr sz="2000" dirty="0">
                <a:latin typeface="+mn-lt"/>
                <a:cs typeface="Arial"/>
              </a:rPr>
              <a:t>If</a:t>
            </a:r>
            <a:r>
              <a:rPr sz="2000" spc="-50" dirty="0">
                <a:latin typeface="+mn-lt"/>
                <a:cs typeface="Arial"/>
              </a:rPr>
              <a:t> </a:t>
            </a:r>
            <a:r>
              <a:rPr sz="2000" spc="-10" dirty="0">
                <a:latin typeface="+mn-lt"/>
                <a:cs typeface="Arial"/>
              </a:rPr>
              <a:t>full-</a:t>
            </a:r>
            <a:r>
              <a:rPr sz="2000" dirty="0">
                <a:latin typeface="+mn-lt"/>
                <a:cs typeface="Arial"/>
              </a:rPr>
              <a:t>time,</a:t>
            </a:r>
            <a:r>
              <a:rPr sz="2000" spc="-35" dirty="0">
                <a:latin typeface="+mn-lt"/>
                <a:cs typeface="Arial"/>
              </a:rPr>
              <a:t> </a:t>
            </a:r>
            <a:r>
              <a:rPr sz="2000" dirty="0">
                <a:latin typeface="+mn-lt"/>
                <a:cs typeface="Arial"/>
              </a:rPr>
              <a:t>must</a:t>
            </a:r>
            <a:r>
              <a:rPr sz="2000" spc="-45" dirty="0">
                <a:latin typeface="+mn-lt"/>
                <a:cs typeface="Arial"/>
              </a:rPr>
              <a:t> </a:t>
            </a:r>
            <a:r>
              <a:rPr sz="2000" dirty="0">
                <a:latin typeface="+mn-lt"/>
                <a:cs typeface="Arial"/>
              </a:rPr>
              <a:t>offer</a:t>
            </a:r>
            <a:r>
              <a:rPr sz="2000" spc="-45" dirty="0">
                <a:latin typeface="+mn-lt"/>
                <a:cs typeface="Arial"/>
              </a:rPr>
              <a:t> </a:t>
            </a:r>
            <a:r>
              <a:rPr sz="2000" dirty="0">
                <a:latin typeface="+mn-lt"/>
                <a:cs typeface="Arial"/>
              </a:rPr>
              <a:t>by</a:t>
            </a:r>
            <a:r>
              <a:rPr sz="2000" spc="-25" dirty="0">
                <a:latin typeface="+mn-lt"/>
                <a:cs typeface="Arial"/>
              </a:rPr>
              <a:t> </a:t>
            </a:r>
            <a:r>
              <a:rPr sz="2000" dirty="0">
                <a:latin typeface="+mn-lt"/>
                <a:cs typeface="Arial"/>
              </a:rPr>
              <a:t>first</a:t>
            </a:r>
            <a:r>
              <a:rPr sz="2000" spc="-50" dirty="0">
                <a:latin typeface="+mn-lt"/>
                <a:cs typeface="Arial"/>
              </a:rPr>
              <a:t> </a:t>
            </a:r>
            <a:r>
              <a:rPr sz="2000" dirty="0">
                <a:latin typeface="+mn-lt"/>
                <a:cs typeface="Arial"/>
              </a:rPr>
              <a:t>day</a:t>
            </a:r>
            <a:r>
              <a:rPr sz="2000" spc="-25" dirty="0">
                <a:latin typeface="+mn-lt"/>
                <a:cs typeface="Arial"/>
              </a:rPr>
              <a:t> </a:t>
            </a:r>
            <a:r>
              <a:rPr sz="2000" dirty="0">
                <a:latin typeface="+mn-lt"/>
                <a:cs typeface="Arial"/>
              </a:rPr>
              <a:t>of</a:t>
            </a:r>
            <a:r>
              <a:rPr sz="2000" spc="-40" dirty="0">
                <a:latin typeface="+mn-lt"/>
                <a:cs typeface="Arial"/>
              </a:rPr>
              <a:t> </a:t>
            </a:r>
            <a:r>
              <a:rPr sz="2000" dirty="0">
                <a:latin typeface="+mn-lt"/>
                <a:cs typeface="Arial"/>
              </a:rPr>
              <a:t>the</a:t>
            </a:r>
            <a:r>
              <a:rPr sz="2000" spc="-35" dirty="0">
                <a:latin typeface="+mn-lt"/>
                <a:cs typeface="Arial"/>
              </a:rPr>
              <a:t> </a:t>
            </a:r>
            <a:r>
              <a:rPr sz="2000" dirty="0">
                <a:latin typeface="+mn-lt"/>
                <a:cs typeface="Arial"/>
              </a:rPr>
              <a:t>fourteenth</a:t>
            </a:r>
            <a:r>
              <a:rPr sz="2000" spc="-60" dirty="0">
                <a:latin typeface="+mn-lt"/>
                <a:cs typeface="Arial"/>
              </a:rPr>
              <a:t> </a:t>
            </a:r>
            <a:r>
              <a:rPr sz="2000" dirty="0">
                <a:latin typeface="+mn-lt"/>
                <a:cs typeface="Arial"/>
              </a:rPr>
              <a:t>month</a:t>
            </a:r>
            <a:r>
              <a:rPr sz="2000" spc="-50" dirty="0">
                <a:latin typeface="+mn-lt"/>
                <a:cs typeface="Arial"/>
              </a:rPr>
              <a:t> </a:t>
            </a:r>
            <a:r>
              <a:rPr sz="2000" dirty="0">
                <a:latin typeface="+mn-lt"/>
                <a:cs typeface="Arial"/>
              </a:rPr>
              <a:t>following</a:t>
            </a:r>
            <a:r>
              <a:rPr sz="2000" spc="-15" dirty="0">
                <a:latin typeface="+mn-lt"/>
                <a:cs typeface="Arial"/>
              </a:rPr>
              <a:t> </a:t>
            </a:r>
            <a:r>
              <a:rPr sz="2000" dirty="0">
                <a:latin typeface="+mn-lt"/>
                <a:cs typeface="Arial"/>
              </a:rPr>
              <a:t>date</a:t>
            </a:r>
            <a:r>
              <a:rPr sz="2000" spc="-40" dirty="0">
                <a:latin typeface="+mn-lt"/>
                <a:cs typeface="Arial"/>
              </a:rPr>
              <a:t> </a:t>
            </a:r>
            <a:r>
              <a:rPr sz="2000" dirty="0">
                <a:latin typeface="+mn-lt"/>
                <a:cs typeface="Arial"/>
              </a:rPr>
              <a:t>of</a:t>
            </a:r>
            <a:r>
              <a:rPr sz="2000" spc="-35" dirty="0">
                <a:latin typeface="+mn-lt"/>
                <a:cs typeface="Arial"/>
              </a:rPr>
              <a:t> </a:t>
            </a:r>
            <a:r>
              <a:rPr sz="2000" spc="-20" dirty="0">
                <a:latin typeface="+mn-lt"/>
                <a:cs typeface="Arial"/>
              </a:rPr>
              <a:t>hire</a:t>
            </a:r>
            <a:endParaRPr sz="2000" dirty="0">
              <a:latin typeface="+mn-lt"/>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5F4A-5194-B598-B9E6-AB13194AACA2}"/>
              </a:ext>
            </a:extLst>
          </p:cNvPr>
          <p:cNvSpPr>
            <a:spLocks noGrp="1"/>
          </p:cNvSpPr>
          <p:nvPr>
            <p:ph type="title"/>
          </p:nvPr>
        </p:nvSpPr>
        <p:spPr>
          <a:xfrm>
            <a:off x="916939" y="329564"/>
            <a:ext cx="9874885" cy="677108"/>
          </a:xfrm>
        </p:spPr>
        <p:txBody>
          <a:bodyPr/>
          <a:lstStyle/>
          <a:p>
            <a:r>
              <a:rPr lang="en-US" sz="4400" dirty="0">
                <a:solidFill>
                  <a:schemeClr val="tx1"/>
                </a:solidFill>
              </a:rPr>
              <a:t>New Hires - Example</a:t>
            </a:r>
            <a:endParaRPr lang="en-US" dirty="0"/>
          </a:p>
        </p:txBody>
      </p:sp>
      <p:sp>
        <p:nvSpPr>
          <p:cNvPr id="3" name="Text Placeholder 2">
            <a:extLst>
              <a:ext uri="{FF2B5EF4-FFF2-40B4-BE49-F238E27FC236}">
                <a16:creationId xmlns:a16="http://schemas.microsoft.com/office/drawing/2014/main" id="{1538FD79-AA0C-70C6-2428-2FDD754B75C0}"/>
              </a:ext>
            </a:extLst>
          </p:cNvPr>
          <p:cNvSpPr>
            <a:spLocks noGrp="1"/>
          </p:cNvSpPr>
          <p:nvPr>
            <p:ph type="body" idx="1"/>
          </p:nvPr>
        </p:nvSpPr>
        <p:spPr>
          <a:xfrm>
            <a:off x="916939" y="1006672"/>
            <a:ext cx="10326624" cy="5909310"/>
          </a:xfrm>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New “non full time” employee hired on </a:t>
            </a:r>
            <a:r>
              <a:rPr lang="en-US" sz="2000" i="1" dirty="0"/>
              <a:t>Feb 15, 2025</a:t>
            </a:r>
          </a:p>
          <a:p>
            <a:pPr marL="342900" indent="-342900">
              <a:buFont typeface="Arial" panose="020B0604020202020204" pitchFamily="34" charset="0"/>
              <a:buChar char="•"/>
            </a:pPr>
            <a:endParaRPr lang="en-US" sz="2000" i="1" dirty="0"/>
          </a:p>
          <a:p>
            <a:pPr marL="342900" indent="-342900">
              <a:buFont typeface="Arial" panose="020B0604020202020204" pitchFamily="34" charset="0"/>
              <a:buChar char="•"/>
            </a:pPr>
            <a:r>
              <a:rPr lang="en-US" sz="2000" dirty="0"/>
              <a:t>Initial Measurement Period: </a:t>
            </a:r>
            <a:r>
              <a:rPr lang="en-US" sz="2000" i="1" dirty="0"/>
              <a:t>Mar 1, 2025 – Jan 31, 2026 (11 months)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Initial Stability Period: </a:t>
            </a:r>
            <a:r>
              <a:rPr lang="en-US" sz="2000" i="1" dirty="0"/>
              <a:t>April 1, 2026 - Mar 31, 2027</a:t>
            </a:r>
          </a:p>
          <a:p>
            <a:endParaRPr lang="en-US" sz="2000" dirty="0"/>
          </a:p>
          <a:p>
            <a:pPr marL="342900" indent="-342900">
              <a:buFont typeface="Arial" panose="020B0604020202020204" pitchFamily="34" charset="0"/>
              <a:buChar char="•"/>
            </a:pPr>
            <a:r>
              <a:rPr lang="en-US" sz="2000" dirty="0"/>
              <a:t>If new hire qualified as “Full time” during Initial MP then must be reported as FT for entire Initial SP (and presumably would be offered medical coverage during that time)</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407592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2F91-CA80-FD98-51CC-ECA870565E94}"/>
              </a:ext>
            </a:extLst>
          </p:cNvPr>
          <p:cNvSpPr>
            <a:spLocks noGrp="1"/>
          </p:cNvSpPr>
          <p:nvPr>
            <p:ph type="title"/>
          </p:nvPr>
        </p:nvSpPr>
        <p:spPr>
          <a:xfrm>
            <a:off x="916939" y="329564"/>
            <a:ext cx="9874885" cy="677108"/>
          </a:xfrm>
        </p:spPr>
        <p:txBody>
          <a:bodyPr/>
          <a:lstStyle/>
          <a:p>
            <a:r>
              <a:rPr lang="en-US" dirty="0"/>
              <a:t>Disclaimer</a:t>
            </a:r>
          </a:p>
        </p:txBody>
      </p:sp>
      <p:sp>
        <p:nvSpPr>
          <p:cNvPr id="3" name="Text Placeholder 2">
            <a:extLst>
              <a:ext uri="{FF2B5EF4-FFF2-40B4-BE49-F238E27FC236}">
                <a16:creationId xmlns:a16="http://schemas.microsoft.com/office/drawing/2014/main" id="{798BB940-5F00-FE94-B81D-D4DFDA4E4629}"/>
              </a:ext>
            </a:extLst>
          </p:cNvPr>
          <p:cNvSpPr>
            <a:spLocks noGrp="1"/>
          </p:cNvSpPr>
          <p:nvPr>
            <p:ph type="body" idx="1"/>
          </p:nvPr>
        </p:nvSpPr>
        <p:spPr/>
        <p:txBody>
          <a:bodyPr/>
          <a:lstStyle/>
          <a:p>
            <a:pPr marL="0" marR="0" lvl="0" indent="0" algn="l"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cs typeface="Arial" panose="020B0604020202020204" pitchFamily="34" charset="0"/>
              </a:rPr>
              <a:t>We do not provide financial, tax, or legal advice.  While we’re happy to provide you with this general information, given the complexity of these rules, we encourage you to contact your tax or legal counsel about how the requirements apply to your specific plans or situation. </a:t>
            </a:r>
          </a:p>
          <a:p>
            <a:endParaRPr lang="en-US" dirty="0">
              <a:cs typeface="Arial" panose="020B0604020202020204" pitchFamily="34" charset="0"/>
            </a:endParaRPr>
          </a:p>
        </p:txBody>
      </p:sp>
    </p:spTree>
    <p:extLst>
      <p:ext uri="{BB962C8B-B14F-4D97-AF65-F5344CB8AC3E}">
        <p14:creationId xmlns:p14="http://schemas.microsoft.com/office/powerpoint/2010/main" val="333102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251460" rIns="0" bIns="0" rtlCol="0">
            <a:spAutoFit/>
          </a:bodyPr>
          <a:lstStyle/>
          <a:p>
            <a:pPr marL="12700">
              <a:lnSpc>
                <a:spcPct val="100000"/>
              </a:lnSpc>
              <a:spcBef>
                <a:spcPts val="1980"/>
              </a:spcBef>
            </a:pPr>
            <a:r>
              <a:rPr sz="6000" dirty="0"/>
              <a:t>Penalty </a:t>
            </a:r>
            <a:r>
              <a:rPr sz="6000" spc="-10" dirty="0"/>
              <a:t>Risks</a:t>
            </a:r>
            <a:endParaRPr sz="6000" dirty="0"/>
          </a:p>
          <a:p>
            <a:pPr marL="12700">
              <a:lnSpc>
                <a:spcPct val="100000"/>
              </a:lnSpc>
              <a:spcBef>
                <a:spcPts val="755"/>
              </a:spcBef>
            </a:pPr>
            <a:r>
              <a:rPr sz="2400" spc="-50" dirty="0">
                <a:solidFill>
                  <a:srgbClr val="888888"/>
                </a:solidFill>
              </a:rPr>
              <a:t>You</a:t>
            </a:r>
            <a:r>
              <a:rPr sz="2400" spc="-95" dirty="0">
                <a:solidFill>
                  <a:srgbClr val="888888"/>
                </a:solidFill>
              </a:rPr>
              <a:t> </a:t>
            </a:r>
            <a:r>
              <a:rPr sz="2400" dirty="0">
                <a:solidFill>
                  <a:srgbClr val="888888"/>
                </a:solidFill>
              </a:rPr>
              <a:t>Probably</a:t>
            </a:r>
            <a:r>
              <a:rPr sz="2400" spc="-80" dirty="0">
                <a:solidFill>
                  <a:srgbClr val="888888"/>
                </a:solidFill>
              </a:rPr>
              <a:t> </a:t>
            </a:r>
            <a:r>
              <a:rPr sz="2400" dirty="0">
                <a:solidFill>
                  <a:srgbClr val="888888"/>
                </a:solidFill>
              </a:rPr>
              <a:t>Didn’t</a:t>
            </a:r>
            <a:r>
              <a:rPr sz="2400" spc="-65" dirty="0">
                <a:solidFill>
                  <a:srgbClr val="888888"/>
                </a:solidFill>
              </a:rPr>
              <a:t> </a:t>
            </a:r>
            <a:r>
              <a:rPr sz="2400" dirty="0">
                <a:solidFill>
                  <a:srgbClr val="888888"/>
                </a:solidFill>
              </a:rPr>
              <a:t>See</a:t>
            </a:r>
            <a:r>
              <a:rPr sz="2400" spc="-95" dirty="0">
                <a:solidFill>
                  <a:srgbClr val="888888"/>
                </a:solidFill>
              </a:rPr>
              <a:t> </a:t>
            </a:r>
            <a:r>
              <a:rPr sz="2400" spc="-10" dirty="0">
                <a:solidFill>
                  <a:srgbClr val="888888"/>
                </a:solidFill>
              </a:rPr>
              <a:t>Coming</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Employer</a:t>
            </a:r>
            <a:r>
              <a:rPr spc="-50" dirty="0"/>
              <a:t> </a:t>
            </a:r>
            <a:r>
              <a:rPr dirty="0"/>
              <a:t>Mandate</a:t>
            </a:r>
            <a:r>
              <a:rPr spc="-20" dirty="0"/>
              <a:t> </a:t>
            </a:r>
            <a:r>
              <a:rPr dirty="0"/>
              <a:t>Penalty</a:t>
            </a:r>
            <a:r>
              <a:rPr spc="-15" dirty="0"/>
              <a:t> </a:t>
            </a:r>
            <a:r>
              <a:rPr spc="-25" dirty="0"/>
              <a:t>“A”</a:t>
            </a:r>
          </a:p>
        </p:txBody>
      </p:sp>
      <p:sp>
        <p:nvSpPr>
          <p:cNvPr id="3" name="object 3"/>
          <p:cNvSpPr txBox="1"/>
          <p:nvPr/>
        </p:nvSpPr>
        <p:spPr>
          <a:xfrm>
            <a:off x="916939" y="1723157"/>
            <a:ext cx="9788525" cy="2389757"/>
          </a:xfrm>
          <a:prstGeom prst="rect">
            <a:avLst/>
          </a:prstGeom>
        </p:spPr>
        <p:txBody>
          <a:bodyPr vert="horz" wrap="square" lIns="0" tIns="95885" rIns="0" bIns="0" rtlCol="0">
            <a:spAutoFit/>
          </a:bodyPr>
          <a:lstStyle/>
          <a:p>
            <a:pPr marL="240665" indent="-227965">
              <a:lnSpc>
                <a:spcPct val="100000"/>
              </a:lnSpc>
              <a:spcBef>
                <a:spcPts val="755"/>
              </a:spcBef>
              <a:buChar char="•"/>
              <a:tabLst>
                <a:tab pos="240665" algn="l"/>
              </a:tabLst>
            </a:pPr>
            <a:r>
              <a:rPr sz="2800" dirty="0">
                <a:latin typeface="+mn-lt"/>
                <a:cs typeface="Arial"/>
              </a:rPr>
              <a:t>Must</a:t>
            </a:r>
            <a:r>
              <a:rPr sz="2800" spc="-60" dirty="0">
                <a:latin typeface="+mn-lt"/>
                <a:cs typeface="Arial"/>
              </a:rPr>
              <a:t> </a:t>
            </a:r>
            <a:r>
              <a:rPr sz="2800" dirty="0">
                <a:latin typeface="+mn-lt"/>
                <a:cs typeface="Arial"/>
              </a:rPr>
              <a:t>offer</a:t>
            </a:r>
            <a:r>
              <a:rPr sz="2800" spc="-50" dirty="0">
                <a:latin typeface="+mn-lt"/>
                <a:cs typeface="Arial"/>
              </a:rPr>
              <a:t> </a:t>
            </a:r>
            <a:r>
              <a:rPr sz="2800" dirty="0">
                <a:latin typeface="+mn-lt"/>
                <a:cs typeface="Arial"/>
              </a:rPr>
              <a:t>coverage</a:t>
            </a:r>
            <a:r>
              <a:rPr sz="2800" spc="-50" dirty="0">
                <a:latin typeface="+mn-lt"/>
                <a:cs typeface="Arial"/>
              </a:rPr>
              <a:t> </a:t>
            </a:r>
            <a:r>
              <a:rPr sz="2800" dirty="0">
                <a:latin typeface="+mn-lt"/>
                <a:cs typeface="Arial"/>
              </a:rPr>
              <a:t>to</a:t>
            </a:r>
            <a:r>
              <a:rPr sz="2800" spc="-55" dirty="0">
                <a:latin typeface="+mn-lt"/>
                <a:cs typeface="Arial"/>
              </a:rPr>
              <a:t> </a:t>
            </a:r>
            <a:r>
              <a:rPr sz="2800" dirty="0">
                <a:latin typeface="+mn-lt"/>
                <a:cs typeface="Arial"/>
              </a:rPr>
              <a:t>95%</a:t>
            </a:r>
            <a:r>
              <a:rPr sz="2800" spc="-45" dirty="0">
                <a:latin typeface="+mn-lt"/>
                <a:cs typeface="Arial"/>
              </a:rPr>
              <a:t> </a:t>
            </a:r>
            <a:r>
              <a:rPr sz="2800" dirty="0">
                <a:latin typeface="+mn-lt"/>
                <a:cs typeface="Arial"/>
              </a:rPr>
              <a:t>or</a:t>
            </a:r>
            <a:r>
              <a:rPr sz="2800" spc="-45" dirty="0">
                <a:latin typeface="+mn-lt"/>
                <a:cs typeface="Arial"/>
              </a:rPr>
              <a:t> </a:t>
            </a:r>
            <a:r>
              <a:rPr sz="2800" dirty="0">
                <a:latin typeface="+mn-lt"/>
                <a:cs typeface="Arial"/>
              </a:rPr>
              <a:t>more</a:t>
            </a:r>
            <a:r>
              <a:rPr sz="2800" spc="-40" dirty="0">
                <a:latin typeface="+mn-lt"/>
                <a:cs typeface="Arial"/>
              </a:rPr>
              <a:t> </a:t>
            </a:r>
            <a:r>
              <a:rPr sz="2800" dirty="0">
                <a:latin typeface="+mn-lt"/>
                <a:cs typeface="Arial"/>
              </a:rPr>
              <a:t>of</a:t>
            </a:r>
            <a:r>
              <a:rPr sz="2800" spc="-55" dirty="0">
                <a:latin typeface="+mn-lt"/>
                <a:cs typeface="Arial"/>
              </a:rPr>
              <a:t> </a:t>
            </a:r>
            <a:r>
              <a:rPr sz="2800" spc="-10" dirty="0">
                <a:latin typeface="+mn-lt"/>
                <a:cs typeface="Arial"/>
              </a:rPr>
              <a:t>full-</a:t>
            </a:r>
            <a:r>
              <a:rPr sz="2800" dirty="0">
                <a:latin typeface="+mn-lt"/>
                <a:cs typeface="Arial"/>
              </a:rPr>
              <a:t>time</a:t>
            </a:r>
            <a:r>
              <a:rPr sz="2800" spc="-50" dirty="0">
                <a:latin typeface="+mn-lt"/>
                <a:cs typeface="Arial"/>
              </a:rPr>
              <a:t> </a:t>
            </a:r>
            <a:r>
              <a:rPr sz="2800" spc="-10" dirty="0">
                <a:latin typeface="+mn-lt"/>
                <a:cs typeface="Arial"/>
              </a:rPr>
              <a:t>employees</a:t>
            </a:r>
            <a:endParaRPr sz="2800" dirty="0">
              <a:latin typeface="+mn-lt"/>
              <a:cs typeface="Arial"/>
            </a:endParaRPr>
          </a:p>
          <a:p>
            <a:pPr marL="240029" indent="-227329">
              <a:lnSpc>
                <a:spcPct val="100000"/>
              </a:lnSpc>
              <a:spcBef>
                <a:spcPts val="660"/>
              </a:spcBef>
              <a:buChar char="•"/>
              <a:tabLst>
                <a:tab pos="240029" algn="l"/>
              </a:tabLst>
            </a:pPr>
            <a:r>
              <a:rPr sz="2800" spc="-20" dirty="0">
                <a:latin typeface="+mn-lt"/>
                <a:cs typeface="Arial"/>
              </a:rPr>
              <a:t>Full-</a:t>
            </a:r>
            <a:r>
              <a:rPr sz="2800" dirty="0">
                <a:latin typeface="+mn-lt"/>
                <a:cs typeface="Arial"/>
              </a:rPr>
              <a:t>time</a:t>
            </a:r>
            <a:r>
              <a:rPr sz="2800" spc="-45" dirty="0">
                <a:latin typeface="+mn-lt"/>
                <a:cs typeface="Arial"/>
              </a:rPr>
              <a:t> </a:t>
            </a:r>
            <a:r>
              <a:rPr sz="2800" dirty="0">
                <a:latin typeface="+mn-lt"/>
                <a:cs typeface="Arial"/>
              </a:rPr>
              <a:t>as</a:t>
            </a:r>
            <a:r>
              <a:rPr sz="2800" spc="-45" dirty="0">
                <a:latin typeface="+mn-lt"/>
                <a:cs typeface="Arial"/>
              </a:rPr>
              <a:t> </a:t>
            </a:r>
            <a:r>
              <a:rPr sz="2800" dirty="0">
                <a:latin typeface="+mn-lt"/>
                <a:cs typeface="Arial"/>
              </a:rPr>
              <a:t>defined</a:t>
            </a:r>
            <a:r>
              <a:rPr sz="2800" spc="-45" dirty="0">
                <a:latin typeface="+mn-lt"/>
                <a:cs typeface="Arial"/>
              </a:rPr>
              <a:t> </a:t>
            </a:r>
            <a:r>
              <a:rPr sz="2800" dirty="0">
                <a:latin typeface="+mn-lt"/>
                <a:cs typeface="Arial"/>
              </a:rPr>
              <a:t>by</a:t>
            </a:r>
            <a:r>
              <a:rPr sz="2800" spc="-185" dirty="0">
                <a:latin typeface="+mn-lt"/>
                <a:cs typeface="Arial"/>
              </a:rPr>
              <a:t> </a:t>
            </a:r>
            <a:r>
              <a:rPr sz="2800" spc="-10" dirty="0">
                <a:latin typeface="+mn-lt"/>
                <a:cs typeface="Arial"/>
              </a:rPr>
              <a:t>ACA</a:t>
            </a:r>
            <a:r>
              <a:rPr sz="2800" spc="-185" dirty="0">
                <a:latin typeface="+mn-lt"/>
                <a:cs typeface="Arial"/>
              </a:rPr>
              <a:t> </a:t>
            </a:r>
            <a:r>
              <a:rPr sz="2800" spc="-10" dirty="0">
                <a:latin typeface="+mn-lt"/>
                <a:cs typeface="Arial"/>
              </a:rPr>
              <a:t>rules</a:t>
            </a:r>
            <a:endParaRPr sz="2800" dirty="0">
              <a:latin typeface="+mn-lt"/>
              <a:cs typeface="Arial"/>
            </a:endParaRPr>
          </a:p>
          <a:p>
            <a:pPr marL="240029" marR="5080" indent="-227965">
              <a:lnSpc>
                <a:spcPts val="3020"/>
              </a:lnSpc>
              <a:spcBef>
                <a:spcPts val="1060"/>
              </a:spcBef>
              <a:buChar char="•"/>
              <a:tabLst>
                <a:tab pos="241300" algn="l"/>
              </a:tabLst>
            </a:pPr>
            <a:r>
              <a:rPr sz="2800" dirty="0">
                <a:latin typeface="+mn-lt"/>
                <a:cs typeface="Arial"/>
              </a:rPr>
              <a:t>5%</a:t>
            </a:r>
            <a:r>
              <a:rPr sz="2800" spc="-75" dirty="0">
                <a:latin typeface="+mn-lt"/>
                <a:cs typeface="Arial"/>
              </a:rPr>
              <a:t> </a:t>
            </a:r>
            <a:r>
              <a:rPr sz="2800" dirty="0">
                <a:latin typeface="+mn-lt"/>
                <a:cs typeface="Arial"/>
              </a:rPr>
              <a:t>margin</a:t>
            </a:r>
            <a:r>
              <a:rPr sz="2800" spc="-50" dirty="0">
                <a:latin typeface="+mn-lt"/>
                <a:cs typeface="Arial"/>
              </a:rPr>
              <a:t> </a:t>
            </a:r>
            <a:r>
              <a:rPr sz="2800" dirty="0">
                <a:latin typeface="+mn-lt"/>
                <a:cs typeface="Arial"/>
              </a:rPr>
              <a:t>of</a:t>
            </a:r>
            <a:r>
              <a:rPr sz="2800" spc="-65" dirty="0">
                <a:latin typeface="+mn-lt"/>
                <a:cs typeface="Arial"/>
              </a:rPr>
              <a:t> </a:t>
            </a:r>
            <a:r>
              <a:rPr sz="2800" dirty="0">
                <a:latin typeface="+mn-lt"/>
                <a:cs typeface="Arial"/>
              </a:rPr>
              <a:t>error</a:t>
            </a:r>
            <a:r>
              <a:rPr sz="2800" spc="-70" dirty="0">
                <a:latin typeface="+mn-lt"/>
                <a:cs typeface="Arial"/>
              </a:rPr>
              <a:t> </a:t>
            </a:r>
            <a:r>
              <a:rPr sz="2800" dirty="0">
                <a:latin typeface="+mn-lt"/>
                <a:cs typeface="Arial"/>
              </a:rPr>
              <a:t>(these</a:t>
            </a:r>
            <a:r>
              <a:rPr sz="2800" spc="-65" dirty="0">
                <a:latin typeface="+mn-lt"/>
                <a:cs typeface="Arial"/>
              </a:rPr>
              <a:t> </a:t>
            </a:r>
            <a:r>
              <a:rPr sz="2800" dirty="0">
                <a:latin typeface="+mn-lt"/>
                <a:cs typeface="Arial"/>
              </a:rPr>
              <a:t>employees</a:t>
            </a:r>
            <a:r>
              <a:rPr sz="2800" spc="-60" dirty="0">
                <a:latin typeface="+mn-lt"/>
                <a:cs typeface="Arial"/>
              </a:rPr>
              <a:t> </a:t>
            </a:r>
            <a:r>
              <a:rPr sz="2800" dirty="0">
                <a:latin typeface="+mn-lt"/>
                <a:cs typeface="Arial"/>
              </a:rPr>
              <a:t>can</a:t>
            </a:r>
            <a:r>
              <a:rPr sz="2800" spc="-65" dirty="0">
                <a:latin typeface="+mn-lt"/>
                <a:cs typeface="Arial"/>
              </a:rPr>
              <a:t> </a:t>
            </a:r>
            <a:r>
              <a:rPr sz="2800" dirty="0">
                <a:latin typeface="+mn-lt"/>
                <a:cs typeface="Arial"/>
              </a:rPr>
              <a:t>still</a:t>
            </a:r>
            <a:r>
              <a:rPr sz="2800" spc="-70" dirty="0">
                <a:latin typeface="+mn-lt"/>
                <a:cs typeface="Arial"/>
              </a:rPr>
              <a:t> </a:t>
            </a:r>
            <a:r>
              <a:rPr sz="2800" dirty="0">
                <a:latin typeface="+mn-lt"/>
                <a:cs typeface="Arial"/>
              </a:rPr>
              <a:t>trigger</a:t>
            </a:r>
            <a:r>
              <a:rPr sz="2800" spc="-70" dirty="0">
                <a:latin typeface="+mn-lt"/>
                <a:cs typeface="Arial"/>
              </a:rPr>
              <a:t> </a:t>
            </a:r>
            <a:r>
              <a:rPr sz="2800" spc="-10" dirty="0">
                <a:latin typeface="+mn-lt"/>
                <a:cs typeface="Arial"/>
              </a:rPr>
              <a:t>Penalty 	</a:t>
            </a:r>
            <a:r>
              <a:rPr sz="2800" spc="-20" dirty="0">
                <a:latin typeface="+mn-lt"/>
                <a:cs typeface="Arial"/>
              </a:rPr>
              <a:t>“B”)</a:t>
            </a:r>
            <a:endParaRPr sz="2800" dirty="0">
              <a:latin typeface="+mn-lt"/>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Employer</a:t>
            </a:r>
            <a:r>
              <a:rPr spc="-50" dirty="0"/>
              <a:t> </a:t>
            </a:r>
            <a:r>
              <a:rPr dirty="0"/>
              <a:t>Mandate</a:t>
            </a:r>
            <a:r>
              <a:rPr spc="-20" dirty="0"/>
              <a:t> </a:t>
            </a:r>
            <a:r>
              <a:rPr dirty="0"/>
              <a:t>Penalty</a:t>
            </a:r>
            <a:r>
              <a:rPr spc="-15" dirty="0"/>
              <a:t> </a:t>
            </a:r>
            <a:r>
              <a:rPr spc="-25" dirty="0"/>
              <a:t>“A”</a:t>
            </a:r>
          </a:p>
        </p:txBody>
      </p:sp>
      <p:sp>
        <p:nvSpPr>
          <p:cNvPr id="3" name="object 3"/>
          <p:cNvSpPr txBox="1"/>
          <p:nvPr/>
        </p:nvSpPr>
        <p:spPr>
          <a:xfrm>
            <a:off x="916939" y="1737639"/>
            <a:ext cx="10097770" cy="4623317"/>
          </a:xfrm>
          <a:prstGeom prst="rect">
            <a:avLst/>
          </a:prstGeom>
        </p:spPr>
        <p:txBody>
          <a:bodyPr vert="horz" wrap="square" lIns="0" tIns="162560" rIns="0" bIns="0" rtlCol="0">
            <a:spAutoFit/>
          </a:bodyPr>
          <a:lstStyle/>
          <a:p>
            <a:pPr marL="12700">
              <a:lnSpc>
                <a:spcPct val="100000"/>
              </a:lnSpc>
              <a:spcBef>
                <a:spcPts val="1280"/>
              </a:spcBef>
            </a:pPr>
            <a:r>
              <a:rPr sz="2400" dirty="0">
                <a:latin typeface="+mn-lt"/>
                <a:cs typeface="Arial"/>
              </a:rPr>
              <a:t>If</a:t>
            </a:r>
            <a:r>
              <a:rPr sz="2400" spc="-40" dirty="0">
                <a:latin typeface="+mn-lt"/>
                <a:cs typeface="Arial"/>
              </a:rPr>
              <a:t> </a:t>
            </a:r>
            <a:r>
              <a:rPr sz="2400" dirty="0">
                <a:latin typeface="+mn-lt"/>
                <a:cs typeface="Arial"/>
              </a:rPr>
              <a:t>95%</a:t>
            </a:r>
            <a:r>
              <a:rPr sz="2400" spc="-30" dirty="0">
                <a:latin typeface="+mn-lt"/>
                <a:cs typeface="Arial"/>
              </a:rPr>
              <a:t> </a:t>
            </a:r>
            <a:r>
              <a:rPr sz="2400" dirty="0">
                <a:latin typeface="+mn-lt"/>
                <a:cs typeface="Arial"/>
              </a:rPr>
              <a:t>target</a:t>
            </a:r>
            <a:r>
              <a:rPr sz="2400" spc="-35" dirty="0">
                <a:latin typeface="+mn-lt"/>
                <a:cs typeface="Arial"/>
              </a:rPr>
              <a:t> </a:t>
            </a:r>
            <a:r>
              <a:rPr sz="2400" dirty="0">
                <a:latin typeface="+mn-lt"/>
                <a:cs typeface="Arial"/>
              </a:rPr>
              <a:t>is</a:t>
            </a:r>
            <a:r>
              <a:rPr sz="2400" spc="-40" dirty="0">
                <a:latin typeface="+mn-lt"/>
                <a:cs typeface="Arial"/>
              </a:rPr>
              <a:t> </a:t>
            </a:r>
            <a:r>
              <a:rPr sz="2400" dirty="0">
                <a:latin typeface="+mn-lt"/>
                <a:cs typeface="Arial"/>
              </a:rPr>
              <a:t>not</a:t>
            </a:r>
            <a:r>
              <a:rPr sz="2400" spc="-35" dirty="0">
                <a:latin typeface="+mn-lt"/>
                <a:cs typeface="Arial"/>
              </a:rPr>
              <a:t> </a:t>
            </a:r>
            <a:r>
              <a:rPr sz="2400" spc="-20" dirty="0">
                <a:latin typeface="+mn-lt"/>
                <a:cs typeface="Arial"/>
              </a:rPr>
              <a:t>met:</a:t>
            </a:r>
            <a:endParaRPr sz="2400" dirty="0">
              <a:latin typeface="+mn-lt"/>
              <a:cs typeface="Arial"/>
            </a:endParaRPr>
          </a:p>
          <a:p>
            <a:pPr marL="697230" marR="5080" indent="-227329">
              <a:lnSpc>
                <a:spcPct val="120000"/>
              </a:lnSpc>
              <a:spcBef>
                <a:spcPts val="505"/>
              </a:spcBef>
              <a:buChar char="•"/>
              <a:tabLst>
                <a:tab pos="698500" algn="l"/>
              </a:tabLst>
            </a:pPr>
            <a:r>
              <a:rPr sz="2400" dirty="0">
                <a:latin typeface="+mn-lt"/>
                <a:cs typeface="Arial"/>
              </a:rPr>
              <a:t>1/12th</a:t>
            </a:r>
            <a:r>
              <a:rPr sz="2400" spc="-55" dirty="0">
                <a:latin typeface="+mn-lt"/>
                <a:cs typeface="Arial"/>
              </a:rPr>
              <a:t> </a:t>
            </a:r>
            <a:r>
              <a:rPr sz="2400" dirty="0">
                <a:latin typeface="+mn-lt"/>
                <a:cs typeface="Arial"/>
              </a:rPr>
              <a:t>x</a:t>
            </a:r>
            <a:r>
              <a:rPr sz="2400" spc="-65" dirty="0">
                <a:latin typeface="+mn-lt"/>
                <a:cs typeface="Arial"/>
              </a:rPr>
              <a:t> </a:t>
            </a:r>
            <a:r>
              <a:rPr sz="2400" dirty="0">
                <a:latin typeface="+mn-lt"/>
                <a:cs typeface="Arial"/>
              </a:rPr>
              <a:t>$2,000</a:t>
            </a:r>
            <a:r>
              <a:rPr sz="2400" spc="-65" dirty="0">
                <a:latin typeface="+mn-lt"/>
                <a:cs typeface="Arial"/>
              </a:rPr>
              <a:t> </a:t>
            </a:r>
            <a:r>
              <a:rPr sz="2400" dirty="0">
                <a:latin typeface="+mn-lt"/>
                <a:cs typeface="Arial"/>
              </a:rPr>
              <a:t>per</a:t>
            </a:r>
            <a:r>
              <a:rPr sz="2400" spc="-55" dirty="0">
                <a:latin typeface="+mn-lt"/>
                <a:cs typeface="Arial"/>
              </a:rPr>
              <a:t> </a:t>
            </a:r>
            <a:r>
              <a:rPr sz="2400" dirty="0">
                <a:latin typeface="+mn-lt"/>
                <a:cs typeface="Arial"/>
              </a:rPr>
              <a:t>month,</a:t>
            </a:r>
            <a:r>
              <a:rPr sz="2400" spc="-55" dirty="0">
                <a:latin typeface="+mn-lt"/>
                <a:cs typeface="Arial"/>
              </a:rPr>
              <a:t> </a:t>
            </a:r>
            <a:r>
              <a:rPr sz="2400" dirty="0">
                <a:latin typeface="+mn-lt"/>
                <a:cs typeface="Arial"/>
              </a:rPr>
              <a:t>multiplied</a:t>
            </a:r>
            <a:r>
              <a:rPr sz="2400" spc="-50" dirty="0">
                <a:latin typeface="+mn-lt"/>
                <a:cs typeface="Arial"/>
              </a:rPr>
              <a:t> </a:t>
            </a:r>
            <a:r>
              <a:rPr sz="2400" dirty="0">
                <a:latin typeface="+mn-lt"/>
                <a:cs typeface="Arial"/>
              </a:rPr>
              <a:t>by</a:t>
            </a:r>
            <a:r>
              <a:rPr sz="2400" spc="-55" dirty="0">
                <a:latin typeface="+mn-lt"/>
                <a:cs typeface="Arial"/>
              </a:rPr>
              <a:t> </a:t>
            </a:r>
            <a:r>
              <a:rPr sz="2400" dirty="0">
                <a:latin typeface="+mn-lt"/>
                <a:cs typeface="Arial"/>
              </a:rPr>
              <a:t>number</a:t>
            </a:r>
            <a:r>
              <a:rPr sz="2400" spc="-50" dirty="0">
                <a:latin typeface="+mn-lt"/>
                <a:cs typeface="Arial"/>
              </a:rPr>
              <a:t> </a:t>
            </a:r>
            <a:r>
              <a:rPr sz="2400" dirty="0">
                <a:latin typeface="+mn-lt"/>
                <a:cs typeface="Arial"/>
              </a:rPr>
              <a:t>of</a:t>
            </a:r>
            <a:r>
              <a:rPr sz="2400" spc="-55" dirty="0">
                <a:latin typeface="+mn-lt"/>
                <a:cs typeface="Arial"/>
              </a:rPr>
              <a:t> </a:t>
            </a:r>
            <a:r>
              <a:rPr sz="2400" dirty="0">
                <a:latin typeface="+mn-lt"/>
                <a:cs typeface="Arial"/>
              </a:rPr>
              <a:t>full-</a:t>
            </a:r>
            <a:r>
              <a:rPr sz="2400" spc="-20" dirty="0">
                <a:latin typeface="+mn-lt"/>
                <a:cs typeface="Arial"/>
              </a:rPr>
              <a:t>time 	</a:t>
            </a:r>
            <a:r>
              <a:rPr sz="2400" dirty="0">
                <a:latin typeface="+mn-lt"/>
                <a:cs typeface="Arial"/>
              </a:rPr>
              <a:t>employees</a:t>
            </a:r>
            <a:r>
              <a:rPr sz="2400" spc="-45" dirty="0">
                <a:latin typeface="+mn-lt"/>
                <a:cs typeface="Arial"/>
              </a:rPr>
              <a:t> </a:t>
            </a:r>
            <a:r>
              <a:rPr sz="2400" dirty="0">
                <a:latin typeface="+mn-lt"/>
                <a:cs typeface="Arial"/>
              </a:rPr>
              <a:t>minus</a:t>
            </a:r>
            <a:r>
              <a:rPr sz="2400" spc="-50" dirty="0">
                <a:latin typeface="+mn-lt"/>
                <a:cs typeface="Arial"/>
              </a:rPr>
              <a:t> </a:t>
            </a:r>
            <a:r>
              <a:rPr sz="2400" dirty="0">
                <a:latin typeface="+mn-lt"/>
                <a:cs typeface="Arial"/>
              </a:rPr>
              <a:t>the</a:t>
            </a:r>
            <a:r>
              <a:rPr sz="2400" spc="-45" dirty="0">
                <a:latin typeface="+mn-lt"/>
                <a:cs typeface="Arial"/>
              </a:rPr>
              <a:t> </a:t>
            </a:r>
            <a:r>
              <a:rPr sz="2400" dirty="0">
                <a:latin typeface="+mn-lt"/>
                <a:cs typeface="Arial"/>
              </a:rPr>
              <a:t>first</a:t>
            </a:r>
            <a:r>
              <a:rPr sz="2400" spc="-65" dirty="0">
                <a:latin typeface="+mn-lt"/>
                <a:cs typeface="Arial"/>
              </a:rPr>
              <a:t> </a:t>
            </a:r>
            <a:r>
              <a:rPr sz="2400" dirty="0">
                <a:latin typeface="+mn-lt"/>
                <a:cs typeface="Arial"/>
              </a:rPr>
              <a:t>30</a:t>
            </a:r>
            <a:r>
              <a:rPr sz="2400" spc="-60" dirty="0">
                <a:latin typeface="+mn-lt"/>
                <a:cs typeface="Arial"/>
              </a:rPr>
              <a:t> </a:t>
            </a:r>
            <a:r>
              <a:rPr sz="2400" dirty="0">
                <a:latin typeface="+mn-lt"/>
                <a:cs typeface="Arial"/>
              </a:rPr>
              <a:t>for</a:t>
            </a:r>
            <a:r>
              <a:rPr sz="2400" spc="-60" dirty="0">
                <a:latin typeface="+mn-lt"/>
                <a:cs typeface="Arial"/>
              </a:rPr>
              <a:t> </a:t>
            </a:r>
            <a:r>
              <a:rPr sz="2400" dirty="0">
                <a:latin typeface="+mn-lt"/>
                <a:cs typeface="Arial"/>
              </a:rPr>
              <a:t>that</a:t>
            </a:r>
            <a:r>
              <a:rPr sz="2400" spc="-60" dirty="0">
                <a:latin typeface="+mn-lt"/>
                <a:cs typeface="Arial"/>
              </a:rPr>
              <a:t> </a:t>
            </a:r>
            <a:r>
              <a:rPr sz="2400" spc="-10" dirty="0">
                <a:latin typeface="+mn-lt"/>
                <a:cs typeface="Arial"/>
              </a:rPr>
              <a:t>month</a:t>
            </a:r>
            <a:endParaRPr sz="2400" dirty="0">
              <a:latin typeface="+mn-lt"/>
              <a:cs typeface="Arial"/>
            </a:endParaRPr>
          </a:p>
          <a:p>
            <a:pPr marL="1154430" lvl="1" indent="-227329">
              <a:lnSpc>
                <a:spcPct val="100000"/>
              </a:lnSpc>
              <a:spcBef>
                <a:spcPts val="1165"/>
              </a:spcBef>
              <a:buChar char="•"/>
              <a:tabLst>
                <a:tab pos="1154430" algn="l"/>
              </a:tabLst>
            </a:pPr>
            <a:r>
              <a:rPr sz="2400" dirty="0">
                <a:latin typeface="+mn-lt"/>
                <a:cs typeface="Arial"/>
              </a:rPr>
              <a:t>Indexed</a:t>
            </a:r>
            <a:r>
              <a:rPr sz="2400" spc="-95" dirty="0">
                <a:latin typeface="+mn-lt"/>
                <a:cs typeface="Arial"/>
              </a:rPr>
              <a:t> </a:t>
            </a:r>
            <a:r>
              <a:rPr sz="2400" spc="-10" dirty="0">
                <a:latin typeface="+mn-lt"/>
                <a:cs typeface="Arial"/>
              </a:rPr>
              <a:t>annually</a:t>
            </a:r>
            <a:endParaRPr sz="2400" dirty="0">
              <a:latin typeface="+mn-lt"/>
              <a:cs typeface="Arial"/>
            </a:endParaRPr>
          </a:p>
          <a:p>
            <a:pPr marL="1611630" lvl="2" indent="-227329">
              <a:lnSpc>
                <a:spcPct val="100000"/>
              </a:lnSpc>
              <a:spcBef>
                <a:spcPts val="1180"/>
              </a:spcBef>
              <a:buChar char="•"/>
              <a:tabLst>
                <a:tab pos="1611630" algn="l"/>
              </a:tabLst>
            </a:pPr>
            <a:r>
              <a:rPr sz="2400" dirty="0">
                <a:latin typeface="+mn-lt"/>
                <a:cs typeface="Arial"/>
              </a:rPr>
              <a:t>2021:</a:t>
            </a:r>
            <a:r>
              <a:rPr sz="2400" spc="-60" dirty="0">
                <a:latin typeface="+mn-lt"/>
                <a:cs typeface="Arial"/>
              </a:rPr>
              <a:t> </a:t>
            </a:r>
            <a:r>
              <a:rPr sz="2400" spc="-10" dirty="0">
                <a:latin typeface="+mn-lt"/>
                <a:cs typeface="Arial"/>
              </a:rPr>
              <a:t>$2,700</a:t>
            </a:r>
            <a:endParaRPr sz="2400" dirty="0">
              <a:latin typeface="+mn-lt"/>
              <a:cs typeface="Arial"/>
            </a:endParaRPr>
          </a:p>
          <a:p>
            <a:pPr marL="1611630" lvl="2" indent="-227329">
              <a:lnSpc>
                <a:spcPct val="100000"/>
              </a:lnSpc>
              <a:spcBef>
                <a:spcPts val="1165"/>
              </a:spcBef>
              <a:buChar char="•"/>
              <a:tabLst>
                <a:tab pos="1611630" algn="l"/>
              </a:tabLst>
            </a:pPr>
            <a:r>
              <a:rPr sz="2400" dirty="0">
                <a:latin typeface="+mn-lt"/>
                <a:cs typeface="Arial"/>
              </a:rPr>
              <a:t>2022:</a:t>
            </a:r>
            <a:r>
              <a:rPr sz="2400" spc="-60" dirty="0">
                <a:latin typeface="+mn-lt"/>
                <a:cs typeface="Arial"/>
              </a:rPr>
              <a:t> </a:t>
            </a:r>
            <a:r>
              <a:rPr sz="2400" spc="-10" dirty="0">
                <a:latin typeface="+mn-lt"/>
                <a:cs typeface="Arial"/>
              </a:rPr>
              <a:t>$2,750</a:t>
            </a:r>
            <a:endParaRPr sz="2400" dirty="0">
              <a:latin typeface="+mn-lt"/>
              <a:cs typeface="Arial"/>
            </a:endParaRPr>
          </a:p>
          <a:p>
            <a:pPr marL="1611630" lvl="2" indent="-227329">
              <a:lnSpc>
                <a:spcPct val="100000"/>
              </a:lnSpc>
              <a:spcBef>
                <a:spcPts val="1175"/>
              </a:spcBef>
              <a:buChar char="•"/>
              <a:tabLst>
                <a:tab pos="1611630" algn="l"/>
              </a:tabLst>
            </a:pPr>
            <a:r>
              <a:rPr sz="2400" dirty="0">
                <a:latin typeface="+mn-lt"/>
                <a:cs typeface="Arial"/>
              </a:rPr>
              <a:t>2023:</a:t>
            </a:r>
            <a:r>
              <a:rPr sz="2400" spc="-60" dirty="0">
                <a:latin typeface="+mn-lt"/>
                <a:cs typeface="Arial"/>
              </a:rPr>
              <a:t> </a:t>
            </a:r>
            <a:r>
              <a:rPr sz="2400" spc="-10" dirty="0">
                <a:latin typeface="+mn-lt"/>
                <a:cs typeface="Arial"/>
              </a:rPr>
              <a:t>$2,880</a:t>
            </a:r>
            <a:endParaRPr lang="en-US" sz="2400" spc="-10" dirty="0">
              <a:latin typeface="+mn-lt"/>
              <a:cs typeface="Arial"/>
            </a:endParaRPr>
          </a:p>
          <a:p>
            <a:pPr marL="1611630" lvl="2" indent="-227329">
              <a:lnSpc>
                <a:spcPct val="100000"/>
              </a:lnSpc>
              <a:spcBef>
                <a:spcPts val="1175"/>
              </a:spcBef>
              <a:buChar char="•"/>
              <a:tabLst>
                <a:tab pos="1611630" algn="l"/>
              </a:tabLst>
            </a:pPr>
            <a:r>
              <a:rPr lang="en-US" sz="2400" spc="-10" dirty="0">
                <a:latin typeface="+mn-lt"/>
                <a:cs typeface="Arial"/>
              </a:rPr>
              <a:t>2024: $2,970</a:t>
            </a:r>
          </a:p>
          <a:p>
            <a:pPr marL="1611630" lvl="2" indent="-227329">
              <a:lnSpc>
                <a:spcPct val="100000"/>
              </a:lnSpc>
              <a:spcBef>
                <a:spcPts val="1175"/>
              </a:spcBef>
              <a:buChar char="•"/>
              <a:tabLst>
                <a:tab pos="1611630" algn="l"/>
              </a:tabLst>
            </a:pPr>
            <a:r>
              <a:rPr lang="en-US" sz="2400" spc="-10" dirty="0">
                <a:latin typeface="+mn-lt"/>
                <a:cs typeface="Arial"/>
              </a:rPr>
              <a:t>2025: $2,900</a:t>
            </a:r>
            <a:endParaRPr sz="2400" dirty="0">
              <a:latin typeface="+mn-lt"/>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761" y="761"/>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530035266"/>
              </p:ext>
            </p:extLst>
          </p:nvPr>
        </p:nvGraphicFramePr>
        <p:xfrm>
          <a:off x="1066800" y="1447800"/>
          <a:ext cx="10439400" cy="4724399"/>
        </p:xfrm>
        <a:graphic>
          <a:graphicData uri="http://schemas.openxmlformats.org/drawingml/2006/table">
            <a:tbl>
              <a:tblPr firstRow="1" bandRow="1">
                <a:tableStyleId>{2D5ABB26-0587-4C30-8999-92F81FD0307C}</a:tableStyleId>
              </a:tblPr>
              <a:tblGrid>
                <a:gridCol w="5152916">
                  <a:extLst>
                    <a:ext uri="{9D8B030D-6E8A-4147-A177-3AD203B41FA5}">
                      <a16:colId xmlns:a16="http://schemas.microsoft.com/office/drawing/2014/main" val="20000"/>
                    </a:ext>
                  </a:extLst>
                </a:gridCol>
                <a:gridCol w="5286484">
                  <a:extLst>
                    <a:ext uri="{9D8B030D-6E8A-4147-A177-3AD203B41FA5}">
                      <a16:colId xmlns:a16="http://schemas.microsoft.com/office/drawing/2014/main" val="20001"/>
                    </a:ext>
                  </a:extLst>
                </a:gridCol>
              </a:tblGrid>
              <a:tr h="971297">
                <a:tc>
                  <a:txBody>
                    <a:bodyPr/>
                    <a:lstStyle/>
                    <a:p>
                      <a:pPr algn="ctr">
                        <a:lnSpc>
                          <a:spcPct val="100000"/>
                        </a:lnSpc>
                        <a:spcBef>
                          <a:spcPts val="305"/>
                        </a:spcBef>
                      </a:pPr>
                      <a:r>
                        <a:rPr sz="2000" b="1" dirty="0">
                          <a:solidFill>
                            <a:srgbClr val="FFFFFF"/>
                          </a:solidFill>
                          <a:latin typeface="+mn-lt"/>
                          <a:cs typeface="Arial"/>
                        </a:rPr>
                        <a:t>Full</a:t>
                      </a:r>
                      <a:r>
                        <a:rPr sz="2000" b="1" spc="-55" dirty="0">
                          <a:solidFill>
                            <a:srgbClr val="FFFFFF"/>
                          </a:solidFill>
                          <a:latin typeface="+mn-lt"/>
                          <a:cs typeface="Arial"/>
                        </a:rPr>
                        <a:t> </a:t>
                      </a:r>
                      <a:r>
                        <a:rPr sz="2000" b="1" dirty="0">
                          <a:solidFill>
                            <a:srgbClr val="FFFFFF"/>
                          </a:solidFill>
                          <a:latin typeface="+mn-lt"/>
                          <a:cs typeface="Arial"/>
                        </a:rPr>
                        <a:t>Time</a:t>
                      </a:r>
                      <a:r>
                        <a:rPr sz="2000" b="1" spc="-55" dirty="0">
                          <a:solidFill>
                            <a:srgbClr val="FFFFFF"/>
                          </a:solidFill>
                          <a:latin typeface="+mn-lt"/>
                          <a:cs typeface="Arial"/>
                        </a:rPr>
                        <a:t> </a:t>
                      </a:r>
                      <a:r>
                        <a:rPr sz="2000" b="1" spc="-10" dirty="0">
                          <a:solidFill>
                            <a:srgbClr val="FFFFFF"/>
                          </a:solidFill>
                          <a:latin typeface="+mn-lt"/>
                          <a:cs typeface="Arial"/>
                        </a:rPr>
                        <a:t>Employees</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1526540" marR="459740" indent="-1061085">
                        <a:lnSpc>
                          <a:spcPct val="100000"/>
                        </a:lnSpc>
                        <a:spcBef>
                          <a:spcPts val="305"/>
                        </a:spcBef>
                      </a:pPr>
                      <a:r>
                        <a:rPr sz="2000" b="1" dirty="0">
                          <a:solidFill>
                            <a:srgbClr val="FFFFFF"/>
                          </a:solidFill>
                          <a:latin typeface="+mn-lt"/>
                          <a:cs typeface="Arial"/>
                        </a:rPr>
                        <a:t>202</a:t>
                      </a:r>
                      <a:r>
                        <a:rPr lang="en-US" sz="2000" b="1" dirty="0">
                          <a:solidFill>
                            <a:srgbClr val="FFFFFF"/>
                          </a:solidFill>
                          <a:latin typeface="+mn-lt"/>
                          <a:cs typeface="Arial"/>
                        </a:rPr>
                        <a:t>5</a:t>
                      </a:r>
                      <a:r>
                        <a:rPr sz="2000" b="1" spc="-30" dirty="0">
                          <a:solidFill>
                            <a:srgbClr val="FFFFFF"/>
                          </a:solidFill>
                          <a:latin typeface="+mn-lt"/>
                          <a:cs typeface="Arial"/>
                        </a:rPr>
                        <a:t> </a:t>
                      </a:r>
                      <a:r>
                        <a:rPr sz="2000" b="1" dirty="0">
                          <a:solidFill>
                            <a:srgbClr val="FFFFFF"/>
                          </a:solidFill>
                          <a:latin typeface="+mn-lt"/>
                          <a:cs typeface="Arial"/>
                        </a:rPr>
                        <a:t>Potential</a:t>
                      </a:r>
                      <a:r>
                        <a:rPr sz="2000" b="1" spc="-40" dirty="0">
                          <a:solidFill>
                            <a:srgbClr val="FFFFFF"/>
                          </a:solidFill>
                          <a:latin typeface="+mn-lt"/>
                          <a:cs typeface="Arial"/>
                        </a:rPr>
                        <a:t> </a:t>
                      </a:r>
                      <a:r>
                        <a:rPr sz="2000" b="1" dirty="0">
                          <a:solidFill>
                            <a:srgbClr val="FFFFFF"/>
                          </a:solidFill>
                          <a:latin typeface="+mn-lt"/>
                          <a:cs typeface="Arial"/>
                        </a:rPr>
                        <a:t>Penalty</a:t>
                      </a:r>
                      <a:r>
                        <a:rPr sz="2000" b="1" spc="-35" dirty="0">
                          <a:solidFill>
                            <a:srgbClr val="FFFFFF"/>
                          </a:solidFill>
                          <a:latin typeface="+mn-lt"/>
                          <a:cs typeface="Arial"/>
                        </a:rPr>
                        <a:t> </a:t>
                      </a:r>
                      <a:r>
                        <a:rPr sz="2000" b="1" spc="-25" dirty="0">
                          <a:solidFill>
                            <a:srgbClr val="FFFFFF"/>
                          </a:solidFill>
                          <a:latin typeface="+mn-lt"/>
                          <a:cs typeface="Arial"/>
                        </a:rPr>
                        <a:t>“A” </a:t>
                      </a:r>
                      <a:r>
                        <a:rPr sz="2000" b="1" spc="-10" dirty="0">
                          <a:solidFill>
                            <a:srgbClr val="FFFFFF"/>
                          </a:solidFill>
                          <a:latin typeface="+mn-lt"/>
                          <a:cs typeface="Arial"/>
                        </a:rPr>
                        <a:t>Annually</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extLst>
                  <a:ext uri="{0D108BD9-81ED-4DB2-BD59-A6C34878D82A}">
                    <a16:rowId xmlns:a16="http://schemas.microsoft.com/office/drawing/2014/main" val="10000"/>
                  </a:ext>
                </a:extLst>
              </a:tr>
              <a:tr h="750268">
                <a:tc>
                  <a:txBody>
                    <a:bodyPr/>
                    <a:lstStyle/>
                    <a:p>
                      <a:pPr algn="ctr">
                        <a:lnSpc>
                          <a:spcPct val="100000"/>
                        </a:lnSpc>
                        <a:spcBef>
                          <a:spcPts val="305"/>
                        </a:spcBef>
                      </a:pPr>
                      <a:r>
                        <a:rPr sz="2000" spc="-25" dirty="0">
                          <a:latin typeface="+mn-lt"/>
                          <a:cs typeface="Arial"/>
                        </a:rPr>
                        <a:t>100</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algn="ctr">
                        <a:lnSpc>
                          <a:spcPct val="100000"/>
                        </a:lnSpc>
                        <a:spcBef>
                          <a:spcPts val="305"/>
                        </a:spcBef>
                      </a:pPr>
                      <a:r>
                        <a:rPr sz="2000" spc="-10" dirty="0">
                          <a:latin typeface="+mn-lt"/>
                          <a:cs typeface="Arial"/>
                        </a:rPr>
                        <a:t>$2</a:t>
                      </a:r>
                      <a:r>
                        <a:rPr lang="en-US" sz="2000" spc="-10" dirty="0">
                          <a:latin typeface="+mn-lt"/>
                          <a:cs typeface="Arial"/>
                        </a:rPr>
                        <a:t>03,000</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1"/>
                  </a:ext>
                </a:extLst>
              </a:tr>
              <a:tr h="750268">
                <a:tc>
                  <a:txBody>
                    <a:bodyPr/>
                    <a:lstStyle/>
                    <a:p>
                      <a:pPr algn="ctr">
                        <a:lnSpc>
                          <a:spcPct val="100000"/>
                        </a:lnSpc>
                        <a:spcBef>
                          <a:spcPts val="310"/>
                        </a:spcBef>
                      </a:pPr>
                      <a:r>
                        <a:rPr sz="2000" spc="-25" dirty="0">
                          <a:latin typeface="+mn-lt"/>
                          <a:cs typeface="Arial"/>
                        </a:rPr>
                        <a:t>250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algn="ctr">
                        <a:lnSpc>
                          <a:spcPct val="100000"/>
                        </a:lnSpc>
                        <a:spcBef>
                          <a:spcPts val="310"/>
                        </a:spcBef>
                      </a:pPr>
                      <a:r>
                        <a:rPr sz="2000" spc="-10" dirty="0">
                          <a:latin typeface="+mn-lt"/>
                          <a:cs typeface="Arial"/>
                        </a:rPr>
                        <a:t>$</a:t>
                      </a:r>
                      <a:r>
                        <a:rPr lang="en-US" sz="2000" spc="-10" dirty="0">
                          <a:latin typeface="+mn-lt"/>
                          <a:cs typeface="Arial"/>
                        </a:rPr>
                        <a:t>638,000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extLst>
                  <a:ext uri="{0D108BD9-81ED-4DB2-BD59-A6C34878D82A}">
                    <a16:rowId xmlns:a16="http://schemas.microsoft.com/office/drawing/2014/main" val="10002"/>
                  </a:ext>
                </a:extLst>
              </a:tr>
              <a:tr h="751149">
                <a:tc>
                  <a:txBody>
                    <a:bodyPr/>
                    <a:lstStyle/>
                    <a:p>
                      <a:pPr algn="ctr">
                        <a:lnSpc>
                          <a:spcPct val="100000"/>
                        </a:lnSpc>
                        <a:spcBef>
                          <a:spcPts val="310"/>
                        </a:spcBef>
                      </a:pPr>
                      <a:r>
                        <a:rPr sz="2000" spc="-25" dirty="0">
                          <a:latin typeface="+mn-lt"/>
                          <a:cs typeface="Arial"/>
                        </a:rPr>
                        <a:t>500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tc>
                  <a:txBody>
                    <a:bodyPr/>
                    <a:lstStyle/>
                    <a:p>
                      <a:pPr marL="635" algn="ctr">
                        <a:lnSpc>
                          <a:spcPct val="100000"/>
                        </a:lnSpc>
                        <a:spcBef>
                          <a:spcPts val="310"/>
                        </a:spcBef>
                      </a:pPr>
                      <a:r>
                        <a:rPr sz="2000" spc="-10" dirty="0">
                          <a:solidFill>
                            <a:srgbClr val="C00000"/>
                          </a:solidFill>
                          <a:latin typeface="+mn-lt"/>
                          <a:cs typeface="Arial"/>
                        </a:rPr>
                        <a:t>$</a:t>
                      </a:r>
                      <a:r>
                        <a:rPr lang="en-US" sz="2000" spc="-10" dirty="0">
                          <a:solidFill>
                            <a:srgbClr val="C00000"/>
                          </a:solidFill>
                          <a:latin typeface="+mn-lt"/>
                          <a:cs typeface="Arial"/>
                        </a:rPr>
                        <a:t>1,363,000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3"/>
                  </a:ext>
                </a:extLst>
              </a:tr>
              <a:tr h="750268">
                <a:tc>
                  <a:txBody>
                    <a:bodyPr/>
                    <a:lstStyle/>
                    <a:p>
                      <a:pPr marL="1905" algn="ctr">
                        <a:lnSpc>
                          <a:spcPct val="100000"/>
                        </a:lnSpc>
                        <a:spcBef>
                          <a:spcPts val="310"/>
                        </a:spcBef>
                      </a:pPr>
                      <a:r>
                        <a:rPr sz="2000" spc="-10" dirty="0">
                          <a:latin typeface="+mn-lt"/>
                          <a:cs typeface="Arial"/>
                        </a:rPr>
                        <a:t>1,000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marL="635" algn="ctr">
                        <a:lnSpc>
                          <a:spcPct val="100000"/>
                        </a:lnSpc>
                        <a:spcBef>
                          <a:spcPts val="310"/>
                        </a:spcBef>
                      </a:pPr>
                      <a:r>
                        <a:rPr sz="2000" spc="-10" dirty="0">
                          <a:latin typeface="+mn-lt"/>
                          <a:cs typeface="Arial"/>
                        </a:rPr>
                        <a:t>$2</a:t>
                      </a:r>
                      <a:r>
                        <a:rPr lang="en-US" sz="2000" spc="-10" dirty="0">
                          <a:latin typeface="+mn-lt"/>
                          <a:cs typeface="Arial"/>
                        </a:rPr>
                        <a:t>,813,000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extLst>
                  <a:ext uri="{0D108BD9-81ED-4DB2-BD59-A6C34878D82A}">
                    <a16:rowId xmlns:a16="http://schemas.microsoft.com/office/drawing/2014/main" val="10004"/>
                  </a:ext>
                </a:extLst>
              </a:tr>
              <a:tr h="751149">
                <a:tc>
                  <a:txBody>
                    <a:bodyPr/>
                    <a:lstStyle/>
                    <a:p>
                      <a:pPr marL="1270" algn="ctr">
                        <a:lnSpc>
                          <a:spcPct val="100000"/>
                        </a:lnSpc>
                        <a:spcBef>
                          <a:spcPts val="315"/>
                        </a:spcBef>
                      </a:pPr>
                      <a:r>
                        <a:rPr sz="2000" spc="-10" dirty="0">
                          <a:latin typeface="+mn-lt"/>
                          <a:cs typeface="Arial"/>
                        </a:rPr>
                        <a:t>1,500</a:t>
                      </a:r>
                      <a:endParaRPr sz="2000">
                        <a:latin typeface="+mn-lt"/>
                        <a:cs typeface="Arial"/>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tc>
                  <a:txBody>
                    <a:bodyPr/>
                    <a:lstStyle/>
                    <a:p>
                      <a:pPr marL="635" algn="ctr">
                        <a:lnSpc>
                          <a:spcPct val="100000"/>
                        </a:lnSpc>
                        <a:spcBef>
                          <a:spcPts val="315"/>
                        </a:spcBef>
                      </a:pPr>
                      <a:r>
                        <a:rPr sz="2000" spc="-10" dirty="0">
                          <a:latin typeface="+mn-lt"/>
                          <a:cs typeface="Arial"/>
                        </a:rPr>
                        <a:t>$</a:t>
                      </a:r>
                      <a:r>
                        <a:rPr lang="en-US" sz="2000" spc="-10" dirty="0">
                          <a:latin typeface="+mn-lt"/>
                          <a:cs typeface="Arial"/>
                        </a:rPr>
                        <a:t>4,263,000</a:t>
                      </a:r>
                      <a:endParaRPr sz="2000" dirty="0">
                        <a:latin typeface="+mn-lt"/>
                        <a:cs typeface="Arial"/>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title"/>
          </p:nvPr>
        </p:nvSpPr>
        <p:spPr>
          <a:xfrm>
            <a:off x="916939" y="329564"/>
            <a:ext cx="9874885" cy="832536"/>
          </a:xfrm>
          <a:prstGeom prst="rect">
            <a:avLst/>
          </a:prstGeom>
        </p:spPr>
        <p:txBody>
          <a:bodyPr vert="horz" wrap="square" lIns="0" tIns="153924" rIns="0" bIns="0" rtlCol="0">
            <a:spAutoFit/>
          </a:bodyPr>
          <a:lstStyle/>
          <a:p>
            <a:pPr marL="12700">
              <a:lnSpc>
                <a:spcPct val="100000"/>
              </a:lnSpc>
              <a:spcBef>
                <a:spcPts val="105"/>
              </a:spcBef>
            </a:pPr>
            <a:r>
              <a:rPr dirty="0">
                <a:cs typeface="Segoe UI"/>
              </a:rPr>
              <a:t>Penalty</a:t>
            </a:r>
            <a:r>
              <a:rPr spc="-85" dirty="0">
                <a:cs typeface="Segoe UI"/>
              </a:rPr>
              <a:t> </a:t>
            </a:r>
            <a:r>
              <a:rPr spc="-310" dirty="0">
                <a:cs typeface="Segoe UI"/>
              </a:rPr>
              <a:t>“A”</a:t>
            </a:r>
            <a:r>
              <a:rPr dirty="0">
                <a:cs typeface="Segoe UI"/>
              </a:rPr>
              <a:t> </a:t>
            </a:r>
            <a:r>
              <a:rPr spc="-10" dirty="0">
                <a:cs typeface="Segoe UI"/>
              </a:rPr>
              <a:t>Example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Employer</a:t>
            </a:r>
            <a:r>
              <a:rPr spc="-50" dirty="0"/>
              <a:t> </a:t>
            </a:r>
            <a:r>
              <a:rPr dirty="0"/>
              <a:t>Mandate</a:t>
            </a:r>
            <a:r>
              <a:rPr spc="-20" dirty="0"/>
              <a:t> </a:t>
            </a:r>
            <a:r>
              <a:rPr dirty="0"/>
              <a:t>Penalty</a:t>
            </a:r>
            <a:r>
              <a:rPr spc="-15" dirty="0"/>
              <a:t> </a:t>
            </a:r>
            <a:r>
              <a:rPr spc="-25" dirty="0"/>
              <a:t>“B”</a:t>
            </a:r>
          </a:p>
        </p:txBody>
      </p:sp>
      <p:sp>
        <p:nvSpPr>
          <p:cNvPr id="3" name="object 3"/>
          <p:cNvSpPr txBox="1"/>
          <p:nvPr/>
        </p:nvSpPr>
        <p:spPr>
          <a:xfrm>
            <a:off x="916939" y="1737639"/>
            <a:ext cx="10050780" cy="4623317"/>
          </a:xfrm>
          <a:prstGeom prst="rect">
            <a:avLst/>
          </a:prstGeom>
        </p:spPr>
        <p:txBody>
          <a:bodyPr vert="horz" wrap="square" lIns="0" tIns="162560" rIns="0" bIns="0" rtlCol="0">
            <a:spAutoFit/>
          </a:bodyPr>
          <a:lstStyle/>
          <a:p>
            <a:pPr marL="12700">
              <a:lnSpc>
                <a:spcPct val="100000"/>
              </a:lnSpc>
              <a:spcBef>
                <a:spcPts val="1280"/>
              </a:spcBef>
            </a:pPr>
            <a:r>
              <a:rPr sz="2400" dirty="0">
                <a:latin typeface="+mn-lt"/>
                <a:cs typeface="Arial"/>
              </a:rPr>
              <a:t>If</a:t>
            </a:r>
            <a:r>
              <a:rPr sz="2400" spc="-60" dirty="0">
                <a:latin typeface="+mn-lt"/>
                <a:cs typeface="Arial"/>
              </a:rPr>
              <a:t> </a:t>
            </a:r>
            <a:r>
              <a:rPr sz="2400" dirty="0">
                <a:latin typeface="+mn-lt"/>
                <a:cs typeface="Arial"/>
              </a:rPr>
              <a:t>95%</a:t>
            </a:r>
            <a:r>
              <a:rPr sz="2400" spc="-45" dirty="0">
                <a:latin typeface="+mn-lt"/>
                <a:cs typeface="Arial"/>
              </a:rPr>
              <a:t> </a:t>
            </a:r>
            <a:r>
              <a:rPr sz="2400" dirty="0">
                <a:latin typeface="+mn-lt"/>
                <a:cs typeface="Arial"/>
              </a:rPr>
              <a:t>target</a:t>
            </a:r>
            <a:r>
              <a:rPr sz="2400" spc="-55" dirty="0">
                <a:latin typeface="+mn-lt"/>
                <a:cs typeface="Arial"/>
              </a:rPr>
              <a:t> </a:t>
            </a:r>
            <a:r>
              <a:rPr sz="2400" dirty="0">
                <a:latin typeface="+mn-lt"/>
                <a:cs typeface="Arial"/>
              </a:rPr>
              <a:t>is</a:t>
            </a:r>
            <a:r>
              <a:rPr sz="2400" spc="-60" dirty="0">
                <a:latin typeface="+mn-lt"/>
                <a:cs typeface="Arial"/>
              </a:rPr>
              <a:t> </a:t>
            </a:r>
            <a:r>
              <a:rPr sz="2400" dirty="0">
                <a:latin typeface="+mn-lt"/>
                <a:cs typeface="Arial"/>
              </a:rPr>
              <a:t>met</a:t>
            </a:r>
            <a:r>
              <a:rPr sz="2400" spc="-55" dirty="0">
                <a:latin typeface="+mn-lt"/>
                <a:cs typeface="Arial"/>
              </a:rPr>
              <a:t> </a:t>
            </a:r>
            <a:r>
              <a:rPr sz="2400" dirty="0">
                <a:latin typeface="+mn-lt"/>
                <a:cs typeface="Arial"/>
              </a:rPr>
              <a:t>but</a:t>
            </a:r>
            <a:r>
              <a:rPr sz="2400" spc="-45" dirty="0">
                <a:latin typeface="+mn-lt"/>
                <a:cs typeface="Arial"/>
              </a:rPr>
              <a:t> </a:t>
            </a:r>
            <a:r>
              <a:rPr sz="2400" dirty="0">
                <a:latin typeface="+mn-lt"/>
                <a:cs typeface="Arial"/>
              </a:rPr>
              <a:t>coverage</a:t>
            </a:r>
            <a:r>
              <a:rPr sz="2400" spc="-50" dirty="0">
                <a:latin typeface="+mn-lt"/>
                <a:cs typeface="Arial"/>
              </a:rPr>
              <a:t> </a:t>
            </a:r>
            <a:r>
              <a:rPr sz="2400" dirty="0">
                <a:latin typeface="+mn-lt"/>
                <a:cs typeface="Arial"/>
              </a:rPr>
              <a:t>is</a:t>
            </a:r>
            <a:r>
              <a:rPr sz="2400" spc="-55" dirty="0">
                <a:latin typeface="+mn-lt"/>
                <a:cs typeface="Arial"/>
              </a:rPr>
              <a:t> </a:t>
            </a:r>
            <a:r>
              <a:rPr sz="2400" dirty="0">
                <a:latin typeface="+mn-lt"/>
                <a:cs typeface="Arial"/>
              </a:rPr>
              <a:t>inadequate</a:t>
            </a:r>
            <a:r>
              <a:rPr sz="2400" spc="-35" dirty="0">
                <a:latin typeface="+mn-lt"/>
                <a:cs typeface="Arial"/>
              </a:rPr>
              <a:t> </a:t>
            </a:r>
            <a:r>
              <a:rPr sz="2400" dirty="0">
                <a:latin typeface="+mn-lt"/>
                <a:cs typeface="Arial"/>
              </a:rPr>
              <a:t>or</a:t>
            </a:r>
            <a:r>
              <a:rPr sz="2400" spc="-50" dirty="0">
                <a:latin typeface="+mn-lt"/>
                <a:cs typeface="Arial"/>
              </a:rPr>
              <a:t> </a:t>
            </a:r>
            <a:r>
              <a:rPr sz="2400" spc="-10" dirty="0">
                <a:latin typeface="+mn-lt"/>
                <a:cs typeface="Arial"/>
              </a:rPr>
              <a:t>unaffordable:</a:t>
            </a:r>
            <a:endParaRPr sz="2400" dirty="0">
              <a:latin typeface="+mn-lt"/>
              <a:cs typeface="Arial"/>
            </a:endParaRPr>
          </a:p>
          <a:p>
            <a:pPr marL="697230" marR="733425" indent="-227329">
              <a:lnSpc>
                <a:spcPct val="120000"/>
              </a:lnSpc>
              <a:spcBef>
                <a:spcPts val="505"/>
              </a:spcBef>
              <a:buChar char="•"/>
              <a:tabLst>
                <a:tab pos="698500" algn="l"/>
              </a:tabLst>
            </a:pPr>
            <a:r>
              <a:rPr sz="2400" dirty="0">
                <a:latin typeface="+mn-lt"/>
                <a:cs typeface="Arial"/>
              </a:rPr>
              <a:t>1/12th</a:t>
            </a:r>
            <a:r>
              <a:rPr sz="2400" spc="-55" dirty="0">
                <a:latin typeface="+mn-lt"/>
                <a:cs typeface="Arial"/>
              </a:rPr>
              <a:t> </a:t>
            </a:r>
            <a:r>
              <a:rPr sz="2400" dirty="0">
                <a:latin typeface="+mn-lt"/>
                <a:cs typeface="Arial"/>
              </a:rPr>
              <a:t>x</a:t>
            </a:r>
            <a:r>
              <a:rPr sz="2400" spc="-70" dirty="0">
                <a:latin typeface="+mn-lt"/>
                <a:cs typeface="Arial"/>
              </a:rPr>
              <a:t> </a:t>
            </a:r>
            <a:r>
              <a:rPr sz="2400" dirty="0">
                <a:latin typeface="+mn-lt"/>
                <a:cs typeface="Arial"/>
              </a:rPr>
              <a:t>$3,000</a:t>
            </a:r>
            <a:r>
              <a:rPr sz="2400" spc="-70" dirty="0">
                <a:latin typeface="+mn-lt"/>
                <a:cs typeface="Arial"/>
              </a:rPr>
              <a:t> </a:t>
            </a:r>
            <a:r>
              <a:rPr sz="2400" dirty="0">
                <a:latin typeface="+mn-lt"/>
                <a:cs typeface="Arial"/>
              </a:rPr>
              <a:t>per</a:t>
            </a:r>
            <a:r>
              <a:rPr sz="2400" spc="-55" dirty="0">
                <a:latin typeface="+mn-lt"/>
                <a:cs typeface="Arial"/>
              </a:rPr>
              <a:t> </a:t>
            </a:r>
            <a:r>
              <a:rPr sz="2400" dirty="0">
                <a:latin typeface="+mn-lt"/>
                <a:cs typeface="Arial"/>
              </a:rPr>
              <a:t>month,</a:t>
            </a:r>
            <a:r>
              <a:rPr sz="2400" spc="-60" dirty="0">
                <a:latin typeface="+mn-lt"/>
                <a:cs typeface="Arial"/>
              </a:rPr>
              <a:t> </a:t>
            </a:r>
            <a:r>
              <a:rPr sz="2400" dirty="0">
                <a:latin typeface="+mn-lt"/>
                <a:cs typeface="Arial"/>
              </a:rPr>
              <a:t>per</a:t>
            </a:r>
            <a:r>
              <a:rPr sz="2400" spc="-70" dirty="0">
                <a:latin typeface="+mn-lt"/>
                <a:cs typeface="Arial"/>
              </a:rPr>
              <a:t> </a:t>
            </a:r>
            <a:r>
              <a:rPr sz="2400" dirty="0">
                <a:latin typeface="+mn-lt"/>
                <a:cs typeface="Arial"/>
              </a:rPr>
              <a:t>full-time</a:t>
            </a:r>
            <a:r>
              <a:rPr sz="2400" spc="-50" dirty="0">
                <a:latin typeface="+mn-lt"/>
                <a:cs typeface="Arial"/>
              </a:rPr>
              <a:t> </a:t>
            </a:r>
            <a:r>
              <a:rPr sz="2400" dirty="0">
                <a:latin typeface="+mn-lt"/>
                <a:cs typeface="Arial"/>
              </a:rPr>
              <a:t>employee</a:t>
            </a:r>
            <a:r>
              <a:rPr sz="2400" spc="-50" dirty="0">
                <a:latin typeface="+mn-lt"/>
                <a:cs typeface="Arial"/>
              </a:rPr>
              <a:t> </a:t>
            </a:r>
            <a:r>
              <a:rPr sz="2400" spc="-25" dirty="0">
                <a:latin typeface="+mn-lt"/>
                <a:cs typeface="Arial"/>
              </a:rPr>
              <a:t>who 	</a:t>
            </a:r>
            <a:r>
              <a:rPr sz="2400" dirty="0">
                <a:latin typeface="+mn-lt"/>
                <a:cs typeface="Arial"/>
              </a:rPr>
              <a:t>receives</a:t>
            </a:r>
            <a:r>
              <a:rPr sz="2400" spc="-80" dirty="0">
                <a:latin typeface="+mn-lt"/>
                <a:cs typeface="Arial"/>
              </a:rPr>
              <a:t> </a:t>
            </a:r>
            <a:r>
              <a:rPr sz="2400" dirty="0">
                <a:latin typeface="+mn-lt"/>
                <a:cs typeface="Arial"/>
              </a:rPr>
              <a:t>an</a:t>
            </a:r>
            <a:r>
              <a:rPr sz="2400" spc="-70" dirty="0">
                <a:latin typeface="+mn-lt"/>
                <a:cs typeface="Arial"/>
              </a:rPr>
              <a:t> </a:t>
            </a:r>
            <a:r>
              <a:rPr sz="2400" dirty="0">
                <a:latin typeface="+mn-lt"/>
                <a:cs typeface="Arial"/>
              </a:rPr>
              <a:t>advance</a:t>
            </a:r>
            <a:r>
              <a:rPr sz="2400" spc="-75" dirty="0">
                <a:latin typeface="+mn-lt"/>
                <a:cs typeface="Arial"/>
              </a:rPr>
              <a:t> </a:t>
            </a:r>
            <a:r>
              <a:rPr sz="2400" dirty="0">
                <a:latin typeface="+mn-lt"/>
                <a:cs typeface="Arial"/>
              </a:rPr>
              <a:t>premium</a:t>
            </a:r>
            <a:r>
              <a:rPr sz="2400" spc="-50" dirty="0">
                <a:latin typeface="+mn-lt"/>
                <a:cs typeface="Arial"/>
              </a:rPr>
              <a:t> </a:t>
            </a:r>
            <a:r>
              <a:rPr sz="2400" dirty="0">
                <a:latin typeface="+mn-lt"/>
                <a:cs typeface="Arial"/>
              </a:rPr>
              <a:t>tax</a:t>
            </a:r>
            <a:r>
              <a:rPr sz="2400" spc="-70" dirty="0">
                <a:latin typeface="+mn-lt"/>
                <a:cs typeface="Arial"/>
              </a:rPr>
              <a:t> </a:t>
            </a:r>
            <a:r>
              <a:rPr sz="2400" spc="-10" dirty="0">
                <a:latin typeface="+mn-lt"/>
                <a:cs typeface="Arial"/>
              </a:rPr>
              <a:t>credit</a:t>
            </a:r>
            <a:endParaRPr sz="2400" dirty="0">
              <a:latin typeface="+mn-lt"/>
              <a:cs typeface="Arial"/>
            </a:endParaRPr>
          </a:p>
          <a:p>
            <a:pPr marL="1154430" lvl="1" indent="-227329">
              <a:lnSpc>
                <a:spcPct val="100000"/>
              </a:lnSpc>
              <a:spcBef>
                <a:spcPts val="1165"/>
              </a:spcBef>
              <a:buChar char="•"/>
              <a:tabLst>
                <a:tab pos="1154430" algn="l"/>
              </a:tabLst>
            </a:pPr>
            <a:r>
              <a:rPr sz="2400" dirty="0">
                <a:latin typeface="+mn-lt"/>
                <a:cs typeface="Arial"/>
              </a:rPr>
              <a:t>Also</a:t>
            </a:r>
            <a:r>
              <a:rPr sz="2400" spc="-85" dirty="0">
                <a:latin typeface="+mn-lt"/>
                <a:cs typeface="Arial"/>
              </a:rPr>
              <a:t> </a:t>
            </a:r>
            <a:r>
              <a:rPr sz="2400" dirty="0">
                <a:latin typeface="+mn-lt"/>
                <a:cs typeface="Arial"/>
              </a:rPr>
              <a:t>indexed</a:t>
            </a:r>
            <a:r>
              <a:rPr sz="2400" spc="-90" dirty="0">
                <a:latin typeface="+mn-lt"/>
                <a:cs typeface="Arial"/>
              </a:rPr>
              <a:t> </a:t>
            </a:r>
            <a:r>
              <a:rPr sz="2400" spc="-10" dirty="0">
                <a:latin typeface="+mn-lt"/>
                <a:cs typeface="Arial"/>
              </a:rPr>
              <a:t>annually</a:t>
            </a:r>
            <a:endParaRPr sz="2400" dirty="0">
              <a:latin typeface="+mn-lt"/>
              <a:cs typeface="Arial"/>
            </a:endParaRPr>
          </a:p>
          <a:p>
            <a:pPr marL="1611630" lvl="2" indent="-227329">
              <a:lnSpc>
                <a:spcPct val="100000"/>
              </a:lnSpc>
              <a:spcBef>
                <a:spcPts val="1180"/>
              </a:spcBef>
              <a:buChar char="•"/>
              <a:tabLst>
                <a:tab pos="1611630" algn="l"/>
              </a:tabLst>
            </a:pPr>
            <a:r>
              <a:rPr sz="2400" dirty="0">
                <a:latin typeface="+mn-lt"/>
                <a:cs typeface="Arial"/>
              </a:rPr>
              <a:t>2021:</a:t>
            </a:r>
            <a:r>
              <a:rPr sz="2400" spc="-60" dirty="0">
                <a:latin typeface="+mn-lt"/>
                <a:cs typeface="Arial"/>
              </a:rPr>
              <a:t> </a:t>
            </a:r>
            <a:r>
              <a:rPr sz="2400" spc="-10" dirty="0">
                <a:latin typeface="+mn-lt"/>
                <a:cs typeface="Arial"/>
              </a:rPr>
              <a:t>$4,060</a:t>
            </a:r>
            <a:endParaRPr sz="2400" dirty="0">
              <a:latin typeface="+mn-lt"/>
              <a:cs typeface="Arial"/>
            </a:endParaRPr>
          </a:p>
          <a:p>
            <a:pPr marL="1611630" lvl="2" indent="-227329">
              <a:lnSpc>
                <a:spcPct val="100000"/>
              </a:lnSpc>
              <a:spcBef>
                <a:spcPts val="1165"/>
              </a:spcBef>
              <a:buChar char="•"/>
              <a:tabLst>
                <a:tab pos="1611630" algn="l"/>
              </a:tabLst>
            </a:pPr>
            <a:r>
              <a:rPr sz="2400" dirty="0">
                <a:latin typeface="+mn-lt"/>
                <a:cs typeface="Arial"/>
              </a:rPr>
              <a:t>2022:</a:t>
            </a:r>
            <a:r>
              <a:rPr sz="2400" spc="-60" dirty="0">
                <a:latin typeface="+mn-lt"/>
                <a:cs typeface="Arial"/>
              </a:rPr>
              <a:t> </a:t>
            </a:r>
            <a:r>
              <a:rPr sz="2400" spc="-10" dirty="0">
                <a:latin typeface="+mn-lt"/>
                <a:cs typeface="Arial"/>
              </a:rPr>
              <a:t>$4,120</a:t>
            </a:r>
            <a:endParaRPr sz="2400" dirty="0">
              <a:latin typeface="+mn-lt"/>
              <a:cs typeface="Arial"/>
            </a:endParaRPr>
          </a:p>
          <a:p>
            <a:pPr marL="1611630" lvl="2" indent="-227329">
              <a:lnSpc>
                <a:spcPct val="100000"/>
              </a:lnSpc>
              <a:spcBef>
                <a:spcPts val="1175"/>
              </a:spcBef>
              <a:buChar char="•"/>
              <a:tabLst>
                <a:tab pos="1611630" algn="l"/>
              </a:tabLst>
            </a:pPr>
            <a:r>
              <a:rPr sz="2400" dirty="0">
                <a:latin typeface="+mn-lt"/>
                <a:cs typeface="Arial"/>
              </a:rPr>
              <a:t>2023:</a:t>
            </a:r>
            <a:r>
              <a:rPr sz="2400" spc="-60" dirty="0">
                <a:latin typeface="+mn-lt"/>
                <a:cs typeface="Arial"/>
              </a:rPr>
              <a:t> </a:t>
            </a:r>
            <a:r>
              <a:rPr sz="2400" spc="-10" dirty="0">
                <a:latin typeface="+mn-lt"/>
                <a:cs typeface="Arial"/>
              </a:rPr>
              <a:t>$4,320</a:t>
            </a:r>
            <a:endParaRPr lang="en-US" sz="2400" spc="-10" dirty="0">
              <a:latin typeface="+mn-lt"/>
              <a:cs typeface="Arial"/>
            </a:endParaRPr>
          </a:p>
          <a:p>
            <a:pPr marL="1611630" lvl="2" indent="-227329">
              <a:lnSpc>
                <a:spcPct val="100000"/>
              </a:lnSpc>
              <a:spcBef>
                <a:spcPts val="1175"/>
              </a:spcBef>
              <a:buChar char="•"/>
              <a:tabLst>
                <a:tab pos="1611630" algn="l"/>
              </a:tabLst>
            </a:pPr>
            <a:r>
              <a:rPr lang="en-US" sz="2400" spc="-10" dirty="0">
                <a:latin typeface="+mn-lt"/>
                <a:cs typeface="Arial"/>
              </a:rPr>
              <a:t>2024: $4,460</a:t>
            </a:r>
          </a:p>
          <a:p>
            <a:pPr marL="1611630" lvl="2" indent="-227329">
              <a:lnSpc>
                <a:spcPct val="100000"/>
              </a:lnSpc>
              <a:spcBef>
                <a:spcPts val="1175"/>
              </a:spcBef>
              <a:buChar char="•"/>
              <a:tabLst>
                <a:tab pos="1611630" algn="l"/>
              </a:tabLst>
            </a:pPr>
            <a:r>
              <a:rPr lang="en-US" sz="2400" spc="-10" dirty="0">
                <a:latin typeface="+mn-lt"/>
                <a:cs typeface="Arial"/>
              </a:rPr>
              <a:t>2025: $4,350</a:t>
            </a:r>
            <a:endParaRPr sz="2400" dirty="0">
              <a:latin typeface="+mn-lt"/>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Employer</a:t>
            </a:r>
            <a:r>
              <a:rPr spc="-50" dirty="0"/>
              <a:t> </a:t>
            </a:r>
            <a:r>
              <a:rPr dirty="0"/>
              <a:t>Mandate</a:t>
            </a:r>
            <a:r>
              <a:rPr spc="-20" dirty="0"/>
              <a:t> </a:t>
            </a:r>
            <a:r>
              <a:rPr dirty="0"/>
              <a:t>Penalty</a:t>
            </a:r>
            <a:r>
              <a:rPr spc="-15" dirty="0"/>
              <a:t> </a:t>
            </a:r>
            <a:r>
              <a:rPr spc="-25" dirty="0"/>
              <a:t>“B”</a:t>
            </a:r>
          </a:p>
        </p:txBody>
      </p:sp>
      <p:sp>
        <p:nvSpPr>
          <p:cNvPr id="3" name="object 3"/>
          <p:cNvSpPr txBox="1">
            <a:spLocks noGrp="1"/>
          </p:cNvSpPr>
          <p:nvPr>
            <p:ph type="body" idx="1"/>
          </p:nvPr>
        </p:nvSpPr>
        <p:spPr>
          <a:xfrm>
            <a:off x="948435" y="1801647"/>
            <a:ext cx="10295128" cy="5422510"/>
          </a:xfrm>
          <a:prstGeom prst="rect">
            <a:avLst/>
          </a:prstGeom>
        </p:spPr>
        <p:txBody>
          <a:bodyPr vert="horz" wrap="square" lIns="0" tIns="12700" rIns="0" bIns="0" rtlCol="0">
            <a:spAutoFit/>
          </a:bodyPr>
          <a:lstStyle/>
          <a:p>
            <a:pPr marL="665480" marR="5080" indent="-227329">
              <a:lnSpc>
                <a:spcPct val="120100"/>
              </a:lnSpc>
              <a:spcBef>
                <a:spcPts val="100"/>
              </a:spcBef>
              <a:buChar char="•"/>
              <a:tabLst>
                <a:tab pos="667385" algn="l"/>
              </a:tabLst>
            </a:pPr>
            <a:r>
              <a:rPr dirty="0"/>
              <a:t>Inadequate:</a:t>
            </a:r>
            <a:r>
              <a:rPr spc="-85" dirty="0"/>
              <a:t> </a:t>
            </a:r>
            <a:r>
              <a:rPr dirty="0"/>
              <a:t>plan</a:t>
            </a:r>
            <a:r>
              <a:rPr spc="-80" dirty="0"/>
              <a:t> </a:t>
            </a:r>
            <a:r>
              <a:rPr dirty="0"/>
              <a:t>does</a:t>
            </a:r>
            <a:r>
              <a:rPr spc="-75" dirty="0"/>
              <a:t> </a:t>
            </a:r>
            <a:r>
              <a:rPr dirty="0"/>
              <a:t>not</a:t>
            </a:r>
            <a:r>
              <a:rPr spc="-85" dirty="0"/>
              <a:t> </a:t>
            </a:r>
            <a:r>
              <a:rPr dirty="0"/>
              <a:t>provide</a:t>
            </a:r>
            <a:r>
              <a:rPr spc="-70" dirty="0"/>
              <a:t> </a:t>
            </a:r>
            <a:r>
              <a:rPr dirty="0"/>
              <a:t>minimum</a:t>
            </a:r>
            <a:r>
              <a:rPr spc="-45" dirty="0"/>
              <a:t> </a:t>
            </a:r>
            <a:r>
              <a:rPr dirty="0"/>
              <a:t>value</a:t>
            </a:r>
            <a:r>
              <a:rPr spc="-80" dirty="0"/>
              <a:t> </a:t>
            </a:r>
            <a:r>
              <a:rPr spc="-10" dirty="0"/>
              <a:t>(generally, 	</a:t>
            </a:r>
            <a:r>
              <a:rPr dirty="0"/>
              <a:t>pays</a:t>
            </a:r>
            <a:r>
              <a:rPr spc="-90" dirty="0"/>
              <a:t> </a:t>
            </a:r>
            <a:r>
              <a:rPr dirty="0"/>
              <a:t>&lt;60%</a:t>
            </a:r>
            <a:r>
              <a:rPr spc="-75" dirty="0"/>
              <a:t> </a:t>
            </a:r>
            <a:r>
              <a:rPr dirty="0"/>
              <a:t>allowable</a:t>
            </a:r>
            <a:r>
              <a:rPr spc="-60" dirty="0"/>
              <a:t> </a:t>
            </a:r>
            <a:r>
              <a:rPr spc="-10" dirty="0"/>
              <a:t>costs)</a:t>
            </a:r>
            <a:endParaRPr dirty="0"/>
          </a:p>
          <a:p>
            <a:pPr marL="665480" marR="641985" indent="-227329">
              <a:lnSpc>
                <a:spcPct val="120000"/>
              </a:lnSpc>
              <a:spcBef>
                <a:spcPts val="505"/>
              </a:spcBef>
              <a:buChar char="•"/>
              <a:tabLst>
                <a:tab pos="667385" algn="l"/>
              </a:tabLst>
            </a:pPr>
            <a:r>
              <a:rPr dirty="0"/>
              <a:t>Unaffordable:</a:t>
            </a:r>
            <a:r>
              <a:rPr spc="-80" dirty="0"/>
              <a:t> </a:t>
            </a:r>
            <a:r>
              <a:rPr dirty="0"/>
              <a:t>employee</a:t>
            </a:r>
            <a:r>
              <a:rPr spc="-80" dirty="0"/>
              <a:t> </a:t>
            </a:r>
            <a:r>
              <a:rPr dirty="0"/>
              <a:t>pays</a:t>
            </a:r>
            <a:r>
              <a:rPr spc="-95" dirty="0"/>
              <a:t> </a:t>
            </a:r>
            <a:r>
              <a:rPr dirty="0"/>
              <a:t>more</a:t>
            </a:r>
            <a:r>
              <a:rPr spc="-75" dirty="0"/>
              <a:t> </a:t>
            </a:r>
            <a:r>
              <a:rPr dirty="0"/>
              <a:t>than</a:t>
            </a:r>
            <a:r>
              <a:rPr spc="-100" dirty="0"/>
              <a:t> </a:t>
            </a:r>
            <a:r>
              <a:rPr dirty="0"/>
              <a:t>9.5%</a:t>
            </a:r>
            <a:r>
              <a:rPr spc="-85" dirty="0"/>
              <a:t> </a:t>
            </a:r>
            <a:r>
              <a:rPr spc="-10" dirty="0"/>
              <a:t>household 	income</a:t>
            </a:r>
            <a:endParaRPr dirty="0"/>
          </a:p>
          <a:p>
            <a:pPr marL="1123950" lvl="1" indent="-228600">
              <a:lnSpc>
                <a:spcPct val="100000"/>
              </a:lnSpc>
              <a:spcBef>
                <a:spcPts val="1140"/>
              </a:spcBef>
              <a:buChar char="•"/>
              <a:tabLst>
                <a:tab pos="1124585" algn="l"/>
              </a:tabLst>
            </a:pPr>
            <a:r>
              <a:rPr sz="2400" dirty="0">
                <a:cs typeface="Arial"/>
              </a:rPr>
              <a:t>Indexed</a:t>
            </a:r>
            <a:r>
              <a:rPr sz="2400" spc="-80" dirty="0">
                <a:cs typeface="Arial"/>
              </a:rPr>
              <a:t> </a:t>
            </a:r>
            <a:r>
              <a:rPr sz="2400" spc="-10" dirty="0">
                <a:cs typeface="Arial"/>
              </a:rPr>
              <a:t>annually</a:t>
            </a:r>
            <a:endParaRPr sz="2400" dirty="0">
              <a:cs typeface="Arial"/>
            </a:endParaRPr>
          </a:p>
          <a:p>
            <a:pPr marL="1579880" lvl="2" indent="-227329">
              <a:lnSpc>
                <a:spcPct val="100000"/>
              </a:lnSpc>
              <a:spcBef>
                <a:spcPts val="1055"/>
              </a:spcBef>
              <a:buChar char="•"/>
              <a:tabLst>
                <a:tab pos="1580515" algn="l"/>
              </a:tabLst>
            </a:pPr>
            <a:r>
              <a:rPr sz="2400" dirty="0">
                <a:cs typeface="Arial"/>
              </a:rPr>
              <a:t>2021:</a:t>
            </a:r>
            <a:r>
              <a:rPr sz="2400" spc="-60" dirty="0">
                <a:cs typeface="Arial"/>
              </a:rPr>
              <a:t> </a:t>
            </a:r>
            <a:r>
              <a:rPr sz="2400" spc="-10" dirty="0">
                <a:cs typeface="Arial"/>
              </a:rPr>
              <a:t>9.83%</a:t>
            </a:r>
            <a:endParaRPr sz="2400" dirty="0">
              <a:cs typeface="Arial"/>
            </a:endParaRPr>
          </a:p>
          <a:p>
            <a:pPr marL="1579880" lvl="2" indent="-227329">
              <a:lnSpc>
                <a:spcPct val="100000"/>
              </a:lnSpc>
              <a:spcBef>
                <a:spcPts val="1070"/>
              </a:spcBef>
              <a:buChar char="•"/>
              <a:tabLst>
                <a:tab pos="1580515" algn="l"/>
              </a:tabLst>
            </a:pPr>
            <a:r>
              <a:rPr sz="2400" dirty="0">
                <a:cs typeface="Arial"/>
              </a:rPr>
              <a:t>2022:</a:t>
            </a:r>
            <a:r>
              <a:rPr sz="2400" spc="-50" dirty="0">
                <a:cs typeface="Arial"/>
              </a:rPr>
              <a:t> </a:t>
            </a:r>
            <a:r>
              <a:rPr sz="2400" spc="-10" dirty="0">
                <a:cs typeface="Arial"/>
              </a:rPr>
              <a:t>9.61%</a:t>
            </a:r>
            <a:endParaRPr sz="2400" dirty="0">
              <a:cs typeface="Arial"/>
            </a:endParaRPr>
          </a:p>
          <a:p>
            <a:pPr marL="1579880" lvl="2" indent="-227329">
              <a:lnSpc>
                <a:spcPct val="100000"/>
              </a:lnSpc>
              <a:spcBef>
                <a:spcPts val="1070"/>
              </a:spcBef>
              <a:buChar char="•"/>
              <a:tabLst>
                <a:tab pos="1580515" algn="l"/>
              </a:tabLst>
            </a:pPr>
            <a:r>
              <a:rPr sz="2400" dirty="0">
                <a:cs typeface="Arial"/>
              </a:rPr>
              <a:t>2023:</a:t>
            </a:r>
            <a:r>
              <a:rPr sz="2400" spc="-50" dirty="0">
                <a:cs typeface="Arial"/>
              </a:rPr>
              <a:t> </a:t>
            </a:r>
            <a:r>
              <a:rPr sz="2400" spc="-10" dirty="0">
                <a:cs typeface="Arial"/>
              </a:rPr>
              <a:t>9.12%</a:t>
            </a:r>
            <a:endParaRPr lang="en-US" sz="2400" spc="-10" dirty="0">
              <a:cs typeface="Arial"/>
            </a:endParaRPr>
          </a:p>
          <a:p>
            <a:pPr marL="1579880" lvl="2" indent="-227329">
              <a:lnSpc>
                <a:spcPct val="100000"/>
              </a:lnSpc>
              <a:spcBef>
                <a:spcPts val="1070"/>
              </a:spcBef>
              <a:buChar char="•"/>
              <a:tabLst>
                <a:tab pos="1580515" algn="l"/>
              </a:tabLst>
            </a:pPr>
            <a:r>
              <a:rPr lang="en-US" sz="2400" spc="-10" dirty="0">
                <a:cs typeface="Arial"/>
              </a:rPr>
              <a:t>2024: 8.39%</a:t>
            </a:r>
          </a:p>
          <a:p>
            <a:pPr marL="1579880" lvl="2" indent="-227329">
              <a:lnSpc>
                <a:spcPct val="100000"/>
              </a:lnSpc>
              <a:spcBef>
                <a:spcPts val="1070"/>
              </a:spcBef>
              <a:buChar char="•"/>
              <a:tabLst>
                <a:tab pos="1580515" algn="l"/>
              </a:tabLst>
            </a:pPr>
            <a:r>
              <a:rPr lang="en-US" sz="2400" spc="-10" dirty="0">
                <a:cs typeface="Arial"/>
              </a:rPr>
              <a:t>2025: 9.02%</a:t>
            </a:r>
          </a:p>
          <a:p>
            <a:pPr marL="1579880" lvl="2" indent="-227329">
              <a:lnSpc>
                <a:spcPct val="100000"/>
              </a:lnSpc>
              <a:spcBef>
                <a:spcPts val="1070"/>
              </a:spcBef>
              <a:buChar char="•"/>
              <a:tabLst>
                <a:tab pos="1580515" algn="l"/>
              </a:tabLst>
            </a:pPr>
            <a:endParaRPr sz="2400" dirty="0">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761" y="761"/>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310299676"/>
              </p:ext>
            </p:extLst>
          </p:nvPr>
        </p:nvGraphicFramePr>
        <p:xfrm>
          <a:off x="990600" y="1371600"/>
          <a:ext cx="10363200" cy="4876798"/>
        </p:xfrm>
        <a:graphic>
          <a:graphicData uri="http://schemas.openxmlformats.org/drawingml/2006/table">
            <a:tbl>
              <a:tblPr firstRow="1" bandRow="1">
                <a:tableStyleId>{2D5ABB26-0587-4C30-8999-92F81FD0307C}</a:tableStyleId>
              </a:tblPr>
              <a:tblGrid>
                <a:gridCol w="5115304">
                  <a:extLst>
                    <a:ext uri="{9D8B030D-6E8A-4147-A177-3AD203B41FA5}">
                      <a16:colId xmlns:a16="http://schemas.microsoft.com/office/drawing/2014/main" val="20000"/>
                    </a:ext>
                  </a:extLst>
                </a:gridCol>
                <a:gridCol w="5247896">
                  <a:extLst>
                    <a:ext uri="{9D8B030D-6E8A-4147-A177-3AD203B41FA5}">
                      <a16:colId xmlns:a16="http://schemas.microsoft.com/office/drawing/2014/main" val="20001"/>
                    </a:ext>
                  </a:extLst>
                </a:gridCol>
              </a:tblGrid>
              <a:tr h="1270406">
                <a:tc>
                  <a:txBody>
                    <a:bodyPr/>
                    <a:lstStyle/>
                    <a:p>
                      <a:pPr marL="1539875" marR="476884" indent="-1056640">
                        <a:lnSpc>
                          <a:spcPct val="100000"/>
                        </a:lnSpc>
                        <a:spcBef>
                          <a:spcPts val="305"/>
                        </a:spcBef>
                      </a:pPr>
                      <a:r>
                        <a:rPr sz="2000" b="1" dirty="0">
                          <a:solidFill>
                            <a:srgbClr val="FFFFFF"/>
                          </a:solidFill>
                          <a:latin typeface="+mn-lt"/>
                          <a:cs typeface="Arial"/>
                        </a:rPr>
                        <a:t>Employees</a:t>
                      </a:r>
                      <a:r>
                        <a:rPr sz="2000" b="1" spc="-30" dirty="0">
                          <a:solidFill>
                            <a:srgbClr val="FFFFFF"/>
                          </a:solidFill>
                          <a:latin typeface="+mn-lt"/>
                          <a:cs typeface="Arial"/>
                        </a:rPr>
                        <a:t> </a:t>
                      </a:r>
                      <a:r>
                        <a:rPr sz="2000" b="1" dirty="0">
                          <a:solidFill>
                            <a:srgbClr val="FFFFFF"/>
                          </a:solidFill>
                          <a:latin typeface="+mn-lt"/>
                          <a:cs typeface="Arial"/>
                        </a:rPr>
                        <a:t>that</a:t>
                      </a:r>
                      <a:r>
                        <a:rPr sz="2000" b="1" spc="-65" dirty="0">
                          <a:solidFill>
                            <a:srgbClr val="FFFFFF"/>
                          </a:solidFill>
                          <a:latin typeface="+mn-lt"/>
                          <a:cs typeface="Arial"/>
                        </a:rPr>
                        <a:t> </a:t>
                      </a:r>
                      <a:r>
                        <a:rPr sz="2000" b="1" spc="-10" dirty="0">
                          <a:solidFill>
                            <a:srgbClr val="FFFFFF"/>
                          </a:solidFill>
                          <a:latin typeface="+mn-lt"/>
                          <a:cs typeface="Arial"/>
                        </a:rPr>
                        <a:t>triggered penalty.</a:t>
                      </a:r>
                      <a:endParaRPr sz="2000" dirty="0">
                        <a:latin typeface="+mn-lt"/>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1526540" marR="459105" indent="-1061085">
                        <a:lnSpc>
                          <a:spcPct val="100000"/>
                        </a:lnSpc>
                        <a:spcBef>
                          <a:spcPts val="305"/>
                        </a:spcBef>
                      </a:pPr>
                      <a:r>
                        <a:rPr sz="2000" b="1" dirty="0">
                          <a:solidFill>
                            <a:srgbClr val="FFFFFF"/>
                          </a:solidFill>
                          <a:latin typeface="+mn-lt"/>
                          <a:cs typeface="Arial"/>
                        </a:rPr>
                        <a:t>202</a:t>
                      </a:r>
                      <a:r>
                        <a:rPr lang="en-US" sz="2000" b="1" dirty="0">
                          <a:solidFill>
                            <a:srgbClr val="FFFFFF"/>
                          </a:solidFill>
                          <a:latin typeface="+mn-lt"/>
                          <a:cs typeface="Arial"/>
                        </a:rPr>
                        <a:t>5</a:t>
                      </a:r>
                      <a:r>
                        <a:rPr sz="2000" b="1" spc="-30" dirty="0">
                          <a:solidFill>
                            <a:srgbClr val="FFFFFF"/>
                          </a:solidFill>
                          <a:latin typeface="+mn-lt"/>
                          <a:cs typeface="Arial"/>
                        </a:rPr>
                        <a:t> </a:t>
                      </a:r>
                      <a:r>
                        <a:rPr sz="2000" b="1" dirty="0">
                          <a:solidFill>
                            <a:srgbClr val="FFFFFF"/>
                          </a:solidFill>
                          <a:latin typeface="+mn-lt"/>
                          <a:cs typeface="Arial"/>
                        </a:rPr>
                        <a:t>Potential</a:t>
                      </a:r>
                      <a:r>
                        <a:rPr sz="2000" b="1" spc="-40" dirty="0">
                          <a:solidFill>
                            <a:srgbClr val="FFFFFF"/>
                          </a:solidFill>
                          <a:latin typeface="+mn-lt"/>
                          <a:cs typeface="Arial"/>
                        </a:rPr>
                        <a:t> </a:t>
                      </a:r>
                      <a:r>
                        <a:rPr sz="2000" b="1" dirty="0">
                          <a:solidFill>
                            <a:srgbClr val="FFFFFF"/>
                          </a:solidFill>
                          <a:latin typeface="+mn-lt"/>
                          <a:cs typeface="Arial"/>
                        </a:rPr>
                        <a:t>Penalty</a:t>
                      </a:r>
                      <a:r>
                        <a:rPr sz="2000" b="1" spc="-35" dirty="0">
                          <a:solidFill>
                            <a:srgbClr val="FFFFFF"/>
                          </a:solidFill>
                          <a:latin typeface="+mn-lt"/>
                          <a:cs typeface="Arial"/>
                        </a:rPr>
                        <a:t> </a:t>
                      </a:r>
                      <a:r>
                        <a:rPr sz="2000" b="1" spc="-25" dirty="0">
                          <a:solidFill>
                            <a:srgbClr val="FFFFFF"/>
                          </a:solidFill>
                          <a:latin typeface="+mn-lt"/>
                          <a:cs typeface="Arial"/>
                        </a:rPr>
                        <a:t>“B” </a:t>
                      </a:r>
                      <a:r>
                        <a:rPr sz="2000" b="1" spc="-10" dirty="0">
                          <a:solidFill>
                            <a:srgbClr val="FFFFFF"/>
                          </a:solidFill>
                          <a:latin typeface="+mn-lt"/>
                          <a:cs typeface="Arial"/>
                        </a:rPr>
                        <a:t>Annually</a:t>
                      </a:r>
                      <a:endParaRPr sz="2000" dirty="0">
                        <a:latin typeface="+mn-lt"/>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extLst>
                  <a:ext uri="{0D108BD9-81ED-4DB2-BD59-A6C34878D82A}">
                    <a16:rowId xmlns:a16="http://schemas.microsoft.com/office/drawing/2014/main" val="10000"/>
                  </a:ext>
                </a:extLst>
              </a:tr>
              <a:tr h="721109">
                <a:tc>
                  <a:txBody>
                    <a:bodyPr/>
                    <a:lstStyle/>
                    <a:p>
                      <a:pPr algn="ctr">
                        <a:lnSpc>
                          <a:spcPct val="100000"/>
                        </a:lnSpc>
                        <a:spcBef>
                          <a:spcPts val="309"/>
                        </a:spcBef>
                      </a:pPr>
                      <a:r>
                        <a:rPr sz="2000" spc="-50" dirty="0">
                          <a:latin typeface="+mn-lt"/>
                          <a:cs typeface="Arial"/>
                        </a:rPr>
                        <a:t>5</a:t>
                      </a:r>
                      <a:endParaRPr sz="2000" dirty="0">
                        <a:latin typeface="+mn-lt"/>
                        <a:cs typeface="Arial"/>
                      </a:endParaRPr>
                    </a:p>
                  </a:txBody>
                  <a:tcPr marL="0" marR="0" marT="393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marL="635" algn="ctr">
                        <a:lnSpc>
                          <a:spcPct val="100000"/>
                        </a:lnSpc>
                        <a:spcBef>
                          <a:spcPts val="309"/>
                        </a:spcBef>
                      </a:pPr>
                      <a:r>
                        <a:rPr sz="2000" spc="-10" dirty="0">
                          <a:latin typeface="+mn-lt"/>
                          <a:cs typeface="Arial"/>
                        </a:rPr>
                        <a:t>$2</a:t>
                      </a:r>
                      <a:r>
                        <a:rPr lang="en-US" sz="2000" spc="-10" dirty="0">
                          <a:latin typeface="+mn-lt"/>
                          <a:cs typeface="Arial"/>
                        </a:rPr>
                        <a:t>1,750</a:t>
                      </a:r>
                      <a:endParaRPr sz="2000" dirty="0">
                        <a:latin typeface="+mn-lt"/>
                        <a:cs typeface="Arial"/>
                      </a:endParaRPr>
                    </a:p>
                  </a:txBody>
                  <a:tcPr marL="0" marR="0" marT="393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1"/>
                  </a:ext>
                </a:extLst>
              </a:tr>
              <a:tr h="721956">
                <a:tc>
                  <a:txBody>
                    <a:bodyPr/>
                    <a:lstStyle/>
                    <a:p>
                      <a:pPr marL="1905" algn="ctr">
                        <a:lnSpc>
                          <a:spcPct val="100000"/>
                        </a:lnSpc>
                        <a:spcBef>
                          <a:spcPts val="310"/>
                        </a:spcBef>
                      </a:pPr>
                      <a:r>
                        <a:rPr sz="2000" spc="-25" dirty="0">
                          <a:latin typeface="+mn-lt"/>
                          <a:cs typeface="Arial"/>
                        </a:rPr>
                        <a:t>10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marL="635" algn="ctr">
                        <a:lnSpc>
                          <a:spcPct val="100000"/>
                        </a:lnSpc>
                        <a:spcBef>
                          <a:spcPts val="310"/>
                        </a:spcBef>
                      </a:pPr>
                      <a:r>
                        <a:rPr sz="2000" spc="-10" dirty="0">
                          <a:latin typeface="+mn-lt"/>
                          <a:cs typeface="Arial"/>
                        </a:rPr>
                        <a:t>$</a:t>
                      </a:r>
                      <a:r>
                        <a:rPr lang="en-US" sz="2000" spc="-10" dirty="0">
                          <a:latin typeface="+mn-lt"/>
                          <a:cs typeface="Arial"/>
                        </a:rPr>
                        <a:t>43,500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extLst>
                  <a:ext uri="{0D108BD9-81ED-4DB2-BD59-A6C34878D82A}">
                    <a16:rowId xmlns:a16="http://schemas.microsoft.com/office/drawing/2014/main" val="10002"/>
                  </a:ext>
                </a:extLst>
              </a:tr>
              <a:tr h="721109">
                <a:tc>
                  <a:txBody>
                    <a:bodyPr/>
                    <a:lstStyle/>
                    <a:p>
                      <a:pPr marL="1905" algn="ctr">
                        <a:lnSpc>
                          <a:spcPct val="100000"/>
                        </a:lnSpc>
                        <a:spcBef>
                          <a:spcPts val="305"/>
                        </a:spcBef>
                      </a:pPr>
                      <a:r>
                        <a:rPr sz="2000" spc="-25" dirty="0">
                          <a:latin typeface="+mn-lt"/>
                          <a:cs typeface="Arial"/>
                        </a:rPr>
                        <a:t>15</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tc>
                  <a:txBody>
                    <a:bodyPr/>
                    <a:lstStyle/>
                    <a:p>
                      <a:pPr marL="1905" algn="ctr">
                        <a:lnSpc>
                          <a:spcPct val="100000"/>
                        </a:lnSpc>
                        <a:spcBef>
                          <a:spcPts val="305"/>
                        </a:spcBef>
                      </a:pPr>
                      <a:r>
                        <a:rPr sz="2000" spc="-10" dirty="0">
                          <a:solidFill>
                            <a:srgbClr val="C00000"/>
                          </a:solidFill>
                          <a:latin typeface="+mn-lt"/>
                          <a:cs typeface="Arial"/>
                        </a:rPr>
                        <a:t>$</a:t>
                      </a:r>
                      <a:r>
                        <a:rPr lang="en-US" sz="2000" spc="-10" dirty="0">
                          <a:solidFill>
                            <a:srgbClr val="C00000"/>
                          </a:solidFill>
                          <a:latin typeface="+mn-lt"/>
                          <a:cs typeface="Arial"/>
                        </a:rPr>
                        <a:t>65,250</a:t>
                      </a:r>
                      <a:endParaRPr sz="2000" dirty="0">
                        <a:latin typeface="+mn-lt"/>
                        <a:cs typeface="Arial"/>
                      </a:endParaRPr>
                    </a:p>
                  </a:txBody>
                  <a:tcPr marL="0" marR="0" marT="387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3"/>
                  </a:ext>
                </a:extLst>
              </a:tr>
              <a:tr h="721109">
                <a:tc>
                  <a:txBody>
                    <a:bodyPr/>
                    <a:lstStyle/>
                    <a:p>
                      <a:pPr marL="1905" algn="ctr">
                        <a:lnSpc>
                          <a:spcPct val="100000"/>
                        </a:lnSpc>
                        <a:spcBef>
                          <a:spcPts val="310"/>
                        </a:spcBef>
                      </a:pPr>
                      <a:r>
                        <a:rPr sz="2000" spc="-25" dirty="0">
                          <a:latin typeface="+mn-lt"/>
                          <a:cs typeface="Arial"/>
                        </a:rPr>
                        <a:t>20</a:t>
                      </a:r>
                      <a:endParaRPr sz="200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marL="635" algn="ctr">
                        <a:lnSpc>
                          <a:spcPct val="100000"/>
                        </a:lnSpc>
                        <a:spcBef>
                          <a:spcPts val="310"/>
                        </a:spcBef>
                      </a:pPr>
                      <a:r>
                        <a:rPr lang="en-US" sz="2000" spc="-10" dirty="0">
                          <a:latin typeface="+mn-lt"/>
                          <a:cs typeface="Arial"/>
                        </a:rPr>
                        <a:t>$87,000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extLst>
                  <a:ext uri="{0D108BD9-81ED-4DB2-BD59-A6C34878D82A}">
                    <a16:rowId xmlns:a16="http://schemas.microsoft.com/office/drawing/2014/main" val="10004"/>
                  </a:ext>
                </a:extLst>
              </a:tr>
              <a:tr h="721109">
                <a:tc>
                  <a:txBody>
                    <a:bodyPr/>
                    <a:lstStyle/>
                    <a:p>
                      <a:pPr marL="1905" algn="ctr">
                        <a:lnSpc>
                          <a:spcPct val="100000"/>
                        </a:lnSpc>
                        <a:spcBef>
                          <a:spcPts val="310"/>
                        </a:spcBef>
                      </a:pPr>
                      <a:r>
                        <a:rPr sz="2000" spc="-25" dirty="0">
                          <a:latin typeface="+mn-lt"/>
                          <a:cs typeface="Arial"/>
                        </a:rPr>
                        <a:t>25</a:t>
                      </a:r>
                      <a:endParaRPr sz="200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tc>
                  <a:txBody>
                    <a:bodyPr/>
                    <a:lstStyle/>
                    <a:p>
                      <a:pPr algn="ctr">
                        <a:lnSpc>
                          <a:spcPct val="100000"/>
                        </a:lnSpc>
                        <a:spcBef>
                          <a:spcPts val="310"/>
                        </a:spcBef>
                      </a:pPr>
                      <a:r>
                        <a:rPr sz="2000" spc="-10" dirty="0">
                          <a:latin typeface="+mn-lt"/>
                          <a:cs typeface="Arial"/>
                        </a:rPr>
                        <a:t>$</a:t>
                      </a:r>
                      <a:r>
                        <a:rPr lang="en-US" sz="2000" spc="-10" dirty="0">
                          <a:latin typeface="+mn-lt"/>
                          <a:cs typeface="Arial"/>
                        </a:rPr>
                        <a:t>108,750</a:t>
                      </a:r>
                      <a:endParaRPr sz="2000" dirty="0">
                        <a:latin typeface="+mn-lt"/>
                        <a:cs typeface="Arial"/>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title"/>
          </p:nvPr>
        </p:nvSpPr>
        <p:spPr>
          <a:xfrm>
            <a:off x="916939" y="329564"/>
            <a:ext cx="9874885" cy="832536"/>
          </a:xfrm>
          <a:prstGeom prst="rect">
            <a:avLst/>
          </a:prstGeom>
        </p:spPr>
        <p:txBody>
          <a:bodyPr vert="horz" wrap="square" lIns="0" tIns="153924" rIns="0" bIns="0" rtlCol="0">
            <a:spAutoFit/>
          </a:bodyPr>
          <a:lstStyle/>
          <a:p>
            <a:pPr marL="12700">
              <a:lnSpc>
                <a:spcPct val="100000"/>
              </a:lnSpc>
              <a:spcBef>
                <a:spcPts val="105"/>
              </a:spcBef>
            </a:pPr>
            <a:r>
              <a:rPr lang="en-US" dirty="0">
                <a:cs typeface="Segoe UI"/>
              </a:rPr>
              <a:t>Penalty</a:t>
            </a:r>
            <a:r>
              <a:rPr spc="-95" dirty="0">
                <a:cs typeface="Segoe UI"/>
              </a:rPr>
              <a:t> </a:t>
            </a:r>
            <a:r>
              <a:rPr dirty="0">
                <a:cs typeface="Segoe UI"/>
              </a:rPr>
              <a:t>“B”</a:t>
            </a:r>
            <a:r>
              <a:rPr spc="-65" dirty="0">
                <a:cs typeface="Segoe UI"/>
              </a:rPr>
              <a:t> </a:t>
            </a:r>
            <a:r>
              <a:rPr spc="-10" dirty="0">
                <a:cs typeface="Segoe UI"/>
              </a:rPr>
              <a:t>Example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0844" y="3330257"/>
            <a:ext cx="9680956" cy="1728165"/>
          </a:xfrm>
          <a:prstGeom prst="rect">
            <a:avLst/>
          </a:prstGeom>
        </p:spPr>
        <p:txBody>
          <a:bodyPr vert="horz" wrap="square" lIns="0" tIns="116205" rIns="0" bIns="0" rtlCol="0">
            <a:spAutoFit/>
          </a:bodyPr>
          <a:lstStyle/>
          <a:p>
            <a:pPr marL="12700" marR="5080" algn="l">
              <a:lnSpc>
                <a:spcPts val="6480"/>
              </a:lnSpc>
              <a:spcBef>
                <a:spcPts val="915"/>
              </a:spcBef>
              <a:tabLst>
                <a:tab pos="5982335" algn="l"/>
              </a:tabLst>
            </a:pPr>
            <a:r>
              <a:rPr sz="4800" dirty="0"/>
              <a:t>Are</a:t>
            </a:r>
            <a:r>
              <a:rPr sz="4800" spc="-310" dirty="0"/>
              <a:t> </a:t>
            </a:r>
            <a:r>
              <a:rPr lang="en-US" sz="4800" spc="-455" dirty="0"/>
              <a:t>Employers</a:t>
            </a:r>
            <a:r>
              <a:rPr sz="4800" spc="-210" dirty="0"/>
              <a:t> </a:t>
            </a:r>
            <a:r>
              <a:rPr sz="4800" dirty="0"/>
              <a:t>Sabotaging</a:t>
            </a:r>
            <a:r>
              <a:rPr sz="4800" spc="-300" dirty="0"/>
              <a:t> </a:t>
            </a:r>
            <a:r>
              <a:rPr lang="en-US" sz="4800" spc="-475" dirty="0"/>
              <a:t>Their</a:t>
            </a:r>
            <a:r>
              <a:rPr sz="4800" spc="-210" dirty="0"/>
              <a:t> </a:t>
            </a:r>
            <a:r>
              <a:rPr sz="4800" spc="-25" dirty="0"/>
              <a:t>Own </a:t>
            </a:r>
            <a:r>
              <a:rPr sz="4800" spc="-35" dirty="0"/>
              <a:t>ACA</a:t>
            </a:r>
            <a:r>
              <a:rPr sz="4800" spc="-370" dirty="0"/>
              <a:t> </a:t>
            </a:r>
            <a:r>
              <a:rPr sz="4800" spc="-10" dirty="0"/>
              <a:t>Compliance</a:t>
            </a:r>
            <a:r>
              <a:rPr lang="en-US" sz="4800" spc="-10" dirty="0"/>
              <a:t> </a:t>
            </a:r>
            <a:r>
              <a:rPr sz="4800" spc="-10" dirty="0"/>
              <a:t>Efforts</a:t>
            </a:r>
            <a:r>
              <a:rPr lang="en-US" sz="4800" spc="-10" dirty="0"/>
              <a:t>?</a:t>
            </a:r>
            <a:endParaRPr sz="4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IRS</a:t>
            </a:r>
            <a:r>
              <a:rPr spc="-30" dirty="0"/>
              <a:t> </a:t>
            </a:r>
            <a:r>
              <a:rPr dirty="0"/>
              <a:t>Reporting</a:t>
            </a:r>
            <a:r>
              <a:rPr spc="-20" dirty="0"/>
              <a:t> </a:t>
            </a:r>
            <a:r>
              <a:rPr spc="-10" dirty="0"/>
              <a:t>Penalties</a:t>
            </a:r>
          </a:p>
        </p:txBody>
      </p:sp>
      <p:sp>
        <p:nvSpPr>
          <p:cNvPr id="3" name="object 3"/>
          <p:cNvSpPr txBox="1"/>
          <p:nvPr/>
        </p:nvSpPr>
        <p:spPr>
          <a:xfrm>
            <a:off x="916939" y="1724383"/>
            <a:ext cx="10266680" cy="3724096"/>
          </a:xfrm>
          <a:prstGeom prst="rect">
            <a:avLst/>
          </a:prstGeom>
        </p:spPr>
        <p:txBody>
          <a:bodyPr vert="horz" wrap="square" lIns="0" tIns="99060" rIns="0" bIns="0" rtlCol="0">
            <a:spAutoFit/>
          </a:bodyPr>
          <a:lstStyle/>
          <a:p>
            <a:pPr marL="241300" indent="-228600">
              <a:lnSpc>
                <a:spcPct val="100000"/>
              </a:lnSpc>
              <a:spcBef>
                <a:spcPts val="780"/>
              </a:spcBef>
              <a:buChar char="•"/>
              <a:tabLst>
                <a:tab pos="241300" algn="l"/>
              </a:tabLst>
            </a:pPr>
            <a:r>
              <a:rPr sz="2400" dirty="0">
                <a:latin typeface="+mn-lt"/>
                <a:cs typeface="Arial" panose="020B0604020202020204" pitchFamily="34" charset="0"/>
              </a:rPr>
              <a:t>Large</a:t>
            </a:r>
            <a:r>
              <a:rPr sz="2400" spc="-15" dirty="0">
                <a:latin typeface="+mn-lt"/>
                <a:cs typeface="Arial" panose="020B0604020202020204" pitchFamily="34" charset="0"/>
              </a:rPr>
              <a:t> </a:t>
            </a:r>
            <a:r>
              <a:rPr sz="2400" dirty="0">
                <a:latin typeface="+mn-lt"/>
                <a:cs typeface="Arial" panose="020B0604020202020204" pitchFamily="34" charset="0"/>
              </a:rPr>
              <a:t>Employers</a:t>
            </a:r>
            <a:r>
              <a:rPr sz="2400" spc="-50" dirty="0">
                <a:latin typeface="+mn-lt"/>
                <a:cs typeface="Arial" panose="020B0604020202020204" pitchFamily="34" charset="0"/>
              </a:rPr>
              <a:t> </a:t>
            </a:r>
            <a:r>
              <a:rPr sz="2400" dirty="0">
                <a:latin typeface="+mn-lt"/>
                <a:cs typeface="Arial" panose="020B0604020202020204" pitchFamily="34" charset="0"/>
              </a:rPr>
              <a:t>must</a:t>
            </a:r>
            <a:r>
              <a:rPr sz="2400" spc="-35" dirty="0">
                <a:latin typeface="+mn-lt"/>
                <a:cs typeface="Arial" panose="020B0604020202020204" pitchFamily="34" charset="0"/>
              </a:rPr>
              <a:t> </a:t>
            </a:r>
            <a:r>
              <a:rPr sz="2400" dirty="0">
                <a:latin typeface="+mn-lt"/>
                <a:cs typeface="Arial" panose="020B0604020202020204" pitchFamily="34" charset="0"/>
              </a:rPr>
              <a:t>file</a:t>
            </a:r>
            <a:r>
              <a:rPr sz="2400" spc="-5" dirty="0">
                <a:latin typeface="+mn-lt"/>
                <a:cs typeface="Arial" panose="020B0604020202020204" pitchFamily="34" charset="0"/>
              </a:rPr>
              <a:t> </a:t>
            </a:r>
            <a:r>
              <a:rPr sz="2400" dirty="0">
                <a:latin typeface="+mn-lt"/>
                <a:cs typeface="Arial" panose="020B0604020202020204" pitchFamily="34" charset="0"/>
              </a:rPr>
              <a:t>Forms</a:t>
            </a:r>
            <a:r>
              <a:rPr sz="2400" spc="-40" dirty="0">
                <a:latin typeface="+mn-lt"/>
                <a:cs typeface="Arial" panose="020B0604020202020204" pitchFamily="34" charset="0"/>
              </a:rPr>
              <a:t> </a:t>
            </a:r>
            <a:r>
              <a:rPr sz="2400" spc="-10" dirty="0">
                <a:latin typeface="+mn-lt"/>
                <a:cs typeface="Arial" panose="020B0604020202020204" pitchFamily="34" charset="0"/>
              </a:rPr>
              <a:t>1094-</a:t>
            </a:r>
            <a:r>
              <a:rPr sz="2400" dirty="0">
                <a:latin typeface="+mn-lt"/>
                <a:cs typeface="Arial" panose="020B0604020202020204" pitchFamily="34" charset="0"/>
              </a:rPr>
              <a:t>C</a:t>
            </a:r>
            <a:r>
              <a:rPr sz="2400" spc="-30" dirty="0">
                <a:latin typeface="+mn-lt"/>
                <a:cs typeface="Arial" panose="020B0604020202020204" pitchFamily="34" charset="0"/>
              </a:rPr>
              <a:t> </a:t>
            </a:r>
            <a:r>
              <a:rPr sz="2400" dirty="0">
                <a:latin typeface="+mn-lt"/>
                <a:cs typeface="Arial" panose="020B0604020202020204" pitchFamily="34" charset="0"/>
              </a:rPr>
              <a:t>and</a:t>
            </a:r>
            <a:r>
              <a:rPr sz="2400" spc="-30" dirty="0">
                <a:latin typeface="+mn-lt"/>
                <a:cs typeface="Arial" panose="020B0604020202020204" pitchFamily="34" charset="0"/>
              </a:rPr>
              <a:t> </a:t>
            </a:r>
            <a:r>
              <a:rPr sz="2400" spc="-10" dirty="0">
                <a:latin typeface="+mn-lt"/>
                <a:cs typeface="Arial" panose="020B0604020202020204" pitchFamily="34" charset="0"/>
              </a:rPr>
              <a:t>1095-</a:t>
            </a:r>
            <a:r>
              <a:rPr sz="2400" dirty="0">
                <a:latin typeface="+mn-lt"/>
                <a:cs typeface="Arial" panose="020B0604020202020204" pitchFamily="34" charset="0"/>
              </a:rPr>
              <a:t>C</a:t>
            </a:r>
            <a:r>
              <a:rPr sz="2400" spc="-25" dirty="0">
                <a:latin typeface="+mn-lt"/>
                <a:cs typeface="Arial" panose="020B0604020202020204" pitchFamily="34" charset="0"/>
              </a:rPr>
              <a:t> </a:t>
            </a:r>
            <a:r>
              <a:rPr sz="2400" dirty="0">
                <a:latin typeface="+mn-lt"/>
                <a:cs typeface="Arial" panose="020B0604020202020204" pitchFamily="34" charset="0"/>
              </a:rPr>
              <a:t>each</a:t>
            </a:r>
            <a:r>
              <a:rPr sz="2400" spc="-10" dirty="0">
                <a:latin typeface="+mn-lt"/>
                <a:cs typeface="Arial" panose="020B0604020202020204" pitchFamily="34" charset="0"/>
              </a:rPr>
              <a:t> </a:t>
            </a:r>
            <a:r>
              <a:rPr sz="2400" spc="-20" dirty="0">
                <a:latin typeface="+mn-lt"/>
                <a:cs typeface="Arial" panose="020B0604020202020204" pitchFamily="34" charset="0"/>
              </a:rPr>
              <a:t>year</a:t>
            </a:r>
            <a:endParaRPr sz="2400" dirty="0">
              <a:latin typeface="+mn-lt"/>
              <a:cs typeface="Arial" panose="020B0604020202020204" pitchFamily="34" charset="0"/>
            </a:endParaRPr>
          </a:p>
          <a:p>
            <a:pPr marL="241300" indent="-228600">
              <a:lnSpc>
                <a:spcPct val="100000"/>
              </a:lnSpc>
              <a:spcBef>
                <a:spcPts val="685"/>
              </a:spcBef>
              <a:buChar char="•"/>
              <a:tabLst>
                <a:tab pos="241300" algn="l"/>
              </a:tabLst>
            </a:pPr>
            <a:r>
              <a:rPr sz="2400" dirty="0">
                <a:latin typeface="+mn-lt"/>
                <a:cs typeface="Arial" panose="020B0604020202020204" pitchFamily="34" charset="0"/>
              </a:rPr>
              <a:t>Form</a:t>
            </a:r>
            <a:r>
              <a:rPr sz="2400" spc="-30" dirty="0">
                <a:latin typeface="+mn-lt"/>
                <a:cs typeface="Arial" panose="020B0604020202020204" pitchFamily="34" charset="0"/>
              </a:rPr>
              <a:t> </a:t>
            </a:r>
            <a:r>
              <a:rPr sz="2400" spc="-20" dirty="0">
                <a:latin typeface="+mn-lt"/>
                <a:cs typeface="Arial" panose="020B0604020202020204" pitchFamily="34" charset="0"/>
              </a:rPr>
              <a:t>1095-</a:t>
            </a:r>
            <a:r>
              <a:rPr sz="2400" dirty="0">
                <a:latin typeface="+mn-lt"/>
                <a:cs typeface="Arial" panose="020B0604020202020204" pitchFamily="34" charset="0"/>
              </a:rPr>
              <a:t>C</a:t>
            </a:r>
            <a:r>
              <a:rPr sz="2400" spc="-30" dirty="0">
                <a:latin typeface="+mn-lt"/>
                <a:cs typeface="Arial" panose="020B0604020202020204" pitchFamily="34" charset="0"/>
              </a:rPr>
              <a:t> </a:t>
            </a:r>
            <a:r>
              <a:rPr sz="2400" dirty="0">
                <a:latin typeface="+mn-lt"/>
                <a:cs typeface="Arial" panose="020B0604020202020204" pitchFamily="34" charset="0"/>
              </a:rPr>
              <a:t>is</a:t>
            </a:r>
            <a:r>
              <a:rPr sz="2400" spc="-30" dirty="0">
                <a:latin typeface="+mn-lt"/>
                <a:cs typeface="Arial" panose="020B0604020202020204" pitchFamily="34" charset="0"/>
              </a:rPr>
              <a:t> </a:t>
            </a:r>
            <a:r>
              <a:rPr sz="2400" dirty="0">
                <a:latin typeface="+mn-lt"/>
                <a:cs typeface="Arial" panose="020B0604020202020204" pitchFamily="34" charset="0"/>
              </a:rPr>
              <a:t>furnished</a:t>
            </a:r>
            <a:r>
              <a:rPr sz="2400" spc="-30" dirty="0">
                <a:latin typeface="+mn-lt"/>
                <a:cs typeface="Arial" panose="020B0604020202020204" pitchFamily="34" charset="0"/>
              </a:rPr>
              <a:t> </a:t>
            </a:r>
            <a:r>
              <a:rPr sz="2400" dirty="0">
                <a:latin typeface="+mn-lt"/>
                <a:cs typeface="Arial" panose="020B0604020202020204" pitchFamily="34" charset="0"/>
              </a:rPr>
              <a:t>to</a:t>
            </a:r>
            <a:r>
              <a:rPr sz="2400" spc="-15" dirty="0">
                <a:latin typeface="+mn-lt"/>
                <a:cs typeface="Arial" panose="020B0604020202020204" pitchFamily="34" charset="0"/>
              </a:rPr>
              <a:t> </a:t>
            </a:r>
            <a:r>
              <a:rPr sz="2400" dirty="0">
                <a:latin typeface="+mn-lt"/>
                <a:cs typeface="Arial" panose="020B0604020202020204" pitchFamily="34" charset="0"/>
              </a:rPr>
              <a:t>the</a:t>
            </a:r>
            <a:r>
              <a:rPr sz="2400" spc="-15" dirty="0">
                <a:latin typeface="+mn-lt"/>
                <a:cs typeface="Arial" panose="020B0604020202020204" pitchFamily="34" charset="0"/>
              </a:rPr>
              <a:t> </a:t>
            </a:r>
            <a:r>
              <a:rPr sz="2400" dirty="0">
                <a:latin typeface="+mn-lt"/>
                <a:cs typeface="Arial" panose="020B0604020202020204" pitchFamily="34" charset="0"/>
              </a:rPr>
              <a:t>employee</a:t>
            </a:r>
            <a:r>
              <a:rPr sz="2400" spc="-30" dirty="0">
                <a:latin typeface="+mn-lt"/>
                <a:cs typeface="Arial" panose="020B0604020202020204" pitchFamily="34" charset="0"/>
              </a:rPr>
              <a:t> </a:t>
            </a:r>
            <a:r>
              <a:rPr sz="2400" dirty="0">
                <a:latin typeface="+mn-lt"/>
                <a:cs typeface="Arial" panose="020B0604020202020204" pitchFamily="34" charset="0"/>
              </a:rPr>
              <a:t>as</a:t>
            </a:r>
            <a:r>
              <a:rPr sz="2400" spc="-25" dirty="0">
                <a:latin typeface="+mn-lt"/>
                <a:cs typeface="Arial" panose="020B0604020202020204" pitchFamily="34" charset="0"/>
              </a:rPr>
              <a:t> </a:t>
            </a:r>
            <a:r>
              <a:rPr sz="2400" dirty="0">
                <a:latin typeface="+mn-lt"/>
                <a:cs typeface="Arial" panose="020B0604020202020204" pitchFamily="34" charset="0"/>
              </a:rPr>
              <a:t>well</a:t>
            </a:r>
            <a:r>
              <a:rPr sz="2400" spc="-30" dirty="0">
                <a:latin typeface="+mn-lt"/>
                <a:cs typeface="Arial" panose="020B0604020202020204" pitchFamily="34" charset="0"/>
              </a:rPr>
              <a:t> </a:t>
            </a:r>
            <a:r>
              <a:rPr sz="2400" dirty="0">
                <a:latin typeface="+mn-lt"/>
                <a:cs typeface="Arial" panose="020B0604020202020204" pitchFamily="34" charset="0"/>
              </a:rPr>
              <a:t>as</a:t>
            </a:r>
            <a:r>
              <a:rPr sz="2400" spc="-15" dirty="0">
                <a:latin typeface="+mn-lt"/>
                <a:cs typeface="Arial" panose="020B0604020202020204" pitchFamily="34" charset="0"/>
              </a:rPr>
              <a:t> </a:t>
            </a:r>
            <a:r>
              <a:rPr sz="2400" dirty="0">
                <a:latin typeface="+mn-lt"/>
                <a:cs typeface="Arial" panose="020B0604020202020204" pitchFamily="34" charset="0"/>
              </a:rPr>
              <a:t>the</a:t>
            </a:r>
            <a:r>
              <a:rPr sz="2400" spc="-10" dirty="0">
                <a:latin typeface="+mn-lt"/>
                <a:cs typeface="Arial" panose="020B0604020202020204" pitchFamily="34" charset="0"/>
              </a:rPr>
              <a:t> </a:t>
            </a:r>
            <a:r>
              <a:rPr sz="2400" spc="-25" dirty="0">
                <a:latin typeface="+mn-lt"/>
                <a:cs typeface="Arial" panose="020B0604020202020204" pitchFamily="34" charset="0"/>
              </a:rPr>
              <a:t>IRS</a:t>
            </a:r>
            <a:endParaRPr sz="2400" dirty="0">
              <a:latin typeface="+mn-lt"/>
              <a:cs typeface="Arial" panose="020B0604020202020204" pitchFamily="34" charset="0"/>
            </a:endParaRPr>
          </a:p>
          <a:p>
            <a:pPr marL="698500" lvl="1" indent="-228600">
              <a:lnSpc>
                <a:spcPct val="100000"/>
              </a:lnSpc>
              <a:spcBef>
                <a:spcPts val="245"/>
              </a:spcBef>
              <a:buChar char="•"/>
              <a:tabLst>
                <a:tab pos="698500" algn="l"/>
              </a:tabLst>
            </a:pPr>
            <a:r>
              <a:rPr sz="2400" dirty="0">
                <a:latin typeface="+mn-lt"/>
                <a:cs typeface="Arial" panose="020B0604020202020204" pitchFamily="34" charset="0"/>
              </a:rPr>
              <a:t>Identifies</a:t>
            </a:r>
            <a:r>
              <a:rPr sz="2400" spc="-55" dirty="0">
                <a:latin typeface="+mn-lt"/>
                <a:cs typeface="Arial" panose="020B0604020202020204" pitchFamily="34" charset="0"/>
              </a:rPr>
              <a:t> </a:t>
            </a:r>
            <a:r>
              <a:rPr sz="2400" dirty="0">
                <a:latin typeface="+mn-lt"/>
                <a:cs typeface="Arial" panose="020B0604020202020204" pitchFamily="34" charset="0"/>
              </a:rPr>
              <a:t>the</a:t>
            </a:r>
            <a:r>
              <a:rPr sz="2400" spc="-40" dirty="0">
                <a:latin typeface="+mn-lt"/>
                <a:cs typeface="Arial" panose="020B0604020202020204" pitchFamily="34" charset="0"/>
              </a:rPr>
              <a:t> </a:t>
            </a:r>
            <a:r>
              <a:rPr sz="2400" spc="-10" dirty="0">
                <a:latin typeface="+mn-lt"/>
                <a:cs typeface="Arial" panose="020B0604020202020204" pitchFamily="34" charset="0"/>
              </a:rPr>
              <a:t>employee’s</a:t>
            </a:r>
            <a:r>
              <a:rPr sz="2400" spc="-35" dirty="0">
                <a:latin typeface="+mn-lt"/>
                <a:cs typeface="Arial" panose="020B0604020202020204" pitchFamily="34" charset="0"/>
              </a:rPr>
              <a:t> </a:t>
            </a:r>
            <a:r>
              <a:rPr sz="2400" dirty="0">
                <a:latin typeface="+mn-lt"/>
                <a:cs typeface="Arial" panose="020B0604020202020204" pitchFamily="34" charset="0"/>
              </a:rPr>
              <a:t>full-</a:t>
            </a:r>
            <a:r>
              <a:rPr sz="2400" spc="-60" dirty="0">
                <a:latin typeface="+mn-lt"/>
                <a:cs typeface="Arial" panose="020B0604020202020204" pitchFamily="34" charset="0"/>
              </a:rPr>
              <a:t> </a:t>
            </a:r>
            <a:r>
              <a:rPr sz="2400" dirty="0">
                <a:latin typeface="+mn-lt"/>
                <a:cs typeface="Arial" panose="020B0604020202020204" pitchFamily="34" charset="0"/>
              </a:rPr>
              <a:t>or</a:t>
            </a:r>
            <a:r>
              <a:rPr sz="2400" spc="-40" dirty="0">
                <a:latin typeface="+mn-lt"/>
                <a:cs typeface="Arial" panose="020B0604020202020204" pitchFamily="34" charset="0"/>
              </a:rPr>
              <a:t> </a:t>
            </a:r>
            <a:r>
              <a:rPr sz="2400" spc="-10" dirty="0">
                <a:latin typeface="+mn-lt"/>
                <a:cs typeface="Arial" panose="020B0604020202020204" pitchFamily="34" charset="0"/>
              </a:rPr>
              <a:t>part-</a:t>
            </a:r>
            <a:r>
              <a:rPr sz="2400" dirty="0">
                <a:latin typeface="+mn-lt"/>
                <a:cs typeface="Arial" panose="020B0604020202020204" pitchFamily="34" charset="0"/>
              </a:rPr>
              <a:t>time</a:t>
            </a:r>
            <a:r>
              <a:rPr sz="2400" spc="-25" dirty="0">
                <a:latin typeface="+mn-lt"/>
                <a:cs typeface="Arial" panose="020B0604020202020204" pitchFamily="34" charset="0"/>
              </a:rPr>
              <a:t> </a:t>
            </a:r>
            <a:r>
              <a:rPr sz="2400" dirty="0">
                <a:latin typeface="+mn-lt"/>
                <a:cs typeface="Arial" panose="020B0604020202020204" pitchFamily="34" charset="0"/>
              </a:rPr>
              <a:t>status</a:t>
            </a:r>
            <a:r>
              <a:rPr sz="2400" spc="-50" dirty="0">
                <a:latin typeface="+mn-lt"/>
                <a:cs typeface="Arial" panose="020B0604020202020204" pitchFamily="34" charset="0"/>
              </a:rPr>
              <a:t> </a:t>
            </a:r>
            <a:r>
              <a:rPr sz="2400" dirty="0">
                <a:latin typeface="+mn-lt"/>
                <a:cs typeface="Arial" panose="020B0604020202020204" pitchFamily="34" charset="0"/>
              </a:rPr>
              <a:t>for</a:t>
            </a:r>
            <a:r>
              <a:rPr sz="2400" spc="-50" dirty="0">
                <a:latin typeface="+mn-lt"/>
                <a:cs typeface="Arial" panose="020B0604020202020204" pitchFamily="34" charset="0"/>
              </a:rPr>
              <a:t> </a:t>
            </a:r>
            <a:r>
              <a:rPr sz="2400" dirty="0">
                <a:latin typeface="+mn-lt"/>
                <a:cs typeface="Arial" panose="020B0604020202020204" pitchFamily="34" charset="0"/>
              </a:rPr>
              <a:t>each</a:t>
            </a:r>
            <a:r>
              <a:rPr sz="2400" spc="-50" dirty="0">
                <a:latin typeface="+mn-lt"/>
                <a:cs typeface="Arial" panose="020B0604020202020204" pitchFamily="34" charset="0"/>
              </a:rPr>
              <a:t> </a:t>
            </a:r>
            <a:r>
              <a:rPr sz="2400" spc="-10" dirty="0">
                <a:latin typeface="+mn-lt"/>
                <a:cs typeface="Arial" panose="020B0604020202020204" pitchFamily="34" charset="0"/>
              </a:rPr>
              <a:t>month</a:t>
            </a:r>
            <a:endParaRPr sz="2400" dirty="0">
              <a:latin typeface="+mn-lt"/>
              <a:cs typeface="Arial" panose="020B0604020202020204" pitchFamily="34" charset="0"/>
            </a:endParaRPr>
          </a:p>
          <a:p>
            <a:pPr marL="698500" lvl="1" indent="-228600">
              <a:lnSpc>
                <a:spcPct val="100000"/>
              </a:lnSpc>
              <a:spcBef>
                <a:spcPts val="240"/>
              </a:spcBef>
              <a:buChar char="•"/>
              <a:tabLst>
                <a:tab pos="698500" algn="l"/>
              </a:tabLst>
            </a:pPr>
            <a:r>
              <a:rPr sz="2400" dirty="0">
                <a:latin typeface="+mn-lt"/>
                <a:cs typeface="Arial" panose="020B0604020202020204" pitchFamily="34" charset="0"/>
              </a:rPr>
              <a:t>Identifies</a:t>
            </a:r>
            <a:r>
              <a:rPr sz="2400" spc="-75" dirty="0">
                <a:latin typeface="+mn-lt"/>
                <a:cs typeface="Arial" panose="020B0604020202020204" pitchFamily="34" charset="0"/>
              </a:rPr>
              <a:t> </a:t>
            </a:r>
            <a:r>
              <a:rPr sz="2400" dirty="0">
                <a:latin typeface="+mn-lt"/>
                <a:cs typeface="Arial" panose="020B0604020202020204" pitchFamily="34" charset="0"/>
              </a:rPr>
              <a:t>if</a:t>
            </a:r>
            <a:r>
              <a:rPr sz="2400" spc="-70" dirty="0">
                <a:latin typeface="+mn-lt"/>
                <a:cs typeface="Arial" panose="020B0604020202020204" pitchFamily="34" charset="0"/>
              </a:rPr>
              <a:t> </a:t>
            </a:r>
            <a:r>
              <a:rPr sz="2400" dirty="0">
                <a:latin typeface="+mn-lt"/>
                <a:cs typeface="Arial" panose="020B0604020202020204" pitchFamily="34" charset="0"/>
              </a:rPr>
              <a:t>the</a:t>
            </a:r>
            <a:r>
              <a:rPr sz="2400" spc="-70" dirty="0">
                <a:latin typeface="+mn-lt"/>
                <a:cs typeface="Arial" panose="020B0604020202020204" pitchFamily="34" charset="0"/>
              </a:rPr>
              <a:t> </a:t>
            </a:r>
            <a:r>
              <a:rPr sz="2400" dirty="0">
                <a:latin typeface="+mn-lt"/>
                <a:cs typeface="Arial" panose="020B0604020202020204" pitchFamily="34" charset="0"/>
              </a:rPr>
              <a:t>employer</a:t>
            </a:r>
            <a:r>
              <a:rPr sz="2400" spc="-30" dirty="0">
                <a:latin typeface="+mn-lt"/>
                <a:cs typeface="Arial" panose="020B0604020202020204" pitchFamily="34" charset="0"/>
              </a:rPr>
              <a:t> </a:t>
            </a:r>
            <a:r>
              <a:rPr sz="2400" dirty="0">
                <a:latin typeface="+mn-lt"/>
                <a:cs typeface="Arial" panose="020B0604020202020204" pitchFamily="34" charset="0"/>
              </a:rPr>
              <a:t>offered</a:t>
            </a:r>
            <a:r>
              <a:rPr sz="2400" spc="-70" dirty="0">
                <a:latin typeface="+mn-lt"/>
                <a:cs typeface="Arial" panose="020B0604020202020204" pitchFamily="34" charset="0"/>
              </a:rPr>
              <a:t> </a:t>
            </a:r>
            <a:r>
              <a:rPr sz="2400" dirty="0">
                <a:latin typeface="+mn-lt"/>
                <a:cs typeface="Arial" panose="020B0604020202020204" pitchFamily="34" charset="0"/>
              </a:rPr>
              <a:t>coverage</a:t>
            </a:r>
            <a:r>
              <a:rPr sz="2400" spc="-45" dirty="0">
                <a:latin typeface="+mn-lt"/>
                <a:cs typeface="Arial" panose="020B0604020202020204" pitchFamily="34" charset="0"/>
              </a:rPr>
              <a:t> </a:t>
            </a:r>
            <a:r>
              <a:rPr sz="2400" dirty="0">
                <a:latin typeface="+mn-lt"/>
                <a:cs typeface="Arial" panose="020B0604020202020204" pitchFamily="34" charset="0"/>
              </a:rPr>
              <a:t>to</a:t>
            </a:r>
            <a:r>
              <a:rPr sz="2400" spc="-70" dirty="0">
                <a:latin typeface="+mn-lt"/>
                <a:cs typeface="Arial" panose="020B0604020202020204" pitchFamily="34" charset="0"/>
              </a:rPr>
              <a:t> </a:t>
            </a:r>
            <a:r>
              <a:rPr sz="2400" dirty="0">
                <a:latin typeface="+mn-lt"/>
                <a:cs typeface="Arial" panose="020B0604020202020204" pitchFamily="34" charset="0"/>
              </a:rPr>
              <a:t>the</a:t>
            </a:r>
            <a:r>
              <a:rPr sz="2400" spc="-65" dirty="0">
                <a:latin typeface="+mn-lt"/>
                <a:cs typeface="Arial" panose="020B0604020202020204" pitchFamily="34" charset="0"/>
              </a:rPr>
              <a:t> </a:t>
            </a:r>
            <a:r>
              <a:rPr sz="2400" spc="-10" dirty="0">
                <a:latin typeface="+mn-lt"/>
                <a:cs typeface="Arial" panose="020B0604020202020204" pitchFamily="34" charset="0"/>
              </a:rPr>
              <a:t>employee</a:t>
            </a:r>
            <a:endParaRPr sz="2400" dirty="0">
              <a:latin typeface="+mn-lt"/>
              <a:cs typeface="Arial" panose="020B0604020202020204" pitchFamily="34" charset="0"/>
            </a:endParaRPr>
          </a:p>
          <a:p>
            <a:pPr marL="698500" lvl="1" indent="-228600">
              <a:lnSpc>
                <a:spcPct val="100000"/>
              </a:lnSpc>
              <a:spcBef>
                <a:spcPts val="240"/>
              </a:spcBef>
              <a:buChar char="•"/>
              <a:tabLst>
                <a:tab pos="698500" algn="l"/>
              </a:tabLst>
            </a:pPr>
            <a:r>
              <a:rPr sz="2400" dirty="0">
                <a:latin typeface="+mn-lt"/>
                <a:cs typeface="Arial" panose="020B0604020202020204" pitchFamily="34" charset="0"/>
              </a:rPr>
              <a:t>Identifies</a:t>
            </a:r>
            <a:r>
              <a:rPr sz="2400" spc="-65" dirty="0">
                <a:latin typeface="+mn-lt"/>
                <a:cs typeface="Arial" panose="020B0604020202020204" pitchFamily="34" charset="0"/>
              </a:rPr>
              <a:t> </a:t>
            </a:r>
            <a:r>
              <a:rPr sz="2400" dirty="0">
                <a:latin typeface="+mn-lt"/>
                <a:cs typeface="Arial" panose="020B0604020202020204" pitchFamily="34" charset="0"/>
              </a:rPr>
              <a:t>if</a:t>
            </a:r>
            <a:r>
              <a:rPr sz="2400" spc="-65" dirty="0">
                <a:latin typeface="+mn-lt"/>
                <a:cs typeface="Arial" panose="020B0604020202020204" pitchFamily="34" charset="0"/>
              </a:rPr>
              <a:t> </a:t>
            </a:r>
            <a:r>
              <a:rPr sz="2400" dirty="0">
                <a:latin typeface="+mn-lt"/>
                <a:cs typeface="Arial" panose="020B0604020202020204" pitchFamily="34" charset="0"/>
              </a:rPr>
              <a:t>the</a:t>
            </a:r>
            <a:r>
              <a:rPr sz="2400" spc="-65" dirty="0">
                <a:latin typeface="+mn-lt"/>
                <a:cs typeface="Arial" panose="020B0604020202020204" pitchFamily="34" charset="0"/>
              </a:rPr>
              <a:t> </a:t>
            </a:r>
            <a:r>
              <a:rPr sz="2400" dirty="0">
                <a:latin typeface="+mn-lt"/>
                <a:cs typeface="Arial" panose="020B0604020202020204" pitchFamily="34" charset="0"/>
              </a:rPr>
              <a:t>employee</a:t>
            </a:r>
            <a:r>
              <a:rPr sz="2400" spc="-35" dirty="0">
                <a:latin typeface="+mn-lt"/>
                <a:cs typeface="Arial" panose="020B0604020202020204" pitchFamily="34" charset="0"/>
              </a:rPr>
              <a:t> </a:t>
            </a:r>
            <a:r>
              <a:rPr sz="2400" dirty="0">
                <a:latin typeface="+mn-lt"/>
                <a:cs typeface="Arial" panose="020B0604020202020204" pitchFamily="34" charset="0"/>
              </a:rPr>
              <a:t>was</a:t>
            </a:r>
            <a:r>
              <a:rPr sz="2400" spc="-60" dirty="0">
                <a:latin typeface="+mn-lt"/>
                <a:cs typeface="Arial" panose="020B0604020202020204" pitchFamily="34" charset="0"/>
              </a:rPr>
              <a:t> </a:t>
            </a:r>
            <a:r>
              <a:rPr sz="2400" dirty="0">
                <a:latin typeface="+mn-lt"/>
                <a:cs typeface="Arial" panose="020B0604020202020204" pitchFamily="34" charset="0"/>
              </a:rPr>
              <a:t>enrolled</a:t>
            </a:r>
            <a:r>
              <a:rPr sz="2400" spc="-50" dirty="0">
                <a:latin typeface="+mn-lt"/>
                <a:cs typeface="Arial" panose="020B0604020202020204" pitchFamily="34" charset="0"/>
              </a:rPr>
              <a:t> </a:t>
            </a:r>
            <a:r>
              <a:rPr sz="2400" dirty="0">
                <a:latin typeface="+mn-lt"/>
                <a:cs typeface="Arial" panose="020B0604020202020204" pitchFamily="34" charset="0"/>
              </a:rPr>
              <a:t>in</a:t>
            </a:r>
            <a:r>
              <a:rPr sz="2400" spc="-70" dirty="0">
                <a:latin typeface="+mn-lt"/>
                <a:cs typeface="Arial" panose="020B0604020202020204" pitchFamily="34" charset="0"/>
              </a:rPr>
              <a:t> </a:t>
            </a:r>
            <a:r>
              <a:rPr sz="2400" dirty="0">
                <a:latin typeface="+mn-lt"/>
                <a:cs typeface="Arial" panose="020B0604020202020204" pitchFamily="34" charset="0"/>
              </a:rPr>
              <a:t>the</a:t>
            </a:r>
            <a:r>
              <a:rPr sz="2400" spc="-50" dirty="0">
                <a:latin typeface="+mn-lt"/>
                <a:cs typeface="Arial" panose="020B0604020202020204" pitchFamily="34" charset="0"/>
              </a:rPr>
              <a:t> </a:t>
            </a:r>
            <a:r>
              <a:rPr sz="2400" spc="-10" dirty="0">
                <a:latin typeface="+mn-lt"/>
                <a:cs typeface="Arial" panose="020B0604020202020204" pitchFamily="34" charset="0"/>
              </a:rPr>
              <a:t>coverage</a:t>
            </a:r>
            <a:endParaRPr sz="2400" dirty="0">
              <a:latin typeface="+mn-lt"/>
              <a:cs typeface="Arial" panose="020B0604020202020204" pitchFamily="34" charset="0"/>
            </a:endParaRPr>
          </a:p>
          <a:p>
            <a:pPr marL="698500" lvl="1" indent="-228600">
              <a:lnSpc>
                <a:spcPct val="100000"/>
              </a:lnSpc>
              <a:spcBef>
                <a:spcPts val="229"/>
              </a:spcBef>
              <a:buChar char="•"/>
              <a:tabLst>
                <a:tab pos="698500" algn="l"/>
              </a:tabLst>
            </a:pPr>
            <a:r>
              <a:rPr sz="2400" dirty="0">
                <a:latin typeface="+mn-lt"/>
                <a:cs typeface="Arial" panose="020B0604020202020204" pitchFamily="34" charset="0"/>
              </a:rPr>
              <a:t>Specifies</a:t>
            </a:r>
            <a:r>
              <a:rPr sz="2400" spc="-85" dirty="0">
                <a:latin typeface="+mn-lt"/>
                <a:cs typeface="Arial" panose="020B0604020202020204" pitchFamily="34" charset="0"/>
              </a:rPr>
              <a:t> </a:t>
            </a:r>
            <a:r>
              <a:rPr sz="2400" dirty="0">
                <a:latin typeface="+mn-lt"/>
                <a:cs typeface="Arial" panose="020B0604020202020204" pitchFamily="34" charset="0"/>
              </a:rPr>
              <a:t>codes</a:t>
            </a:r>
            <a:r>
              <a:rPr sz="2400" spc="-80" dirty="0">
                <a:latin typeface="+mn-lt"/>
                <a:cs typeface="Arial" panose="020B0604020202020204" pitchFamily="34" charset="0"/>
              </a:rPr>
              <a:t> </a:t>
            </a:r>
            <a:r>
              <a:rPr sz="2400" dirty="0">
                <a:latin typeface="+mn-lt"/>
                <a:cs typeface="Arial" panose="020B0604020202020204" pitchFamily="34" charset="0"/>
              </a:rPr>
              <a:t>for</a:t>
            </a:r>
            <a:r>
              <a:rPr sz="2400" spc="-70" dirty="0">
                <a:latin typeface="+mn-lt"/>
                <a:cs typeface="Arial" panose="020B0604020202020204" pitchFamily="34" charset="0"/>
              </a:rPr>
              <a:t> </a:t>
            </a:r>
            <a:r>
              <a:rPr sz="2400" dirty="0">
                <a:latin typeface="+mn-lt"/>
                <a:cs typeface="Arial" panose="020B0604020202020204" pitchFamily="34" charset="0"/>
              </a:rPr>
              <a:t>different</a:t>
            </a:r>
            <a:r>
              <a:rPr sz="2400" spc="-75" dirty="0">
                <a:latin typeface="+mn-lt"/>
                <a:cs typeface="Arial" panose="020B0604020202020204" pitchFamily="34" charset="0"/>
              </a:rPr>
              <a:t> </a:t>
            </a:r>
            <a:r>
              <a:rPr sz="2400" spc="-10" dirty="0">
                <a:latin typeface="+mn-lt"/>
                <a:cs typeface="Arial" panose="020B0604020202020204" pitchFamily="34" charset="0"/>
              </a:rPr>
              <a:t>situations</a:t>
            </a:r>
            <a:endParaRPr sz="2400" dirty="0">
              <a:latin typeface="+mn-lt"/>
              <a:cs typeface="Arial" panose="020B0604020202020204" pitchFamily="34" charset="0"/>
            </a:endParaRPr>
          </a:p>
          <a:p>
            <a:pPr marL="241300" marR="5080" indent="-229235">
              <a:lnSpc>
                <a:spcPts val="2810"/>
              </a:lnSpc>
              <a:spcBef>
                <a:spcPts val="1030"/>
              </a:spcBef>
              <a:buChar char="•"/>
              <a:tabLst>
                <a:tab pos="241300" algn="l"/>
              </a:tabLst>
            </a:pPr>
            <a:r>
              <a:rPr sz="2400" dirty="0">
                <a:latin typeface="+mn-lt"/>
                <a:cs typeface="Arial" panose="020B0604020202020204" pitchFamily="34" charset="0"/>
              </a:rPr>
              <a:t>Changes</a:t>
            </a:r>
            <a:r>
              <a:rPr sz="2400" spc="-70" dirty="0">
                <a:latin typeface="+mn-lt"/>
                <a:cs typeface="Arial" panose="020B0604020202020204" pitchFamily="34" charset="0"/>
              </a:rPr>
              <a:t> </a:t>
            </a:r>
            <a:r>
              <a:rPr sz="2400" dirty="0">
                <a:latin typeface="+mn-lt"/>
                <a:cs typeface="Arial" panose="020B0604020202020204" pitchFamily="34" charset="0"/>
              </a:rPr>
              <a:t>in</a:t>
            </a:r>
            <a:r>
              <a:rPr sz="2400" spc="-50" dirty="0">
                <a:latin typeface="+mn-lt"/>
                <a:cs typeface="Arial" panose="020B0604020202020204" pitchFamily="34" charset="0"/>
              </a:rPr>
              <a:t> </a:t>
            </a:r>
            <a:r>
              <a:rPr sz="2400" dirty="0">
                <a:latin typeface="+mn-lt"/>
                <a:cs typeface="Arial" panose="020B0604020202020204" pitchFamily="34" charset="0"/>
              </a:rPr>
              <a:t>employee</a:t>
            </a:r>
            <a:r>
              <a:rPr sz="2400" spc="-75" dirty="0">
                <a:latin typeface="+mn-lt"/>
                <a:cs typeface="Arial" panose="020B0604020202020204" pitchFamily="34" charset="0"/>
              </a:rPr>
              <a:t> </a:t>
            </a:r>
            <a:r>
              <a:rPr sz="2400" dirty="0">
                <a:latin typeface="+mn-lt"/>
                <a:cs typeface="Arial" panose="020B0604020202020204" pitchFamily="34" charset="0"/>
              </a:rPr>
              <a:t>status</a:t>
            </a:r>
            <a:r>
              <a:rPr sz="2400" spc="-40" dirty="0">
                <a:latin typeface="+mn-lt"/>
                <a:cs typeface="Arial" panose="020B0604020202020204" pitchFamily="34" charset="0"/>
              </a:rPr>
              <a:t> </a:t>
            </a:r>
            <a:r>
              <a:rPr sz="2400" dirty="0">
                <a:latin typeface="+mn-lt"/>
                <a:cs typeface="Arial" panose="020B0604020202020204" pitchFamily="34" charset="0"/>
              </a:rPr>
              <a:t>and/or</a:t>
            </a:r>
            <a:r>
              <a:rPr sz="2400" spc="-50" dirty="0">
                <a:latin typeface="+mn-lt"/>
                <a:cs typeface="Arial" panose="020B0604020202020204" pitchFamily="34" charset="0"/>
              </a:rPr>
              <a:t> </a:t>
            </a:r>
            <a:r>
              <a:rPr sz="2400" dirty="0">
                <a:latin typeface="+mn-lt"/>
                <a:cs typeface="Arial" panose="020B0604020202020204" pitchFamily="34" charset="0"/>
              </a:rPr>
              <a:t>changes</a:t>
            </a:r>
            <a:r>
              <a:rPr sz="2400" spc="-70" dirty="0">
                <a:latin typeface="+mn-lt"/>
                <a:cs typeface="Arial" panose="020B0604020202020204" pitchFamily="34" charset="0"/>
              </a:rPr>
              <a:t> </a:t>
            </a:r>
            <a:r>
              <a:rPr sz="2400" dirty="0">
                <a:latin typeface="+mn-lt"/>
                <a:cs typeface="Arial" panose="020B0604020202020204" pitchFamily="34" charset="0"/>
              </a:rPr>
              <a:t>in</a:t>
            </a:r>
            <a:r>
              <a:rPr sz="2400" spc="-50" dirty="0">
                <a:latin typeface="+mn-lt"/>
                <a:cs typeface="Arial" panose="020B0604020202020204" pitchFamily="34" charset="0"/>
              </a:rPr>
              <a:t> </a:t>
            </a:r>
            <a:r>
              <a:rPr sz="2400" dirty="0">
                <a:latin typeface="+mn-lt"/>
                <a:cs typeface="Arial" panose="020B0604020202020204" pitchFamily="34" charset="0"/>
              </a:rPr>
              <a:t>offers</a:t>
            </a:r>
            <a:r>
              <a:rPr sz="2400" spc="-45" dirty="0">
                <a:latin typeface="+mn-lt"/>
                <a:cs typeface="Arial" panose="020B0604020202020204" pitchFamily="34" charset="0"/>
              </a:rPr>
              <a:t> </a:t>
            </a:r>
            <a:r>
              <a:rPr sz="2400" dirty="0">
                <a:latin typeface="+mn-lt"/>
                <a:cs typeface="Arial" panose="020B0604020202020204" pitchFamily="34" charset="0"/>
              </a:rPr>
              <a:t>of</a:t>
            </a:r>
            <a:r>
              <a:rPr sz="2400" spc="-50" dirty="0">
                <a:latin typeface="+mn-lt"/>
                <a:cs typeface="Arial" panose="020B0604020202020204" pitchFamily="34" charset="0"/>
              </a:rPr>
              <a:t> </a:t>
            </a:r>
            <a:r>
              <a:rPr sz="2400" dirty="0">
                <a:latin typeface="+mn-lt"/>
                <a:cs typeface="Arial" panose="020B0604020202020204" pitchFamily="34" charset="0"/>
              </a:rPr>
              <a:t>coverage</a:t>
            </a:r>
            <a:r>
              <a:rPr sz="2400" spc="-75" dirty="0">
                <a:latin typeface="+mn-lt"/>
                <a:cs typeface="Arial" panose="020B0604020202020204" pitchFamily="34" charset="0"/>
              </a:rPr>
              <a:t> </a:t>
            </a:r>
            <a:r>
              <a:rPr sz="2400" spc="-25" dirty="0">
                <a:latin typeface="+mn-lt"/>
                <a:cs typeface="Arial" panose="020B0604020202020204" pitchFamily="34" charset="0"/>
              </a:rPr>
              <a:t>or </a:t>
            </a:r>
            <a:r>
              <a:rPr sz="2400" dirty="0">
                <a:latin typeface="+mn-lt"/>
                <a:cs typeface="Arial" panose="020B0604020202020204" pitchFamily="34" charset="0"/>
              </a:rPr>
              <a:t>employee</a:t>
            </a:r>
            <a:r>
              <a:rPr sz="2400" spc="-60" dirty="0">
                <a:latin typeface="+mn-lt"/>
                <a:cs typeface="Arial" panose="020B0604020202020204" pitchFamily="34" charset="0"/>
              </a:rPr>
              <a:t> </a:t>
            </a:r>
            <a:r>
              <a:rPr sz="2400" dirty="0">
                <a:latin typeface="+mn-lt"/>
                <a:cs typeface="Arial" panose="020B0604020202020204" pitchFamily="34" charset="0"/>
              </a:rPr>
              <a:t>cost</a:t>
            </a:r>
            <a:r>
              <a:rPr sz="2400" spc="-55" dirty="0">
                <a:latin typeface="+mn-lt"/>
                <a:cs typeface="Arial" panose="020B0604020202020204" pitchFamily="34" charset="0"/>
              </a:rPr>
              <a:t> </a:t>
            </a:r>
            <a:r>
              <a:rPr sz="2400" dirty="0">
                <a:latin typeface="+mn-lt"/>
                <a:cs typeface="Arial" panose="020B0604020202020204" pitchFamily="34" charset="0"/>
              </a:rPr>
              <a:t>will</a:t>
            </a:r>
            <a:r>
              <a:rPr sz="2400" spc="-35" dirty="0">
                <a:latin typeface="+mn-lt"/>
                <a:cs typeface="Arial" panose="020B0604020202020204" pitchFamily="34" charset="0"/>
              </a:rPr>
              <a:t> </a:t>
            </a:r>
            <a:r>
              <a:rPr sz="2400" dirty="0">
                <a:latin typeface="+mn-lt"/>
                <a:cs typeface="Arial" panose="020B0604020202020204" pitchFamily="34" charset="0"/>
              </a:rPr>
              <a:t>result</a:t>
            </a:r>
            <a:r>
              <a:rPr sz="2400" spc="-55" dirty="0">
                <a:latin typeface="+mn-lt"/>
                <a:cs typeface="Arial" panose="020B0604020202020204" pitchFamily="34" charset="0"/>
              </a:rPr>
              <a:t> </a:t>
            </a:r>
            <a:r>
              <a:rPr sz="2400" dirty="0">
                <a:latin typeface="+mn-lt"/>
                <a:cs typeface="Arial" panose="020B0604020202020204" pitchFamily="34" charset="0"/>
              </a:rPr>
              <a:t>in</a:t>
            </a:r>
            <a:r>
              <a:rPr sz="2400" spc="-30" dirty="0">
                <a:latin typeface="+mn-lt"/>
                <a:cs typeface="Arial" panose="020B0604020202020204" pitchFamily="34" charset="0"/>
              </a:rPr>
              <a:t> </a:t>
            </a:r>
            <a:r>
              <a:rPr sz="2400" dirty="0">
                <a:latin typeface="+mn-lt"/>
                <a:cs typeface="Arial" panose="020B0604020202020204" pitchFamily="34" charset="0"/>
              </a:rPr>
              <a:t>different</a:t>
            </a:r>
            <a:r>
              <a:rPr sz="2400" spc="-35" dirty="0">
                <a:latin typeface="+mn-lt"/>
                <a:cs typeface="Arial" panose="020B0604020202020204" pitchFamily="34" charset="0"/>
              </a:rPr>
              <a:t> </a:t>
            </a:r>
            <a:r>
              <a:rPr sz="2400" dirty="0">
                <a:latin typeface="+mn-lt"/>
                <a:cs typeface="Arial" panose="020B0604020202020204" pitchFamily="34" charset="0"/>
              </a:rPr>
              <a:t>applicable</a:t>
            </a:r>
            <a:r>
              <a:rPr sz="2400" spc="-50" dirty="0">
                <a:latin typeface="+mn-lt"/>
                <a:cs typeface="Arial" panose="020B0604020202020204" pitchFamily="34" charset="0"/>
              </a:rPr>
              <a:t> </a:t>
            </a:r>
            <a:r>
              <a:rPr sz="2400" spc="-10" dirty="0">
                <a:latin typeface="+mn-lt"/>
                <a:cs typeface="Arial" panose="020B0604020202020204" pitchFamily="34" charset="0"/>
              </a:rPr>
              <a:t>codes</a:t>
            </a:r>
            <a:endParaRPr sz="2400" dirty="0">
              <a:latin typeface="+mn-lt"/>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3883-6042-4AE6-A807-3CEE3ADAE3BD}"/>
              </a:ext>
            </a:extLst>
          </p:cNvPr>
          <p:cNvSpPr>
            <a:spLocks noGrp="1"/>
          </p:cNvSpPr>
          <p:nvPr>
            <p:ph type="title"/>
          </p:nvPr>
        </p:nvSpPr>
        <p:spPr/>
        <p:txBody>
          <a:bodyPr/>
          <a:lstStyle/>
          <a:p>
            <a:r>
              <a:rPr lang="en-US" dirty="0"/>
              <a:t>Common Mistakes in ACA Reporting</a:t>
            </a:r>
          </a:p>
        </p:txBody>
      </p:sp>
      <p:graphicFrame>
        <p:nvGraphicFramePr>
          <p:cNvPr id="69" name="Content Placeholder 2">
            <a:extLst>
              <a:ext uri="{FF2B5EF4-FFF2-40B4-BE49-F238E27FC236}">
                <a16:creationId xmlns:a16="http://schemas.microsoft.com/office/drawing/2014/main" id="{EB58F148-5454-AC29-470A-1E6C1BDDA13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445628"/>
      </p:ext>
    </p:extLst>
  </p:cSld>
  <p:clrMapOvr>
    <a:masterClrMapping/>
  </p:clrMapOvr>
  <mc:AlternateContent xmlns:mc="http://schemas.openxmlformats.org/markup-compatibility/2006" xmlns:p14="http://schemas.microsoft.com/office/powerpoint/2010/main">
    <mc:Choice Requires="p14">
      <p:transition spd="slow" p14:dur="2000" advTm="206070"/>
    </mc:Choice>
    <mc:Fallback xmlns="">
      <p:transition spd="slow" advTm="2060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B283-D8CA-3FFB-1EEC-85AC9618D0EF}"/>
              </a:ext>
            </a:extLst>
          </p:cNvPr>
          <p:cNvSpPr>
            <a:spLocks noGrp="1"/>
          </p:cNvSpPr>
          <p:nvPr>
            <p:ph type="title"/>
          </p:nvPr>
        </p:nvSpPr>
        <p:spPr>
          <a:xfrm>
            <a:off x="916939" y="329564"/>
            <a:ext cx="9874885" cy="677108"/>
          </a:xfrm>
        </p:spPr>
        <p:txBody>
          <a:bodyPr/>
          <a:lstStyle/>
          <a:p>
            <a:r>
              <a:rPr lang="en-US" dirty="0"/>
              <a:t>Why should you know about the ACA? </a:t>
            </a:r>
          </a:p>
        </p:txBody>
      </p:sp>
      <p:sp>
        <p:nvSpPr>
          <p:cNvPr id="3" name="Text Placeholder 2">
            <a:extLst>
              <a:ext uri="{FF2B5EF4-FFF2-40B4-BE49-F238E27FC236}">
                <a16:creationId xmlns:a16="http://schemas.microsoft.com/office/drawing/2014/main" id="{B4511712-C5F6-5EFD-95FA-80E46D31FD41}"/>
              </a:ext>
            </a:extLst>
          </p:cNvPr>
          <p:cNvSpPr>
            <a:spLocks noGrp="1"/>
          </p:cNvSpPr>
          <p:nvPr>
            <p:ph type="body" idx="1"/>
          </p:nvPr>
        </p:nvSpPr>
        <p:spPr/>
        <p:txBody>
          <a:bodyPr>
            <a:normAutofit/>
          </a:bodyPr>
          <a:lstStyle/>
          <a:p>
            <a:pPr marL="457200" indent="-457200">
              <a:lnSpc>
                <a:spcPct val="150000"/>
              </a:lnSpc>
              <a:buFont typeface="Arial" panose="020B0604020202020204" pitchFamily="34" charset="0"/>
              <a:buChar char="•"/>
            </a:pPr>
            <a:r>
              <a:rPr lang="en-US" sz="3200" dirty="0"/>
              <a:t>ACA compliance challenges for organizations</a:t>
            </a:r>
          </a:p>
          <a:p>
            <a:pPr marL="457200" indent="-457200">
              <a:lnSpc>
                <a:spcPct val="150000"/>
              </a:lnSpc>
              <a:buFont typeface="Arial" panose="020B0604020202020204" pitchFamily="34" charset="0"/>
              <a:buChar char="•"/>
            </a:pPr>
            <a:r>
              <a:rPr lang="en-US" sz="3200" dirty="0"/>
              <a:t>Uncertainty in IRS code application</a:t>
            </a:r>
          </a:p>
          <a:p>
            <a:pPr marL="457200" indent="-457200">
              <a:lnSpc>
                <a:spcPct val="150000"/>
              </a:lnSpc>
              <a:buFont typeface="Arial" panose="020B0604020202020204" pitchFamily="34" charset="0"/>
              <a:buChar char="•"/>
            </a:pPr>
            <a:r>
              <a:rPr lang="en-US" sz="3200" dirty="0"/>
              <a:t>Dependence on external ACA compliance help</a:t>
            </a:r>
          </a:p>
          <a:p>
            <a:endParaRPr lang="en-US" sz="3200" dirty="0"/>
          </a:p>
        </p:txBody>
      </p:sp>
    </p:spTree>
    <p:extLst>
      <p:ext uri="{BB962C8B-B14F-4D97-AF65-F5344CB8AC3E}">
        <p14:creationId xmlns:p14="http://schemas.microsoft.com/office/powerpoint/2010/main" val="160934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Failure</a:t>
            </a:r>
            <a:r>
              <a:rPr spc="-225" dirty="0"/>
              <a:t> </a:t>
            </a:r>
            <a:r>
              <a:rPr spc="-500" dirty="0"/>
              <a:t>T</a:t>
            </a:r>
            <a:r>
              <a:rPr dirty="0"/>
              <a:t>o</a:t>
            </a:r>
            <a:r>
              <a:rPr spc="-70" dirty="0"/>
              <a:t> </a:t>
            </a:r>
            <a:r>
              <a:rPr dirty="0"/>
              <a:t>Track</a:t>
            </a:r>
            <a:r>
              <a:rPr spc="-70" dirty="0"/>
              <a:t> </a:t>
            </a:r>
            <a:r>
              <a:rPr spc="-10" dirty="0"/>
              <a:t>Hours</a:t>
            </a:r>
          </a:p>
        </p:txBody>
      </p:sp>
      <p:sp>
        <p:nvSpPr>
          <p:cNvPr id="3" name="object 3"/>
          <p:cNvSpPr txBox="1">
            <a:spLocks noGrp="1"/>
          </p:cNvSpPr>
          <p:nvPr>
            <p:ph type="body" idx="1"/>
          </p:nvPr>
        </p:nvSpPr>
        <p:spPr>
          <a:xfrm>
            <a:off x="948435" y="1801647"/>
            <a:ext cx="10295128" cy="2911053"/>
          </a:xfrm>
          <a:prstGeom prst="rect">
            <a:avLst/>
          </a:prstGeom>
        </p:spPr>
        <p:txBody>
          <a:bodyPr vert="horz" wrap="square" lIns="0" tIns="12700" rIns="0" bIns="0" rtlCol="0">
            <a:spAutoFit/>
          </a:bodyPr>
          <a:lstStyle/>
          <a:p>
            <a:pPr marR="5080">
              <a:lnSpc>
                <a:spcPct val="150100"/>
              </a:lnSpc>
              <a:spcBef>
                <a:spcPts val="100"/>
              </a:spcBef>
            </a:pPr>
            <a:r>
              <a:rPr sz="3000" dirty="0"/>
              <a:t>We</a:t>
            </a:r>
            <a:r>
              <a:rPr sz="3000" spc="-20" dirty="0"/>
              <a:t> </a:t>
            </a:r>
            <a:r>
              <a:rPr sz="3000" dirty="0"/>
              <a:t>don’t</a:t>
            </a:r>
            <a:r>
              <a:rPr sz="3000" spc="-35" dirty="0"/>
              <a:t> </a:t>
            </a:r>
            <a:r>
              <a:rPr sz="3000" dirty="0"/>
              <a:t>track</a:t>
            </a:r>
            <a:r>
              <a:rPr sz="3000" spc="-20" dirty="0"/>
              <a:t> </a:t>
            </a:r>
            <a:r>
              <a:rPr sz="3000" dirty="0"/>
              <a:t>hours</a:t>
            </a:r>
            <a:r>
              <a:rPr sz="3000" spc="-35" dirty="0"/>
              <a:t> </a:t>
            </a:r>
            <a:r>
              <a:rPr sz="3000" dirty="0"/>
              <a:t>–</a:t>
            </a:r>
            <a:r>
              <a:rPr sz="3000" spc="-30" dirty="0"/>
              <a:t> </a:t>
            </a:r>
            <a:r>
              <a:rPr sz="3000" dirty="0"/>
              <a:t>we</a:t>
            </a:r>
            <a:r>
              <a:rPr sz="3000" spc="-20" dirty="0"/>
              <a:t> </a:t>
            </a:r>
            <a:r>
              <a:rPr sz="3000" dirty="0"/>
              <a:t>offer</a:t>
            </a:r>
            <a:r>
              <a:rPr sz="3000" spc="-35" dirty="0"/>
              <a:t> </a:t>
            </a:r>
            <a:r>
              <a:rPr sz="3000" dirty="0"/>
              <a:t>coverage</a:t>
            </a:r>
            <a:r>
              <a:rPr sz="3000" spc="-45" dirty="0"/>
              <a:t> </a:t>
            </a:r>
            <a:r>
              <a:rPr sz="3000" dirty="0"/>
              <a:t>to</a:t>
            </a:r>
            <a:r>
              <a:rPr sz="3000" spc="-15" dirty="0"/>
              <a:t> </a:t>
            </a:r>
            <a:r>
              <a:rPr sz="3000" dirty="0"/>
              <a:t>all</a:t>
            </a:r>
            <a:r>
              <a:rPr sz="3000" spc="-35" dirty="0"/>
              <a:t> </a:t>
            </a:r>
            <a:r>
              <a:rPr sz="3000" dirty="0"/>
              <a:t>of</a:t>
            </a:r>
            <a:r>
              <a:rPr sz="3000" spc="-20" dirty="0"/>
              <a:t> </a:t>
            </a:r>
            <a:r>
              <a:rPr sz="3000" dirty="0"/>
              <a:t>our</a:t>
            </a:r>
            <a:r>
              <a:rPr sz="3000" spc="-35" dirty="0"/>
              <a:t> </a:t>
            </a:r>
            <a:r>
              <a:rPr sz="3000" spc="-10" dirty="0"/>
              <a:t>full- </a:t>
            </a:r>
            <a:r>
              <a:rPr sz="3000" dirty="0"/>
              <a:t>time</a:t>
            </a:r>
            <a:r>
              <a:rPr sz="3000" spc="-25" dirty="0"/>
              <a:t> </a:t>
            </a:r>
            <a:r>
              <a:rPr sz="3000" dirty="0"/>
              <a:t>employees,</a:t>
            </a:r>
            <a:r>
              <a:rPr sz="3000" spc="-30" dirty="0"/>
              <a:t> </a:t>
            </a:r>
            <a:r>
              <a:rPr sz="3000" dirty="0"/>
              <a:t>so</a:t>
            </a:r>
            <a:r>
              <a:rPr sz="3000" spc="-15" dirty="0"/>
              <a:t> </a:t>
            </a:r>
            <a:r>
              <a:rPr sz="3000" dirty="0"/>
              <a:t>we</a:t>
            </a:r>
            <a:r>
              <a:rPr sz="3000" spc="-25" dirty="0"/>
              <a:t> </a:t>
            </a:r>
            <a:r>
              <a:rPr sz="3000" dirty="0"/>
              <a:t>don’t</a:t>
            </a:r>
            <a:r>
              <a:rPr sz="3000" spc="-15" dirty="0"/>
              <a:t> </a:t>
            </a:r>
            <a:r>
              <a:rPr sz="3000" dirty="0"/>
              <a:t>have</a:t>
            </a:r>
            <a:r>
              <a:rPr sz="3000" spc="-30" dirty="0"/>
              <a:t> </a:t>
            </a:r>
            <a:r>
              <a:rPr sz="3000" dirty="0"/>
              <a:t>anything</a:t>
            </a:r>
            <a:r>
              <a:rPr sz="3000" spc="-30" dirty="0"/>
              <a:t> </a:t>
            </a:r>
            <a:r>
              <a:rPr sz="3000" dirty="0"/>
              <a:t>to</a:t>
            </a:r>
            <a:r>
              <a:rPr sz="3000" spc="-10" dirty="0"/>
              <a:t> </a:t>
            </a:r>
            <a:r>
              <a:rPr sz="3000" dirty="0"/>
              <a:t>worry</a:t>
            </a:r>
            <a:r>
              <a:rPr sz="3000" spc="-10" dirty="0"/>
              <a:t> about.</a:t>
            </a:r>
            <a:endParaRPr sz="3000" dirty="0"/>
          </a:p>
          <a:p>
            <a:pPr>
              <a:lnSpc>
                <a:spcPct val="100000"/>
              </a:lnSpc>
              <a:spcBef>
                <a:spcPts val="2795"/>
              </a:spcBef>
            </a:pPr>
            <a:r>
              <a:rPr sz="3000" b="1" i="1" spc="-10" dirty="0">
                <a:cs typeface="Arial"/>
              </a:rPr>
              <a:t>Right?</a:t>
            </a:r>
            <a:endParaRPr sz="3000" dirty="0">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Failure</a:t>
            </a:r>
            <a:r>
              <a:rPr spc="-85" dirty="0"/>
              <a:t> </a:t>
            </a:r>
            <a:r>
              <a:rPr dirty="0"/>
              <a:t>to</a:t>
            </a:r>
            <a:r>
              <a:rPr spc="-145" dirty="0"/>
              <a:t> </a:t>
            </a:r>
            <a:r>
              <a:rPr dirty="0"/>
              <a:t>Track</a:t>
            </a:r>
            <a:r>
              <a:rPr spc="-70" dirty="0"/>
              <a:t> </a:t>
            </a:r>
            <a:r>
              <a:rPr spc="-10" dirty="0"/>
              <a:t>Hours</a:t>
            </a:r>
          </a:p>
        </p:txBody>
      </p:sp>
      <p:sp>
        <p:nvSpPr>
          <p:cNvPr id="3" name="object 3"/>
          <p:cNvSpPr txBox="1"/>
          <p:nvPr/>
        </p:nvSpPr>
        <p:spPr>
          <a:xfrm>
            <a:off x="916939" y="1801919"/>
            <a:ext cx="9069070" cy="3213700"/>
          </a:xfrm>
          <a:prstGeom prst="rect">
            <a:avLst/>
          </a:prstGeom>
        </p:spPr>
        <p:txBody>
          <a:bodyPr vert="horz" wrap="square" lIns="0" tIns="55880" rIns="0" bIns="0" rtlCol="0">
            <a:spAutoFit/>
          </a:bodyPr>
          <a:lstStyle/>
          <a:p>
            <a:pPr marL="241300" indent="-228600">
              <a:lnSpc>
                <a:spcPct val="100000"/>
              </a:lnSpc>
              <a:spcBef>
                <a:spcPts val="440"/>
              </a:spcBef>
              <a:buFont typeface="Arial"/>
              <a:buChar char="•"/>
              <a:tabLst>
                <a:tab pos="241300" algn="l"/>
              </a:tabLst>
            </a:pPr>
            <a:r>
              <a:rPr sz="2800" dirty="0">
                <a:latin typeface="+mn-lt"/>
                <a:cs typeface="Calibri"/>
              </a:rPr>
              <a:t>How</a:t>
            </a:r>
            <a:r>
              <a:rPr sz="2800" spc="-60" dirty="0">
                <a:latin typeface="+mn-lt"/>
                <a:cs typeface="Calibri"/>
              </a:rPr>
              <a:t> </a:t>
            </a:r>
            <a:r>
              <a:rPr sz="2800" dirty="0">
                <a:latin typeface="+mn-lt"/>
                <a:cs typeface="Calibri"/>
              </a:rPr>
              <a:t>do</a:t>
            </a:r>
            <a:r>
              <a:rPr sz="2800" spc="-65" dirty="0">
                <a:latin typeface="+mn-lt"/>
                <a:cs typeface="Calibri"/>
              </a:rPr>
              <a:t> </a:t>
            </a:r>
            <a:r>
              <a:rPr sz="2800" dirty="0">
                <a:latin typeface="+mn-lt"/>
                <a:cs typeface="Calibri"/>
              </a:rPr>
              <a:t>you</a:t>
            </a:r>
            <a:r>
              <a:rPr sz="2800" spc="-60" dirty="0">
                <a:latin typeface="+mn-lt"/>
                <a:cs typeface="Calibri"/>
              </a:rPr>
              <a:t> </a:t>
            </a:r>
            <a:r>
              <a:rPr sz="2800" spc="-10" dirty="0">
                <a:latin typeface="+mn-lt"/>
                <a:cs typeface="Calibri"/>
              </a:rPr>
              <a:t>track:</a:t>
            </a:r>
            <a:endParaRPr sz="2800" dirty="0">
              <a:latin typeface="+mn-lt"/>
              <a:cs typeface="Calibri"/>
            </a:endParaRPr>
          </a:p>
          <a:p>
            <a:pPr marL="697230" lvl="1" indent="-227329">
              <a:lnSpc>
                <a:spcPct val="100000"/>
              </a:lnSpc>
              <a:spcBef>
                <a:spcPts val="275"/>
              </a:spcBef>
              <a:buFont typeface="Arial"/>
              <a:buChar char="•"/>
              <a:tabLst>
                <a:tab pos="697230" algn="l"/>
              </a:tabLst>
            </a:pPr>
            <a:r>
              <a:rPr sz="2800" dirty="0">
                <a:latin typeface="+mn-lt"/>
                <a:cs typeface="Calibri"/>
              </a:rPr>
              <a:t>Seasonal</a:t>
            </a:r>
            <a:r>
              <a:rPr sz="2800" spc="-45" dirty="0">
                <a:latin typeface="+mn-lt"/>
                <a:cs typeface="Calibri"/>
              </a:rPr>
              <a:t> </a:t>
            </a:r>
            <a:r>
              <a:rPr sz="2800" dirty="0">
                <a:latin typeface="+mn-lt"/>
                <a:cs typeface="Calibri"/>
              </a:rPr>
              <a:t>employees</a:t>
            </a:r>
            <a:r>
              <a:rPr sz="2800" spc="-45" dirty="0">
                <a:latin typeface="+mn-lt"/>
                <a:cs typeface="Calibri"/>
              </a:rPr>
              <a:t> </a:t>
            </a:r>
            <a:r>
              <a:rPr sz="2800" dirty="0">
                <a:latin typeface="+mn-lt"/>
                <a:cs typeface="Calibri"/>
              </a:rPr>
              <a:t>(work</a:t>
            </a:r>
            <a:r>
              <a:rPr sz="2800" spc="-50" dirty="0">
                <a:latin typeface="+mn-lt"/>
                <a:cs typeface="Calibri"/>
              </a:rPr>
              <a:t> </a:t>
            </a:r>
            <a:r>
              <a:rPr sz="2800" dirty="0">
                <a:latin typeface="+mn-lt"/>
                <a:cs typeface="Calibri"/>
              </a:rPr>
              <a:t>six</a:t>
            </a:r>
            <a:r>
              <a:rPr sz="2800" spc="-35" dirty="0">
                <a:latin typeface="+mn-lt"/>
                <a:cs typeface="Calibri"/>
              </a:rPr>
              <a:t> </a:t>
            </a:r>
            <a:r>
              <a:rPr sz="2800" dirty="0">
                <a:latin typeface="+mn-lt"/>
                <a:cs typeface="Calibri"/>
              </a:rPr>
              <a:t>months</a:t>
            </a:r>
            <a:r>
              <a:rPr sz="2800" spc="-35" dirty="0">
                <a:latin typeface="+mn-lt"/>
                <a:cs typeface="Calibri"/>
              </a:rPr>
              <a:t> </a:t>
            </a:r>
            <a:r>
              <a:rPr sz="2800" dirty="0">
                <a:latin typeface="+mn-lt"/>
                <a:cs typeface="Calibri"/>
              </a:rPr>
              <a:t>or</a:t>
            </a:r>
            <a:r>
              <a:rPr sz="2800" spc="-35" dirty="0">
                <a:latin typeface="+mn-lt"/>
                <a:cs typeface="Calibri"/>
              </a:rPr>
              <a:t> </a:t>
            </a:r>
            <a:r>
              <a:rPr sz="2800" dirty="0">
                <a:latin typeface="+mn-lt"/>
                <a:cs typeface="Calibri"/>
              </a:rPr>
              <a:t>less</a:t>
            </a:r>
            <a:r>
              <a:rPr sz="2800" spc="-45" dirty="0">
                <a:latin typeface="+mn-lt"/>
                <a:cs typeface="Calibri"/>
              </a:rPr>
              <a:t> </a:t>
            </a:r>
            <a:r>
              <a:rPr sz="2800" dirty="0">
                <a:latin typeface="+mn-lt"/>
                <a:cs typeface="Calibri"/>
              </a:rPr>
              <a:t>for</a:t>
            </a:r>
            <a:r>
              <a:rPr sz="2800" spc="-35" dirty="0">
                <a:latin typeface="+mn-lt"/>
                <a:cs typeface="Calibri"/>
              </a:rPr>
              <a:t> </a:t>
            </a:r>
            <a:r>
              <a:rPr sz="2800" dirty="0">
                <a:latin typeface="+mn-lt"/>
                <a:cs typeface="Calibri"/>
              </a:rPr>
              <a:t>a</a:t>
            </a:r>
            <a:r>
              <a:rPr sz="2800" spc="-20" dirty="0">
                <a:latin typeface="+mn-lt"/>
                <a:cs typeface="Calibri"/>
              </a:rPr>
              <a:t> </a:t>
            </a:r>
            <a:r>
              <a:rPr sz="2800" dirty="0">
                <a:latin typeface="+mn-lt"/>
                <a:cs typeface="Calibri"/>
              </a:rPr>
              <a:t>specific</a:t>
            </a:r>
            <a:r>
              <a:rPr sz="2800" spc="-40" dirty="0">
                <a:latin typeface="+mn-lt"/>
                <a:cs typeface="Calibri"/>
              </a:rPr>
              <a:t> </a:t>
            </a:r>
            <a:r>
              <a:rPr sz="2800" dirty="0">
                <a:latin typeface="+mn-lt"/>
                <a:cs typeface="Calibri"/>
              </a:rPr>
              <a:t>job</a:t>
            </a:r>
            <a:r>
              <a:rPr sz="2800" spc="-40" dirty="0">
                <a:latin typeface="+mn-lt"/>
                <a:cs typeface="Calibri"/>
              </a:rPr>
              <a:t> </a:t>
            </a:r>
            <a:r>
              <a:rPr sz="2800" spc="-10" dirty="0">
                <a:latin typeface="+mn-lt"/>
                <a:cs typeface="Calibri"/>
              </a:rPr>
              <a:t>duty)</a:t>
            </a:r>
            <a:endParaRPr sz="2800" dirty="0">
              <a:latin typeface="+mn-lt"/>
              <a:cs typeface="Calibri"/>
            </a:endParaRPr>
          </a:p>
          <a:p>
            <a:pPr marL="697230" lvl="1" indent="-227329">
              <a:lnSpc>
                <a:spcPct val="100000"/>
              </a:lnSpc>
              <a:spcBef>
                <a:spcPts val="195"/>
              </a:spcBef>
              <a:buFont typeface="Arial"/>
              <a:buChar char="•"/>
              <a:tabLst>
                <a:tab pos="697230" algn="l"/>
              </a:tabLst>
            </a:pPr>
            <a:r>
              <a:rPr sz="2800" dirty="0">
                <a:latin typeface="+mn-lt"/>
                <a:cs typeface="Calibri"/>
              </a:rPr>
              <a:t>Stipend</a:t>
            </a:r>
            <a:r>
              <a:rPr sz="2800" spc="-50" dirty="0">
                <a:latin typeface="+mn-lt"/>
                <a:cs typeface="Calibri"/>
              </a:rPr>
              <a:t> </a:t>
            </a:r>
            <a:r>
              <a:rPr sz="2800" dirty="0">
                <a:latin typeface="+mn-lt"/>
                <a:cs typeface="Calibri"/>
              </a:rPr>
              <a:t>paid</a:t>
            </a:r>
            <a:r>
              <a:rPr sz="2800" spc="-60" dirty="0">
                <a:latin typeface="+mn-lt"/>
                <a:cs typeface="Calibri"/>
              </a:rPr>
              <a:t> </a:t>
            </a:r>
            <a:r>
              <a:rPr sz="2800" spc="-10" dirty="0">
                <a:latin typeface="+mn-lt"/>
                <a:cs typeface="Calibri"/>
              </a:rPr>
              <a:t>employees</a:t>
            </a:r>
            <a:endParaRPr sz="2800" dirty="0">
              <a:latin typeface="+mn-lt"/>
              <a:cs typeface="Calibri"/>
            </a:endParaRPr>
          </a:p>
          <a:p>
            <a:pPr marL="697230" lvl="1" indent="-227329">
              <a:lnSpc>
                <a:spcPct val="100000"/>
              </a:lnSpc>
              <a:spcBef>
                <a:spcPts val="204"/>
              </a:spcBef>
              <a:buFont typeface="Arial"/>
              <a:buChar char="•"/>
              <a:tabLst>
                <a:tab pos="697230" algn="l"/>
              </a:tabLst>
            </a:pPr>
            <a:r>
              <a:rPr sz="2800" dirty="0">
                <a:latin typeface="+mn-lt"/>
                <a:cs typeface="Calibri"/>
              </a:rPr>
              <a:t>Employees</a:t>
            </a:r>
            <a:r>
              <a:rPr sz="2800" spc="-55" dirty="0">
                <a:latin typeface="+mn-lt"/>
                <a:cs typeface="Calibri"/>
              </a:rPr>
              <a:t> </a:t>
            </a:r>
            <a:r>
              <a:rPr sz="2800" dirty="0">
                <a:latin typeface="+mn-lt"/>
                <a:cs typeface="Calibri"/>
              </a:rPr>
              <a:t>that</a:t>
            </a:r>
            <a:r>
              <a:rPr sz="2800" spc="-50" dirty="0">
                <a:latin typeface="+mn-lt"/>
                <a:cs typeface="Calibri"/>
              </a:rPr>
              <a:t> </a:t>
            </a:r>
            <a:r>
              <a:rPr sz="2800" dirty="0">
                <a:latin typeface="+mn-lt"/>
                <a:cs typeface="Calibri"/>
              </a:rPr>
              <a:t>work</a:t>
            </a:r>
            <a:r>
              <a:rPr sz="2800" spc="-55" dirty="0">
                <a:latin typeface="+mn-lt"/>
                <a:cs typeface="Calibri"/>
              </a:rPr>
              <a:t> </a:t>
            </a:r>
            <a:r>
              <a:rPr sz="2800" dirty="0">
                <a:latin typeface="+mn-lt"/>
                <a:cs typeface="Calibri"/>
              </a:rPr>
              <a:t>multiple</a:t>
            </a:r>
            <a:r>
              <a:rPr sz="2800" spc="-40" dirty="0">
                <a:latin typeface="+mn-lt"/>
                <a:cs typeface="Calibri"/>
              </a:rPr>
              <a:t> </a:t>
            </a:r>
            <a:r>
              <a:rPr sz="2800" spc="-10" dirty="0">
                <a:latin typeface="+mn-lt"/>
                <a:cs typeface="Calibri"/>
              </a:rPr>
              <a:t>positions</a:t>
            </a:r>
            <a:endParaRPr sz="2800" dirty="0">
              <a:latin typeface="+mn-lt"/>
              <a:cs typeface="Calibri"/>
            </a:endParaRPr>
          </a:p>
          <a:p>
            <a:pPr marL="697230" lvl="1" indent="-227329">
              <a:lnSpc>
                <a:spcPct val="100000"/>
              </a:lnSpc>
              <a:spcBef>
                <a:spcPts val="204"/>
              </a:spcBef>
              <a:buFont typeface="Arial"/>
              <a:buChar char="•"/>
              <a:tabLst>
                <a:tab pos="697230" algn="l"/>
              </a:tabLst>
            </a:pPr>
            <a:r>
              <a:rPr sz="2800" dirty="0">
                <a:latin typeface="+mn-lt"/>
                <a:cs typeface="Calibri"/>
              </a:rPr>
              <a:t>Employees</a:t>
            </a:r>
            <a:r>
              <a:rPr sz="2800" spc="-70" dirty="0">
                <a:latin typeface="+mn-lt"/>
                <a:cs typeface="Calibri"/>
              </a:rPr>
              <a:t> </a:t>
            </a:r>
            <a:r>
              <a:rPr sz="2800" dirty="0">
                <a:latin typeface="+mn-lt"/>
                <a:cs typeface="Calibri"/>
              </a:rPr>
              <a:t>that</a:t>
            </a:r>
            <a:r>
              <a:rPr sz="2800" spc="-60" dirty="0">
                <a:latin typeface="+mn-lt"/>
                <a:cs typeface="Calibri"/>
              </a:rPr>
              <a:t> </a:t>
            </a:r>
            <a:r>
              <a:rPr sz="2800" dirty="0">
                <a:latin typeface="+mn-lt"/>
                <a:cs typeface="Calibri"/>
              </a:rPr>
              <a:t>change</a:t>
            </a:r>
            <a:r>
              <a:rPr sz="2800" spc="-60" dirty="0">
                <a:latin typeface="+mn-lt"/>
                <a:cs typeface="Calibri"/>
              </a:rPr>
              <a:t> </a:t>
            </a:r>
            <a:r>
              <a:rPr sz="2800" dirty="0">
                <a:latin typeface="+mn-lt"/>
                <a:cs typeface="Calibri"/>
              </a:rPr>
              <a:t>from</a:t>
            </a:r>
            <a:r>
              <a:rPr sz="2800" spc="-45" dirty="0">
                <a:latin typeface="+mn-lt"/>
                <a:cs typeface="Calibri"/>
              </a:rPr>
              <a:t> </a:t>
            </a:r>
            <a:r>
              <a:rPr sz="2800" dirty="0">
                <a:latin typeface="+mn-lt"/>
                <a:cs typeface="Calibri"/>
              </a:rPr>
              <a:t>FT</a:t>
            </a:r>
            <a:r>
              <a:rPr sz="2800" spc="-60" dirty="0">
                <a:latin typeface="+mn-lt"/>
                <a:cs typeface="Calibri"/>
              </a:rPr>
              <a:t> </a:t>
            </a:r>
            <a:r>
              <a:rPr sz="2800" dirty="0">
                <a:latin typeface="+mn-lt"/>
                <a:cs typeface="Calibri"/>
              </a:rPr>
              <a:t>to</a:t>
            </a:r>
            <a:r>
              <a:rPr sz="2800" spc="-55" dirty="0">
                <a:latin typeface="+mn-lt"/>
                <a:cs typeface="Calibri"/>
              </a:rPr>
              <a:t> </a:t>
            </a:r>
            <a:r>
              <a:rPr sz="2800" spc="-20" dirty="0">
                <a:latin typeface="+mn-lt"/>
                <a:cs typeface="Calibri"/>
              </a:rPr>
              <a:t>PT/PT</a:t>
            </a:r>
            <a:r>
              <a:rPr sz="2800" spc="-40" dirty="0">
                <a:latin typeface="+mn-lt"/>
                <a:cs typeface="Calibri"/>
              </a:rPr>
              <a:t> </a:t>
            </a:r>
            <a:r>
              <a:rPr sz="2800" dirty="0">
                <a:latin typeface="+mn-lt"/>
                <a:cs typeface="Calibri"/>
              </a:rPr>
              <a:t>to</a:t>
            </a:r>
            <a:r>
              <a:rPr sz="2800" spc="-70" dirty="0">
                <a:latin typeface="+mn-lt"/>
                <a:cs typeface="Calibri"/>
              </a:rPr>
              <a:t> </a:t>
            </a:r>
            <a:r>
              <a:rPr sz="2800" spc="-25" dirty="0">
                <a:latin typeface="+mn-lt"/>
                <a:cs typeface="Calibri"/>
              </a:rPr>
              <a:t>FT</a:t>
            </a:r>
            <a:endParaRPr sz="2800" dirty="0">
              <a:latin typeface="+mn-lt"/>
              <a:cs typeface="Calibri"/>
            </a:endParaRPr>
          </a:p>
          <a:p>
            <a:pPr marL="1154430" lvl="2" indent="-227329">
              <a:lnSpc>
                <a:spcPct val="100000"/>
              </a:lnSpc>
              <a:spcBef>
                <a:spcPts val="204"/>
              </a:spcBef>
              <a:buFont typeface="Arial"/>
              <a:buChar char="•"/>
              <a:tabLst>
                <a:tab pos="1154430" algn="l"/>
              </a:tabLst>
            </a:pPr>
            <a:r>
              <a:rPr sz="2800" dirty="0">
                <a:latin typeface="+mn-lt"/>
                <a:cs typeface="Calibri"/>
              </a:rPr>
              <a:t>Breaks</a:t>
            </a:r>
            <a:r>
              <a:rPr sz="2800" spc="-75" dirty="0">
                <a:latin typeface="+mn-lt"/>
                <a:cs typeface="Calibri"/>
              </a:rPr>
              <a:t> </a:t>
            </a:r>
            <a:r>
              <a:rPr sz="2800" dirty="0">
                <a:latin typeface="+mn-lt"/>
                <a:cs typeface="Calibri"/>
              </a:rPr>
              <a:t>in</a:t>
            </a:r>
            <a:r>
              <a:rPr sz="2800" spc="-60" dirty="0">
                <a:latin typeface="+mn-lt"/>
                <a:cs typeface="Calibri"/>
              </a:rPr>
              <a:t> </a:t>
            </a:r>
            <a:r>
              <a:rPr sz="2800" spc="-10" dirty="0">
                <a:latin typeface="+mn-lt"/>
                <a:cs typeface="Calibri"/>
              </a:rPr>
              <a:t>service</a:t>
            </a:r>
            <a:endParaRPr sz="2800" dirty="0">
              <a:latin typeface="+mn-lt"/>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31012"/>
            <a:ext cx="5528945" cy="697230"/>
          </a:xfrm>
          <a:prstGeom prst="rect">
            <a:avLst/>
          </a:prstGeom>
        </p:spPr>
        <p:txBody>
          <a:bodyPr vert="horz" wrap="square" lIns="0" tIns="13335" rIns="0" bIns="0" rtlCol="0">
            <a:spAutoFit/>
          </a:bodyPr>
          <a:lstStyle/>
          <a:p>
            <a:pPr marL="12700">
              <a:lnSpc>
                <a:spcPct val="100000"/>
              </a:lnSpc>
              <a:spcBef>
                <a:spcPts val="105"/>
              </a:spcBef>
            </a:pPr>
            <a:r>
              <a:rPr dirty="0"/>
              <a:t>Failure</a:t>
            </a:r>
            <a:r>
              <a:rPr spc="-85" dirty="0"/>
              <a:t> </a:t>
            </a:r>
            <a:r>
              <a:rPr dirty="0"/>
              <a:t>to</a:t>
            </a:r>
            <a:r>
              <a:rPr spc="-145" dirty="0"/>
              <a:t> </a:t>
            </a:r>
            <a:r>
              <a:rPr dirty="0"/>
              <a:t>Track</a:t>
            </a:r>
            <a:r>
              <a:rPr spc="-70" dirty="0"/>
              <a:t> </a:t>
            </a:r>
            <a:r>
              <a:rPr spc="-10" dirty="0"/>
              <a:t>Hours</a:t>
            </a:r>
          </a:p>
        </p:txBody>
      </p:sp>
      <p:graphicFrame>
        <p:nvGraphicFramePr>
          <p:cNvPr id="3" name="object 3"/>
          <p:cNvGraphicFramePr>
            <a:graphicFrameLocks noGrp="1"/>
          </p:cNvGraphicFramePr>
          <p:nvPr>
            <p:extLst>
              <p:ext uri="{D42A27DB-BD31-4B8C-83A1-F6EECF244321}">
                <p14:modId xmlns:p14="http://schemas.microsoft.com/office/powerpoint/2010/main" val="2444574524"/>
              </p:ext>
            </p:extLst>
          </p:nvPr>
        </p:nvGraphicFramePr>
        <p:xfrm>
          <a:off x="4267200" y="1600200"/>
          <a:ext cx="3019425" cy="5093335"/>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596900">
                <a:tc>
                  <a:txBody>
                    <a:bodyPr/>
                    <a:lstStyle/>
                    <a:p>
                      <a:pPr>
                        <a:lnSpc>
                          <a:spcPct val="100000"/>
                        </a:lnSpc>
                        <a:spcBef>
                          <a:spcPts val="459"/>
                        </a:spcBef>
                      </a:pPr>
                      <a:endParaRPr sz="1750" dirty="0">
                        <a:latin typeface="+mn-lt"/>
                        <a:cs typeface="Times New Roman"/>
                      </a:endParaRPr>
                    </a:p>
                    <a:p>
                      <a:pPr marL="34925">
                        <a:lnSpc>
                          <a:spcPct val="100000"/>
                        </a:lnSpc>
                      </a:pPr>
                      <a:r>
                        <a:rPr sz="1750" b="1" spc="-10" dirty="0">
                          <a:latin typeface="+mn-lt"/>
                          <a:cs typeface="Calibri"/>
                        </a:rPr>
                        <a:t>Month</a:t>
                      </a:r>
                      <a:endParaRPr sz="1750" dirty="0">
                        <a:latin typeface="+mn-lt"/>
                        <a:cs typeface="Calibri"/>
                      </a:endParaRPr>
                    </a:p>
                  </a:txBody>
                  <a:tcPr marL="0" marR="0" marT="58419" marB="0">
                    <a:lnL w="19050">
                      <a:solidFill>
                        <a:srgbClr val="D3D3D3"/>
                      </a:solidFill>
                      <a:prstDash val="solid"/>
                    </a:lnL>
                    <a:lnR w="19050">
                      <a:solidFill>
                        <a:srgbClr val="D3D3D3"/>
                      </a:solidFill>
                      <a:prstDash val="solid"/>
                    </a:lnR>
                    <a:lnT w="19050">
                      <a:solidFill>
                        <a:srgbClr val="D3D3D3"/>
                      </a:solidFill>
                      <a:prstDash val="solid"/>
                    </a:lnT>
                  </a:tcPr>
                </a:tc>
                <a:tc>
                  <a:txBody>
                    <a:bodyPr/>
                    <a:lstStyle/>
                    <a:p>
                      <a:pPr marL="333375">
                        <a:lnSpc>
                          <a:spcPct val="100000"/>
                        </a:lnSpc>
                        <a:spcBef>
                          <a:spcPts val="90"/>
                        </a:spcBef>
                      </a:pPr>
                      <a:r>
                        <a:rPr sz="1750" b="1" spc="-10" dirty="0">
                          <a:latin typeface="+mn-lt"/>
                          <a:cs typeface="Calibri"/>
                        </a:rPr>
                        <a:t>Hours</a:t>
                      </a:r>
                      <a:endParaRPr sz="1750">
                        <a:latin typeface="+mn-lt"/>
                        <a:cs typeface="Calibri"/>
                      </a:endParaRPr>
                    </a:p>
                    <a:p>
                      <a:pPr marL="233679">
                        <a:lnSpc>
                          <a:spcPct val="100000"/>
                        </a:lnSpc>
                        <a:spcBef>
                          <a:spcPts val="285"/>
                        </a:spcBef>
                      </a:pPr>
                      <a:r>
                        <a:rPr sz="1750" b="1" spc="-10" dirty="0">
                          <a:latin typeface="+mn-lt"/>
                          <a:cs typeface="Calibri"/>
                        </a:rPr>
                        <a:t>Worked</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D3D3D3"/>
                      </a:solidFill>
                      <a:prstDash val="solid"/>
                    </a:lnT>
                  </a:tcPr>
                </a:tc>
                <a:extLst>
                  <a:ext uri="{0D108BD9-81ED-4DB2-BD59-A6C34878D82A}">
                    <a16:rowId xmlns:a16="http://schemas.microsoft.com/office/drawing/2014/main" val="10000"/>
                  </a:ext>
                </a:extLst>
              </a:tr>
              <a:tr h="1526540">
                <a:tc gridSpan="2">
                  <a:txBody>
                    <a:bodyPr/>
                    <a:lstStyle/>
                    <a:p>
                      <a:pPr marL="34925">
                        <a:lnSpc>
                          <a:spcPct val="100000"/>
                        </a:lnSpc>
                        <a:spcBef>
                          <a:spcPts val="150"/>
                        </a:spcBef>
                        <a:tabLst>
                          <a:tab pos="2615565" algn="l"/>
                        </a:tabLst>
                      </a:pPr>
                      <a:r>
                        <a:rPr sz="1750" spc="-25" dirty="0">
                          <a:latin typeface="+mn-lt"/>
                          <a:cs typeface="Calibri"/>
                        </a:rPr>
                        <a:t>May</a:t>
                      </a:r>
                      <a:r>
                        <a:rPr sz="1750" dirty="0">
                          <a:latin typeface="+mn-lt"/>
                          <a:cs typeface="Calibri"/>
                        </a:rPr>
                        <a:t>	</a:t>
                      </a:r>
                      <a:r>
                        <a:rPr sz="1750" b="1" spc="-25" dirty="0">
                          <a:latin typeface="+mn-lt"/>
                          <a:cs typeface="Calibri"/>
                        </a:rPr>
                        <a:t>173</a:t>
                      </a:r>
                      <a:endParaRPr sz="1750" dirty="0">
                        <a:latin typeface="+mn-lt"/>
                        <a:cs typeface="Calibri"/>
                      </a:endParaRPr>
                    </a:p>
                    <a:p>
                      <a:pPr marL="34925">
                        <a:lnSpc>
                          <a:spcPct val="100000"/>
                        </a:lnSpc>
                        <a:spcBef>
                          <a:spcPts val="285"/>
                        </a:spcBef>
                        <a:tabLst>
                          <a:tab pos="2615565" algn="l"/>
                        </a:tabLst>
                      </a:pPr>
                      <a:r>
                        <a:rPr sz="1750" spc="-20" dirty="0">
                          <a:latin typeface="+mn-lt"/>
                          <a:cs typeface="Calibri"/>
                        </a:rPr>
                        <a:t>June</a:t>
                      </a:r>
                      <a:r>
                        <a:rPr sz="1750" dirty="0">
                          <a:latin typeface="+mn-lt"/>
                          <a:cs typeface="Calibri"/>
                        </a:rPr>
                        <a:t>	</a:t>
                      </a:r>
                      <a:r>
                        <a:rPr sz="1750" b="1" spc="-25" dirty="0">
                          <a:latin typeface="+mn-lt"/>
                          <a:cs typeface="Calibri"/>
                        </a:rPr>
                        <a:t>180</a:t>
                      </a:r>
                      <a:endParaRPr sz="1750" dirty="0">
                        <a:latin typeface="+mn-lt"/>
                        <a:cs typeface="Calibri"/>
                      </a:endParaRPr>
                    </a:p>
                    <a:p>
                      <a:pPr marL="34925">
                        <a:lnSpc>
                          <a:spcPct val="100000"/>
                        </a:lnSpc>
                        <a:spcBef>
                          <a:spcPts val="280"/>
                        </a:spcBef>
                        <a:tabLst>
                          <a:tab pos="2615565" algn="l"/>
                        </a:tabLst>
                      </a:pPr>
                      <a:r>
                        <a:rPr sz="1750" spc="-20" dirty="0">
                          <a:latin typeface="+mn-lt"/>
                          <a:cs typeface="Calibri"/>
                        </a:rPr>
                        <a:t>July</a:t>
                      </a:r>
                      <a:r>
                        <a:rPr sz="1750" dirty="0">
                          <a:latin typeface="+mn-lt"/>
                          <a:cs typeface="Calibri"/>
                        </a:rPr>
                        <a:t>	</a:t>
                      </a:r>
                      <a:r>
                        <a:rPr sz="1750" b="1" spc="-25" dirty="0">
                          <a:latin typeface="+mn-lt"/>
                          <a:cs typeface="Calibri"/>
                        </a:rPr>
                        <a:t>190</a:t>
                      </a:r>
                      <a:endParaRPr sz="1750" dirty="0">
                        <a:latin typeface="+mn-lt"/>
                        <a:cs typeface="Calibri"/>
                      </a:endParaRPr>
                    </a:p>
                    <a:p>
                      <a:pPr marL="34925">
                        <a:lnSpc>
                          <a:spcPct val="100000"/>
                        </a:lnSpc>
                        <a:spcBef>
                          <a:spcPts val="284"/>
                        </a:spcBef>
                        <a:tabLst>
                          <a:tab pos="2615565" algn="l"/>
                        </a:tabLst>
                      </a:pPr>
                      <a:r>
                        <a:rPr sz="1750" spc="-10" dirty="0">
                          <a:latin typeface="+mn-lt"/>
                          <a:cs typeface="Calibri"/>
                        </a:rPr>
                        <a:t>August</a:t>
                      </a:r>
                      <a:r>
                        <a:rPr sz="1750" dirty="0">
                          <a:latin typeface="+mn-lt"/>
                          <a:cs typeface="Calibri"/>
                        </a:rPr>
                        <a:t>	</a:t>
                      </a:r>
                      <a:r>
                        <a:rPr sz="1750" b="1" spc="-25" dirty="0">
                          <a:latin typeface="+mn-lt"/>
                          <a:cs typeface="Calibri"/>
                        </a:rPr>
                        <a:t>185</a:t>
                      </a:r>
                      <a:endParaRPr sz="1750" dirty="0">
                        <a:latin typeface="+mn-lt"/>
                        <a:cs typeface="Calibri"/>
                      </a:endParaRPr>
                    </a:p>
                    <a:p>
                      <a:pPr marL="34925">
                        <a:lnSpc>
                          <a:spcPct val="100000"/>
                        </a:lnSpc>
                        <a:spcBef>
                          <a:spcPts val="280"/>
                        </a:spcBef>
                        <a:tabLst>
                          <a:tab pos="2615565" algn="l"/>
                        </a:tabLst>
                      </a:pPr>
                      <a:r>
                        <a:rPr sz="1750" spc="-10" dirty="0">
                          <a:latin typeface="+mn-lt"/>
                          <a:cs typeface="Calibri"/>
                        </a:rPr>
                        <a:t>September</a:t>
                      </a:r>
                      <a:r>
                        <a:rPr sz="1750" dirty="0">
                          <a:latin typeface="+mn-lt"/>
                          <a:cs typeface="Calibri"/>
                        </a:rPr>
                        <a:t>	</a:t>
                      </a:r>
                      <a:r>
                        <a:rPr sz="1750" b="1" spc="-25" dirty="0">
                          <a:latin typeface="+mn-lt"/>
                          <a:cs typeface="Calibri"/>
                        </a:rPr>
                        <a:t>180</a:t>
                      </a:r>
                      <a:endParaRPr sz="1750" dirty="0">
                        <a:latin typeface="+mn-lt"/>
                        <a:cs typeface="Calibri"/>
                      </a:endParaRPr>
                    </a:p>
                  </a:txBody>
                  <a:tcPr marL="0" marR="0" marT="19050" marB="0">
                    <a:solidFill>
                      <a:srgbClr val="FFFF00"/>
                    </a:solidFill>
                  </a:tcPr>
                </a:tc>
                <a:tc hMerge="1">
                  <a:txBody>
                    <a:bodyPr/>
                    <a:lstStyle/>
                    <a:p>
                      <a:endParaRPr/>
                    </a:p>
                  </a:txBody>
                  <a:tcPr marL="0" marR="0" marT="0" marB="0"/>
                </a:tc>
                <a:extLst>
                  <a:ext uri="{0D108BD9-81ED-4DB2-BD59-A6C34878D82A}">
                    <a16:rowId xmlns:a16="http://schemas.microsoft.com/office/drawing/2014/main" val="10001"/>
                  </a:ext>
                </a:extLst>
              </a:tr>
              <a:tr h="294640">
                <a:tc>
                  <a:txBody>
                    <a:bodyPr/>
                    <a:lstStyle/>
                    <a:p>
                      <a:pPr marL="34925">
                        <a:lnSpc>
                          <a:spcPct val="100000"/>
                        </a:lnSpc>
                        <a:spcBef>
                          <a:spcPts val="30"/>
                        </a:spcBef>
                      </a:pPr>
                      <a:r>
                        <a:rPr sz="1750" spc="-10" dirty="0">
                          <a:latin typeface="+mn-lt"/>
                          <a:cs typeface="Calibri"/>
                        </a:rPr>
                        <a:t>October</a:t>
                      </a:r>
                      <a:endParaRPr sz="1750" dirty="0">
                        <a:latin typeface="+mn-lt"/>
                        <a:cs typeface="Calibri"/>
                      </a:endParaRPr>
                    </a:p>
                  </a:txBody>
                  <a:tcPr marL="0" marR="0" marT="3810" marB="0">
                    <a:lnL w="19050">
                      <a:solidFill>
                        <a:srgbClr val="D3D3D3"/>
                      </a:solidFill>
                      <a:prstDash val="solid"/>
                    </a:lnL>
                    <a:lnR w="19050">
                      <a:solidFill>
                        <a:srgbClr val="D3D3D3"/>
                      </a:solidFill>
                      <a:prstDash val="solid"/>
                    </a:lnR>
                    <a:lnB w="19050">
                      <a:solidFill>
                        <a:srgbClr val="D3D3D3"/>
                      </a:solidFill>
                      <a:prstDash val="solid"/>
                    </a:lnB>
                  </a:tcPr>
                </a:tc>
                <a:tc>
                  <a:txBody>
                    <a:bodyPr/>
                    <a:lstStyle/>
                    <a:p>
                      <a:pPr marR="98425" algn="r">
                        <a:lnSpc>
                          <a:spcPct val="100000"/>
                        </a:lnSpc>
                        <a:spcBef>
                          <a:spcPts val="30"/>
                        </a:spcBef>
                      </a:pPr>
                      <a:r>
                        <a:rPr sz="1750" spc="-25" dirty="0">
                          <a:latin typeface="+mn-lt"/>
                          <a:cs typeface="Calibri"/>
                        </a:rPr>
                        <a:t>87</a:t>
                      </a:r>
                      <a:endParaRPr sz="1750">
                        <a:latin typeface="+mn-lt"/>
                        <a:cs typeface="Calibri"/>
                      </a:endParaRPr>
                    </a:p>
                  </a:txBody>
                  <a:tcPr marL="0" marR="0" marT="3810" marB="0">
                    <a:lnL w="19050">
                      <a:solidFill>
                        <a:srgbClr val="D3D3D3"/>
                      </a:solidFill>
                      <a:prstDash val="solid"/>
                    </a:lnL>
                    <a:lnR w="19050">
                      <a:solidFill>
                        <a:srgbClr val="D3D3D3"/>
                      </a:solidFill>
                      <a:prstDash val="solid"/>
                    </a:lnR>
                    <a:lnB w="19050">
                      <a:solidFill>
                        <a:srgbClr val="D3D3D3"/>
                      </a:solidFill>
                      <a:prstDash val="solid"/>
                    </a:lnB>
                  </a:tcPr>
                </a:tc>
                <a:extLst>
                  <a:ext uri="{0D108BD9-81ED-4DB2-BD59-A6C34878D82A}">
                    <a16:rowId xmlns:a16="http://schemas.microsoft.com/office/drawing/2014/main" val="10002"/>
                  </a:ext>
                </a:extLst>
              </a:tr>
              <a:tr h="302260">
                <a:tc>
                  <a:txBody>
                    <a:bodyPr/>
                    <a:lstStyle/>
                    <a:p>
                      <a:pPr marL="34925">
                        <a:lnSpc>
                          <a:spcPct val="100000"/>
                        </a:lnSpc>
                        <a:spcBef>
                          <a:spcPts val="90"/>
                        </a:spcBef>
                      </a:pPr>
                      <a:r>
                        <a:rPr sz="1750" spc="-10" dirty="0">
                          <a:latin typeface="+mn-lt"/>
                          <a:cs typeface="Calibri"/>
                        </a:rPr>
                        <a:t>November</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tc>
                  <a:txBody>
                    <a:bodyPr/>
                    <a:lstStyle/>
                    <a:p>
                      <a:pPr marR="98425" algn="r">
                        <a:lnSpc>
                          <a:spcPct val="100000"/>
                        </a:lnSpc>
                        <a:spcBef>
                          <a:spcPts val="90"/>
                        </a:spcBef>
                      </a:pPr>
                      <a:r>
                        <a:rPr sz="1750" spc="-25" dirty="0">
                          <a:latin typeface="+mn-lt"/>
                          <a:cs typeface="Calibri"/>
                        </a:rPr>
                        <a:t>87</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extLst>
                  <a:ext uri="{0D108BD9-81ED-4DB2-BD59-A6C34878D82A}">
                    <a16:rowId xmlns:a16="http://schemas.microsoft.com/office/drawing/2014/main" val="10003"/>
                  </a:ext>
                </a:extLst>
              </a:tr>
              <a:tr h="302260">
                <a:tc>
                  <a:txBody>
                    <a:bodyPr/>
                    <a:lstStyle/>
                    <a:p>
                      <a:pPr marL="34925">
                        <a:lnSpc>
                          <a:spcPct val="100000"/>
                        </a:lnSpc>
                        <a:spcBef>
                          <a:spcPts val="95"/>
                        </a:spcBef>
                      </a:pPr>
                      <a:r>
                        <a:rPr sz="1750" spc="-10" dirty="0">
                          <a:latin typeface="+mn-lt"/>
                          <a:cs typeface="Calibri"/>
                        </a:rPr>
                        <a:t>December</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tc>
                  <a:txBody>
                    <a:bodyPr/>
                    <a:lstStyle/>
                    <a:p>
                      <a:pPr marR="98425" algn="r">
                        <a:lnSpc>
                          <a:spcPct val="100000"/>
                        </a:lnSpc>
                        <a:spcBef>
                          <a:spcPts val="95"/>
                        </a:spcBef>
                      </a:pPr>
                      <a:r>
                        <a:rPr sz="1750" spc="-25" dirty="0">
                          <a:latin typeface="+mn-lt"/>
                          <a:cs typeface="Calibri"/>
                        </a:rPr>
                        <a:t>103</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extLst>
                  <a:ext uri="{0D108BD9-81ED-4DB2-BD59-A6C34878D82A}">
                    <a16:rowId xmlns:a16="http://schemas.microsoft.com/office/drawing/2014/main" val="10004"/>
                  </a:ext>
                </a:extLst>
              </a:tr>
              <a:tr h="301625">
                <a:tc>
                  <a:txBody>
                    <a:bodyPr/>
                    <a:lstStyle/>
                    <a:p>
                      <a:pPr marL="34925">
                        <a:lnSpc>
                          <a:spcPct val="100000"/>
                        </a:lnSpc>
                        <a:spcBef>
                          <a:spcPts val="95"/>
                        </a:spcBef>
                      </a:pPr>
                      <a:r>
                        <a:rPr sz="1750" spc="-10" dirty="0">
                          <a:latin typeface="+mn-lt"/>
                          <a:cs typeface="Calibri"/>
                        </a:rPr>
                        <a:t>Janualry</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tc>
                  <a:txBody>
                    <a:bodyPr/>
                    <a:lstStyle/>
                    <a:p>
                      <a:pPr marR="98425" algn="r">
                        <a:lnSpc>
                          <a:spcPct val="100000"/>
                        </a:lnSpc>
                        <a:spcBef>
                          <a:spcPts val="95"/>
                        </a:spcBef>
                      </a:pPr>
                      <a:r>
                        <a:rPr sz="1750" spc="-25" dirty="0">
                          <a:latin typeface="+mn-lt"/>
                          <a:cs typeface="Calibri"/>
                        </a:rPr>
                        <a:t>87</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extLst>
                  <a:ext uri="{0D108BD9-81ED-4DB2-BD59-A6C34878D82A}">
                    <a16:rowId xmlns:a16="http://schemas.microsoft.com/office/drawing/2014/main" val="10005"/>
                  </a:ext>
                </a:extLst>
              </a:tr>
              <a:tr h="302260">
                <a:tc>
                  <a:txBody>
                    <a:bodyPr/>
                    <a:lstStyle/>
                    <a:p>
                      <a:pPr marL="34925">
                        <a:lnSpc>
                          <a:spcPct val="100000"/>
                        </a:lnSpc>
                        <a:spcBef>
                          <a:spcPts val="95"/>
                        </a:spcBef>
                      </a:pPr>
                      <a:r>
                        <a:rPr sz="1750" spc="-10" dirty="0">
                          <a:latin typeface="+mn-lt"/>
                          <a:cs typeface="Calibri"/>
                        </a:rPr>
                        <a:t>February</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tc>
                  <a:txBody>
                    <a:bodyPr/>
                    <a:lstStyle/>
                    <a:p>
                      <a:pPr marR="98425" algn="r">
                        <a:lnSpc>
                          <a:spcPct val="100000"/>
                        </a:lnSpc>
                        <a:spcBef>
                          <a:spcPts val="95"/>
                        </a:spcBef>
                      </a:pPr>
                      <a:r>
                        <a:rPr sz="1750" spc="-25" dirty="0">
                          <a:latin typeface="+mn-lt"/>
                          <a:cs typeface="Calibri"/>
                        </a:rPr>
                        <a:t>103</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extLst>
                  <a:ext uri="{0D108BD9-81ED-4DB2-BD59-A6C34878D82A}">
                    <a16:rowId xmlns:a16="http://schemas.microsoft.com/office/drawing/2014/main" val="10006"/>
                  </a:ext>
                </a:extLst>
              </a:tr>
              <a:tr h="302260">
                <a:tc>
                  <a:txBody>
                    <a:bodyPr/>
                    <a:lstStyle/>
                    <a:p>
                      <a:pPr marL="34925">
                        <a:lnSpc>
                          <a:spcPct val="100000"/>
                        </a:lnSpc>
                        <a:spcBef>
                          <a:spcPts val="95"/>
                        </a:spcBef>
                      </a:pPr>
                      <a:r>
                        <a:rPr sz="1750" spc="-10" dirty="0">
                          <a:latin typeface="+mn-lt"/>
                          <a:cs typeface="Calibri"/>
                        </a:rPr>
                        <a:t>March</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tc>
                  <a:txBody>
                    <a:bodyPr/>
                    <a:lstStyle/>
                    <a:p>
                      <a:pPr marR="98425" algn="r">
                        <a:lnSpc>
                          <a:spcPct val="100000"/>
                        </a:lnSpc>
                        <a:spcBef>
                          <a:spcPts val="95"/>
                        </a:spcBef>
                      </a:pPr>
                      <a:r>
                        <a:rPr sz="1750" spc="-25" dirty="0">
                          <a:latin typeface="+mn-lt"/>
                          <a:cs typeface="Calibri"/>
                        </a:rPr>
                        <a:t>87</a:t>
                      </a:r>
                      <a:endParaRPr sz="1750">
                        <a:latin typeface="+mn-lt"/>
                        <a:cs typeface="Calibri"/>
                      </a:endParaRPr>
                    </a:p>
                  </a:txBody>
                  <a:tcPr marL="0" marR="0" marT="12065" marB="0">
                    <a:lnL w="19050">
                      <a:solidFill>
                        <a:srgbClr val="D3D3D3"/>
                      </a:solidFill>
                      <a:prstDash val="solid"/>
                    </a:lnL>
                    <a:lnR w="19050">
                      <a:solidFill>
                        <a:srgbClr val="D3D3D3"/>
                      </a:solidFill>
                      <a:prstDash val="solid"/>
                    </a:lnR>
                    <a:lnT w="19050">
                      <a:solidFill>
                        <a:srgbClr val="D3D3D3"/>
                      </a:solidFill>
                      <a:prstDash val="solid"/>
                    </a:lnT>
                    <a:lnB w="19050">
                      <a:solidFill>
                        <a:srgbClr val="D3D3D3"/>
                      </a:solidFill>
                      <a:prstDash val="solid"/>
                    </a:lnB>
                  </a:tcPr>
                </a:tc>
                <a:extLst>
                  <a:ext uri="{0D108BD9-81ED-4DB2-BD59-A6C34878D82A}">
                    <a16:rowId xmlns:a16="http://schemas.microsoft.com/office/drawing/2014/main" val="10007"/>
                  </a:ext>
                </a:extLst>
              </a:tr>
              <a:tr h="302260">
                <a:tc>
                  <a:txBody>
                    <a:bodyPr/>
                    <a:lstStyle/>
                    <a:p>
                      <a:pPr marL="34925">
                        <a:lnSpc>
                          <a:spcPct val="100000"/>
                        </a:lnSpc>
                        <a:spcBef>
                          <a:spcPts val="90"/>
                        </a:spcBef>
                      </a:pPr>
                      <a:r>
                        <a:rPr sz="1750" spc="-10" dirty="0">
                          <a:latin typeface="+mn-lt"/>
                          <a:cs typeface="Calibri"/>
                        </a:rPr>
                        <a:t>April</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D3D3D3"/>
                      </a:solidFill>
                      <a:prstDash val="solid"/>
                    </a:lnT>
                    <a:lnB w="19050">
                      <a:solidFill>
                        <a:srgbClr val="000000"/>
                      </a:solidFill>
                      <a:prstDash val="solid"/>
                    </a:lnB>
                  </a:tcPr>
                </a:tc>
                <a:tc>
                  <a:txBody>
                    <a:bodyPr/>
                    <a:lstStyle/>
                    <a:p>
                      <a:pPr marR="98425" algn="r">
                        <a:lnSpc>
                          <a:spcPct val="100000"/>
                        </a:lnSpc>
                        <a:spcBef>
                          <a:spcPts val="90"/>
                        </a:spcBef>
                      </a:pPr>
                      <a:r>
                        <a:rPr sz="1750" spc="-25" dirty="0">
                          <a:latin typeface="+mn-lt"/>
                          <a:cs typeface="Calibri"/>
                        </a:rPr>
                        <a:t>103</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D3D3D3"/>
                      </a:solidFill>
                      <a:prstDash val="solid"/>
                    </a:lnT>
                    <a:lnB w="19050">
                      <a:solidFill>
                        <a:srgbClr val="000000"/>
                      </a:solidFill>
                      <a:prstDash val="solid"/>
                    </a:lnB>
                  </a:tcPr>
                </a:tc>
                <a:extLst>
                  <a:ext uri="{0D108BD9-81ED-4DB2-BD59-A6C34878D82A}">
                    <a16:rowId xmlns:a16="http://schemas.microsoft.com/office/drawing/2014/main" val="10008"/>
                  </a:ext>
                </a:extLst>
              </a:tr>
              <a:tr h="309880">
                <a:tc>
                  <a:txBody>
                    <a:bodyPr/>
                    <a:lstStyle/>
                    <a:p>
                      <a:pPr marL="34925">
                        <a:lnSpc>
                          <a:spcPct val="100000"/>
                        </a:lnSpc>
                        <a:spcBef>
                          <a:spcPts val="90"/>
                        </a:spcBef>
                      </a:pPr>
                      <a:r>
                        <a:rPr sz="1750" spc="-35" dirty="0">
                          <a:latin typeface="+mn-lt"/>
                          <a:cs typeface="Calibri"/>
                        </a:rPr>
                        <a:t>Total</a:t>
                      </a:r>
                      <a:r>
                        <a:rPr sz="1750" spc="-65" dirty="0">
                          <a:latin typeface="+mn-lt"/>
                          <a:cs typeface="Calibri"/>
                        </a:rPr>
                        <a:t> </a:t>
                      </a:r>
                      <a:r>
                        <a:rPr sz="1750" spc="-20" dirty="0">
                          <a:latin typeface="+mn-lt"/>
                          <a:cs typeface="Calibri"/>
                        </a:rPr>
                        <a:t>Hours</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000000"/>
                      </a:solidFill>
                      <a:prstDash val="solid"/>
                    </a:lnT>
                    <a:lnB w="38100">
                      <a:solidFill>
                        <a:srgbClr val="000000"/>
                      </a:solidFill>
                      <a:prstDash val="solid"/>
                    </a:lnB>
                  </a:tcPr>
                </a:tc>
                <a:tc>
                  <a:txBody>
                    <a:bodyPr/>
                    <a:lstStyle/>
                    <a:p>
                      <a:pPr marR="90170" algn="r">
                        <a:lnSpc>
                          <a:spcPct val="100000"/>
                        </a:lnSpc>
                        <a:spcBef>
                          <a:spcPts val="90"/>
                        </a:spcBef>
                      </a:pPr>
                      <a:r>
                        <a:rPr sz="1750" spc="-10" dirty="0">
                          <a:latin typeface="+mn-lt"/>
                          <a:cs typeface="Calibri"/>
                        </a:rPr>
                        <a:t>1,563</a:t>
                      </a:r>
                      <a:endParaRPr sz="1750">
                        <a:latin typeface="+mn-lt"/>
                        <a:cs typeface="Calibri"/>
                      </a:endParaRPr>
                    </a:p>
                  </a:txBody>
                  <a:tcPr marL="0" marR="0" marT="11430" marB="0">
                    <a:lnL w="19050">
                      <a:solidFill>
                        <a:srgbClr val="D3D3D3"/>
                      </a:solidFill>
                      <a:prstDash val="solid"/>
                    </a:lnL>
                    <a:lnR w="19050">
                      <a:solidFill>
                        <a:srgbClr val="D3D3D3"/>
                      </a:solidFill>
                      <a:prstDash val="solid"/>
                    </a:lnR>
                    <a:lnT w="19050">
                      <a:solidFill>
                        <a:srgbClr val="000000"/>
                      </a:solidFill>
                      <a:prstDash val="solid"/>
                    </a:lnT>
                    <a:lnB w="38100">
                      <a:solidFill>
                        <a:srgbClr val="000000"/>
                      </a:solidFill>
                      <a:prstDash val="solid"/>
                    </a:lnB>
                  </a:tcPr>
                </a:tc>
                <a:extLst>
                  <a:ext uri="{0D108BD9-81ED-4DB2-BD59-A6C34878D82A}">
                    <a16:rowId xmlns:a16="http://schemas.microsoft.com/office/drawing/2014/main" val="10009"/>
                  </a:ext>
                </a:extLst>
              </a:tr>
              <a:tr h="317500">
                <a:tc>
                  <a:txBody>
                    <a:bodyPr/>
                    <a:lstStyle/>
                    <a:p>
                      <a:pPr marL="34925">
                        <a:lnSpc>
                          <a:spcPct val="100000"/>
                        </a:lnSpc>
                        <a:spcBef>
                          <a:spcPts val="150"/>
                        </a:spcBef>
                      </a:pPr>
                      <a:r>
                        <a:rPr sz="1750" b="1" spc="-45" dirty="0">
                          <a:latin typeface="+mn-lt"/>
                          <a:cs typeface="Calibri"/>
                        </a:rPr>
                        <a:t>Average</a:t>
                      </a:r>
                      <a:r>
                        <a:rPr sz="1750" b="1" spc="-15" dirty="0">
                          <a:latin typeface="+mn-lt"/>
                          <a:cs typeface="Calibri"/>
                        </a:rPr>
                        <a:t> </a:t>
                      </a:r>
                      <a:r>
                        <a:rPr sz="1750" b="1" spc="-35" dirty="0">
                          <a:latin typeface="+mn-lt"/>
                          <a:cs typeface="Calibri"/>
                        </a:rPr>
                        <a:t>Per</a:t>
                      </a:r>
                      <a:r>
                        <a:rPr sz="1750" b="1" spc="-100" dirty="0">
                          <a:latin typeface="+mn-lt"/>
                          <a:cs typeface="Calibri"/>
                        </a:rPr>
                        <a:t> </a:t>
                      </a:r>
                      <a:r>
                        <a:rPr sz="1750" b="1" spc="-20" dirty="0">
                          <a:latin typeface="+mn-lt"/>
                          <a:cs typeface="Calibri"/>
                        </a:rPr>
                        <a:t>Month</a:t>
                      </a:r>
                      <a:endParaRPr sz="1750">
                        <a:latin typeface="+mn-lt"/>
                        <a:cs typeface="Calibri"/>
                      </a:endParaRPr>
                    </a:p>
                  </a:txBody>
                  <a:tcPr marL="0" marR="0" marT="19050" marB="0">
                    <a:lnL w="19050">
                      <a:solidFill>
                        <a:srgbClr val="000000"/>
                      </a:solidFill>
                      <a:prstDash val="solid"/>
                    </a:lnL>
                    <a:lnR w="19050">
                      <a:solidFill>
                        <a:srgbClr val="D3D3D3"/>
                      </a:solidFill>
                      <a:prstDash val="solid"/>
                    </a:lnR>
                    <a:lnT w="38100">
                      <a:solidFill>
                        <a:srgbClr val="000000"/>
                      </a:solidFill>
                      <a:prstDash val="solid"/>
                    </a:lnT>
                    <a:lnB w="38100">
                      <a:solidFill>
                        <a:srgbClr val="000000"/>
                      </a:solidFill>
                      <a:prstDash val="solid"/>
                    </a:lnB>
                  </a:tcPr>
                </a:tc>
                <a:tc>
                  <a:txBody>
                    <a:bodyPr/>
                    <a:lstStyle/>
                    <a:p>
                      <a:pPr marR="98425" algn="r">
                        <a:lnSpc>
                          <a:spcPct val="100000"/>
                        </a:lnSpc>
                        <a:spcBef>
                          <a:spcPts val="150"/>
                        </a:spcBef>
                      </a:pPr>
                      <a:r>
                        <a:rPr sz="1750" b="1" spc="-25" dirty="0">
                          <a:latin typeface="+mn-lt"/>
                          <a:cs typeface="Calibri"/>
                        </a:rPr>
                        <a:t>130</a:t>
                      </a:r>
                      <a:endParaRPr sz="1750" dirty="0">
                        <a:latin typeface="+mn-lt"/>
                        <a:cs typeface="Calibri"/>
                      </a:endParaRPr>
                    </a:p>
                  </a:txBody>
                  <a:tcPr marL="0" marR="0" marT="19050" marB="0">
                    <a:lnL w="19050">
                      <a:solidFill>
                        <a:srgbClr val="D3D3D3"/>
                      </a:solidFill>
                      <a:prstDash val="solid"/>
                    </a:lnL>
                    <a:lnR w="28575">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Failure</a:t>
            </a:r>
            <a:r>
              <a:rPr spc="-85" dirty="0"/>
              <a:t> </a:t>
            </a:r>
            <a:r>
              <a:rPr dirty="0"/>
              <a:t>to</a:t>
            </a:r>
            <a:r>
              <a:rPr spc="-145" dirty="0"/>
              <a:t> </a:t>
            </a:r>
            <a:r>
              <a:rPr dirty="0"/>
              <a:t>Track</a:t>
            </a:r>
            <a:r>
              <a:rPr spc="-70" dirty="0"/>
              <a:t> </a:t>
            </a:r>
            <a:r>
              <a:rPr spc="-10" dirty="0"/>
              <a:t>Hours</a:t>
            </a:r>
          </a:p>
        </p:txBody>
      </p:sp>
      <p:sp>
        <p:nvSpPr>
          <p:cNvPr id="3" name="object 3"/>
          <p:cNvSpPr txBox="1">
            <a:spLocks noGrp="1"/>
          </p:cNvSpPr>
          <p:nvPr>
            <p:ph type="body" idx="1"/>
          </p:nvPr>
        </p:nvSpPr>
        <p:spPr>
          <a:xfrm>
            <a:off x="948435" y="1801647"/>
            <a:ext cx="10295128" cy="3500958"/>
          </a:xfrm>
          <a:prstGeom prst="rect">
            <a:avLst/>
          </a:prstGeom>
        </p:spPr>
        <p:txBody>
          <a:bodyPr vert="horz" wrap="square" lIns="0" tIns="12700" rIns="0" bIns="0" rtlCol="0">
            <a:spAutoFit/>
          </a:bodyPr>
          <a:lstStyle/>
          <a:p>
            <a:pPr marR="5080">
              <a:lnSpc>
                <a:spcPct val="150100"/>
              </a:lnSpc>
              <a:spcBef>
                <a:spcPts val="100"/>
              </a:spcBef>
            </a:pPr>
            <a:r>
              <a:rPr sz="3000" dirty="0"/>
              <a:t>Oh,</a:t>
            </a:r>
            <a:r>
              <a:rPr sz="3000" spc="-15" dirty="0"/>
              <a:t> </a:t>
            </a:r>
            <a:r>
              <a:rPr sz="3000" dirty="0"/>
              <a:t>we</a:t>
            </a:r>
            <a:r>
              <a:rPr sz="3000" spc="-35" dirty="0"/>
              <a:t> </a:t>
            </a:r>
            <a:r>
              <a:rPr sz="3000" dirty="0"/>
              <a:t>don’t</a:t>
            </a:r>
            <a:r>
              <a:rPr sz="3000" spc="-35" dirty="0"/>
              <a:t> </a:t>
            </a:r>
            <a:r>
              <a:rPr sz="3000" dirty="0"/>
              <a:t>use</a:t>
            </a:r>
            <a:r>
              <a:rPr sz="3000" spc="-35" dirty="0"/>
              <a:t> </a:t>
            </a:r>
            <a:r>
              <a:rPr sz="3000" dirty="0"/>
              <a:t>a</a:t>
            </a:r>
            <a:r>
              <a:rPr sz="3000" spc="-20" dirty="0"/>
              <a:t> </a:t>
            </a:r>
            <a:r>
              <a:rPr sz="3000" dirty="0"/>
              <a:t>measurement</a:t>
            </a:r>
            <a:r>
              <a:rPr sz="3000" spc="-35" dirty="0"/>
              <a:t> </a:t>
            </a:r>
            <a:r>
              <a:rPr sz="3000" dirty="0"/>
              <a:t>method.</a:t>
            </a:r>
            <a:r>
              <a:rPr sz="3000" spc="-30" dirty="0"/>
              <a:t> </a:t>
            </a:r>
            <a:r>
              <a:rPr sz="3000" dirty="0"/>
              <a:t>We</a:t>
            </a:r>
            <a:r>
              <a:rPr sz="3000" spc="-25" dirty="0"/>
              <a:t> </a:t>
            </a:r>
            <a:r>
              <a:rPr sz="3000" dirty="0"/>
              <a:t>just</a:t>
            </a:r>
            <a:r>
              <a:rPr sz="3000" spc="-35" dirty="0"/>
              <a:t> </a:t>
            </a:r>
            <a:r>
              <a:rPr sz="3000" dirty="0"/>
              <a:t>don’t</a:t>
            </a:r>
            <a:r>
              <a:rPr sz="3000" spc="-30" dirty="0"/>
              <a:t> </a:t>
            </a:r>
            <a:r>
              <a:rPr sz="3000" spc="-20" dirty="0"/>
              <a:t>have </a:t>
            </a:r>
            <a:r>
              <a:rPr sz="3000" dirty="0"/>
              <a:t>to</a:t>
            </a:r>
            <a:r>
              <a:rPr sz="3000" spc="-5" dirty="0"/>
              <a:t> </a:t>
            </a:r>
            <a:r>
              <a:rPr sz="3000" dirty="0"/>
              <a:t>worry about</a:t>
            </a:r>
            <a:r>
              <a:rPr sz="3000" spc="-15" dirty="0"/>
              <a:t> </a:t>
            </a:r>
            <a:r>
              <a:rPr sz="3000" spc="-20" dirty="0"/>
              <a:t>that.</a:t>
            </a:r>
            <a:endParaRPr sz="3000" dirty="0"/>
          </a:p>
          <a:p>
            <a:pPr>
              <a:lnSpc>
                <a:spcPct val="100000"/>
              </a:lnSpc>
              <a:spcBef>
                <a:spcPts val="2795"/>
              </a:spcBef>
            </a:pPr>
            <a:r>
              <a:rPr sz="3000" b="1" i="1" spc="-10" dirty="0">
                <a:cs typeface="Arial"/>
              </a:rPr>
              <a:t>Right?</a:t>
            </a:r>
            <a:endParaRPr lang="en-US" sz="3000" b="1" i="1" spc="-10" dirty="0">
              <a:cs typeface="Arial"/>
            </a:endParaRPr>
          </a:p>
          <a:p>
            <a:pPr>
              <a:spcBef>
                <a:spcPts val="2795"/>
              </a:spcBef>
            </a:pPr>
            <a:r>
              <a:rPr lang="en-US" sz="3000" dirty="0">
                <a:cs typeface="Arial"/>
              </a:rPr>
              <a:t>Uh,</a:t>
            </a:r>
            <a:r>
              <a:rPr lang="en-US" sz="3000" spc="-30" dirty="0">
                <a:cs typeface="Arial"/>
              </a:rPr>
              <a:t> </a:t>
            </a:r>
            <a:r>
              <a:rPr lang="en-US" sz="3000" dirty="0">
                <a:cs typeface="Arial"/>
              </a:rPr>
              <a:t>yeah</a:t>
            </a:r>
            <a:r>
              <a:rPr lang="en-US" sz="3000" spc="-25" dirty="0">
                <a:cs typeface="Arial"/>
              </a:rPr>
              <a:t> </a:t>
            </a:r>
            <a:r>
              <a:rPr lang="en-US" sz="3000" dirty="0">
                <a:cs typeface="Arial"/>
              </a:rPr>
              <a:t>you</a:t>
            </a:r>
            <a:r>
              <a:rPr lang="en-US" sz="3000" spc="-20" dirty="0">
                <a:cs typeface="Arial"/>
              </a:rPr>
              <a:t> </a:t>
            </a:r>
            <a:r>
              <a:rPr lang="en-US" sz="3000" spc="-25" dirty="0">
                <a:cs typeface="Arial"/>
              </a:rPr>
              <a:t>do!</a:t>
            </a:r>
            <a:r>
              <a:rPr lang="en-US" sz="3000" spc="-25" dirty="0"/>
              <a:t> </a:t>
            </a:r>
            <a:r>
              <a:rPr lang="en-US" sz="3000" dirty="0">
                <a:cs typeface="Arial"/>
              </a:rPr>
              <a:t>If</a:t>
            </a:r>
            <a:r>
              <a:rPr lang="en-US" sz="3000" spc="-5" dirty="0">
                <a:cs typeface="Arial"/>
              </a:rPr>
              <a:t> </a:t>
            </a:r>
            <a:r>
              <a:rPr lang="en-US" sz="3000" dirty="0">
                <a:cs typeface="Arial"/>
              </a:rPr>
              <a:t>you</a:t>
            </a:r>
            <a:r>
              <a:rPr lang="en-US" sz="3000" spc="-15" dirty="0">
                <a:cs typeface="Arial"/>
              </a:rPr>
              <a:t> </a:t>
            </a:r>
            <a:r>
              <a:rPr lang="en-US" sz="3000" dirty="0">
                <a:cs typeface="Arial"/>
              </a:rPr>
              <a:t>don’t</a:t>
            </a:r>
            <a:r>
              <a:rPr lang="en-US" sz="3000" spc="-15" dirty="0">
                <a:cs typeface="Arial"/>
              </a:rPr>
              <a:t> </a:t>
            </a:r>
            <a:r>
              <a:rPr lang="en-US" sz="3000" dirty="0">
                <a:cs typeface="Arial"/>
              </a:rPr>
              <a:t>use</a:t>
            </a:r>
            <a:r>
              <a:rPr lang="en-US" sz="3000" spc="-20" dirty="0">
                <a:cs typeface="Arial"/>
              </a:rPr>
              <a:t> </a:t>
            </a:r>
            <a:r>
              <a:rPr lang="en-US" sz="3000" dirty="0">
                <a:cs typeface="Arial"/>
              </a:rPr>
              <a:t>the</a:t>
            </a:r>
            <a:r>
              <a:rPr lang="en-US" sz="3000" spc="-10" dirty="0">
                <a:cs typeface="Arial"/>
              </a:rPr>
              <a:t> look-</a:t>
            </a:r>
            <a:r>
              <a:rPr lang="en-US" sz="3000" dirty="0">
                <a:cs typeface="Arial"/>
              </a:rPr>
              <a:t>back</a:t>
            </a:r>
            <a:r>
              <a:rPr lang="en-US" sz="3000" spc="-20" dirty="0">
                <a:cs typeface="Arial"/>
              </a:rPr>
              <a:t> </a:t>
            </a:r>
            <a:r>
              <a:rPr lang="en-US" sz="3000" dirty="0">
                <a:cs typeface="Arial"/>
              </a:rPr>
              <a:t>method,</a:t>
            </a:r>
            <a:r>
              <a:rPr lang="en-US" sz="3000" spc="-15" dirty="0">
                <a:cs typeface="Arial"/>
              </a:rPr>
              <a:t> </a:t>
            </a:r>
            <a:r>
              <a:rPr lang="en-US" sz="3000" spc="-25" dirty="0">
                <a:cs typeface="Arial"/>
              </a:rPr>
              <a:t>you </a:t>
            </a:r>
            <a:r>
              <a:rPr lang="en-US" sz="3000" dirty="0">
                <a:cs typeface="Arial"/>
              </a:rPr>
              <a:t>are</a:t>
            </a:r>
            <a:r>
              <a:rPr lang="en-US" sz="3000" spc="-25" dirty="0">
                <a:cs typeface="Arial"/>
              </a:rPr>
              <a:t> </a:t>
            </a:r>
            <a:r>
              <a:rPr lang="en-US" sz="3000" dirty="0">
                <a:cs typeface="Arial"/>
              </a:rPr>
              <a:t>using</a:t>
            </a:r>
            <a:r>
              <a:rPr lang="en-US" sz="3000" spc="-40" dirty="0">
                <a:cs typeface="Arial"/>
              </a:rPr>
              <a:t> </a:t>
            </a:r>
            <a:r>
              <a:rPr lang="en-US" sz="3000" dirty="0">
                <a:cs typeface="Arial"/>
              </a:rPr>
              <a:t>the</a:t>
            </a:r>
            <a:r>
              <a:rPr lang="en-US" sz="3000" spc="-10" dirty="0">
                <a:cs typeface="Arial"/>
              </a:rPr>
              <a:t> monthly.</a:t>
            </a:r>
            <a:endParaRPr lang="en-US" sz="3000" dirty="0">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Overreliance</a:t>
            </a:r>
            <a:r>
              <a:rPr spc="-40" dirty="0"/>
              <a:t> </a:t>
            </a:r>
            <a:r>
              <a:rPr dirty="0"/>
              <a:t>On</a:t>
            </a:r>
            <a:r>
              <a:rPr spc="-15" dirty="0"/>
              <a:t> </a:t>
            </a:r>
            <a:r>
              <a:rPr dirty="0"/>
              <a:t>a</a:t>
            </a:r>
            <a:r>
              <a:rPr spc="-15" dirty="0"/>
              <a:t> </a:t>
            </a:r>
            <a:r>
              <a:rPr dirty="0"/>
              <a:t>Computer</a:t>
            </a:r>
            <a:r>
              <a:rPr spc="-15" dirty="0"/>
              <a:t> </a:t>
            </a:r>
            <a:r>
              <a:rPr spc="-10" dirty="0"/>
              <a:t>System</a:t>
            </a:r>
          </a:p>
        </p:txBody>
      </p:sp>
      <p:sp>
        <p:nvSpPr>
          <p:cNvPr id="3" name="object 3"/>
          <p:cNvSpPr txBox="1"/>
          <p:nvPr/>
        </p:nvSpPr>
        <p:spPr>
          <a:xfrm>
            <a:off x="916939" y="2209800"/>
            <a:ext cx="10360661" cy="2610330"/>
          </a:xfrm>
          <a:prstGeom prst="rect">
            <a:avLst/>
          </a:prstGeom>
        </p:spPr>
        <p:txBody>
          <a:bodyPr vert="horz" wrap="square" lIns="0" tIns="95885" rIns="0" bIns="0" rtlCol="0">
            <a:spAutoFit/>
          </a:bodyPr>
          <a:lstStyle/>
          <a:p>
            <a:pPr marL="240665" indent="-227965">
              <a:lnSpc>
                <a:spcPct val="100000"/>
              </a:lnSpc>
              <a:spcBef>
                <a:spcPts val="755"/>
              </a:spcBef>
              <a:buChar char="•"/>
              <a:tabLst>
                <a:tab pos="240665" algn="l"/>
              </a:tabLst>
            </a:pPr>
            <a:r>
              <a:rPr sz="2800" spc="-10" dirty="0">
                <a:latin typeface="+mn-lt"/>
                <a:cs typeface="Arial"/>
              </a:rPr>
              <a:t>Typically</a:t>
            </a:r>
            <a:r>
              <a:rPr sz="2800" spc="-80" dirty="0">
                <a:latin typeface="+mn-lt"/>
                <a:cs typeface="Arial"/>
              </a:rPr>
              <a:t> </a:t>
            </a:r>
            <a:r>
              <a:rPr sz="2800" dirty="0">
                <a:latin typeface="+mn-lt"/>
                <a:cs typeface="Arial"/>
              </a:rPr>
              <a:t>Data</a:t>
            </a:r>
            <a:r>
              <a:rPr sz="2800" spc="-80" dirty="0">
                <a:latin typeface="+mn-lt"/>
                <a:cs typeface="Arial"/>
              </a:rPr>
              <a:t> </a:t>
            </a:r>
            <a:r>
              <a:rPr sz="2800" dirty="0">
                <a:latin typeface="+mn-lt"/>
                <a:cs typeface="Arial"/>
              </a:rPr>
              <a:t>In/Data</a:t>
            </a:r>
            <a:r>
              <a:rPr sz="2800" spc="-75" dirty="0">
                <a:latin typeface="+mn-lt"/>
                <a:cs typeface="Arial"/>
              </a:rPr>
              <a:t> </a:t>
            </a:r>
            <a:r>
              <a:rPr sz="2800" dirty="0">
                <a:latin typeface="+mn-lt"/>
                <a:cs typeface="Arial"/>
              </a:rPr>
              <a:t>Out</a:t>
            </a:r>
            <a:r>
              <a:rPr sz="2800" spc="-80" dirty="0">
                <a:latin typeface="+mn-lt"/>
                <a:cs typeface="Arial"/>
              </a:rPr>
              <a:t> </a:t>
            </a:r>
            <a:r>
              <a:rPr sz="2800" dirty="0">
                <a:latin typeface="+mn-lt"/>
                <a:cs typeface="Arial"/>
              </a:rPr>
              <a:t>with</a:t>
            </a:r>
            <a:r>
              <a:rPr sz="2800" spc="-85" dirty="0">
                <a:latin typeface="+mn-lt"/>
                <a:cs typeface="Arial"/>
              </a:rPr>
              <a:t> </a:t>
            </a:r>
            <a:r>
              <a:rPr sz="2800" dirty="0">
                <a:latin typeface="+mn-lt"/>
                <a:cs typeface="Arial"/>
              </a:rPr>
              <a:t>no</a:t>
            </a:r>
            <a:r>
              <a:rPr sz="2800" spc="-70" dirty="0">
                <a:latin typeface="+mn-lt"/>
                <a:cs typeface="Arial"/>
              </a:rPr>
              <a:t> </a:t>
            </a:r>
            <a:r>
              <a:rPr sz="2800" spc="-10" dirty="0">
                <a:latin typeface="+mn-lt"/>
                <a:cs typeface="Arial"/>
              </a:rPr>
              <a:t>oversight</a:t>
            </a:r>
            <a:endParaRPr sz="2800" dirty="0">
              <a:latin typeface="+mn-lt"/>
              <a:cs typeface="Arial"/>
            </a:endParaRPr>
          </a:p>
          <a:p>
            <a:pPr marL="240029" indent="-227329">
              <a:lnSpc>
                <a:spcPct val="100000"/>
              </a:lnSpc>
              <a:spcBef>
                <a:spcPts val="660"/>
              </a:spcBef>
              <a:buChar char="•"/>
              <a:tabLst>
                <a:tab pos="240029" algn="l"/>
              </a:tabLst>
            </a:pPr>
            <a:r>
              <a:rPr sz="2800" dirty="0">
                <a:latin typeface="+mn-lt"/>
                <a:cs typeface="Arial"/>
              </a:rPr>
              <a:t>May</a:t>
            </a:r>
            <a:r>
              <a:rPr sz="2800" spc="-60" dirty="0">
                <a:latin typeface="+mn-lt"/>
                <a:cs typeface="Arial"/>
              </a:rPr>
              <a:t> </a:t>
            </a:r>
            <a:r>
              <a:rPr sz="2800" dirty="0">
                <a:latin typeface="+mn-lt"/>
                <a:cs typeface="Arial"/>
              </a:rPr>
              <a:t>not</a:t>
            </a:r>
            <a:r>
              <a:rPr sz="2800" spc="-40" dirty="0">
                <a:latin typeface="+mn-lt"/>
                <a:cs typeface="Arial"/>
              </a:rPr>
              <a:t> </a:t>
            </a:r>
            <a:r>
              <a:rPr sz="2800" dirty="0">
                <a:latin typeface="+mn-lt"/>
                <a:cs typeface="Arial"/>
              </a:rPr>
              <a:t>track</a:t>
            </a:r>
            <a:r>
              <a:rPr sz="2800" spc="-45" dirty="0">
                <a:latin typeface="+mn-lt"/>
                <a:cs typeface="Arial"/>
              </a:rPr>
              <a:t> </a:t>
            </a:r>
            <a:r>
              <a:rPr sz="2800" dirty="0">
                <a:latin typeface="+mn-lt"/>
                <a:cs typeface="Arial"/>
              </a:rPr>
              <a:t>leaves</a:t>
            </a:r>
            <a:r>
              <a:rPr sz="2800" spc="-55" dirty="0">
                <a:latin typeface="+mn-lt"/>
                <a:cs typeface="Arial"/>
              </a:rPr>
              <a:t> </a:t>
            </a:r>
            <a:r>
              <a:rPr sz="2800" dirty="0">
                <a:latin typeface="+mn-lt"/>
                <a:cs typeface="Arial"/>
              </a:rPr>
              <a:t>that</a:t>
            </a:r>
            <a:r>
              <a:rPr sz="2800" spc="-40" dirty="0">
                <a:latin typeface="+mn-lt"/>
                <a:cs typeface="Arial"/>
              </a:rPr>
              <a:t> </a:t>
            </a:r>
            <a:r>
              <a:rPr sz="2800" dirty="0">
                <a:latin typeface="+mn-lt"/>
                <a:cs typeface="Arial"/>
              </a:rPr>
              <a:t>can</a:t>
            </a:r>
            <a:r>
              <a:rPr sz="2800" spc="-50" dirty="0">
                <a:latin typeface="+mn-lt"/>
                <a:cs typeface="Arial"/>
              </a:rPr>
              <a:t> </a:t>
            </a:r>
            <a:r>
              <a:rPr sz="2800" spc="-10" dirty="0">
                <a:latin typeface="+mn-lt"/>
                <a:cs typeface="Arial"/>
              </a:rPr>
              <a:t>impact</a:t>
            </a:r>
            <a:r>
              <a:rPr sz="2800" spc="-185" dirty="0">
                <a:latin typeface="+mn-lt"/>
                <a:cs typeface="Arial"/>
              </a:rPr>
              <a:t> </a:t>
            </a:r>
            <a:r>
              <a:rPr sz="2800" spc="-10" dirty="0">
                <a:latin typeface="+mn-lt"/>
                <a:cs typeface="Arial"/>
              </a:rPr>
              <a:t>ACA</a:t>
            </a:r>
            <a:r>
              <a:rPr sz="2800" spc="-180" dirty="0">
                <a:latin typeface="+mn-lt"/>
                <a:cs typeface="Arial"/>
              </a:rPr>
              <a:t> </a:t>
            </a:r>
            <a:r>
              <a:rPr sz="2800" spc="-10" dirty="0">
                <a:latin typeface="+mn-lt"/>
                <a:cs typeface="Arial"/>
              </a:rPr>
              <a:t>compliance</a:t>
            </a:r>
            <a:endParaRPr lang="en-US" sz="2800" spc="-10" dirty="0">
              <a:latin typeface="+mn-lt"/>
              <a:cs typeface="Arial"/>
            </a:endParaRPr>
          </a:p>
          <a:p>
            <a:pPr marL="240029" indent="-227329">
              <a:lnSpc>
                <a:spcPct val="100000"/>
              </a:lnSpc>
              <a:spcBef>
                <a:spcPts val="660"/>
              </a:spcBef>
              <a:buChar char="•"/>
              <a:tabLst>
                <a:tab pos="240029" algn="l"/>
              </a:tabLst>
            </a:pPr>
            <a:r>
              <a:rPr lang="en-US" sz="2800" spc="-10" dirty="0">
                <a:latin typeface="+mn-lt"/>
                <a:cs typeface="Arial"/>
              </a:rPr>
              <a:t>Are ACA Rules built into the system?</a:t>
            </a:r>
          </a:p>
          <a:p>
            <a:pPr marL="240029" lvl="6" indent="-227329">
              <a:spcBef>
                <a:spcPts val="660"/>
              </a:spcBef>
              <a:buChar char="•"/>
              <a:tabLst>
                <a:tab pos="240029" algn="l"/>
              </a:tabLst>
            </a:pPr>
            <a:endParaRPr lang="en-US" sz="2800" spc="-10" dirty="0">
              <a:latin typeface="+mn-lt"/>
              <a:cs typeface="Arial"/>
            </a:endParaRPr>
          </a:p>
          <a:p>
            <a:pPr marL="240665" lvl="1" indent="-227965">
              <a:spcBef>
                <a:spcPts val="675"/>
              </a:spcBef>
              <a:buChar char="•"/>
              <a:tabLst>
                <a:tab pos="240665" algn="l"/>
              </a:tabLst>
            </a:pPr>
            <a:r>
              <a:rPr sz="2800" dirty="0">
                <a:latin typeface="+mn-lt"/>
                <a:cs typeface="Arial"/>
              </a:rPr>
              <a:t>Can</a:t>
            </a:r>
            <a:r>
              <a:rPr sz="2800" spc="-60" dirty="0">
                <a:latin typeface="+mn-lt"/>
                <a:cs typeface="Arial"/>
              </a:rPr>
              <a:t> </a:t>
            </a:r>
            <a:r>
              <a:rPr sz="2800" dirty="0">
                <a:latin typeface="+mn-lt"/>
                <a:cs typeface="Arial"/>
              </a:rPr>
              <a:t>produce</a:t>
            </a:r>
            <a:r>
              <a:rPr sz="2800" spc="-75" dirty="0">
                <a:latin typeface="+mn-lt"/>
                <a:cs typeface="Arial"/>
              </a:rPr>
              <a:t> </a:t>
            </a:r>
            <a:r>
              <a:rPr sz="2800" dirty="0">
                <a:latin typeface="+mn-lt"/>
                <a:cs typeface="Arial"/>
              </a:rPr>
              <a:t>invalid</a:t>
            </a:r>
            <a:r>
              <a:rPr sz="2800" spc="-70" dirty="0">
                <a:latin typeface="+mn-lt"/>
                <a:cs typeface="Arial"/>
              </a:rPr>
              <a:t> </a:t>
            </a:r>
            <a:r>
              <a:rPr lang="en-US" sz="2800" spc="-70" dirty="0">
                <a:latin typeface="+mn-lt"/>
                <a:cs typeface="Arial"/>
              </a:rPr>
              <a:t>and/or incorrect </a:t>
            </a:r>
            <a:r>
              <a:rPr sz="2800" dirty="0">
                <a:latin typeface="+mn-lt"/>
                <a:cs typeface="Arial"/>
              </a:rPr>
              <a:t>code</a:t>
            </a:r>
            <a:r>
              <a:rPr sz="2800" spc="-75" dirty="0">
                <a:latin typeface="+mn-lt"/>
                <a:cs typeface="Arial"/>
              </a:rPr>
              <a:t> </a:t>
            </a:r>
            <a:r>
              <a:rPr sz="2800" spc="-10" dirty="0">
                <a:latin typeface="+mn-lt"/>
                <a:cs typeface="Arial"/>
              </a:rPr>
              <a:t>combinations</a:t>
            </a:r>
            <a:endParaRPr sz="2800" dirty="0">
              <a:latin typeface="+mn-lt"/>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9874885" cy="1672073"/>
          </a:xfrm>
          <a:prstGeom prst="rect">
            <a:avLst/>
          </a:prstGeom>
        </p:spPr>
        <p:txBody>
          <a:bodyPr vert="horz" wrap="square" lIns="0" tIns="314782" rIns="0" bIns="0" rtlCol="0">
            <a:spAutoFit/>
          </a:bodyPr>
          <a:lstStyle/>
          <a:p>
            <a:pPr marL="12700">
              <a:lnSpc>
                <a:spcPct val="100000"/>
              </a:lnSpc>
              <a:spcBef>
                <a:spcPts val="105"/>
              </a:spcBef>
            </a:pPr>
            <a:r>
              <a:rPr dirty="0">
                <a:latin typeface="+mj-lt"/>
              </a:rPr>
              <a:t>Overreliance</a:t>
            </a:r>
            <a:r>
              <a:rPr spc="-40" dirty="0">
                <a:latin typeface="+mj-lt"/>
              </a:rPr>
              <a:t> </a:t>
            </a:r>
            <a:r>
              <a:rPr dirty="0">
                <a:latin typeface="+mj-lt"/>
              </a:rPr>
              <a:t>On</a:t>
            </a:r>
            <a:r>
              <a:rPr spc="-15" dirty="0">
                <a:latin typeface="+mj-lt"/>
              </a:rPr>
              <a:t> </a:t>
            </a:r>
            <a:r>
              <a:rPr dirty="0">
                <a:latin typeface="+mj-lt"/>
              </a:rPr>
              <a:t>a</a:t>
            </a:r>
            <a:r>
              <a:rPr spc="-15" dirty="0">
                <a:latin typeface="+mj-lt"/>
              </a:rPr>
              <a:t> </a:t>
            </a:r>
            <a:r>
              <a:rPr dirty="0">
                <a:latin typeface="+mj-lt"/>
              </a:rPr>
              <a:t>Computer</a:t>
            </a:r>
            <a:r>
              <a:rPr spc="-15" dirty="0">
                <a:latin typeface="+mj-lt"/>
              </a:rPr>
              <a:t> </a:t>
            </a:r>
            <a:r>
              <a:rPr spc="-10" dirty="0">
                <a:latin typeface="+mj-lt"/>
              </a:rPr>
              <a:t>System</a:t>
            </a:r>
          </a:p>
        </p:txBody>
      </p:sp>
      <p:grpSp>
        <p:nvGrpSpPr>
          <p:cNvPr id="3" name="object 3"/>
          <p:cNvGrpSpPr/>
          <p:nvPr/>
        </p:nvGrpSpPr>
        <p:grpSpPr>
          <a:xfrm>
            <a:off x="1379156" y="1822576"/>
            <a:ext cx="9627870" cy="4425950"/>
            <a:chOff x="1379156" y="1822576"/>
            <a:chExt cx="9627870" cy="4425950"/>
          </a:xfrm>
        </p:grpSpPr>
        <p:pic>
          <p:nvPicPr>
            <p:cNvPr id="4" name="object 4"/>
            <p:cNvPicPr/>
            <p:nvPr/>
          </p:nvPicPr>
          <p:blipFill>
            <a:blip r:embed="rId3" cstate="print"/>
            <a:stretch>
              <a:fillRect/>
            </a:stretch>
          </p:blipFill>
          <p:spPr>
            <a:xfrm>
              <a:off x="1572783" y="1959101"/>
              <a:ext cx="9159965" cy="4084320"/>
            </a:xfrm>
            <a:prstGeom prst="rect">
              <a:avLst/>
            </a:prstGeom>
          </p:spPr>
        </p:pic>
        <p:sp>
          <p:nvSpPr>
            <p:cNvPr id="5" name="object 5"/>
            <p:cNvSpPr/>
            <p:nvPr/>
          </p:nvSpPr>
          <p:spPr>
            <a:xfrm>
              <a:off x="1380744" y="1824164"/>
              <a:ext cx="9624695" cy="4422775"/>
            </a:xfrm>
            <a:custGeom>
              <a:avLst/>
              <a:gdLst/>
              <a:ahLst/>
              <a:cxnLst/>
              <a:rect l="l" t="t" r="r" b="b"/>
              <a:pathLst>
                <a:path w="9624695" h="4422775">
                  <a:moveTo>
                    <a:pt x="0" y="4422775"/>
                  </a:moveTo>
                  <a:lnTo>
                    <a:pt x="9624187" y="4422775"/>
                  </a:lnTo>
                  <a:lnTo>
                    <a:pt x="9624187" y="0"/>
                  </a:lnTo>
                  <a:lnTo>
                    <a:pt x="0" y="0"/>
                  </a:lnTo>
                  <a:lnTo>
                    <a:pt x="0" y="4422775"/>
                  </a:lnTo>
                  <a:close/>
                </a:path>
              </a:pathLst>
            </a:custGeom>
            <a:ln w="3175">
              <a:solidFill>
                <a:srgbClr val="000000"/>
              </a:solidFill>
            </a:ln>
          </p:spPr>
          <p:txBody>
            <a:bodyPr wrap="square" lIns="0" tIns="0" rIns="0" bIns="0" rtlCol="0"/>
            <a:lstStyle/>
            <a:p>
              <a:endParaRPr/>
            </a:p>
          </p:txBody>
        </p:sp>
      </p:grpSp>
      <p:sp>
        <p:nvSpPr>
          <p:cNvPr id="10" name="Rectangle 9">
            <a:extLst>
              <a:ext uri="{FF2B5EF4-FFF2-40B4-BE49-F238E27FC236}">
                <a16:creationId xmlns:a16="http://schemas.microsoft.com/office/drawing/2014/main" id="{40E10122-C4E6-61A1-B7D5-41C76D4A941C}"/>
              </a:ext>
            </a:extLst>
          </p:cNvPr>
          <p:cNvSpPr/>
          <p:nvPr/>
        </p:nvSpPr>
        <p:spPr>
          <a:xfrm>
            <a:off x="3657600" y="4038600"/>
            <a:ext cx="685800" cy="1447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Human</a:t>
            </a:r>
            <a:r>
              <a:rPr spc="-20" dirty="0"/>
              <a:t> </a:t>
            </a:r>
            <a:r>
              <a:rPr spc="-10" dirty="0"/>
              <a:t>Error</a:t>
            </a:r>
          </a:p>
        </p:txBody>
      </p:sp>
      <p:sp>
        <p:nvSpPr>
          <p:cNvPr id="3" name="object 3"/>
          <p:cNvSpPr txBox="1"/>
          <p:nvPr/>
        </p:nvSpPr>
        <p:spPr>
          <a:xfrm>
            <a:off x="916939" y="1723157"/>
            <a:ext cx="10354945" cy="3013004"/>
          </a:xfrm>
          <a:prstGeom prst="rect">
            <a:avLst/>
          </a:prstGeom>
        </p:spPr>
        <p:txBody>
          <a:bodyPr vert="horz" wrap="square" lIns="0" tIns="95885" rIns="0" bIns="0" rtlCol="0">
            <a:spAutoFit/>
          </a:bodyPr>
          <a:lstStyle/>
          <a:p>
            <a:pPr marL="240665" indent="-227965">
              <a:lnSpc>
                <a:spcPct val="100000"/>
              </a:lnSpc>
              <a:spcBef>
                <a:spcPts val="755"/>
              </a:spcBef>
              <a:buChar char="•"/>
              <a:tabLst>
                <a:tab pos="240665" algn="l"/>
              </a:tabLst>
            </a:pPr>
            <a:r>
              <a:rPr sz="2800" dirty="0">
                <a:latin typeface="+mn-lt"/>
                <a:cs typeface="Arial"/>
              </a:rPr>
              <a:t>Happens</a:t>
            </a:r>
            <a:r>
              <a:rPr sz="2800" spc="-60" dirty="0">
                <a:latin typeface="+mn-lt"/>
                <a:cs typeface="Arial"/>
              </a:rPr>
              <a:t> </a:t>
            </a:r>
            <a:r>
              <a:rPr sz="2800" dirty="0">
                <a:latin typeface="+mn-lt"/>
                <a:cs typeface="Arial"/>
              </a:rPr>
              <a:t>more</a:t>
            </a:r>
            <a:r>
              <a:rPr sz="2800" spc="-60" dirty="0">
                <a:latin typeface="+mn-lt"/>
                <a:cs typeface="Arial"/>
              </a:rPr>
              <a:t> </a:t>
            </a:r>
            <a:r>
              <a:rPr sz="2800" dirty="0">
                <a:latin typeface="+mn-lt"/>
                <a:cs typeface="Arial"/>
              </a:rPr>
              <a:t>often</a:t>
            </a:r>
            <a:r>
              <a:rPr sz="2800" spc="-75" dirty="0">
                <a:latin typeface="+mn-lt"/>
                <a:cs typeface="Arial"/>
              </a:rPr>
              <a:t> </a:t>
            </a:r>
            <a:r>
              <a:rPr sz="2800" dirty="0">
                <a:latin typeface="+mn-lt"/>
                <a:cs typeface="Arial"/>
              </a:rPr>
              <a:t>than</a:t>
            </a:r>
            <a:r>
              <a:rPr sz="2800" spc="-75" dirty="0">
                <a:latin typeface="+mn-lt"/>
                <a:cs typeface="Arial"/>
              </a:rPr>
              <a:t> </a:t>
            </a:r>
            <a:r>
              <a:rPr sz="2800" dirty="0">
                <a:latin typeface="+mn-lt"/>
                <a:cs typeface="Arial"/>
              </a:rPr>
              <a:t>many</a:t>
            </a:r>
            <a:r>
              <a:rPr sz="2800" spc="-60" dirty="0">
                <a:latin typeface="+mn-lt"/>
                <a:cs typeface="Arial"/>
              </a:rPr>
              <a:t> </a:t>
            </a:r>
            <a:r>
              <a:rPr sz="2800" spc="-10" dirty="0">
                <a:latin typeface="+mn-lt"/>
                <a:cs typeface="Arial"/>
              </a:rPr>
              <a:t>realize</a:t>
            </a:r>
            <a:endParaRPr sz="2800" dirty="0">
              <a:latin typeface="+mn-lt"/>
              <a:cs typeface="Arial"/>
            </a:endParaRPr>
          </a:p>
          <a:p>
            <a:pPr marL="240029" indent="-227329">
              <a:lnSpc>
                <a:spcPct val="100000"/>
              </a:lnSpc>
              <a:spcBef>
                <a:spcPts val="660"/>
              </a:spcBef>
              <a:buChar char="•"/>
              <a:tabLst>
                <a:tab pos="240029" algn="l"/>
              </a:tabLst>
            </a:pPr>
            <a:r>
              <a:rPr sz="2800" dirty="0">
                <a:latin typeface="+mn-lt"/>
                <a:cs typeface="Arial"/>
              </a:rPr>
              <a:t>Employer</a:t>
            </a:r>
            <a:r>
              <a:rPr sz="2800" spc="-75" dirty="0">
                <a:latin typeface="+mn-lt"/>
                <a:cs typeface="Arial"/>
              </a:rPr>
              <a:t> </a:t>
            </a:r>
            <a:r>
              <a:rPr sz="2800" dirty="0">
                <a:latin typeface="+mn-lt"/>
                <a:cs typeface="Arial"/>
              </a:rPr>
              <a:t>formats</a:t>
            </a:r>
            <a:r>
              <a:rPr sz="2800" spc="-75" dirty="0">
                <a:latin typeface="+mn-lt"/>
                <a:cs typeface="Arial"/>
              </a:rPr>
              <a:t> </a:t>
            </a:r>
            <a:r>
              <a:rPr sz="2800" dirty="0">
                <a:latin typeface="+mn-lt"/>
                <a:cs typeface="Arial"/>
              </a:rPr>
              <a:t>the</a:t>
            </a:r>
            <a:r>
              <a:rPr sz="2800" spc="-85" dirty="0">
                <a:latin typeface="+mn-lt"/>
                <a:cs typeface="Arial"/>
              </a:rPr>
              <a:t> </a:t>
            </a:r>
            <a:r>
              <a:rPr sz="2800" dirty="0">
                <a:latin typeface="+mn-lt"/>
                <a:cs typeface="Arial"/>
              </a:rPr>
              <a:t>data</a:t>
            </a:r>
            <a:r>
              <a:rPr sz="2800" spc="-85" dirty="0">
                <a:latin typeface="+mn-lt"/>
                <a:cs typeface="Arial"/>
              </a:rPr>
              <a:t> </a:t>
            </a:r>
            <a:r>
              <a:rPr sz="2800" spc="-10" dirty="0">
                <a:latin typeface="+mn-lt"/>
                <a:cs typeface="Arial"/>
              </a:rPr>
              <a:t>incorrectly.</a:t>
            </a:r>
            <a:endParaRPr sz="2800" dirty="0">
              <a:latin typeface="+mn-lt"/>
              <a:cs typeface="Arial"/>
            </a:endParaRPr>
          </a:p>
          <a:p>
            <a:pPr marL="697230" marR="5080" lvl="1" indent="-227329">
              <a:lnSpc>
                <a:spcPts val="2590"/>
              </a:lnSpc>
              <a:spcBef>
                <a:spcPts val="565"/>
              </a:spcBef>
              <a:buChar char="•"/>
              <a:tabLst>
                <a:tab pos="698500" algn="l"/>
              </a:tabLst>
            </a:pPr>
            <a:r>
              <a:rPr sz="2800" dirty="0">
                <a:latin typeface="+mn-lt"/>
                <a:cs typeface="Arial"/>
              </a:rPr>
              <a:t>Many</a:t>
            </a:r>
            <a:r>
              <a:rPr sz="2800" spc="-90" dirty="0">
                <a:latin typeface="+mn-lt"/>
                <a:cs typeface="Arial"/>
              </a:rPr>
              <a:t> </a:t>
            </a:r>
            <a:r>
              <a:rPr sz="2800" spc="-20" dirty="0">
                <a:latin typeface="+mn-lt"/>
                <a:cs typeface="Arial"/>
              </a:rPr>
              <a:t>third-</a:t>
            </a:r>
            <a:r>
              <a:rPr sz="2800" dirty="0">
                <a:latin typeface="+mn-lt"/>
                <a:cs typeface="Arial"/>
              </a:rPr>
              <a:t>party</a:t>
            </a:r>
            <a:r>
              <a:rPr sz="2800" spc="-50" dirty="0">
                <a:latin typeface="+mn-lt"/>
                <a:cs typeface="Arial"/>
              </a:rPr>
              <a:t> </a:t>
            </a:r>
            <a:r>
              <a:rPr sz="2800" dirty="0">
                <a:latin typeface="+mn-lt"/>
                <a:cs typeface="Arial"/>
              </a:rPr>
              <a:t>companies</a:t>
            </a:r>
            <a:r>
              <a:rPr sz="2800" spc="-40" dirty="0">
                <a:latin typeface="+mn-lt"/>
                <a:cs typeface="Arial"/>
              </a:rPr>
              <a:t> </a:t>
            </a:r>
            <a:r>
              <a:rPr sz="2800" dirty="0">
                <a:latin typeface="+mn-lt"/>
                <a:cs typeface="Arial"/>
              </a:rPr>
              <a:t>that</a:t>
            </a:r>
            <a:r>
              <a:rPr sz="2800" spc="-50" dirty="0">
                <a:latin typeface="+mn-lt"/>
                <a:cs typeface="Arial"/>
              </a:rPr>
              <a:t> </a:t>
            </a:r>
            <a:r>
              <a:rPr sz="2800" spc="-20" dirty="0">
                <a:latin typeface="+mn-lt"/>
                <a:cs typeface="Arial"/>
              </a:rPr>
              <a:t>provide</a:t>
            </a:r>
            <a:r>
              <a:rPr sz="2800" spc="-150" dirty="0">
                <a:latin typeface="+mn-lt"/>
                <a:cs typeface="Arial"/>
              </a:rPr>
              <a:t> </a:t>
            </a:r>
            <a:r>
              <a:rPr sz="2800" spc="-10" dirty="0">
                <a:latin typeface="+mn-lt"/>
                <a:cs typeface="Arial"/>
              </a:rPr>
              <a:t>ACA</a:t>
            </a:r>
            <a:r>
              <a:rPr sz="2800" spc="-155" dirty="0">
                <a:latin typeface="+mn-lt"/>
                <a:cs typeface="Arial"/>
              </a:rPr>
              <a:t> </a:t>
            </a:r>
            <a:r>
              <a:rPr sz="2800" dirty="0">
                <a:latin typeface="+mn-lt"/>
                <a:cs typeface="Arial"/>
              </a:rPr>
              <a:t>service</a:t>
            </a:r>
            <a:r>
              <a:rPr sz="2800" spc="-50" dirty="0">
                <a:latin typeface="+mn-lt"/>
                <a:cs typeface="Arial"/>
              </a:rPr>
              <a:t> </a:t>
            </a:r>
            <a:r>
              <a:rPr sz="2800" dirty="0">
                <a:latin typeface="+mn-lt"/>
                <a:cs typeface="Arial"/>
              </a:rPr>
              <a:t>still</a:t>
            </a:r>
            <a:r>
              <a:rPr sz="2800" spc="-55" dirty="0">
                <a:latin typeface="+mn-lt"/>
                <a:cs typeface="Arial"/>
              </a:rPr>
              <a:t> </a:t>
            </a:r>
            <a:r>
              <a:rPr sz="2800" dirty="0">
                <a:latin typeface="+mn-lt"/>
                <a:cs typeface="Arial"/>
              </a:rPr>
              <a:t>require</a:t>
            </a:r>
            <a:r>
              <a:rPr sz="2800" spc="-40" dirty="0">
                <a:latin typeface="+mn-lt"/>
                <a:cs typeface="Arial"/>
              </a:rPr>
              <a:t> </a:t>
            </a:r>
            <a:r>
              <a:rPr sz="2800" dirty="0">
                <a:latin typeface="+mn-lt"/>
                <a:cs typeface="Arial"/>
              </a:rPr>
              <a:t>you</a:t>
            </a:r>
            <a:r>
              <a:rPr sz="2800" spc="-55" dirty="0">
                <a:latin typeface="+mn-lt"/>
                <a:cs typeface="Arial"/>
              </a:rPr>
              <a:t> </a:t>
            </a:r>
            <a:r>
              <a:rPr sz="2800" spc="-25" dirty="0">
                <a:latin typeface="+mn-lt"/>
                <a:cs typeface="Arial"/>
              </a:rPr>
              <a:t>to </a:t>
            </a:r>
            <a:r>
              <a:rPr sz="2800" dirty="0">
                <a:latin typeface="+mn-lt"/>
                <a:cs typeface="Arial"/>
              </a:rPr>
              <a:t>format</a:t>
            </a:r>
            <a:r>
              <a:rPr sz="2800" spc="-55" dirty="0">
                <a:latin typeface="+mn-lt"/>
                <a:cs typeface="Arial"/>
              </a:rPr>
              <a:t> </a:t>
            </a:r>
            <a:r>
              <a:rPr sz="2800" dirty="0">
                <a:latin typeface="+mn-lt"/>
                <a:cs typeface="Arial"/>
              </a:rPr>
              <a:t>your</a:t>
            </a:r>
            <a:r>
              <a:rPr sz="2800" spc="-35" dirty="0">
                <a:latin typeface="+mn-lt"/>
                <a:cs typeface="Arial"/>
              </a:rPr>
              <a:t> </a:t>
            </a:r>
            <a:r>
              <a:rPr sz="2800" dirty="0">
                <a:latin typeface="+mn-lt"/>
                <a:cs typeface="Arial"/>
              </a:rPr>
              <a:t>data</a:t>
            </a:r>
            <a:r>
              <a:rPr sz="2800" spc="-35" dirty="0">
                <a:latin typeface="+mn-lt"/>
                <a:cs typeface="Arial"/>
              </a:rPr>
              <a:t> </a:t>
            </a:r>
            <a:r>
              <a:rPr sz="2800" dirty="0">
                <a:latin typeface="+mn-lt"/>
                <a:cs typeface="Arial"/>
              </a:rPr>
              <a:t>in</a:t>
            </a:r>
            <a:r>
              <a:rPr sz="2800" spc="-30" dirty="0">
                <a:latin typeface="+mn-lt"/>
                <a:cs typeface="Arial"/>
              </a:rPr>
              <a:t> </a:t>
            </a:r>
            <a:r>
              <a:rPr sz="2800" dirty="0">
                <a:latin typeface="+mn-lt"/>
                <a:cs typeface="Arial"/>
              </a:rPr>
              <a:t>their</a:t>
            </a:r>
            <a:r>
              <a:rPr sz="2800" spc="-35" dirty="0">
                <a:latin typeface="+mn-lt"/>
                <a:cs typeface="Arial"/>
              </a:rPr>
              <a:t> </a:t>
            </a:r>
            <a:r>
              <a:rPr sz="2800" dirty="0">
                <a:latin typeface="+mn-lt"/>
                <a:cs typeface="Arial"/>
              </a:rPr>
              <a:t>exact</a:t>
            </a:r>
            <a:r>
              <a:rPr sz="2800" spc="-30" dirty="0">
                <a:latin typeface="+mn-lt"/>
                <a:cs typeface="Arial"/>
              </a:rPr>
              <a:t> </a:t>
            </a:r>
            <a:r>
              <a:rPr sz="2800" spc="-10" dirty="0">
                <a:latin typeface="+mn-lt"/>
                <a:cs typeface="Arial"/>
              </a:rPr>
              <a:t>templates.</a:t>
            </a:r>
            <a:endParaRPr sz="2800" dirty="0">
              <a:latin typeface="+mn-lt"/>
              <a:cs typeface="Arial"/>
            </a:endParaRPr>
          </a:p>
          <a:p>
            <a:pPr marL="697230" lvl="1" indent="-227329">
              <a:lnSpc>
                <a:spcPct val="100000"/>
              </a:lnSpc>
              <a:spcBef>
                <a:spcPts val="165"/>
              </a:spcBef>
              <a:buChar char="•"/>
              <a:tabLst>
                <a:tab pos="697230" algn="l"/>
              </a:tabLst>
            </a:pPr>
            <a:r>
              <a:rPr sz="2800" dirty="0">
                <a:latin typeface="+mn-lt"/>
                <a:cs typeface="Arial"/>
              </a:rPr>
              <a:t>Keep</a:t>
            </a:r>
            <a:r>
              <a:rPr sz="2800" spc="-35" dirty="0">
                <a:latin typeface="+mn-lt"/>
                <a:cs typeface="Arial"/>
              </a:rPr>
              <a:t> </a:t>
            </a:r>
            <a:r>
              <a:rPr sz="2800" dirty="0">
                <a:latin typeface="+mn-lt"/>
                <a:cs typeface="Arial"/>
              </a:rPr>
              <a:t>in</a:t>
            </a:r>
            <a:r>
              <a:rPr sz="2800" spc="-45" dirty="0">
                <a:latin typeface="+mn-lt"/>
                <a:cs typeface="Arial"/>
              </a:rPr>
              <a:t> </a:t>
            </a:r>
            <a:r>
              <a:rPr sz="2800" spc="-10" dirty="0">
                <a:latin typeface="+mn-lt"/>
                <a:cs typeface="Arial"/>
              </a:rPr>
              <a:t>mind,</a:t>
            </a:r>
            <a:r>
              <a:rPr sz="2800" spc="-155" dirty="0">
                <a:latin typeface="+mn-lt"/>
                <a:cs typeface="Arial"/>
              </a:rPr>
              <a:t> </a:t>
            </a:r>
            <a:r>
              <a:rPr sz="2800" spc="-10" dirty="0">
                <a:latin typeface="+mn-lt"/>
                <a:cs typeface="Arial"/>
              </a:rPr>
              <a:t>ACA</a:t>
            </a:r>
            <a:r>
              <a:rPr sz="2800" spc="-155" dirty="0">
                <a:latin typeface="+mn-lt"/>
                <a:cs typeface="Arial"/>
              </a:rPr>
              <a:t> </a:t>
            </a:r>
            <a:r>
              <a:rPr sz="2800" dirty="0">
                <a:latin typeface="+mn-lt"/>
                <a:cs typeface="Arial"/>
              </a:rPr>
              <a:t>output</a:t>
            </a:r>
            <a:r>
              <a:rPr sz="2800" spc="-35" dirty="0">
                <a:latin typeface="+mn-lt"/>
                <a:cs typeface="Arial"/>
              </a:rPr>
              <a:t> </a:t>
            </a:r>
            <a:r>
              <a:rPr sz="2800" dirty="0">
                <a:latin typeface="+mn-lt"/>
                <a:cs typeface="Arial"/>
              </a:rPr>
              <a:t>is</a:t>
            </a:r>
            <a:r>
              <a:rPr sz="2800" spc="-40" dirty="0">
                <a:latin typeface="+mn-lt"/>
                <a:cs typeface="Arial"/>
              </a:rPr>
              <a:t> </a:t>
            </a:r>
            <a:r>
              <a:rPr sz="2800" dirty="0">
                <a:latin typeface="+mn-lt"/>
                <a:cs typeface="Arial"/>
              </a:rPr>
              <a:t>only</a:t>
            </a:r>
            <a:r>
              <a:rPr sz="2800" spc="-25" dirty="0">
                <a:latin typeface="+mn-lt"/>
                <a:cs typeface="Arial"/>
              </a:rPr>
              <a:t> </a:t>
            </a:r>
            <a:r>
              <a:rPr sz="2800" dirty="0">
                <a:latin typeface="+mn-lt"/>
                <a:cs typeface="Arial"/>
              </a:rPr>
              <a:t>as</a:t>
            </a:r>
            <a:r>
              <a:rPr sz="2800" spc="-35" dirty="0">
                <a:latin typeface="+mn-lt"/>
                <a:cs typeface="Arial"/>
              </a:rPr>
              <a:t> </a:t>
            </a:r>
            <a:r>
              <a:rPr sz="2800" dirty="0">
                <a:latin typeface="+mn-lt"/>
                <a:cs typeface="Arial"/>
              </a:rPr>
              <a:t>good</a:t>
            </a:r>
            <a:r>
              <a:rPr sz="2800" spc="-35" dirty="0">
                <a:latin typeface="+mn-lt"/>
                <a:cs typeface="Arial"/>
              </a:rPr>
              <a:t> </a:t>
            </a:r>
            <a:r>
              <a:rPr sz="2800" dirty="0">
                <a:latin typeface="+mn-lt"/>
                <a:cs typeface="Arial"/>
              </a:rPr>
              <a:t>as</a:t>
            </a:r>
            <a:r>
              <a:rPr sz="2800" spc="-35" dirty="0">
                <a:latin typeface="+mn-lt"/>
                <a:cs typeface="Arial"/>
              </a:rPr>
              <a:t> </a:t>
            </a:r>
            <a:r>
              <a:rPr sz="2800" dirty="0">
                <a:latin typeface="+mn-lt"/>
                <a:cs typeface="Arial"/>
              </a:rPr>
              <a:t>the</a:t>
            </a:r>
            <a:r>
              <a:rPr sz="2800" spc="-50" dirty="0">
                <a:latin typeface="+mn-lt"/>
                <a:cs typeface="Arial"/>
              </a:rPr>
              <a:t> </a:t>
            </a:r>
            <a:r>
              <a:rPr sz="2800" dirty="0">
                <a:latin typeface="+mn-lt"/>
                <a:cs typeface="Arial"/>
              </a:rPr>
              <a:t>data</a:t>
            </a:r>
            <a:r>
              <a:rPr sz="2800" spc="-35" dirty="0">
                <a:latin typeface="+mn-lt"/>
                <a:cs typeface="Arial"/>
              </a:rPr>
              <a:t> </a:t>
            </a:r>
            <a:r>
              <a:rPr sz="2800" dirty="0">
                <a:latin typeface="+mn-lt"/>
                <a:cs typeface="Arial"/>
              </a:rPr>
              <a:t>that</a:t>
            </a:r>
            <a:r>
              <a:rPr sz="2800" spc="-60" dirty="0">
                <a:latin typeface="+mn-lt"/>
                <a:cs typeface="Arial"/>
              </a:rPr>
              <a:t> </a:t>
            </a:r>
            <a:r>
              <a:rPr sz="2800" dirty="0">
                <a:latin typeface="+mn-lt"/>
                <a:cs typeface="Arial"/>
              </a:rPr>
              <a:t>is</a:t>
            </a:r>
            <a:r>
              <a:rPr sz="2800" spc="-35" dirty="0">
                <a:latin typeface="+mn-lt"/>
                <a:cs typeface="Arial"/>
              </a:rPr>
              <a:t> </a:t>
            </a:r>
            <a:r>
              <a:rPr sz="2800" spc="-10" dirty="0">
                <a:latin typeface="+mn-lt"/>
                <a:cs typeface="Arial"/>
              </a:rPr>
              <a:t>imported.</a:t>
            </a:r>
            <a:endParaRPr sz="2800" dirty="0">
              <a:latin typeface="+mn-lt"/>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Human</a:t>
            </a:r>
            <a:r>
              <a:rPr spc="-20" dirty="0"/>
              <a:t> </a:t>
            </a:r>
            <a:r>
              <a:rPr spc="-10" dirty="0"/>
              <a:t>Error</a:t>
            </a: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solidFill>
                  <a:srgbClr val="000000"/>
                </a:solidFill>
              </a:rPr>
              <a:t>ESB-9569-</a:t>
            </a:r>
            <a:r>
              <a:rPr spc="-20" dirty="0">
                <a:solidFill>
                  <a:srgbClr val="000000"/>
                </a:solidFill>
              </a:rPr>
              <a:t>0723</a:t>
            </a:r>
          </a:p>
        </p:txBody>
      </p:sp>
      <p:sp>
        <p:nvSpPr>
          <p:cNvPr id="3" name="object 3"/>
          <p:cNvSpPr txBox="1">
            <a:spLocks noGrp="1"/>
          </p:cNvSpPr>
          <p:nvPr>
            <p:ph type="body" idx="1"/>
          </p:nvPr>
        </p:nvSpPr>
        <p:spPr>
          <a:xfrm>
            <a:off x="948435" y="1801647"/>
            <a:ext cx="10295128" cy="3897194"/>
          </a:xfrm>
          <a:prstGeom prst="rect">
            <a:avLst/>
          </a:prstGeom>
        </p:spPr>
        <p:txBody>
          <a:bodyPr vert="horz" wrap="square" lIns="0" tIns="149326" rIns="0" bIns="0" rtlCol="0">
            <a:spAutoFit/>
          </a:bodyPr>
          <a:lstStyle/>
          <a:p>
            <a:pPr marR="5080">
              <a:lnSpc>
                <a:spcPct val="140000"/>
              </a:lnSpc>
              <a:spcBef>
                <a:spcPts val="994"/>
              </a:spcBef>
              <a:tabLst>
                <a:tab pos="4692015" algn="l"/>
                <a:tab pos="6517005" algn="l"/>
              </a:tabLst>
            </a:pPr>
            <a:r>
              <a:rPr sz="2000" dirty="0"/>
              <a:t>Employer</a:t>
            </a:r>
            <a:r>
              <a:rPr sz="2000" spc="-85" dirty="0"/>
              <a:t> </a:t>
            </a:r>
            <a:r>
              <a:rPr sz="2000" dirty="0"/>
              <a:t>accidently</a:t>
            </a:r>
            <a:r>
              <a:rPr sz="2000" spc="-75" dirty="0"/>
              <a:t> </a:t>
            </a:r>
            <a:r>
              <a:rPr sz="2000" dirty="0"/>
              <a:t>sorted</a:t>
            </a:r>
            <a:r>
              <a:rPr sz="2000" spc="-105" dirty="0"/>
              <a:t> </a:t>
            </a:r>
            <a:r>
              <a:rPr sz="2000" dirty="0"/>
              <a:t>demographic</a:t>
            </a:r>
            <a:r>
              <a:rPr sz="2000" spc="-65" dirty="0"/>
              <a:t> </a:t>
            </a:r>
            <a:r>
              <a:rPr sz="2000" dirty="0"/>
              <a:t>data</a:t>
            </a:r>
            <a:r>
              <a:rPr sz="2000" spc="-95" dirty="0"/>
              <a:t> </a:t>
            </a:r>
            <a:r>
              <a:rPr sz="2000" dirty="0"/>
              <a:t>causing</a:t>
            </a:r>
            <a:r>
              <a:rPr sz="2000" spc="-75" dirty="0"/>
              <a:t> </a:t>
            </a:r>
            <a:r>
              <a:rPr sz="2000" dirty="0"/>
              <a:t>the</a:t>
            </a:r>
            <a:r>
              <a:rPr sz="2000" spc="-95" dirty="0"/>
              <a:t> </a:t>
            </a:r>
            <a:r>
              <a:rPr sz="2000" dirty="0"/>
              <a:t>employee</a:t>
            </a:r>
            <a:r>
              <a:rPr sz="2000" spc="-80" dirty="0"/>
              <a:t> </a:t>
            </a:r>
            <a:r>
              <a:rPr sz="2000" dirty="0"/>
              <a:t>to</a:t>
            </a:r>
            <a:r>
              <a:rPr sz="2000" spc="-90" dirty="0"/>
              <a:t> </a:t>
            </a:r>
            <a:r>
              <a:rPr sz="2000" spc="-20" dirty="0"/>
              <a:t>have </a:t>
            </a:r>
            <a:r>
              <a:rPr sz="2000" dirty="0"/>
              <a:t>the</a:t>
            </a:r>
            <a:r>
              <a:rPr sz="2000" spc="-60" dirty="0"/>
              <a:t> </a:t>
            </a:r>
            <a:r>
              <a:rPr sz="2000" dirty="0"/>
              <a:t>address</a:t>
            </a:r>
            <a:r>
              <a:rPr sz="2000" spc="-50" dirty="0"/>
              <a:t> </a:t>
            </a:r>
            <a:r>
              <a:rPr sz="2000" dirty="0"/>
              <a:t>of</a:t>
            </a:r>
            <a:r>
              <a:rPr sz="2000" spc="-55" dirty="0"/>
              <a:t> </a:t>
            </a:r>
            <a:r>
              <a:rPr sz="2000" dirty="0"/>
              <a:t>another</a:t>
            </a:r>
            <a:r>
              <a:rPr sz="2000" spc="-60" dirty="0"/>
              <a:t> </a:t>
            </a:r>
            <a:r>
              <a:rPr sz="2000" spc="-10" dirty="0"/>
              <a:t>employee.</a:t>
            </a:r>
            <a:r>
              <a:rPr lang="en-US" sz="2000" spc="-10" dirty="0"/>
              <a:t>  </a:t>
            </a:r>
            <a:r>
              <a:rPr sz="2000" dirty="0"/>
              <a:t>Forms</a:t>
            </a:r>
            <a:r>
              <a:rPr sz="2000" spc="-45" dirty="0"/>
              <a:t> </a:t>
            </a:r>
            <a:r>
              <a:rPr sz="2000" spc="-20" dirty="0"/>
              <a:t>1095-</a:t>
            </a:r>
            <a:r>
              <a:rPr sz="2000" dirty="0"/>
              <a:t>C</a:t>
            </a:r>
            <a:r>
              <a:rPr sz="2000" spc="-25" dirty="0"/>
              <a:t> </a:t>
            </a:r>
            <a:r>
              <a:rPr sz="2000" dirty="0"/>
              <a:t>were</a:t>
            </a:r>
            <a:r>
              <a:rPr sz="2000" spc="-25" dirty="0"/>
              <a:t> </a:t>
            </a:r>
            <a:r>
              <a:rPr sz="2000" dirty="0"/>
              <a:t>distributed</a:t>
            </a:r>
            <a:r>
              <a:rPr sz="2000" spc="-25" dirty="0"/>
              <a:t> </a:t>
            </a:r>
            <a:r>
              <a:rPr sz="2000" dirty="0"/>
              <a:t>to</a:t>
            </a:r>
            <a:r>
              <a:rPr sz="2000" spc="-35" dirty="0"/>
              <a:t> </a:t>
            </a:r>
            <a:r>
              <a:rPr sz="2000" spc="-25" dirty="0"/>
              <a:t>the </a:t>
            </a:r>
            <a:r>
              <a:rPr sz="2000" dirty="0"/>
              <a:t>wrong</a:t>
            </a:r>
            <a:r>
              <a:rPr sz="2000" spc="-55" dirty="0"/>
              <a:t> </a:t>
            </a:r>
            <a:r>
              <a:rPr sz="2000" dirty="0"/>
              <a:t>employee</a:t>
            </a:r>
            <a:r>
              <a:rPr sz="2000" spc="-45" dirty="0"/>
              <a:t> </a:t>
            </a:r>
            <a:r>
              <a:rPr sz="2000" dirty="0"/>
              <a:t>for</a:t>
            </a:r>
            <a:r>
              <a:rPr sz="2000" spc="-60" dirty="0"/>
              <a:t> </a:t>
            </a:r>
            <a:r>
              <a:rPr sz="2000" dirty="0"/>
              <a:t>more</a:t>
            </a:r>
            <a:r>
              <a:rPr sz="2000" spc="-80" dirty="0"/>
              <a:t> </a:t>
            </a:r>
            <a:r>
              <a:rPr sz="2000" dirty="0"/>
              <a:t>than</a:t>
            </a:r>
            <a:r>
              <a:rPr sz="2000" spc="-60" dirty="0"/>
              <a:t> </a:t>
            </a:r>
            <a:r>
              <a:rPr sz="2000" dirty="0"/>
              <a:t>800</a:t>
            </a:r>
            <a:r>
              <a:rPr sz="2000" spc="-60" dirty="0"/>
              <a:t> </a:t>
            </a:r>
            <a:r>
              <a:rPr sz="2000" spc="-10" dirty="0"/>
              <a:t>employees!</a:t>
            </a:r>
            <a:r>
              <a:rPr sz="2000" dirty="0"/>
              <a:t>	</a:t>
            </a:r>
            <a:endParaRPr lang="en-US" sz="2000" dirty="0"/>
          </a:p>
          <a:p>
            <a:pPr marR="5080">
              <a:lnSpc>
                <a:spcPct val="140000"/>
              </a:lnSpc>
              <a:spcBef>
                <a:spcPts val="994"/>
              </a:spcBef>
              <a:tabLst>
                <a:tab pos="4692015" algn="l"/>
                <a:tab pos="6517005" algn="l"/>
              </a:tabLst>
            </a:pPr>
            <a:r>
              <a:rPr sz="2000" dirty="0"/>
              <a:t>This</a:t>
            </a:r>
            <a:r>
              <a:rPr sz="2000" spc="-35" dirty="0"/>
              <a:t> </a:t>
            </a:r>
            <a:r>
              <a:rPr sz="2000" spc="-10" dirty="0"/>
              <a:t>created:</a:t>
            </a:r>
          </a:p>
          <a:p>
            <a:pPr marL="666750" indent="-228600">
              <a:lnSpc>
                <a:spcPct val="100000"/>
              </a:lnSpc>
              <a:spcBef>
                <a:spcPts val="1555"/>
              </a:spcBef>
              <a:buChar char="•"/>
              <a:tabLst>
                <a:tab pos="666750" algn="l"/>
              </a:tabLst>
            </a:pPr>
            <a:r>
              <a:rPr sz="2000" dirty="0"/>
              <a:t>Several</a:t>
            </a:r>
            <a:r>
              <a:rPr sz="2000" spc="-35" dirty="0"/>
              <a:t> </a:t>
            </a:r>
            <a:r>
              <a:rPr sz="2000" dirty="0"/>
              <a:t>hours</a:t>
            </a:r>
            <a:r>
              <a:rPr sz="2000" spc="-40" dirty="0"/>
              <a:t> </a:t>
            </a:r>
            <a:r>
              <a:rPr sz="2000" dirty="0"/>
              <a:t>of</a:t>
            </a:r>
            <a:r>
              <a:rPr sz="2000" spc="-35" dirty="0"/>
              <a:t> </a:t>
            </a:r>
            <a:r>
              <a:rPr sz="2000" dirty="0"/>
              <a:t>rework</a:t>
            </a:r>
            <a:r>
              <a:rPr sz="2000" spc="-50" dirty="0"/>
              <a:t> </a:t>
            </a:r>
            <a:r>
              <a:rPr sz="2000" dirty="0"/>
              <a:t>to</a:t>
            </a:r>
            <a:r>
              <a:rPr sz="2000" spc="-25" dirty="0"/>
              <a:t> </a:t>
            </a:r>
            <a:r>
              <a:rPr sz="2000" dirty="0"/>
              <a:t>reissue</a:t>
            </a:r>
            <a:r>
              <a:rPr sz="2000" spc="-55" dirty="0"/>
              <a:t> </a:t>
            </a:r>
            <a:r>
              <a:rPr sz="2000" spc="-10" dirty="0"/>
              <a:t>forms.</a:t>
            </a:r>
            <a:endParaRPr sz="2000" dirty="0"/>
          </a:p>
          <a:p>
            <a:pPr marL="666750" indent="-228600">
              <a:lnSpc>
                <a:spcPct val="100000"/>
              </a:lnSpc>
              <a:spcBef>
                <a:spcPts val="1465"/>
              </a:spcBef>
              <a:buChar char="•"/>
              <a:tabLst>
                <a:tab pos="666750" algn="l"/>
              </a:tabLst>
            </a:pPr>
            <a:r>
              <a:rPr sz="2000" dirty="0"/>
              <a:t>Notification</a:t>
            </a:r>
            <a:r>
              <a:rPr sz="2000" spc="-75" dirty="0"/>
              <a:t> </a:t>
            </a:r>
            <a:r>
              <a:rPr sz="2000" dirty="0"/>
              <a:t>to</a:t>
            </a:r>
            <a:r>
              <a:rPr sz="2000" spc="-70" dirty="0"/>
              <a:t> </a:t>
            </a:r>
            <a:r>
              <a:rPr sz="2000" spc="-10" dirty="0"/>
              <a:t>employees.</a:t>
            </a:r>
            <a:endParaRPr sz="2000" dirty="0"/>
          </a:p>
          <a:p>
            <a:pPr marL="666750" marR="140335" indent="-228600">
              <a:lnSpc>
                <a:spcPct val="140100"/>
              </a:lnSpc>
              <a:spcBef>
                <a:spcPts val="490"/>
              </a:spcBef>
              <a:buChar char="•"/>
              <a:tabLst>
                <a:tab pos="666750" algn="l"/>
              </a:tabLst>
            </a:pPr>
            <a:r>
              <a:rPr sz="2000" dirty="0"/>
              <a:t>Notification</a:t>
            </a:r>
            <a:r>
              <a:rPr sz="2000" spc="-40" dirty="0"/>
              <a:t> </a:t>
            </a:r>
            <a:r>
              <a:rPr sz="2000" dirty="0"/>
              <a:t>to</a:t>
            </a:r>
            <a:r>
              <a:rPr sz="2000" spc="-40" dirty="0"/>
              <a:t> </a:t>
            </a:r>
            <a:r>
              <a:rPr sz="2000" dirty="0"/>
              <a:t>internal</a:t>
            </a:r>
            <a:r>
              <a:rPr sz="2000" spc="-35" dirty="0"/>
              <a:t> </a:t>
            </a:r>
            <a:r>
              <a:rPr sz="2000" dirty="0"/>
              <a:t>data</a:t>
            </a:r>
            <a:r>
              <a:rPr sz="2000" spc="-35" dirty="0"/>
              <a:t> </a:t>
            </a:r>
            <a:r>
              <a:rPr sz="2000" dirty="0"/>
              <a:t>security</a:t>
            </a:r>
            <a:r>
              <a:rPr sz="2000" spc="-55" dirty="0"/>
              <a:t> </a:t>
            </a:r>
            <a:r>
              <a:rPr sz="2000" dirty="0"/>
              <a:t>contact</a:t>
            </a:r>
            <a:r>
              <a:rPr sz="2000" spc="-65" dirty="0"/>
              <a:t> </a:t>
            </a:r>
            <a:r>
              <a:rPr sz="2000" dirty="0"/>
              <a:t>as</a:t>
            </a:r>
            <a:r>
              <a:rPr sz="2000" spc="-35" dirty="0"/>
              <a:t> </a:t>
            </a:r>
            <a:r>
              <a:rPr sz="2000" dirty="0"/>
              <a:t>employees</a:t>
            </a:r>
            <a:r>
              <a:rPr sz="2000" spc="-40" dirty="0"/>
              <a:t> </a:t>
            </a:r>
            <a:r>
              <a:rPr sz="2000" dirty="0"/>
              <a:t>received</a:t>
            </a:r>
            <a:r>
              <a:rPr sz="2000" spc="-45" dirty="0"/>
              <a:t> </a:t>
            </a:r>
            <a:r>
              <a:rPr sz="2000" dirty="0"/>
              <a:t>other</a:t>
            </a:r>
            <a:r>
              <a:rPr sz="2000" spc="-45" dirty="0"/>
              <a:t> </a:t>
            </a:r>
            <a:r>
              <a:rPr sz="2000" spc="-10" dirty="0"/>
              <a:t>employees</a:t>
            </a:r>
            <a:r>
              <a:rPr lang="en-US" sz="2000" spc="-10" dirty="0"/>
              <a:t>' </a:t>
            </a:r>
            <a:r>
              <a:rPr sz="2000" dirty="0"/>
              <a:t>data</a:t>
            </a:r>
            <a:r>
              <a:rPr sz="2000" spc="-40" dirty="0"/>
              <a:t> </a:t>
            </a:r>
            <a:r>
              <a:rPr sz="2000" dirty="0"/>
              <a:t>(including</a:t>
            </a:r>
            <a:r>
              <a:rPr sz="2000" spc="-50" dirty="0"/>
              <a:t> </a:t>
            </a:r>
            <a:r>
              <a:rPr sz="2000" dirty="0"/>
              <a:t>last</a:t>
            </a:r>
            <a:r>
              <a:rPr sz="2000" spc="-50" dirty="0"/>
              <a:t> </a:t>
            </a:r>
            <a:r>
              <a:rPr sz="2000" dirty="0"/>
              <a:t>four</a:t>
            </a:r>
            <a:r>
              <a:rPr sz="2000" spc="-40" dirty="0"/>
              <a:t> </a:t>
            </a:r>
            <a:r>
              <a:rPr sz="2000" dirty="0"/>
              <a:t>of</a:t>
            </a:r>
            <a:r>
              <a:rPr sz="2000" spc="-45" dirty="0"/>
              <a:t> </a:t>
            </a:r>
            <a:r>
              <a:rPr sz="2000" dirty="0"/>
              <a:t>social</a:t>
            </a:r>
            <a:r>
              <a:rPr sz="2000" spc="-45" dirty="0"/>
              <a:t> </a:t>
            </a:r>
            <a:r>
              <a:rPr sz="2000" spc="-10" dirty="0"/>
              <a:t>security).</a:t>
            </a:r>
            <a:endParaRP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F388-8DFF-44F1-9BA4-2BF4AE2A4D5D}"/>
              </a:ext>
            </a:extLst>
          </p:cNvPr>
          <p:cNvSpPr>
            <a:spLocks noGrp="1"/>
          </p:cNvSpPr>
          <p:nvPr>
            <p:ph type="title"/>
          </p:nvPr>
        </p:nvSpPr>
        <p:spPr>
          <a:xfrm>
            <a:off x="948435" y="1219200"/>
            <a:ext cx="9874885" cy="677108"/>
          </a:xfrm>
        </p:spPr>
        <p:txBody>
          <a:bodyPr anchor="b">
            <a:normAutofit fontScale="90000"/>
          </a:bodyPr>
          <a:lstStyle/>
          <a:p>
            <a:r>
              <a:rPr lang="en-US" sz="6000" dirty="0"/>
              <a:t>Do you know how to answer these?</a:t>
            </a:r>
          </a:p>
        </p:txBody>
      </p:sp>
      <p:sp>
        <p:nvSpPr>
          <p:cNvPr id="3" name="Content Placeholder 2">
            <a:extLst>
              <a:ext uri="{FF2B5EF4-FFF2-40B4-BE49-F238E27FC236}">
                <a16:creationId xmlns:a16="http://schemas.microsoft.com/office/drawing/2014/main" id="{D46D7665-8AC7-4D00-BF02-A6463F1B8DF7}"/>
              </a:ext>
            </a:extLst>
          </p:cNvPr>
          <p:cNvSpPr>
            <a:spLocks noGrp="1"/>
          </p:cNvSpPr>
          <p:nvPr>
            <p:ph type="body" idx="1"/>
          </p:nvPr>
        </p:nvSpPr>
        <p:spPr>
          <a:xfrm>
            <a:off x="948436" y="2209800"/>
            <a:ext cx="10295128" cy="3075153"/>
          </a:xfrm>
        </p:spPr>
        <p:txBody>
          <a:bodyPr numCol="2">
            <a:noAutofit/>
          </a:bodyPr>
          <a:lstStyle/>
          <a:p>
            <a:pPr marL="342900" indent="-342900">
              <a:lnSpc>
                <a:spcPct val="150000"/>
              </a:lnSpc>
              <a:buFont typeface="Arial" panose="020B0604020202020204" pitchFamily="34" charset="0"/>
              <a:buChar char="•"/>
            </a:pPr>
            <a:r>
              <a:rPr lang="en-US" sz="3200" i="0" dirty="0">
                <a:effectLst/>
              </a:rPr>
              <a:t>Letter 226J</a:t>
            </a:r>
          </a:p>
          <a:p>
            <a:pPr marL="342900" indent="-342900">
              <a:lnSpc>
                <a:spcPct val="150000"/>
              </a:lnSpc>
              <a:buFont typeface="Arial" panose="020B0604020202020204" pitchFamily="34" charset="0"/>
              <a:buChar char="•"/>
            </a:pPr>
            <a:r>
              <a:rPr lang="en-US" sz="3200" i="0" dirty="0">
                <a:effectLst/>
              </a:rPr>
              <a:t>Letter 5005-A</a:t>
            </a:r>
          </a:p>
          <a:p>
            <a:pPr marL="342900" indent="-342900">
              <a:lnSpc>
                <a:spcPct val="150000"/>
              </a:lnSpc>
              <a:buFont typeface="Arial" panose="020B0604020202020204" pitchFamily="34" charset="0"/>
              <a:buChar char="•"/>
            </a:pPr>
            <a:r>
              <a:rPr lang="en-US" sz="3200" i="0" dirty="0">
                <a:effectLst/>
              </a:rPr>
              <a:t>Letter 972CG</a:t>
            </a:r>
          </a:p>
          <a:p>
            <a:pPr marL="342900" indent="-342900">
              <a:lnSpc>
                <a:spcPct val="150000"/>
              </a:lnSpc>
              <a:buFont typeface="Arial" panose="020B0604020202020204" pitchFamily="34" charset="0"/>
              <a:buChar char="•"/>
            </a:pPr>
            <a:r>
              <a:rPr lang="en-US" sz="3200" i="0" dirty="0">
                <a:effectLst/>
              </a:rPr>
              <a:t>CP215</a:t>
            </a:r>
          </a:p>
          <a:p>
            <a:pPr marL="342900" indent="-342900">
              <a:lnSpc>
                <a:spcPct val="150000"/>
              </a:lnSpc>
              <a:buFont typeface="Arial" panose="020B0604020202020204" pitchFamily="34" charset="0"/>
              <a:buChar char="•"/>
            </a:pPr>
            <a:r>
              <a:rPr lang="en-US" sz="3200" i="0" dirty="0">
                <a:effectLst/>
              </a:rPr>
              <a:t>CP504B</a:t>
            </a:r>
          </a:p>
          <a:p>
            <a:pPr marL="342900" indent="-342900">
              <a:lnSpc>
                <a:spcPct val="150000"/>
              </a:lnSpc>
              <a:buFont typeface="Arial" panose="020B0604020202020204" pitchFamily="34" charset="0"/>
              <a:buChar char="•"/>
            </a:pPr>
            <a:endParaRPr lang="en-US" sz="3200" i="0" dirty="0">
              <a:effectLst/>
            </a:endParaRPr>
          </a:p>
          <a:p>
            <a:pPr marL="342900" indent="-342900">
              <a:lnSpc>
                <a:spcPct val="150000"/>
              </a:lnSpc>
              <a:buFont typeface="Arial" panose="020B0604020202020204" pitchFamily="34" charset="0"/>
              <a:buChar char="•"/>
            </a:pPr>
            <a:r>
              <a:rPr lang="en-US" sz="3200" i="0" dirty="0">
                <a:effectLst/>
              </a:rPr>
              <a:t>Letter 5699</a:t>
            </a:r>
          </a:p>
          <a:p>
            <a:pPr marL="342900" indent="-342900">
              <a:lnSpc>
                <a:spcPct val="150000"/>
              </a:lnSpc>
              <a:buFont typeface="Arial" panose="020B0604020202020204" pitchFamily="34" charset="0"/>
              <a:buChar char="•"/>
            </a:pPr>
            <a:r>
              <a:rPr lang="en-US" sz="3200" i="0" dirty="0">
                <a:effectLst/>
              </a:rPr>
              <a:t>Letter 5698</a:t>
            </a:r>
          </a:p>
          <a:p>
            <a:pPr marL="342900" indent="-342900">
              <a:lnSpc>
                <a:spcPct val="150000"/>
              </a:lnSpc>
              <a:buFont typeface="Arial" panose="020B0604020202020204" pitchFamily="34" charset="0"/>
              <a:buChar char="•"/>
            </a:pPr>
            <a:r>
              <a:rPr lang="en-US" sz="3200" i="0" dirty="0">
                <a:effectLst/>
              </a:rPr>
              <a:t>Letter 1865C</a:t>
            </a:r>
          </a:p>
          <a:p>
            <a:pPr marL="342900" indent="-342900">
              <a:lnSpc>
                <a:spcPct val="150000"/>
              </a:lnSpc>
              <a:buFont typeface="Arial" panose="020B0604020202020204" pitchFamily="34" charset="0"/>
              <a:buChar char="•"/>
            </a:pPr>
            <a:r>
              <a:rPr lang="en-US" sz="3200" i="0" dirty="0">
                <a:effectLst/>
              </a:rPr>
              <a:t>Letter 3064C</a:t>
            </a:r>
          </a:p>
          <a:p>
            <a:pPr marL="342900" indent="-342900">
              <a:lnSpc>
                <a:spcPct val="150000"/>
              </a:lnSpc>
              <a:buFont typeface="Arial" panose="020B0604020202020204" pitchFamily="34" charset="0"/>
              <a:buChar char="•"/>
            </a:pPr>
            <a:r>
              <a:rPr lang="en-US" sz="3200" i="0" dirty="0">
                <a:effectLst/>
              </a:rPr>
              <a:t>Letter 1948C</a:t>
            </a:r>
          </a:p>
          <a:p>
            <a:pPr marL="342900" indent="-342900">
              <a:lnSpc>
                <a:spcPct val="15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4129854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9874885" cy="994964"/>
          </a:xfrm>
          <a:prstGeom prst="rect">
            <a:avLst/>
          </a:prstGeom>
        </p:spPr>
        <p:txBody>
          <a:bodyPr vert="horz" wrap="square" lIns="0" tIns="314782" rIns="0" bIns="0" rtlCol="0">
            <a:spAutoFit/>
          </a:bodyPr>
          <a:lstStyle/>
          <a:p>
            <a:pPr marL="12700">
              <a:lnSpc>
                <a:spcPct val="100000"/>
              </a:lnSpc>
              <a:spcBef>
                <a:spcPts val="105"/>
              </a:spcBef>
            </a:pPr>
            <a:r>
              <a:rPr lang="en-US" spc="-10" dirty="0"/>
              <a:t>Prepared</a:t>
            </a:r>
            <a:r>
              <a:rPr spc="-10" dirty="0"/>
              <a:t> </a:t>
            </a:r>
            <a:r>
              <a:rPr dirty="0"/>
              <a:t>for</a:t>
            </a:r>
            <a:r>
              <a:rPr spc="-15" dirty="0"/>
              <a:t> </a:t>
            </a:r>
            <a:r>
              <a:rPr dirty="0"/>
              <a:t>an</a:t>
            </a:r>
            <a:r>
              <a:rPr spc="-250" dirty="0"/>
              <a:t> </a:t>
            </a:r>
            <a:r>
              <a:rPr lang="en-US" spc="-10" dirty="0"/>
              <a:t>a</a:t>
            </a:r>
            <a:r>
              <a:rPr spc="-10" dirty="0"/>
              <a:t>udit</a:t>
            </a:r>
            <a:r>
              <a:rPr lang="en-US" spc="-10" dirty="0"/>
              <a:t>?</a:t>
            </a:r>
            <a:endParaRPr spc="-10" dirty="0"/>
          </a:p>
        </p:txBody>
      </p:sp>
      <p:sp>
        <p:nvSpPr>
          <p:cNvPr id="3" name="object 3"/>
          <p:cNvSpPr txBox="1"/>
          <p:nvPr/>
        </p:nvSpPr>
        <p:spPr>
          <a:xfrm>
            <a:off x="891539" y="1774825"/>
            <a:ext cx="10404475" cy="4325800"/>
          </a:xfrm>
          <a:prstGeom prst="rect">
            <a:avLst/>
          </a:prstGeom>
        </p:spPr>
        <p:txBody>
          <a:bodyPr vert="horz" wrap="square" lIns="0" tIns="12700" rIns="0" bIns="0" rtlCol="0">
            <a:sp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If you receive a proposed penalty assessment letter from IRS for a tax year that was three+ years ago, could you quickly produce necessary paperwork to reply to the assessment?</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Turnover is the biggest issue</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Lack of procedures for new employees to follow</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Historical data not kept where others could access (or not kept at all)</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If using a 3</a:t>
            </a:r>
            <a:r>
              <a:rPr kumimoji="0" lang="en-US" sz="2400" b="0" i="0" u="none" strike="noStrike" kern="1200" cap="none" spc="0" normalizeH="0" baseline="30000" noProof="0" dirty="0">
                <a:ln>
                  <a:noFill/>
                </a:ln>
                <a:solidFill>
                  <a:srgbClr val="5A564F"/>
                </a:solidFill>
                <a:effectLst/>
                <a:uLnTx/>
                <a:uFillTx/>
                <a:latin typeface="+mn-lt"/>
                <a:ea typeface="Calibri" panose="020F0502020204030204" pitchFamily="34" charset="0"/>
                <a:cs typeface="Arial" panose="020B0604020202020204" pitchFamily="34" charset="0"/>
              </a:rPr>
              <a:t>rd</a:t>
            </a:r>
            <a:r>
              <a:rPr kumimoji="0" lang="en-US" sz="2400" b="0" i="0" u="none" strike="noStrike" kern="1200" cap="none" spc="0" normalizeH="0" baseline="0" noProof="0" dirty="0">
                <a:ln>
                  <a:noFill/>
                </a:ln>
                <a:solidFill>
                  <a:srgbClr val="5A564F"/>
                </a:solidFill>
                <a:effectLst/>
                <a:uLnTx/>
                <a:uFillTx/>
                <a:latin typeface="+mn-lt"/>
                <a:ea typeface="Calibri" panose="020F0502020204030204" pitchFamily="34" charset="0"/>
                <a:cs typeface="Arial" panose="020B0604020202020204" pitchFamily="34" charset="0"/>
              </a:rPr>
              <a:t> party provider, what assistance can </a:t>
            </a:r>
            <a:r>
              <a:rPr kumimoji="0" lang="en-US" sz="2400" b="0" i="0" u="none" strike="noStrike" kern="1200" cap="none" spc="0" normalizeH="0" baseline="0" noProof="0" dirty="0" err="1">
                <a:ln>
                  <a:noFill/>
                </a:ln>
                <a:solidFill>
                  <a:srgbClr val="5A564F"/>
                </a:solidFill>
                <a:effectLst/>
                <a:uLnTx/>
                <a:uFillTx/>
                <a:latin typeface="+mn-lt"/>
                <a:ea typeface="Calibri" panose="020F0502020204030204" pitchFamily="34" charset="0"/>
                <a:cs typeface="Arial" panose="020B0604020202020204" pitchFamily="34" charset="0"/>
              </a:rPr>
              <a:t>th</a:t>
            </a:r>
            <a:r>
              <a:rPr lang="en-US" sz="2400" dirty="0" err="1">
                <a:latin typeface="+mn-lt"/>
                <a:cs typeface="Arial" panose="020B0604020202020204" pitchFamily="34" charset="0"/>
              </a:rPr>
              <a:t>ey</a:t>
            </a:r>
            <a:r>
              <a:rPr lang="en-US" sz="2400" spc="-50" dirty="0">
                <a:latin typeface="+mn-lt"/>
                <a:cs typeface="Arial" panose="020B0604020202020204" pitchFamily="34" charset="0"/>
              </a:rPr>
              <a:t> </a:t>
            </a:r>
            <a:r>
              <a:rPr lang="en-US" sz="2400" spc="-10" dirty="0">
                <a:latin typeface="+mn-lt"/>
                <a:cs typeface="Arial" panose="020B0604020202020204" pitchFamily="34" charset="0"/>
              </a:rPr>
              <a:t>provide?</a:t>
            </a:r>
            <a:endParaRPr sz="2400" dirty="0">
              <a:latin typeface="+mn-lt"/>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251460" rIns="0" bIns="0" rtlCol="0">
            <a:spAutoFit/>
          </a:bodyPr>
          <a:lstStyle/>
          <a:p>
            <a:pPr marL="12700">
              <a:lnSpc>
                <a:spcPct val="100000"/>
              </a:lnSpc>
              <a:spcBef>
                <a:spcPts val="1980"/>
              </a:spcBef>
            </a:pPr>
            <a:r>
              <a:rPr sz="6000" spc="-35" dirty="0"/>
              <a:t>ACA</a:t>
            </a:r>
            <a:r>
              <a:rPr sz="6000" spc="-370" dirty="0"/>
              <a:t> </a:t>
            </a:r>
            <a:r>
              <a:rPr sz="6000" spc="-10" dirty="0"/>
              <a:t>Fundamentals</a:t>
            </a:r>
            <a:endParaRPr sz="6000" dirty="0"/>
          </a:p>
          <a:p>
            <a:pPr marL="12700">
              <a:lnSpc>
                <a:spcPct val="100000"/>
              </a:lnSpc>
              <a:spcBef>
                <a:spcPts val="755"/>
              </a:spcBef>
            </a:pPr>
            <a:r>
              <a:rPr sz="2400" dirty="0">
                <a:solidFill>
                  <a:srgbClr val="888888"/>
                </a:solidFill>
              </a:rPr>
              <a:t>Let’s</a:t>
            </a:r>
            <a:r>
              <a:rPr sz="2400" spc="-50" dirty="0">
                <a:solidFill>
                  <a:srgbClr val="888888"/>
                </a:solidFill>
              </a:rPr>
              <a:t> </a:t>
            </a:r>
            <a:r>
              <a:rPr sz="2400" spc="-10" dirty="0">
                <a:solidFill>
                  <a:srgbClr val="888888"/>
                </a:solidFill>
              </a:rPr>
              <a:t>Look</a:t>
            </a:r>
            <a:r>
              <a:rPr sz="2400" spc="-155" dirty="0">
                <a:solidFill>
                  <a:srgbClr val="888888"/>
                </a:solidFill>
              </a:rPr>
              <a:t> </a:t>
            </a:r>
            <a:r>
              <a:rPr sz="2400" dirty="0">
                <a:solidFill>
                  <a:srgbClr val="888888"/>
                </a:solidFill>
              </a:rPr>
              <a:t>At</a:t>
            </a:r>
            <a:r>
              <a:rPr sz="2400" spc="-100" dirty="0">
                <a:solidFill>
                  <a:srgbClr val="888888"/>
                </a:solidFill>
              </a:rPr>
              <a:t> </a:t>
            </a:r>
            <a:r>
              <a:rPr sz="2400" dirty="0">
                <a:solidFill>
                  <a:srgbClr val="888888"/>
                </a:solidFill>
              </a:rPr>
              <a:t>The</a:t>
            </a:r>
            <a:r>
              <a:rPr sz="2400" spc="-55" dirty="0">
                <a:solidFill>
                  <a:srgbClr val="888888"/>
                </a:solidFill>
              </a:rPr>
              <a:t> </a:t>
            </a:r>
            <a:r>
              <a:rPr sz="2400" spc="-10" dirty="0">
                <a:solidFill>
                  <a:srgbClr val="888888"/>
                </a:solidFill>
              </a:rPr>
              <a:t>Basics</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F388-8DFF-44F1-9BA4-2BF4AE2A4D5D}"/>
              </a:ext>
            </a:extLst>
          </p:cNvPr>
          <p:cNvSpPr>
            <a:spLocks noGrp="1"/>
          </p:cNvSpPr>
          <p:nvPr>
            <p:ph type="title"/>
          </p:nvPr>
        </p:nvSpPr>
        <p:spPr/>
        <p:txBody>
          <a:bodyPr/>
          <a:lstStyle/>
          <a:p>
            <a:r>
              <a:rPr lang="en-US" dirty="0"/>
              <a:t>Audits Underway</a:t>
            </a:r>
          </a:p>
        </p:txBody>
      </p:sp>
      <p:pic>
        <p:nvPicPr>
          <p:cNvPr id="6" name="Content Placeholder 5">
            <a:extLst>
              <a:ext uri="{FF2B5EF4-FFF2-40B4-BE49-F238E27FC236}">
                <a16:creationId xmlns:a16="http://schemas.microsoft.com/office/drawing/2014/main" id="{05F09E22-AE95-5CCD-DAD3-64DEAC5078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471" b="34528"/>
          <a:stretch/>
        </p:blipFill>
        <p:spPr>
          <a:xfrm>
            <a:off x="291295" y="1905000"/>
            <a:ext cx="11519705" cy="3726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9515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F388-8DFF-44F1-9BA4-2BF4AE2A4D5D}"/>
              </a:ext>
            </a:extLst>
          </p:cNvPr>
          <p:cNvSpPr>
            <a:spLocks noGrp="1"/>
          </p:cNvSpPr>
          <p:nvPr>
            <p:ph type="title"/>
          </p:nvPr>
        </p:nvSpPr>
        <p:spPr/>
        <p:txBody>
          <a:bodyPr anchor="b">
            <a:normAutofit fontScale="90000"/>
          </a:bodyPr>
          <a:lstStyle/>
          <a:p>
            <a:r>
              <a:rPr lang="en-US" sz="6000" dirty="0"/>
              <a:t>2020 Audits Underway</a:t>
            </a:r>
          </a:p>
        </p:txBody>
      </p:sp>
      <p:sp>
        <p:nvSpPr>
          <p:cNvPr id="3" name="Content Placeholder 2">
            <a:extLst>
              <a:ext uri="{FF2B5EF4-FFF2-40B4-BE49-F238E27FC236}">
                <a16:creationId xmlns:a16="http://schemas.microsoft.com/office/drawing/2014/main" id="{ECB03B4F-7B65-4EDE-9D59-8F6CD3FB5E51}"/>
              </a:ext>
            </a:extLst>
          </p:cNvPr>
          <p:cNvSpPr>
            <a:spLocks noGrp="1"/>
          </p:cNvSpPr>
          <p:nvPr>
            <p:ph type="body" idx="1"/>
          </p:nvPr>
        </p:nvSpPr>
        <p:spPr/>
        <p:txBody>
          <a:bodyPr>
            <a:normAutofit/>
          </a:bodyPr>
          <a:lstStyle/>
          <a:p>
            <a:pPr marL="342900" indent="-342900">
              <a:spcBef>
                <a:spcPts val="1200"/>
              </a:spcBef>
              <a:buFont typeface="Arial" panose="020B0604020202020204" pitchFamily="34" charset="0"/>
              <a:buChar char="•"/>
            </a:pPr>
            <a:r>
              <a:rPr lang="en-US" sz="2200" dirty="0"/>
              <a:t>$14.1 billion for the IRS</a:t>
            </a:r>
          </a:p>
          <a:p>
            <a:pPr marL="342900" indent="-342900">
              <a:spcBef>
                <a:spcPts val="1200"/>
              </a:spcBef>
              <a:buFont typeface="Arial" panose="020B0604020202020204" pitchFamily="34" charset="0"/>
              <a:buChar char="•"/>
            </a:pPr>
            <a:r>
              <a:rPr lang="en-US" sz="2200" dirty="0"/>
              <a:t>IT enhancements</a:t>
            </a:r>
          </a:p>
          <a:p>
            <a:pPr marL="342900" indent="-342900">
              <a:spcBef>
                <a:spcPts val="1200"/>
              </a:spcBef>
              <a:buFont typeface="Arial" panose="020B0604020202020204" pitchFamily="34" charset="0"/>
              <a:buChar char="•"/>
            </a:pPr>
            <a:r>
              <a:rPr lang="en-US" sz="2200" dirty="0"/>
              <a:t>Identifying ACA non-compliance</a:t>
            </a:r>
          </a:p>
          <a:p>
            <a:pPr marL="342900" indent="-342900">
              <a:spcBef>
                <a:spcPts val="1200"/>
              </a:spcBef>
              <a:buFont typeface="Arial" panose="020B0604020202020204" pitchFamily="34" charset="0"/>
              <a:buChar char="•"/>
            </a:pPr>
            <a:r>
              <a:rPr lang="en-US" sz="2200" dirty="0"/>
              <a:t>10,000 new hires, now available to perform ACA audits</a:t>
            </a:r>
          </a:p>
          <a:p>
            <a:pPr marL="342900" indent="-342900">
              <a:spcBef>
                <a:spcPts val="1200"/>
              </a:spcBef>
              <a:buFont typeface="Arial" panose="020B0604020202020204" pitchFamily="34" charset="0"/>
              <a:buChar char="•"/>
            </a:pPr>
            <a:r>
              <a:rPr lang="en-US" sz="2200" dirty="0"/>
              <a:t>Making good on 2020 charge to improve ESRP assessments</a:t>
            </a:r>
          </a:p>
        </p:txBody>
      </p:sp>
    </p:spTree>
    <p:extLst>
      <p:ext uri="{BB962C8B-B14F-4D97-AF65-F5344CB8AC3E}">
        <p14:creationId xmlns:p14="http://schemas.microsoft.com/office/powerpoint/2010/main" val="28835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F388-8DFF-44F1-9BA4-2BF4AE2A4D5D}"/>
              </a:ext>
            </a:extLst>
          </p:cNvPr>
          <p:cNvSpPr>
            <a:spLocks noGrp="1"/>
          </p:cNvSpPr>
          <p:nvPr>
            <p:ph type="title"/>
          </p:nvPr>
        </p:nvSpPr>
        <p:spPr/>
        <p:txBody>
          <a:bodyPr anchor="b">
            <a:normAutofit fontScale="90000"/>
          </a:bodyPr>
          <a:lstStyle/>
          <a:p>
            <a:r>
              <a:rPr lang="en-US" sz="6000" dirty="0"/>
              <a:t>An “A” for effort?</a:t>
            </a:r>
          </a:p>
        </p:txBody>
      </p:sp>
      <p:sp>
        <p:nvSpPr>
          <p:cNvPr id="3" name="Content Placeholder 2">
            <a:extLst>
              <a:ext uri="{FF2B5EF4-FFF2-40B4-BE49-F238E27FC236}">
                <a16:creationId xmlns:a16="http://schemas.microsoft.com/office/drawing/2014/main" id="{D46D7665-8AC7-4D00-BF02-A6463F1B8DF7}"/>
              </a:ext>
            </a:extLst>
          </p:cNvPr>
          <p:cNvSpPr>
            <a:spLocks noGrp="1"/>
          </p:cNvSpPr>
          <p:nvPr>
            <p:ph type="body" idx="1"/>
          </p:nvPr>
        </p:nvSpPr>
        <p:spPr/>
        <p:txBody>
          <a:bodyPr>
            <a:normAutofit/>
          </a:bodyPr>
          <a:lstStyle/>
          <a:p>
            <a:pPr>
              <a:lnSpc>
                <a:spcPct val="150000"/>
              </a:lnSpc>
              <a:buClr>
                <a:schemeClr val="accent1"/>
              </a:buClr>
            </a:pPr>
            <a:r>
              <a:rPr lang="en-US" sz="2200" dirty="0"/>
              <a:t>No more good faith effort relief</a:t>
            </a:r>
          </a:p>
          <a:p>
            <a:pPr>
              <a:lnSpc>
                <a:spcPct val="150000"/>
              </a:lnSpc>
              <a:buClr>
                <a:schemeClr val="accent1"/>
              </a:buClr>
            </a:pPr>
            <a:r>
              <a:rPr lang="en-US" sz="2200" dirty="0"/>
              <a:t>More scrutiny, more enforcement</a:t>
            </a:r>
          </a:p>
          <a:p>
            <a:pPr>
              <a:lnSpc>
                <a:spcPct val="150000"/>
              </a:lnSpc>
              <a:buClr>
                <a:schemeClr val="accent1"/>
              </a:buClr>
            </a:pPr>
            <a:r>
              <a:rPr lang="en-US" sz="2200" dirty="0"/>
              <a:t>Standard for reasonable cause waiver much harder to reach</a:t>
            </a:r>
          </a:p>
        </p:txBody>
      </p:sp>
    </p:spTree>
    <p:extLst>
      <p:ext uri="{BB962C8B-B14F-4D97-AF65-F5344CB8AC3E}">
        <p14:creationId xmlns:p14="http://schemas.microsoft.com/office/powerpoint/2010/main" val="4227040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dirty="0"/>
              <a:t>No</a:t>
            </a:r>
            <a:r>
              <a:rPr spc="-25" dirty="0"/>
              <a:t> </a:t>
            </a:r>
            <a:r>
              <a:rPr dirty="0"/>
              <a:t>Statute</a:t>
            </a:r>
            <a:r>
              <a:rPr spc="-10" dirty="0"/>
              <a:t> </a:t>
            </a:r>
            <a:r>
              <a:rPr dirty="0"/>
              <a:t>of</a:t>
            </a:r>
            <a:r>
              <a:rPr spc="-10" dirty="0"/>
              <a:t> Limitations</a:t>
            </a:r>
          </a:p>
        </p:txBody>
      </p:sp>
      <p:grpSp>
        <p:nvGrpSpPr>
          <p:cNvPr id="3" name="object 3"/>
          <p:cNvGrpSpPr/>
          <p:nvPr/>
        </p:nvGrpSpPr>
        <p:grpSpPr>
          <a:xfrm>
            <a:off x="585088" y="2052637"/>
            <a:ext cx="11022330" cy="3008630"/>
            <a:chOff x="585088" y="2052637"/>
            <a:chExt cx="11022330" cy="3008630"/>
          </a:xfrm>
        </p:grpSpPr>
        <p:pic>
          <p:nvPicPr>
            <p:cNvPr id="4" name="object 4"/>
            <p:cNvPicPr/>
            <p:nvPr/>
          </p:nvPicPr>
          <p:blipFill>
            <a:blip r:embed="rId3" cstate="print"/>
            <a:stretch>
              <a:fillRect/>
            </a:stretch>
          </p:blipFill>
          <p:spPr>
            <a:xfrm>
              <a:off x="809223" y="2315813"/>
              <a:ext cx="9891178" cy="2612373"/>
            </a:xfrm>
            <a:prstGeom prst="rect">
              <a:avLst/>
            </a:prstGeom>
          </p:spPr>
        </p:pic>
        <p:sp>
          <p:nvSpPr>
            <p:cNvPr id="5" name="object 5"/>
            <p:cNvSpPr/>
            <p:nvPr/>
          </p:nvSpPr>
          <p:spPr>
            <a:xfrm>
              <a:off x="586676" y="2054225"/>
              <a:ext cx="11019155" cy="3005455"/>
            </a:xfrm>
            <a:custGeom>
              <a:avLst/>
              <a:gdLst/>
              <a:ahLst/>
              <a:cxnLst/>
              <a:rect l="l" t="t" r="r" b="b"/>
              <a:pathLst>
                <a:path w="11019155" h="3005454">
                  <a:moveTo>
                    <a:pt x="0" y="3005455"/>
                  </a:moveTo>
                  <a:lnTo>
                    <a:pt x="11018647" y="3005455"/>
                  </a:lnTo>
                  <a:lnTo>
                    <a:pt x="11018647" y="0"/>
                  </a:lnTo>
                  <a:lnTo>
                    <a:pt x="0" y="0"/>
                  </a:lnTo>
                  <a:lnTo>
                    <a:pt x="0" y="3005455"/>
                  </a:lnTo>
                  <a:close/>
                </a:path>
              </a:pathLst>
            </a:custGeom>
            <a:ln w="3175">
              <a:solidFill>
                <a:srgbClr val="000000"/>
              </a:solidFill>
            </a:ln>
          </p:spPr>
          <p:txBody>
            <a:bodyPr wrap="square" lIns="0" tIns="0" rIns="0" bIns="0" rtlCol="0"/>
            <a:lstStyle/>
            <a:p>
              <a:endParaRPr/>
            </a:p>
          </p:txBody>
        </p:sp>
      </p:grpSp>
      <p:sp>
        <p:nvSpPr>
          <p:cNvPr id="6" name="object 6"/>
          <p:cNvSpPr txBox="1"/>
          <p:nvPr/>
        </p:nvSpPr>
        <p:spPr>
          <a:xfrm>
            <a:off x="667004" y="5759297"/>
            <a:ext cx="4479290" cy="299720"/>
          </a:xfrm>
          <a:prstGeom prst="rect">
            <a:avLst/>
          </a:prstGeom>
        </p:spPr>
        <p:txBody>
          <a:bodyPr vert="horz" wrap="square" lIns="0" tIns="12700" rIns="0" bIns="0" rtlCol="0">
            <a:spAutoFit/>
          </a:bodyPr>
          <a:lstStyle/>
          <a:p>
            <a:pPr marL="12700">
              <a:lnSpc>
                <a:spcPct val="100000"/>
              </a:lnSpc>
              <a:spcBef>
                <a:spcPts val="100"/>
              </a:spcBef>
            </a:pPr>
            <a:r>
              <a:rPr sz="1800" u="sng" spc="-25" dirty="0">
                <a:solidFill>
                  <a:schemeClr val="tx1">
                    <a:lumMod val="65000"/>
                    <a:lumOff val="35000"/>
                  </a:schemeClr>
                </a:solidFill>
                <a:latin typeface="Calibri"/>
                <a:cs typeface="Calibri"/>
              </a:rPr>
              <a:t>http</a:t>
            </a:r>
            <a:r>
              <a:rPr sz="1800" u="sng" spc="-25" dirty="0">
                <a:solidFill>
                  <a:schemeClr val="tx1">
                    <a:lumMod val="65000"/>
                    <a:lumOff val="35000"/>
                  </a:schemeClr>
                </a:solidFill>
                <a:latin typeface="Calibri"/>
                <a:cs typeface="Calibri"/>
                <a:hlinkClick r:id="rId4">
                  <a:extLst>
                    <a:ext uri="{A12FA001-AC4F-418D-AE19-62706E023703}">
                      <ahyp:hlinkClr xmlns:ahyp="http://schemas.microsoft.com/office/drawing/2018/hyperlinkcolor" val="tx"/>
                    </a:ext>
                  </a:extLst>
                </a:hlinkClick>
              </a:rPr>
              <a:t>s://w</a:t>
            </a:r>
            <a:r>
              <a:rPr sz="1800" u="sng" spc="-25" dirty="0">
                <a:solidFill>
                  <a:schemeClr val="tx1">
                    <a:lumMod val="65000"/>
                    <a:lumOff val="35000"/>
                  </a:schemeClr>
                </a:solidFill>
                <a:latin typeface="Calibri"/>
                <a:cs typeface="Calibri"/>
              </a:rPr>
              <a:t>ww</a:t>
            </a:r>
            <a:r>
              <a:rPr sz="1800" u="sng" spc="-25" dirty="0">
                <a:solidFill>
                  <a:schemeClr val="tx1">
                    <a:lumMod val="65000"/>
                    <a:lumOff val="35000"/>
                  </a:schemeClr>
                </a:solidFill>
                <a:latin typeface="Calibri"/>
                <a:cs typeface="Calibri"/>
                <a:hlinkClick r:id="rId4">
                  <a:extLst>
                    <a:ext uri="{A12FA001-AC4F-418D-AE19-62706E023703}">
                      <ahyp:hlinkClr xmlns:ahyp="http://schemas.microsoft.com/office/drawing/2018/hyperlinkcolor" val="tx"/>
                    </a:ext>
                  </a:extLst>
                </a:hlinkClick>
              </a:rPr>
              <a:t>.ir</a:t>
            </a:r>
            <a:r>
              <a:rPr sz="1800" u="sng" spc="-25" dirty="0">
                <a:solidFill>
                  <a:schemeClr val="tx1">
                    <a:lumMod val="65000"/>
                    <a:lumOff val="35000"/>
                  </a:schemeClr>
                </a:solidFill>
                <a:latin typeface="Calibri"/>
                <a:cs typeface="Calibri"/>
              </a:rPr>
              <a:t>s.</a:t>
            </a:r>
            <a:r>
              <a:rPr sz="1800" u="sng" spc="-25" dirty="0">
                <a:solidFill>
                  <a:srgbClr val="0000FF"/>
                </a:solidFill>
                <a:latin typeface="Calibri"/>
                <a:cs typeface="Calibri"/>
                <a:hlinkClick r:id="rId4">
                  <a:extLst>
                    <a:ext uri="{A12FA001-AC4F-418D-AE19-62706E023703}">
                      <ahyp:hlinkClr xmlns:ahyp="http://schemas.microsoft.com/office/drawing/2018/hyperlinkcolor" val="tx"/>
                    </a:ext>
                  </a:extLst>
                </a:hlinkClick>
              </a:rPr>
              <a:t>gov/pub/irs-</a:t>
            </a:r>
            <a:r>
              <a:rPr sz="1800" u="sng" spc="-10" dirty="0">
                <a:solidFill>
                  <a:schemeClr val="tx1">
                    <a:lumMod val="65000"/>
                    <a:lumOff val="35000"/>
                  </a:schemeClr>
                </a:solidFill>
                <a:latin typeface="Calibri"/>
                <a:cs typeface="Calibri"/>
                <a:hlinkClick r:id="rId4">
                  <a:extLst>
                    <a:ext uri="{A12FA001-AC4F-418D-AE19-62706E023703}">
                      <ahyp:hlinkClr xmlns:ahyp="http://schemas.microsoft.com/office/drawing/2018/hyperlinkcolor" val="tx"/>
                    </a:ext>
                  </a:extLst>
                </a:hlinkClick>
              </a:rPr>
              <a:t>lafa/20200801f.pdf</a:t>
            </a:r>
            <a:endParaRPr sz="1800" u="sng" dirty="0">
              <a:solidFill>
                <a:schemeClr val="tx1">
                  <a:lumMod val="65000"/>
                  <a:lumOff val="35000"/>
                </a:schemeClr>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3883-6042-4AE6-A807-3CEE3ADAE3BD}"/>
              </a:ext>
            </a:extLst>
          </p:cNvPr>
          <p:cNvSpPr>
            <a:spLocks noGrp="1"/>
          </p:cNvSpPr>
          <p:nvPr>
            <p:ph type="title"/>
          </p:nvPr>
        </p:nvSpPr>
        <p:spPr>
          <a:xfrm>
            <a:off x="841248" y="426720"/>
            <a:ext cx="10506456" cy="936859"/>
          </a:xfrm>
        </p:spPr>
        <p:txBody>
          <a:bodyPr anchor="b">
            <a:normAutofit/>
          </a:bodyPr>
          <a:lstStyle/>
          <a:p>
            <a:r>
              <a:rPr lang="en-US" sz="6000" dirty="0"/>
              <a:t>Real world example</a:t>
            </a:r>
          </a:p>
        </p:txBody>
      </p:sp>
      <p:pic>
        <p:nvPicPr>
          <p:cNvPr id="4" name="Content Placeholder 4" descr="A screenshot of a computer&#10;&#10;Description automatically generated with medium confidence">
            <a:extLst>
              <a:ext uri="{FF2B5EF4-FFF2-40B4-BE49-F238E27FC236}">
                <a16:creationId xmlns:a16="http://schemas.microsoft.com/office/drawing/2014/main" id="{F8EFF3DE-1E73-00C6-61D1-823007732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885" y="1530306"/>
            <a:ext cx="10015291" cy="4629862"/>
          </a:xfrm>
          <a:prstGeom prst="rect">
            <a:avLst/>
          </a:prstGeom>
          <a:ln w="3175">
            <a:solidFill>
              <a:sysClr val="windowText" lastClr="000000"/>
            </a:solidFill>
          </a:ln>
        </p:spPr>
      </p:pic>
    </p:spTree>
    <p:extLst>
      <p:ext uri="{BB962C8B-B14F-4D97-AF65-F5344CB8AC3E}">
        <p14:creationId xmlns:p14="http://schemas.microsoft.com/office/powerpoint/2010/main" val="2744626848"/>
      </p:ext>
    </p:extLst>
  </p:cSld>
  <p:clrMapOvr>
    <a:masterClrMapping/>
  </p:clrMapOvr>
  <mc:AlternateContent xmlns:mc="http://schemas.openxmlformats.org/markup-compatibility/2006" xmlns:p14="http://schemas.microsoft.com/office/powerpoint/2010/main">
    <mc:Choice Requires="p14">
      <p:transition spd="slow" p14:dur="2000" advTm="131572"/>
    </mc:Choice>
    <mc:Fallback xmlns="">
      <p:transition spd="slow" advTm="13157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3883-6042-4AE6-A807-3CEE3ADAE3BD}"/>
              </a:ext>
            </a:extLst>
          </p:cNvPr>
          <p:cNvSpPr>
            <a:spLocks noGrp="1"/>
          </p:cNvSpPr>
          <p:nvPr>
            <p:ph type="title"/>
          </p:nvPr>
        </p:nvSpPr>
        <p:spPr>
          <a:xfrm>
            <a:off x="841248" y="426720"/>
            <a:ext cx="10506456" cy="914219"/>
          </a:xfrm>
        </p:spPr>
        <p:txBody>
          <a:bodyPr anchor="b">
            <a:normAutofit fontScale="90000"/>
          </a:bodyPr>
          <a:lstStyle/>
          <a:p>
            <a:r>
              <a:rPr lang="en-US" sz="6000" dirty="0"/>
              <a:t>Overreporting equals hassle</a:t>
            </a:r>
          </a:p>
        </p:txBody>
      </p:sp>
      <p:sp>
        <p:nvSpPr>
          <p:cNvPr id="3" name="Content Placeholder 2">
            <a:extLst>
              <a:ext uri="{FF2B5EF4-FFF2-40B4-BE49-F238E27FC236}">
                <a16:creationId xmlns:a16="http://schemas.microsoft.com/office/drawing/2014/main" id="{3A516CF9-7B9A-4D70-A1B6-788F49BBFA73}"/>
              </a:ext>
            </a:extLst>
          </p:cNvPr>
          <p:cNvSpPr>
            <a:spLocks noGrp="1"/>
          </p:cNvSpPr>
          <p:nvPr>
            <p:ph idx="1"/>
          </p:nvPr>
        </p:nvSpPr>
        <p:spPr>
          <a:xfrm>
            <a:off x="841248" y="3055375"/>
            <a:ext cx="10509504" cy="3642446"/>
          </a:xfrm>
        </p:spPr>
        <p:txBody>
          <a:bodyPr>
            <a:normAutofit/>
          </a:bodyPr>
          <a:lstStyle/>
          <a:p>
            <a:pPr marL="0" indent="0">
              <a:buNone/>
            </a:pPr>
            <a:endParaRPr lang="en-US" sz="1400" dirty="0"/>
          </a:p>
        </p:txBody>
      </p:sp>
      <p:pic>
        <p:nvPicPr>
          <p:cNvPr id="4" name="Picture 3">
            <a:extLst>
              <a:ext uri="{FF2B5EF4-FFF2-40B4-BE49-F238E27FC236}">
                <a16:creationId xmlns:a16="http://schemas.microsoft.com/office/drawing/2014/main" id="{882A6828-AE09-3C32-F5BF-298CA6C32023}"/>
              </a:ext>
            </a:extLst>
          </p:cNvPr>
          <p:cNvPicPr>
            <a:picLocks noChangeAspect="1"/>
          </p:cNvPicPr>
          <p:nvPr/>
        </p:nvPicPr>
        <p:blipFill>
          <a:blip r:embed="rId3"/>
          <a:stretch>
            <a:fillRect/>
          </a:stretch>
        </p:blipFill>
        <p:spPr>
          <a:xfrm>
            <a:off x="1966469" y="1340939"/>
            <a:ext cx="8256013" cy="5090341"/>
          </a:xfrm>
          <a:prstGeom prst="rect">
            <a:avLst/>
          </a:prstGeom>
        </p:spPr>
      </p:pic>
    </p:spTree>
    <p:extLst>
      <p:ext uri="{BB962C8B-B14F-4D97-AF65-F5344CB8AC3E}">
        <p14:creationId xmlns:p14="http://schemas.microsoft.com/office/powerpoint/2010/main" val="2953401609"/>
      </p:ext>
    </p:extLst>
  </p:cSld>
  <p:clrMapOvr>
    <a:masterClrMapping/>
  </p:clrMapOvr>
  <mc:AlternateContent xmlns:mc="http://schemas.openxmlformats.org/markup-compatibility/2006" xmlns:p14="http://schemas.microsoft.com/office/powerpoint/2010/main">
    <mc:Choice Requires="p14">
      <p:transition spd="slow" p14:dur="2000" advTm="131572"/>
    </mc:Choice>
    <mc:Fallback xmlns="">
      <p:transition spd="slow" advTm="13157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3883-6042-4AE6-A807-3CEE3ADAE3BD}"/>
              </a:ext>
            </a:extLst>
          </p:cNvPr>
          <p:cNvSpPr>
            <a:spLocks noGrp="1"/>
          </p:cNvSpPr>
          <p:nvPr>
            <p:ph type="title"/>
          </p:nvPr>
        </p:nvSpPr>
        <p:spPr>
          <a:xfrm>
            <a:off x="841248" y="426721"/>
            <a:ext cx="10506456" cy="1771048"/>
          </a:xfrm>
        </p:spPr>
        <p:txBody>
          <a:bodyPr anchor="b">
            <a:normAutofit fontScale="90000"/>
          </a:bodyPr>
          <a:lstStyle/>
          <a:p>
            <a:r>
              <a:rPr lang="en-US" sz="6000" dirty="0"/>
              <a:t>Overreporting equals real risk</a:t>
            </a:r>
          </a:p>
        </p:txBody>
      </p:sp>
      <p:sp>
        <p:nvSpPr>
          <p:cNvPr id="3" name="Content Placeholder 2">
            <a:extLst>
              <a:ext uri="{FF2B5EF4-FFF2-40B4-BE49-F238E27FC236}">
                <a16:creationId xmlns:a16="http://schemas.microsoft.com/office/drawing/2014/main" id="{3A516CF9-7B9A-4D70-A1B6-788F49BBFA73}"/>
              </a:ext>
            </a:extLst>
          </p:cNvPr>
          <p:cNvSpPr>
            <a:spLocks noGrp="1"/>
          </p:cNvSpPr>
          <p:nvPr>
            <p:ph idx="1"/>
          </p:nvPr>
        </p:nvSpPr>
        <p:spPr>
          <a:xfrm>
            <a:off x="841248" y="3055375"/>
            <a:ext cx="10509504" cy="257540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0" b="0" i="0" u="none" strike="noStrike" kern="1200" cap="none" spc="0" normalizeH="0" baseline="0" noProof="0" dirty="0">
                <a:ln>
                  <a:noFill/>
                </a:ln>
                <a:solidFill>
                  <a:prstClr val="black"/>
                </a:solidFill>
                <a:effectLst/>
                <a:uLnTx/>
                <a:uFillTx/>
                <a:ea typeface="+mn-ea"/>
                <a:cs typeface="+mn-cs"/>
              </a:rPr>
              <a:t>142 x $620 = </a:t>
            </a:r>
            <a:r>
              <a:rPr kumimoji="0" lang="en-US" sz="7000" b="0" i="0" u="none" strike="noStrike" kern="1200" cap="none" spc="0" normalizeH="0" baseline="0" noProof="0" dirty="0">
                <a:ln>
                  <a:noFill/>
                </a:ln>
                <a:solidFill>
                  <a:srgbClr val="C00000"/>
                </a:solidFill>
                <a:effectLst/>
                <a:uLnTx/>
                <a:uFillTx/>
                <a:ea typeface="+mn-ea"/>
                <a:cs typeface="+mn-cs"/>
              </a:rPr>
              <a:t>$88,040</a:t>
            </a:r>
          </a:p>
        </p:txBody>
      </p:sp>
    </p:spTree>
    <p:extLst>
      <p:ext uri="{BB962C8B-B14F-4D97-AF65-F5344CB8AC3E}">
        <p14:creationId xmlns:p14="http://schemas.microsoft.com/office/powerpoint/2010/main" val="2908432441"/>
      </p:ext>
    </p:extLst>
  </p:cSld>
  <p:clrMapOvr>
    <a:masterClrMapping/>
  </p:clrMapOvr>
  <mc:AlternateContent xmlns:mc="http://schemas.openxmlformats.org/markup-compatibility/2006" xmlns:p14="http://schemas.microsoft.com/office/powerpoint/2010/main">
    <mc:Choice Requires="p14">
      <p:transition spd="slow" p14:dur="2000" advTm="131572"/>
    </mc:Choice>
    <mc:Fallback xmlns="">
      <p:transition spd="slow" advTm="13157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CAD6-C71C-EA40-A26F-15CB32C2255F}"/>
              </a:ext>
            </a:extLst>
          </p:cNvPr>
          <p:cNvSpPr>
            <a:spLocks noGrp="1"/>
          </p:cNvSpPr>
          <p:nvPr>
            <p:ph type="title"/>
          </p:nvPr>
        </p:nvSpPr>
        <p:spPr>
          <a:xfrm>
            <a:off x="916939" y="329564"/>
            <a:ext cx="9874885" cy="677108"/>
          </a:xfrm>
        </p:spPr>
        <p:txBody>
          <a:bodyPr/>
          <a:lstStyle/>
          <a:p>
            <a:r>
              <a:rPr lang="en-US" dirty="0"/>
              <a:t>Affordability Safe Harbors</a:t>
            </a:r>
          </a:p>
        </p:txBody>
      </p:sp>
      <p:sp>
        <p:nvSpPr>
          <p:cNvPr id="3" name="Text Placeholder 2">
            <a:extLst>
              <a:ext uri="{FF2B5EF4-FFF2-40B4-BE49-F238E27FC236}">
                <a16:creationId xmlns:a16="http://schemas.microsoft.com/office/drawing/2014/main" id="{2D62D896-871A-92EC-F00A-CE9F85CDD939}"/>
              </a:ext>
            </a:extLst>
          </p:cNvPr>
          <p:cNvSpPr>
            <a:spLocks noGrp="1"/>
          </p:cNvSpPr>
          <p:nvPr>
            <p:ph type="body" idx="1"/>
          </p:nvPr>
        </p:nvSpPr>
        <p:spPr>
          <a:xfrm>
            <a:off x="948435" y="1801647"/>
            <a:ext cx="10176765" cy="3056221"/>
          </a:xfrm>
        </p:spPr>
        <p:txBody>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ea typeface="+mn-ea"/>
                <a:cs typeface="+mn-cs"/>
              </a:rPr>
              <a:t>2025 ACA affordability </a:t>
            </a:r>
            <a:r>
              <a:rPr lang="en-US" kern="1200" dirty="0">
                <a:solidFill>
                  <a:srgbClr val="5A564F"/>
                </a:solidFill>
                <a:cs typeface="+mn-cs"/>
              </a:rPr>
              <a:t>increases</a:t>
            </a:r>
            <a:r>
              <a:rPr kumimoji="0" lang="en-US" sz="2400" b="0" i="0" u="none" strike="noStrike" kern="1200" cap="none" spc="0" normalizeH="0" baseline="0" noProof="0" dirty="0">
                <a:ln>
                  <a:noFill/>
                </a:ln>
                <a:solidFill>
                  <a:srgbClr val="5A564F"/>
                </a:solidFill>
                <a:effectLst/>
                <a:uLnTx/>
                <a:uFillTx/>
                <a:ea typeface="+mn-ea"/>
                <a:cs typeface="+mn-cs"/>
              </a:rPr>
              <a:t> to </a:t>
            </a:r>
            <a:r>
              <a:rPr lang="en-US" kern="1200" dirty="0">
                <a:solidFill>
                  <a:srgbClr val="5A564F"/>
                </a:solidFill>
                <a:cs typeface="+mn-cs"/>
              </a:rPr>
              <a:t>9.02</a:t>
            </a:r>
            <a:r>
              <a:rPr kumimoji="0" lang="en-US" sz="2400" b="0" i="0" u="none" strike="noStrike" kern="1200" cap="none" spc="0" normalizeH="0" baseline="0" noProof="0" dirty="0">
                <a:ln>
                  <a:noFill/>
                </a:ln>
                <a:solidFill>
                  <a:srgbClr val="5A564F"/>
                </a:solidFill>
                <a:effectLst/>
                <a:uLnTx/>
                <a:uFillTx/>
                <a:ea typeface="+mn-ea"/>
                <a:cs typeface="+mn-cs"/>
              </a:rPr>
              <a:t>%</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ea typeface="+mn-ea"/>
                <a:cs typeface="+mn-cs"/>
              </a:rPr>
              <a:t>FPL safe harbor: no more than $113.20 or less per month for calendar year plans</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ea typeface="+mn-ea"/>
                <a:cs typeface="+mn-cs"/>
              </a:rPr>
              <a:t>Rate of Pay and Form W-2 safe harbor amounts will also shrink</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A564F"/>
                </a:solidFill>
                <a:effectLst/>
                <a:uLnTx/>
                <a:uFillTx/>
                <a:ea typeface="+mn-ea"/>
                <a:cs typeface="+mn-cs"/>
              </a:rPr>
              <a:t>Many reporting penalties </a:t>
            </a:r>
            <a:r>
              <a:rPr lang="en-US" kern="1200" dirty="0">
                <a:solidFill>
                  <a:srgbClr val="5A564F"/>
                </a:solidFill>
                <a:cs typeface="+mn-cs"/>
              </a:rPr>
              <a:t>are assessed for incorrect or inapplicable </a:t>
            </a:r>
            <a:r>
              <a:rPr kumimoji="0" lang="en-US" sz="2400" b="0" i="0" u="none" strike="noStrike" kern="1200" cap="none" spc="0" normalizeH="0" baseline="0" noProof="0" dirty="0">
                <a:ln>
                  <a:noFill/>
                </a:ln>
                <a:solidFill>
                  <a:srgbClr val="5A564F"/>
                </a:solidFill>
                <a:effectLst/>
                <a:uLnTx/>
                <a:uFillTx/>
                <a:ea typeface="+mn-ea"/>
                <a:cs typeface="+mn-cs"/>
              </a:rPr>
              <a:t>Safe Harbor Codes being used </a:t>
            </a:r>
          </a:p>
        </p:txBody>
      </p:sp>
    </p:spTree>
    <p:extLst>
      <p:ext uri="{BB962C8B-B14F-4D97-AF65-F5344CB8AC3E}">
        <p14:creationId xmlns:p14="http://schemas.microsoft.com/office/powerpoint/2010/main" val="4254832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8E30-D467-37E8-5B88-E67539436F29}"/>
              </a:ext>
            </a:extLst>
          </p:cNvPr>
          <p:cNvSpPr>
            <a:spLocks noGrp="1"/>
          </p:cNvSpPr>
          <p:nvPr>
            <p:ph type="title"/>
          </p:nvPr>
        </p:nvSpPr>
        <p:spPr>
          <a:xfrm>
            <a:off x="916939" y="329564"/>
            <a:ext cx="9874885" cy="1354217"/>
          </a:xfrm>
        </p:spPr>
        <p:txBody>
          <a:bodyPr/>
          <a:lstStyle/>
          <a:p>
            <a:r>
              <a:rPr lang="en-US" dirty="0"/>
              <a:t>Understanding Affordability Safe Harbor Codes</a:t>
            </a:r>
          </a:p>
        </p:txBody>
      </p:sp>
      <p:sp>
        <p:nvSpPr>
          <p:cNvPr id="3" name="Text Placeholder 2">
            <a:extLst>
              <a:ext uri="{FF2B5EF4-FFF2-40B4-BE49-F238E27FC236}">
                <a16:creationId xmlns:a16="http://schemas.microsoft.com/office/drawing/2014/main" id="{49158580-45B6-AA40-2A6A-9D3131B4F822}"/>
              </a:ext>
            </a:extLst>
          </p:cNvPr>
          <p:cNvSpPr>
            <a:spLocks noGrp="1"/>
          </p:cNvSpPr>
          <p:nvPr>
            <p:ph type="body" idx="1"/>
          </p:nvPr>
        </p:nvSpPr>
        <p:spPr>
          <a:xfrm>
            <a:off x="948435" y="2286000"/>
            <a:ext cx="10295128" cy="2154436"/>
          </a:xfrm>
        </p:spPr>
        <p:txBody>
          <a:bodyPr/>
          <a:lstStyle/>
          <a:p>
            <a:pPr marL="342900" indent="-342900">
              <a:buFont typeface="Arial" panose="020B0604020202020204" pitchFamily="34" charset="0"/>
              <a:buChar char="•"/>
            </a:pPr>
            <a:r>
              <a:rPr lang="en-US" sz="2800" dirty="0"/>
              <a:t>2F – W-2 wages Safe Harbor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2G – Federal Poverty Line (FPL) Safe Harbor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2H – Rate of Pay Safe Harbor</a:t>
            </a:r>
          </a:p>
        </p:txBody>
      </p:sp>
    </p:spTree>
    <p:extLst>
      <p:ext uri="{BB962C8B-B14F-4D97-AF65-F5344CB8AC3E}">
        <p14:creationId xmlns:p14="http://schemas.microsoft.com/office/powerpoint/2010/main" val="3377938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39E1-986F-4411-96C7-53C2B6E78255}"/>
              </a:ext>
            </a:extLst>
          </p:cNvPr>
          <p:cNvSpPr>
            <a:spLocks noGrp="1"/>
          </p:cNvSpPr>
          <p:nvPr>
            <p:ph type="title"/>
          </p:nvPr>
        </p:nvSpPr>
        <p:spPr>
          <a:xfrm>
            <a:off x="916939" y="329564"/>
            <a:ext cx="9874885" cy="1354217"/>
          </a:xfrm>
        </p:spPr>
        <p:txBody>
          <a:bodyPr/>
          <a:lstStyle/>
          <a:p>
            <a:r>
              <a:rPr lang="en-US" dirty="0"/>
              <a:t>Line 16 code 2F</a:t>
            </a:r>
            <a:br>
              <a:rPr lang="en-US" dirty="0"/>
            </a:br>
            <a:r>
              <a:rPr lang="en-US" dirty="0"/>
              <a:t>W-2 Safe Harbor</a:t>
            </a:r>
          </a:p>
        </p:txBody>
      </p:sp>
      <p:sp>
        <p:nvSpPr>
          <p:cNvPr id="3" name="Content Placeholder 2">
            <a:extLst>
              <a:ext uri="{FF2B5EF4-FFF2-40B4-BE49-F238E27FC236}">
                <a16:creationId xmlns:a16="http://schemas.microsoft.com/office/drawing/2014/main" id="{14C9E762-02E2-419D-9B38-4CEE265C4277}"/>
              </a:ext>
            </a:extLst>
          </p:cNvPr>
          <p:cNvSpPr>
            <a:spLocks noGrp="1"/>
          </p:cNvSpPr>
          <p:nvPr>
            <p:ph idx="1"/>
          </p:nvPr>
        </p:nvSpPr>
        <p:spPr>
          <a:xfrm>
            <a:off x="948435" y="2209800"/>
            <a:ext cx="10295128" cy="4234332"/>
          </a:xfrm>
        </p:spPr>
        <p:txBody>
          <a:bodyPr>
            <a:normAutofit/>
          </a:bodyPr>
          <a:lstStyle/>
          <a:p>
            <a:r>
              <a:rPr lang="en-US" dirty="0"/>
              <a:t>Multiply Box 1 wages by the annual affordability percentage</a:t>
            </a:r>
          </a:p>
          <a:p>
            <a:endParaRPr lang="en-US" dirty="0"/>
          </a:p>
          <a:p>
            <a:r>
              <a:rPr lang="en-US" dirty="0"/>
              <a:t>Compare that number to the employee’s required annual contribution for the lowest-cost, employee-only plan</a:t>
            </a:r>
          </a:p>
          <a:p>
            <a:endParaRPr lang="en-US" dirty="0"/>
          </a:p>
          <a:p>
            <a:r>
              <a:rPr lang="en-US" dirty="0"/>
              <a:t>You must adjust for partial-year coverage</a:t>
            </a:r>
          </a:p>
        </p:txBody>
      </p:sp>
    </p:spTree>
    <p:extLst>
      <p:ext uri="{BB962C8B-B14F-4D97-AF65-F5344CB8AC3E}">
        <p14:creationId xmlns:p14="http://schemas.microsoft.com/office/powerpoint/2010/main" val="160842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0EB4-60CC-E7A4-4BFB-7CBDC1448172}"/>
              </a:ext>
            </a:extLst>
          </p:cNvPr>
          <p:cNvSpPr>
            <a:spLocks noGrp="1"/>
          </p:cNvSpPr>
          <p:nvPr>
            <p:ph type="title"/>
          </p:nvPr>
        </p:nvSpPr>
        <p:spPr>
          <a:xfrm>
            <a:off x="916939" y="329564"/>
            <a:ext cx="9874885" cy="677108"/>
          </a:xfrm>
        </p:spPr>
        <p:txBody>
          <a:bodyPr/>
          <a:lstStyle/>
          <a:p>
            <a:r>
              <a:rPr lang="en-US" dirty="0"/>
              <a:t>Benefit Eligibility vs Employer Mandate</a:t>
            </a:r>
          </a:p>
        </p:txBody>
      </p:sp>
      <p:sp>
        <p:nvSpPr>
          <p:cNvPr id="3" name="Text Placeholder 2">
            <a:extLst>
              <a:ext uri="{FF2B5EF4-FFF2-40B4-BE49-F238E27FC236}">
                <a16:creationId xmlns:a16="http://schemas.microsoft.com/office/drawing/2014/main" id="{DDD5B8C0-0A01-9EA2-7692-56DE0A70A944}"/>
              </a:ext>
            </a:extLst>
          </p:cNvPr>
          <p:cNvSpPr>
            <a:spLocks noGrp="1"/>
          </p:cNvSpPr>
          <p:nvPr>
            <p:ph type="body" idx="1"/>
          </p:nvPr>
        </p:nvSpPr>
        <p:spPr/>
        <p:txBody>
          <a:bodyPr>
            <a:noAutofit/>
          </a:bodyPr>
          <a:lstStyle/>
          <a:p>
            <a:pPr marL="342900" indent="-342900">
              <a:spcBef>
                <a:spcPts val="1800"/>
              </a:spcBef>
              <a:buFont typeface="Arial" panose="020B0604020202020204" pitchFamily="34" charset="0"/>
              <a:buChar char="•"/>
            </a:pPr>
            <a:r>
              <a:rPr lang="en-US" sz="2800" dirty="0">
                <a:cs typeface="Arial"/>
              </a:rPr>
              <a:t>"Bronze" Plan to All Employees</a:t>
            </a:r>
          </a:p>
          <a:p>
            <a:pPr marL="342900" indent="-342900">
              <a:spcBef>
                <a:spcPts val="1800"/>
              </a:spcBef>
              <a:buFont typeface="Arial" panose="020B0604020202020204" pitchFamily="34" charset="0"/>
              <a:buChar char="•"/>
            </a:pPr>
            <a:r>
              <a:rPr lang="en-US" sz="2800" dirty="0">
                <a:cs typeface="Arial"/>
              </a:rPr>
              <a:t>Benefits Based on Full-Time Equivalency (FTE)</a:t>
            </a:r>
          </a:p>
          <a:p>
            <a:pPr marL="342900" indent="-342900">
              <a:spcBef>
                <a:spcPts val="1800"/>
              </a:spcBef>
              <a:buFont typeface="Arial" panose="020B0604020202020204" pitchFamily="34" charset="0"/>
              <a:buChar char="•"/>
            </a:pPr>
            <a:r>
              <a:rPr lang="en-US" sz="2800" dirty="0">
                <a:cs typeface="Arial"/>
              </a:rPr>
              <a:t>Benefits Based on Contract, Position, or Bargaining Unit - Benefits tied to specific employment terms.</a:t>
            </a:r>
          </a:p>
          <a:p>
            <a:pPr marL="342900" indent="-342900">
              <a:spcBef>
                <a:spcPts val="1800"/>
              </a:spcBef>
              <a:buFont typeface="Arial" panose="020B0604020202020204" pitchFamily="34" charset="0"/>
              <a:buChar char="•"/>
            </a:pPr>
            <a:r>
              <a:rPr lang="en-US" sz="2800" dirty="0"/>
              <a:t>P</a:t>
            </a:r>
            <a:r>
              <a:rPr lang="en-US" sz="2800" dirty="0">
                <a:cs typeface="Arial"/>
              </a:rPr>
              <a:t>ro Rata Employer Contribution - Employer contributions based on employee status.</a:t>
            </a:r>
          </a:p>
          <a:p>
            <a:pPr marL="342900" indent="-342900">
              <a:spcBef>
                <a:spcPts val="1800"/>
              </a:spcBef>
              <a:buFont typeface="Arial" panose="020B0604020202020204" pitchFamily="34" charset="0"/>
              <a:buChar char="•"/>
            </a:pPr>
            <a:r>
              <a:rPr lang="en-US" sz="2800" dirty="0">
                <a:cs typeface="Arial"/>
              </a:rPr>
              <a:t>Innovative Approaches to Benefits Administration</a:t>
            </a:r>
            <a:endParaRPr lang="en-US" sz="2800" dirty="0"/>
          </a:p>
        </p:txBody>
      </p:sp>
    </p:spTree>
    <p:extLst>
      <p:ext uri="{BB962C8B-B14F-4D97-AF65-F5344CB8AC3E}">
        <p14:creationId xmlns:p14="http://schemas.microsoft.com/office/powerpoint/2010/main" val="2565567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39E1-986F-4411-96C7-53C2B6E78255}"/>
              </a:ext>
            </a:extLst>
          </p:cNvPr>
          <p:cNvSpPr>
            <a:spLocks noGrp="1"/>
          </p:cNvSpPr>
          <p:nvPr>
            <p:ph type="title"/>
          </p:nvPr>
        </p:nvSpPr>
        <p:spPr>
          <a:xfrm>
            <a:off x="916939" y="329564"/>
            <a:ext cx="9874885" cy="1354217"/>
          </a:xfrm>
        </p:spPr>
        <p:txBody>
          <a:bodyPr/>
          <a:lstStyle/>
          <a:p>
            <a:r>
              <a:rPr lang="en-US" dirty="0"/>
              <a:t>Line 16 code 2G</a:t>
            </a:r>
            <a:br>
              <a:rPr lang="en-US" dirty="0"/>
            </a:br>
            <a:r>
              <a:rPr lang="en-US" dirty="0"/>
              <a:t>FPL Safe Harbor</a:t>
            </a:r>
          </a:p>
        </p:txBody>
      </p:sp>
      <p:sp>
        <p:nvSpPr>
          <p:cNvPr id="3" name="Content Placeholder 2">
            <a:extLst>
              <a:ext uri="{FF2B5EF4-FFF2-40B4-BE49-F238E27FC236}">
                <a16:creationId xmlns:a16="http://schemas.microsoft.com/office/drawing/2014/main" id="{14C9E762-02E2-419D-9B38-4CEE265C4277}"/>
              </a:ext>
            </a:extLst>
          </p:cNvPr>
          <p:cNvSpPr>
            <a:spLocks noGrp="1"/>
          </p:cNvSpPr>
          <p:nvPr>
            <p:ph idx="1"/>
          </p:nvPr>
        </p:nvSpPr>
        <p:spPr/>
        <p:txBody>
          <a:bodyPr>
            <a:normAutofit/>
          </a:bodyPr>
          <a:lstStyle/>
          <a:p>
            <a:r>
              <a:rPr lang="en-US" dirty="0"/>
              <a:t>Multiply the applicable federal poverty line by the annual affordability percentage and divide by 12 </a:t>
            </a:r>
          </a:p>
          <a:p>
            <a:endParaRPr lang="en-US" dirty="0"/>
          </a:p>
          <a:p>
            <a:r>
              <a:rPr lang="en-US" dirty="0"/>
              <a:t>Compare that number to the employee’s required monthly contribution for the lowest-cost, employee-only plan</a:t>
            </a:r>
          </a:p>
          <a:p>
            <a:endParaRPr lang="en-US" dirty="0"/>
          </a:p>
          <a:p>
            <a:pPr lvl="1"/>
            <a:r>
              <a:rPr lang="en-US" dirty="0"/>
              <a:t>2024 calendar year plan: $101.94/</a:t>
            </a:r>
            <a:r>
              <a:rPr lang="en-US" dirty="0" err="1"/>
              <a:t>mo</a:t>
            </a:r>
            <a:endParaRPr lang="en-US" dirty="0"/>
          </a:p>
          <a:p>
            <a:pPr lvl="1"/>
            <a:r>
              <a:rPr lang="en-US" dirty="0"/>
              <a:t>2025 calendar year plan: $113.20/</a:t>
            </a:r>
            <a:r>
              <a:rPr lang="en-US" dirty="0" err="1"/>
              <a:t>mo</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23149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39E1-986F-4411-96C7-53C2B6E78255}"/>
              </a:ext>
            </a:extLst>
          </p:cNvPr>
          <p:cNvSpPr>
            <a:spLocks noGrp="1"/>
          </p:cNvSpPr>
          <p:nvPr>
            <p:ph type="title"/>
          </p:nvPr>
        </p:nvSpPr>
        <p:spPr>
          <a:xfrm>
            <a:off x="916939" y="329564"/>
            <a:ext cx="9874885" cy="1354217"/>
          </a:xfrm>
        </p:spPr>
        <p:txBody>
          <a:bodyPr/>
          <a:lstStyle/>
          <a:p>
            <a:r>
              <a:rPr lang="en-US" dirty="0"/>
              <a:t>Line 16 code 2H</a:t>
            </a:r>
            <a:br>
              <a:rPr lang="en-US" dirty="0"/>
            </a:br>
            <a:r>
              <a:rPr lang="en-US" dirty="0"/>
              <a:t>Rate of Pay Safe Harbor</a:t>
            </a:r>
          </a:p>
        </p:txBody>
      </p:sp>
      <p:sp>
        <p:nvSpPr>
          <p:cNvPr id="3" name="Content Placeholder 2">
            <a:extLst>
              <a:ext uri="{FF2B5EF4-FFF2-40B4-BE49-F238E27FC236}">
                <a16:creationId xmlns:a16="http://schemas.microsoft.com/office/drawing/2014/main" id="{14C9E762-02E2-419D-9B38-4CEE265C4277}"/>
              </a:ext>
            </a:extLst>
          </p:cNvPr>
          <p:cNvSpPr>
            <a:spLocks noGrp="1"/>
          </p:cNvSpPr>
          <p:nvPr>
            <p:ph idx="1"/>
          </p:nvPr>
        </p:nvSpPr>
        <p:spPr/>
        <p:txBody>
          <a:bodyPr>
            <a:normAutofit/>
          </a:bodyPr>
          <a:lstStyle/>
          <a:p>
            <a:r>
              <a:rPr lang="en-US" dirty="0"/>
              <a:t>For an hourly employee, multiply the employee’s rate of pay by 130 hours by the annual affordability percentage</a:t>
            </a:r>
          </a:p>
          <a:p>
            <a:endParaRPr lang="en-US" dirty="0"/>
          </a:p>
          <a:p>
            <a:r>
              <a:rPr lang="en-US" dirty="0"/>
              <a:t>For a non-hourly employee, multiply their monthly salary beginning on the first day of the coverage period by the annual affordability percentage</a:t>
            </a:r>
          </a:p>
          <a:p>
            <a:endParaRPr lang="en-US" dirty="0"/>
          </a:p>
          <a:p>
            <a:r>
              <a:rPr lang="en-US" dirty="0"/>
              <a:t>Compare that number to the employee’s required monthly contribution for the lowest-cost, employee-only plan</a:t>
            </a:r>
          </a:p>
          <a:p>
            <a:endParaRPr lang="en-US" dirty="0"/>
          </a:p>
        </p:txBody>
      </p:sp>
    </p:spTree>
    <p:extLst>
      <p:ext uri="{BB962C8B-B14F-4D97-AF65-F5344CB8AC3E}">
        <p14:creationId xmlns:p14="http://schemas.microsoft.com/office/powerpoint/2010/main" val="3918796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338C-234C-48C0-A6D3-D8A134149674}"/>
              </a:ext>
            </a:extLst>
          </p:cNvPr>
          <p:cNvSpPr>
            <a:spLocks noGrp="1"/>
          </p:cNvSpPr>
          <p:nvPr>
            <p:ph type="title"/>
          </p:nvPr>
        </p:nvSpPr>
        <p:spPr/>
        <p:txBody>
          <a:bodyPr/>
          <a:lstStyle/>
          <a:p>
            <a:r>
              <a:rPr lang="en-US" dirty="0"/>
              <a:t>Electronic Filing of ACA Forms</a:t>
            </a:r>
          </a:p>
        </p:txBody>
      </p:sp>
      <p:sp>
        <p:nvSpPr>
          <p:cNvPr id="3" name="Content Placeholder 2">
            <a:extLst>
              <a:ext uri="{FF2B5EF4-FFF2-40B4-BE49-F238E27FC236}">
                <a16:creationId xmlns:a16="http://schemas.microsoft.com/office/drawing/2014/main" id="{C4C42E9D-5C1E-410D-AD34-F3D6A340A8E2}"/>
              </a:ext>
            </a:extLst>
          </p:cNvPr>
          <p:cNvSpPr>
            <a:spLocks noGrp="1"/>
          </p:cNvSpPr>
          <p:nvPr>
            <p:ph idx="1"/>
          </p:nvPr>
        </p:nvSpPr>
        <p:spPr/>
        <p:txBody>
          <a:bodyPr/>
          <a:lstStyle/>
          <a:p>
            <a:r>
              <a:rPr lang="en-US" dirty="0"/>
              <a:t>Previously required for 250 or more forms</a:t>
            </a:r>
          </a:p>
          <a:p>
            <a:r>
              <a:rPr lang="en-US" dirty="0"/>
              <a:t>Now required for employers filing 10 or more total forms, including Forms W-2</a:t>
            </a:r>
          </a:p>
          <a:p>
            <a:r>
              <a:rPr lang="en-US" dirty="0"/>
              <a:t>Challenging for smaller employers with limited resources  </a:t>
            </a:r>
          </a:p>
          <a:p>
            <a:pPr marL="0" indent="0">
              <a:buNone/>
            </a:pPr>
            <a:endParaRPr lang="en-US" dirty="0"/>
          </a:p>
        </p:txBody>
      </p:sp>
    </p:spTree>
    <p:extLst>
      <p:ext uri="{BB962C8B-B14F-4D97-AF65-F5344CB8AC3E}">
        <p14:creationId xmlns:p14="http://schemas.microsoft.com/office/powerpoint/2010/main" val="1076929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7" y="318572"/>
            <a:ext cx="9874885" cy="677108"/>
          </a:xfrm>
          <a:prstGeom prst="rect">
            <a:avLst/>
          </a:prstGeom>
        </p:spPr>
        <p:txBody>
          <a:bodyPr vert="horz" wrap="square" lIns="0" tIns="314782" rIns="0" bIns="0" rtlCol="0">
            <a:spAutoFit/>
          </a:bodyPr>
          <a:lstStyle/>
          <a:p>
            <a:pPr marL="12700">
              <a:lnSpc>
                <a:spcPct val="100000"/>
              </a:lnSpc>
              <a:spcBef>
                <a:spcPts val="105"/>
              </a:spcBef>
            </a:pPr>
            <a:r>
              <a:rPr dirty="0"/>
              <a:t>IRS</a:t>
            </a:r>
            <a:r>
              <a:rPr spc="-30" dirty="0"/>
              <a:t> </a:t>
            </a:r>
            <a:r>
              <a:rPr dirty="0"/>
              <a:t>Reporting</a:t>
            </a:r>
            <a:r>
              <a:rPr spc="-20" dirty="0"/>
              <a:t> </a:t>
            </a:r>
            <a:r>
              <a:rPr spc="-10" dirty="0"/>
              <a:t>Penalties</a:t>
            </a:r>
          </a:p>
        </p:txBody>
      </p:sp>
      <p:sp>
        <p:nvSpPr>
          <p:cNvPr id="4" name="object 4"/>
          <p:cNvSpPr txBox="1"/>
          <p:nvPr/>
        </p:nvSpPr>
        <p:spPr>
          <a:xfrm>
            <a:off x="1033068" y="5730646"/>
            <a:ext cx="58362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https://</a:t>
            </a:r>
            <a:r>
              <a:rPr sz="1800" spc="-10" dirty="0">
                <a:latin typeface="Arial"/>
                <a:cs typeface="Arial"/>
                <a:hlinkClick r:id="rId3"/>
              </a:rPr>
              <a:t>www.irs.gov/payments/information-return-penalties</a:t>
            </a:r>
            <a:endParaRPr sz="1800" dirty="0">
              <a:latin typeface="Arial"/>
              <a:cs typeface="Arial"/>
            </a:endParaRPr>
          </a:p>
        </p:txBody>
      </p:sp>
      <p:pic>
        <p:nvPicPr>
          <p:cNvPr id="7" name="Picture 6">
            <a:extLst>
              <a:ext uri="{FF2B5EF4-FFF2-40B4-BE49-F238E27FC236}">
                <a16:creationId xmlns:a16="http://schemas.microsoft.com/office/drawing/2014/main" id="{B98F603B-A5EA-BEE9-16D2-64A29F65B056}"/>
              </a:ext>
            </a:extLst>
          </p:cNvPr>
          <p:cNvPicPr>
            <a:picLocks noChangeAspect="1"/>
          </p:cNvPicPr>
          <p:nvPr/>
        </p:nvPicPr>
        <p:blipFill>
          <a:blip r:embed="rId4"/>
          <a:stretch>
            <a:fillRect/>
          </a:stretch>
        </p:blipFill>
        <p:spPr>
          <a:xfrm>
            <a:off x="2057400" y="1339678"/>
            <a:ext cx="6920350" cy="437137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9874885" cy="871854"/>
          </a:xfrm>
          <a:prstGeom prst="rect">
            <a:avLst/>
          </a:prstGeom>
        </p:spPr>
        <p:txBody>
          <a:bodyPr vert="horz" wrap="square" lIns="0" tIns="314782" rIns="0" bIns="0" rtlCol="0">
            <a:spAutoFit/>
          </a:bodyPr>
          <a:lstStyle/>
          <a:p>
            <a:pPr marL="12700">
              <a:lnSpc>
                <a:spcPct val="100000"/>
              </a:lnSpc>
              <a:spcBef>
                <a:spcPts val="105"/>
              </a:spcBef>
            </a:pPr>
            <a:r>
              <a:rPr sz="3600" dirty="0"/>
              <a:t>IRS</a:t>
            </a:r>
            <a:r>
              <a:rPr sz="3600" spc="-10" dirty="0"/>
              <a:t> </a:t>
            </a:r>
            <a:r>
              <a:rPr sz="3600" dirty="0"/>
              <a:t>Reporting</a:t>
            </a:r>
            <a:r>
              <a:rPr sz="3600" spc="-10" dirty="0"/>
              <a:t> </a:t>
            </a:r>
            <a:r>
              <a:rPr sz="3600" dirty="0"/>
              <a:t>Penalties</a:t>
            </a:r>
            <a:r>
              <a:rPr sz="3600" spc="-35" dirty="0"/>
              <a:t> </a:t>
            </a:r>
            <a:r>
              <a:rPr sz="3600" dirty="0"/>
              <a:t>–</a:t>
            </a:r>
            <a:r>
              <a:rPr sz="3600" spc="-15" dirty="0"/>
              <a:t> </a:t>
            </a:r>
            <a:r>
              <a:rPr sz="3600" dirty="0"/>
              <a:t>due</a:t>
            </a:r>
            <a:r>
              <a:rPr sz="3600" spc="-10" dirty="0"/>
              <a:t> </a:t>
            </a:r>
            <a:r>
              <a:rPr sz="3600" dirty="0"/>
              <a:t>in</a:t>
            </a:r>
            <a:r>
              <a:rPr sz="3600" spc="-5" dirty="0"/>
              <a:t> </a:t>
            </a:r>
            <a:r>
              <a:rPr sz="3600" spc="-20" dirty="0"/>
              <a:t>202</a:t>
            </a:r>
            <a:r>
              <a:rPr lang="en-US" sz="3600" spc="-20" dirty="0"/>
              <a:t>5</a:t>
            </a:r>
            <a:endParaRPr sz="3600" spc="-20" dirty="0"/>
          </a:p>
        </p:txBody>
      </p:sp>
      <p:pic>
        <p:nvPicPr>
          <p:cNvPr id="6" name="Picture 5">
            <a:extLst>
              <a:ext uri="{FF2B5EF4-FFF2-40B4-BE49-F238E27FC236}">
                <a16:creationId xmlns:a16="http://schemas.microsoft.com/office/drawing/2014/main" id="{014DD0D8-B92C-CA82-BFF7-94A1FB25E1F1}"/>
              </a:ext>
            </a:extLst>
          </p:cNvPr>
          <p:cNvPicPr>
            <a:picLocks noChangeAspect="1"/>
          </p:cNvPicPr>
          <p:nvPr/>
        </p:nvPicPr>
        <p:blipFill>
          <a:blip r:embed="rId3"/>
          <a:stretch>
            <a:fillRect/>
          </a:stretch>
        </p:blipFill>
        <p:spPr>
          <a:xfrm>
            <a:off x="626050" y="1438909"/>
            <a:ext cx="10939899" cy="398018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9874885" cy="871854"/>
          </a:xfrm>
          <a:prstGeom prst="rect">
            <a:avLst/>
          </a:prstGeom>
        </p:spPr>
        <p:txBody>
          <a:bodyPr vert="horz" wrap="square" lIns="0" tIns="314782" rIns="0" bIns="0" rtlCol="0">
            <a:spAutoFit/>
          </a:bodyPr>
          <a:lstStyle/>
          <a:p>
            <a:pPr marL="12700">
              <a:lnSpc>
                <a:spcPct val="100000"/>
              </a:lnSpc>
              <a:spcBef>
                <a:spcPts val="105"/>
              </a:spcBef>
            </a:pPr>
            <a:r>
              <a:rPr sz="3600" dirty="0"/>
              <a:t>IRS</a:t>
            </a:r>
            <a:r>
              <a:rPr sz="3600" spc="-10" dirty="0"/>
              <a:t> </a:t>
            </a:r>
            <a:r>
              <a:rPr sz="3600" dirty="0"/>
              <a:t>Reporting</a:t>
            </a:r>
            <a:r>
              <a:rPr lang="en-US" sz="3600" spc="-10" dirty="0"/>
              <a:t> </a:t>
            </a:r>
            <a:r>
              <a:rPr lang="en-US" sz="3600" dirty="0"/>
              <a:t>Penalties</a:t>
            </a:r>
            <a:r>
              <a:rPr lang="en-US" sz="3600" spc="-35" dirty="0"/>
              <a:t> </a:t>
            </a:r>
            <a:r>
              <a:rPr lang="en-US" sz="3600" dirty="0"/>
              <a:t>–</a:t>
            </a:r>
            <a:r>
              <a:rPr lang="en-US" sz="3600" spc="-15" dirty="0"/>
              <a:t> </a:t>
            </a:r>
            <a:r>
              <a:rPr lang="en-US" sz="3600" dirty="0"/>
              <a:t>due</a:t>
            </a:r>
            <a:r>
              <a:rPr lang="en-US" sz="3600" spc="-10" dirty="0"/>
              <a:t> </a:t>
            </a:r>
            <a:r>
              <a:rPr lang="en-US" sz="3600" dirty="0"/>
              <a:t>in</a:t>
            </a:r>
            <a:r>
              <a:rPr lang="en-US" sz="3600" spc="-5" dirty="0"/>
              <a:t> </a:t>
            </a:r>
            <a:r>
              <a:rPr lang="en-US" sz="3600" spc="-20" dirty="0"/>
              <a:t>2025</a:t>
            </a:r>
            <a:endParaRPr sz="3600" spc="-20" dirty="0"/>
          </a:p>
        </p:txBody>
      </p:sp>
      <p:pic>
        <p:nvPicPr>
          <p:cNvPr id="5" name="Picture 4">
            <a:extLst>
              <a:ext uri="{FF2B5EF4-FFF2-40B4-BE49-F238E27FC236}">
                <a16:creationId xmlns:a16="http://schemas.microsoft.com/office/drawing/2014/main" id="{701ECFFA-01E8-9941-66A6-23B533BA374F}"/>
              </a:ext>
            </a:extLst>
          </p:cNvPr>
          <p:cNvPicPr>
            <a:picLocks noChangeAspect="1"/>
          </p:cNvPicPr>
          <p:nvPr/>
        </p:nvPicPr>
        <p:blipFill>
          <a:blip r:embed="rId3"/>
          <a:stretch>
            <a:fillRect/>
          </a:stretch>
        </p:blipFill>
        <p:spPr>
          <a:xfrm>
            <a:off x="908229" y="1371600"/>
            <a:ext cx="9913495" cy="4724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9" y="329564"/>
            <a:ext cx="9874885" cy="994964"/>
          </a:xfrm>
          <a:prstGeom prst="rect">
            <a:avLst/>
          </a:prstGeom>
        </p:spPr>
        <p:txBody>
          <a:bodyPr vert="horz" wrap="square" lIns="0" tIns="314782" rIns="0" bIns="0" rtlCol="0">
            <a:spAutoFit/>
          </a:bodyPr>
          <a:lstStyle/>
          <a:p>
            <a:pPr marL="12700">
              <a:lnSpc>
                <a:spcPct val="100000"/>
              </a:lnSpc>
              <a:spcBef>
                <a:spcPts val="105"/>
              </a:spcBef>
            </a:pPr>
            <a:r>
              <a:rPr lang="en-US" spc="-10" dirty="0"/>
              <a:t>Questions?</a:t>
            </a:r>
            <a:endParaRPr spc="-10" dirty="0"/>
          </a:p>
        </p:txBody>
      </p:sp>
      <p:sp>
        <p:nvSpPr>
          <p:cNvPr id="7" name="Text Placeholder 6">
            <a:extLst>
              <a:ext uri="{FF2B5EF4-FFF2-40B4-BE49-F238E27FC236}">
                <a16:creationId xmlns:a16="http://schemas.microsoft.com/office/drawing/2014/main" id="{524F6AE3-EC7F-1789-DED9-2C2A2DD2E5ED}"/>
              </a:ext>
            </a:extLst>
          </p:cNvPr>
          <p:cNvSpPr>
            <a:spLocks noGrp="1"/>
          </p:cNvSpPr>
          <p:nvPr>
            <p:ph type="body" idx="1"/>
          </p:nvPr>
        </p:nvSpPr>
        <p:spPr/>
        <p:txBody>
          <a:bodyPr>
            <a:normAutofit lnSpcReduction="10000"/>
          </a:bodyPr>
          <a:lstStyle/>
          <a:p>
            <a:pPr marL="2480310" marR="2473960" algn="ctr">
              <a:lnSpc>
                <a:spcPct val="110800"/>
              </a:lnSpc>
              <a:spcBef>
                <a:spcPts val="100"/>
              </a:spcBef>
            </a:pPr>
            <a:r>
              <a:rPr lang="pl-PL" sz="4000" dirty="0">
                <a:latin typeface="+mn-lt"/>
                <a:cs typeface="Arial"/>
              </a:rPr>
              <a:t>Kim Bruggeman</a:t>
            </a:r>
          </a:p>
          <a:p>
            <a:pPr marL="12700" marR="5080" algn="ctr">
              <a:lnSpc>
                <a:spcPct val="110800"/>
              </a:lnSpc>
              <a:spcBef>
                <a:spcPts val="10"/>
              </a:spcBef>
            </a:pPr>
            <a:r>
              <a:rPr lang="pl-PL" sz="4000" spc="-20" dirty="0">
                <a:latin typeface="+mn-lt"/>
                <a:cs typeface="Arial"/>
                <a:hlinkClick r:id="rId3"/>
              </a:rPr>
              <a:t>kim.bruggeman@</a:t>
            </a:r>
            <a:r>
              <a:rPr lang="en-US" sz="4000" spc="-20" dirty="0" err="1">
                <a:latin typeface="+mn-lt"/>
                <a:cs typeface="Arial"/>
                <a:hlinkClick r:id="rId3"/>
              </a:rPr>
              <a:t>AFASTech</a:t>
            </a:r>
            <a:r>
              <a:rPr lang="pl-PL" sz="4000" spc="-20" dirty="0">
                <a:latin typeface="+mn-lt"/>
                <a:cs typeface="Arial"/>
                <a:hlinkClick r:id="rId3"/>
              </a:rPr>
              <a:t>.com</a:t>
            </a:r>
            <a:endParaRPr lang="pl-PL" sz="4000" spc="-20" dirty="0">
              <a:latin typeface="+mn-lt"/>
              <a:cs typeface="Arial"/>
            </a:endParaRPr>
          </a:p>
          <a:p>
            <a:pPr marL="12700" marR="5080" algn="ctr">
              <a:lnSpc>
                <a:spcPct val="110800"/>
              </a:lnSpc>
              <a:spcBef>
                <a:spcPts val="10"/>
              </a:spcBef>
            </a:pPr>
            <a:r>
              <a:rPr lang="pl-PL" sz="4000" spc="-20" dirty="0">
                <a:latin typeface="+mn-lt"/>
                <a:cs typeface="Arial"/>
              </a:rPr>
              <a:t>405-</a:t>
            </a:r>
            <a:r>
              <a:rPr lang="en-US" sz="4000" spc="-20" dirty="0">
                <a:latin typeface="+mn-lt"/>
                <a:cs typeface="Arial"/>
              </a:rPr>
              <a:t>523-5312</a:t>
            </a:r>
          </a:p>
          <a:p>
            <a:pPr marL="12700" marR="5080" algn="ctr">
              <a:lnSpc>
                <a:spcPct val="110800"/>
              </a:lnSpc>
              <a:spcBef>
                <a:spcPts val="10"/>
              </a:spcBef>
            </a:pPr>
            <a:endParaRPr lang="en-US" sz="4000" spc="-20" dirty="0"/>
          </a:p>
          <a:p>
            <a:pPr marL="12700" marR="5080" algn="ctr">
              <a:lnSpc>
                <a:spcPct val="110800"/>
              </a:lnSpc>
              <a:spcBef>
                <a:spcPts val="10"/>
              </a:spcBef>
            </a:pPr>
            <a:endParaRPr lang="pl-PL" sz="4000" spc="-20" dirty="0">
              <a:latin typeface="+mn-lt"/>
              <a:cs typeface="Arial"/>
            </a:endParaRPr>
          </a:p>
          <a:p>
            <a:pPr marL="12700" marR="5080" algn="ctr">
              <a:lnSpc>
                <a:spcPct val="110800"/>
              </a:lnSpc>
              <a:spcBef>
                <a:spcPts val="10"/>
              </a:spcBef>
            </a:pPr>
            <a:endParaRPr lang="pl-PL" sz="4000" spc="-20" dirty="0">
              <a:latin typeface="+mn-lt"/>
              <a:cs typeface="Arial"/>
            </a:endParaRPr>
          </a:p>
          <a:p>
            <a:pPr marL="12700" marR="5080" algn="ctr">
              <a:lnSpc>
                <a:spcPct val="110800"/>
              </a:lnSpc>
              <a:spcBef>
                <a:spcPts val="10"/>
              </a:spcBef>
            </a:pPr>
            <a:r>
              <a:rPr lang="pl-PL" sz="4000" spc="-20" dirty="0">
                <a:latin typeface="+mn-lt"/>
                <a:cs typeface="Arial"/>
              </a:rPr>
              <a:t>acachamp.com</a:t>
            </a:r>
            <a:endParaRPr lang="pl-PL" sz="4000" dirty="0">
              <a:latin typeface="+mn-lt"/>
              <a:cs typeface="Arial"/>
            </a:endParaRPr>
          </a:p>
          <a:p>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3939" rIns="0" bIns="0" rtlCol="0">
            <a:spAutoFit/>
          </a:bodyPr>
          <a:lstStyle/>
          <a:p>
            <a:pPr marL="12700">
              <a:lnSpc>
                <a:spcPct val="100000"/>
              </a:lnSpc>
              <a:spcBef>
                <a:spcPts val="100"/>
              </a:spcBef>
            </a:pPr>
            <a:r>
              <a:rPr sz="6000" dirty="0"/>
              <a:t>Employer </a:t>
            </a:r>
            <a:r>
              <a:rPr sz="6000" spc="-10" dirty="0"/>
              <a:t>Mandate</a:t>
            </a:r>
            <a:endParaRPr sz="6000" dirty="0"/>
          </a:p>
        </p:txBody>
      </p:sp>
      <p:sp>
        <p:nvSpPr>
          <p:cNvPr id="3" name="object 3"/>
          <p:cNvSpPr txBox="1"/>
          <p:nvPr/>
        </p:nvSpPr>
        <p:spPr>
          <a:xfrm>
            <a:off x="916939" y="1722983"/>
            <a:ext cx="9844405" cy="3100070"/>
          </a:xfrm>
          <a:prstGeom prst="rect">
            <a:avLst/>
          </a:prstGeom>
        </p:spPr>
        <p:txBody>
          <a:bodyPr vert="horz" wrap="square" lIns="0" tIns="177165" rIns="0" bIns="0" rtlCol="0">
            <a:spAutoFit/>
          </a:bodyPr>
          <a:lstStyle/>
          <a:p>
            <a:pPr marL="12700">
              <a:lnSpc>
                <a:spcPct val="100000"/>
              </a:lnSpc>
              <a:spcBef>
                <a:spcPts val="1395"/>
              </a:spcBef>
            </a:pPr>
            <a:r>
              <a:rPr sz="2800" dirty="0">
                <a:latin typeface="+mn-lt"/>
                <a:cs typeface="Arial"/>
              </a:rPr>
              <a:t>Employer</a:t>
            </a:r>
            <a:r>
              <a:rPr sz="2800" spc="-65" dirty="0">
                <a:latin typeface="+mn-lt"/>
                <a:cs typeface="Arial"/>
              </a:rPr>
              <a:t> </a:t>
            </a:r>
            <a:r>
              <a:rPr sz="2800" dirty="0">
                <a:latin typeface="+mn-lt"/>
                <a:cs typeface="Arial"/>
              </a:rPr>
              <a:t>penalty</a:t>
            </a:r>
            <a:r>
              <a:rPr sz="2800" spc="-75" dirty="0">
                <a:latin typeface="+mn-lt"/>
                <a:cs typeface="Arial"/>
              </a:rPr>
              <a:t> </a:t>
            </a:r>
            <a:r>
              <a:rPr sz="2800" dirty="0">
                <a:latin typeface="+mn-lt"/>
                <a:cs typeface="Arial"/>
              </a:rPr>
              <a:t>may</a:t>
            </a:r>
            <a:r>
              <a:rPr sz="2800" spc="-70" dirty="0">
                <a:latin typeface="+mn-lt"/>
                <a:cs typeface="Arial"/>
              </a:rPr>
              <a:t> </a:t>
            </a:r>
            <a:r>
              <a:rPr sz="2800" dirty="0">
                <a:latin typeface="+mn-lt"/>
                <a:cs typeface="Arial"/>
              </a:rPr>
              <a:t>apply</a:t>
            </a:r>
            <a:r>
              <a:rPr sz="2800" spc="-70" dirty="0">
                <a:latin typeface="+mn-lt"/>
                <a:cs typeface="Arial"/>
              </a:rPr>
              <a:t> </a:t>
            </a:r>
            <a:r>
              <a:rPr sz="2800" spc="-25" dirty="0">
                <a:latin typeface="+mn-lt"/>
                <a:cs typeface="Arial"/>
              </a:rPr>
              <a:t>if:</a:t>
            </a:r>
            <a:endParaRPr sz="2800" dirty="0">
              <a:latin typeface="+mn-lt"/>
              <a:cs typeface="Arial"/>
            </a:endParaRPr>
          </a:p>
          <a:p>
            <a:pPr marL="698500" marR="177800" indent="-228600">
              <a:lnSpc>
                <a:spcPct val="120000"/>
              </a:lnSpc>
              <a:spcBef>
                <a:spcPts val="555"/>
              </a:spcBef>
              <a:buChar char="•"/>
              <a:tabLst>
                <a:tab pos="698500" algn="l"/>
              </a:tabLst>
            </a:pPr>
            <a:r>
              <a:rPr sz="2500" dirty="0">
                <a:latin typeface="+mn-lt"/>
                <a:cs typeface="Arial"/>
              </a:rPr>
              <a:t>No</a:t>
            </a:r>
            <a:r>
              <a:rPr sz="2500" spc="-70" dirty="0">
                <a:latin typeface="+mn-lt"/>
                <a:cs typeface="Arial"/>
              </a:rPr>
              <a:t> </a:t>
            </a:r>
            <a:r>
              <a:rPr sz="2500" dirty="0">
                <a:latin typeface="+mn-lt"/>
                <a:cs typeface="Arial"/>
              </a:rPr>
              <a:t>coverage</a:t>
            </a:r>
            <a:r>
              <a:rPr sz="2500" spc="-70" dirty="0">
                <a:latin typeface="+mn-lt"/>
                <a:cs typeface="Arial"/>
              </a:rPr>
              <a:t> </a:t>
            </a:r>
            <a:r>
              <a:rPr sz="2500" dirty="0">
                <a:latin typeface="+mn-lt"/>
                <a:cs typeface="Arial"/>
              </a:rPr>
              <a:t>offered</a:t>
            </a:r>
            <a:r>
              <a:rPr sz="2500" spc="-60" dirty="0">
                <a:latin typeface="+mn-lt"/>
                <a:cs typeface="Arial"/>
              </a:rPr>
              <a:t> </a:t>
            </a:r>
            <a:r>
              <a:rPr sz="2500" dirty="0">
                <a:latin typeface="+mn-lt"/>
                <a:cs typeface="Arial"/>
              </a:rPr>
              <a:t>to</a:t>
            </a:r>
            <a:r>
              <a:rPr sz="2500" spc="-65" dirty="0">
                <a:latin typeface="+mn-lt"/>
                <a:cs typeface="Arial"/>
              </a:rPr>
              <a:t> </a:t>
            </a:r>
            <a:r>
              <a:rPr sz="2500" spc="-10" dirty="0">
                <a:latin typeface="+mn-lt"/>
                <a:cs typeface="Arial"/>
              </a:rPr>
              <a:t>full-</a:t>
            </a:r>
            <a:r>
              <a:rPr sz="2500" dirty="0">
                <a:latin typeface="+mn-lt"/>
                <a:cs typeface="Arial"/>
              </a:rPr>
              <a:t>time</a:t>
            </a:r>
            <a:r>
              <a:rPr sz="2500" spc="-45" dirty="0">
                <a:latin typeface="+mn-lt"/>
                <a:cs typeface="Arial"/>
              </a:rPr>
              <a:t> </a:t>
            </a:r>
            <a:r>
              <a:rPr sz="2500" dirty="0">
                <a:latin typeface="+mn-lt"/>
                <a:cs typeface="Arial"/>
              </a:rPr>
              <a:t>employees</a:t>
            </a:r>
            <a:r>
              <a:rPr sz="2500" spc="-70" dirty="0">
                <a:latin typeface="+mn-lt"/>
                <a:cs typeface="Arial"/>
              </a:rPr>
              <a:t> </a:t>
            </a:r>
            <a:r>
              <a:rPr sz="2500" dirty="0">
                <a:latin typeface="+mn-lt"/>
                <a:cs typeface="Arial"/>
              </a:rPr>
              <a:t>and</a:t>
            </a:r>
            <a:r>
              <a:rPr sz="2500" spc="-60" dirty="0">
                <a:latin typeface="+mn-lt"/>
                <a:cs typeface="Arial"/>
              </a:rPr>
              <a:t> </a:t>
            </a:r>
            <a:r>
              <a:rPr sz="2500" dirty="0">
                <a:latin typeface="+mn-lt"/>
                <a:cs typeface="Arial"/>
              </a:rPr>
              <a:t>their</a:t>
            </a:r>
            <a:r>
              <a:rPr sz="2500" spc="-65" dirty="0">
                <a:latin typeface="+mn-lt"/>
                <a:cs typeface="Arial"/>
              </a:rPr>
              <a:t> </a:t>
            </a:r>
            <a:r>
              <a:rPr sz="2500" spc="-10" dirty="0">
                <a:latin typeface="+mn-lt"/>
                <a:cs typeface="Arial"/>
              </a:rPr>
              <a:t>dependent </a:t>
            </a:r>
            <a:r>
              <a:rPr sz="2500" dirty="0">
                <a:latin typeface="+mn-lt"/>
                <a:cs typeface="Arial"/>
              </a:rPr>
              <a:t>children</a:t>
            </a:r>
            <a:r>
              <a:rPr sz="2500" spc="-20" dirty="0">
                <a:latin typeface="+mn-lt"/>
                <a:cs typeface="Arial"/>
              </a:rPr>
              <a:t> </a:t>
            </a:r>
            <a:r>
              <a:rPr sz="2500" dirty="0">
                <a:latin typeface="+mn-lt"/>
                <a:cs typeface="Arial"/>
              </a:rPr>
              <a:t>up</a:t>
            </a:r>
            <a:r>
              <a:rPr sz="2500" spc="-10" dirty="0">
                <a:latin typeface="+mn-lt"/>
                <a:cs typeface="Arial"/>
              </a:rPr>
              <a:t> </a:t>
            </a:r>
            <a:r>
              <a:rPr sz="2500" dirty="0">
                <a:latin typeface="+mn-lt"/>
                <a:cs typeface="Arial"/>
              </a:rPr>
              <a:t>to</a:t>
            </a:r>
            <a:r>
              <a:rPr sz="2500" spc="-15" dirty="0">
                <a:latin typeface="+mn-lt"/>
                <a:cs typeface="Arial"/>
              </a:rPr>
              <a:t> </a:t>
            </a:r>
            <a:r>
              <a:rPr sz="2500" dirty="0">
                <a:latin typeface="+mn-lt"/>
                <a:cs typeface="Arial"/>
              </a:rPr>
              <a:t>age</a:t>
            </a:r>
            <a:r>
              <a:rPr sz="2500" spc="-15" dirty="0">
                <a:latin typeface="+mn-lt"/>
                <a:cs typeface="Arial"/>
              </a:rPr>
              <a:t> </a:t>
            </a:r>
            <a:r>
              <a:rPr sz="2500" dirty="0">
                <a:latin typeface="+mn-lt"/>
                <a:cs typeface="Arial"/>
              </a:rPr>
              <a:t>26</a:t>
            </a:r>
            <a:r>
              <a:rPr sz="2500" spc="-5" dirty="0">
                <a:latin typeface="+mn-lt"/>
                <a:cs typeface="Arial"/>
              </a:rPr>
              <a:t> </a:t>
            </a:r>
            <a:r>
              <a:rPr sz="2500" b="1" i="1" spc="-25" dirty="0">
                <a:latin typeface="+mn-lt"/>
                <a:cs typeface="Arial"/>
              </a:rPr>
              <a:t>or</a:t>
            </a:r>
            <a:endParaRPr sz="2500" dirty="0">
              <a:latin typeface="+mn-lt"/>
              <a:cs typeface="Arial"/>
            </a:endParaRPr>
          </a:p>
          <a:p>
            <a:pPr marL="698500" indent="-228600">
              <a:lnSpc>
                <a:spcPct val="100000"/>
              </a:lnSpc>
              <a:spcBef>
                <a:spcPts val="1090"/>
              </a:spcBef>
              <a:buChar char="•"/>
              <a:tabLst>
                <a:tab pos="698500" algn="l"/>
              </a:tabLst>
            </a:pPr>
            <a:r>
              <a:rPr sz="2500" dirty="0">
                <a:latin typeface="+mn-lt"/>
                <a:cs typeface="Arial"/>
              </a:rPr>
              <a:t>Coverage</a:t>
            </a:r>
            <a:r>
              <a:rPr sz="2500" spc="-80" dirty="0">
                <a:latin typeface="+mn-lt"/>
                <a:cs typeface="Arial"/>
              </a:rPr>
              <a:t> </a:t>
            </a:r>
            <a:r>
              <a:rPr sz="2500" dirty="0">
                <a:latin typeface="+mn-lt"/>
                <a:cs typeface="Arial"/>
              </a:rPr>
              <a:t>offered</a:t>
            </a:r>
            <a:r>
              <a:rPr sz="2500" spc="-55" dirty="0">
                <a:latin typeface="+mn-lt"/>
                <a:cs typeface="Arial"/>
              </a:rPr>
              <a:t> </a:t>
            </a:r>
            <a:r>
              <a:rPr sz="2500" dirty="0">
                <a:latin typeface="+mn-lt"/>
                <a:cs typeface="Arial"/>
              </a:rPr>
              <a:t>is</a:t>
            </a:r>
            <a:r>
              <a:rPr sz="2500" spc="-80" dirty="0">
                <a:latin typeface="+mn-lt"/>
                <a:cs typeface="Arial"/>
              </a:rPr>
              <a:t> </a:t>
            </a:r>
            <a:r>
              <a:rPr sz="2500" spc="-10" dirty="0">
                <a:latin typeface="+mn-lt"/>
                <a:cs typeface="Arial"/>
              </a:rPr>
              <a:t>“unaffordable”</a:t>
            </a:r>
            <a:r>
              <a:rPr sz="2500" spc="-65" dirty="0">
                <a:latin typeface="+mn-lt"/>
                <a:cs typeface="Arial"/>
              </a:rPr>
              <a:t> </a:t>
            </a:r>
            <a:r>
              <a:rPr sz="2500" dirty="0">
                <a:latin typeface="+mn-lt"/>
                <a:cs typeface="Arial"/>
              </a:rPr>
              <a:t>or</a:t>
            </a:r>
            <a:r>
              <a:rPr sz="2500" spc="-65" dirty="0">
                <a:latin typeface="+mn-lt"/>
                <a:cs typeface="Arial"/>
              </a:rPr>
              <a:t> </a:t>
            </a:r>
            <a:r>
              <a:rPr sz="2500" dirty="0">
                <a:latin typeface="+mn-lt"/>
                <a:cs typeface="Arial"/>
              </a:rPr>
              <a:t>“inadequate”</a:t>
            </a:r>
            <a:r>
              <a:rPr sz="2500" spc="-60" dirty="0">
                <a:latin typeface="+mn-lt"/>
                <a:cs typeface="Arial"/>
              </a:rPr>
              <a:t> </a:t>
            </a:r>
            <a:r>
              <a:rPr sz="2500" b="1" i="1" spc="-25" dirty="0">
                <a:latin typeface="+mn-lt"/>
                <a:cs typeface="Arial"/>
              </a:rPr>
              <a:t>and</a:t>
            </a:r>
            <a:endParaRPr sz="2500" dirty="0">
              <a:latin typeface="+mn-lt"/>
              <a:cs typeface="Arial"/>
            </a:endParaRPr>
          </a:p>
          <a:p>
            <a:pPr marL="698500" marR="5080" indent="-228600">
              <a:lnSpc>
                <a:spcPct val="120000"/>
              </a:lnSpc>
              <a:spcBef>
                <a:spcPts val="505"/>
              </a:spcBef>
              <a:buChar char="•"/>
              <a:tabLst>
                <a:tab pos="698500" algn="l"/>
              </a:tabLst>
            </a:pPr>
            <a:r>
              <a:rPr sz="2500" spc="-10" dirty="0">
                <a:latin typeface="+mn-lt"/>
                <a:cs typeface="Arial"/>
              </a:rPr>
              <a:t>Full-</a:t>
            </a:r>
            <a:r>
              <a:rPr sz="2500" dirty="0">
                <a:latin typeface="+mn-lt"/>
                <a:cs typeface="Arial"/>
              </a:rPr>
              <a:t>time</a:t>
            </a:r>
            <a:r>
              <a:rPr sz="2500" spc="-55" dirty="0">
                <a:latin typeface="+mn-lt"/>
                <a:cs typeface="Arial"/>
              </a:rPr>
              <a:t> </a:t>
            </a:r>
            <a:r>
              <a:rPr sz="2500" dirty="0">
                <a:latin typeface="+mn-lt"/>
                <a:cs typeface="Arial"/>
              </a:rPr>
              <a:t>employee</a:t>
            </a:r>
            <a:r>
              <a:rPr sz="2500" spc="-65" dirty="0">
                <a:latin typeface="+mn-lt"/>
                <a:cs typeface="Arial"/>
              </a:rPr>
              <a:t> </a:t>
            </a:r>
            <a:r>
              <a:rPr sz="2500" dirty="0">
                <a:latin typeface="+mn-lt"/>
                <a:cs typeface="Arial"/>
              </a:rPr>
              <a:t>enrolls</a:t>
            </a:r>
            <a:r>
              <a:rPr sz="2500" spc="-70" dirty="0">
                <a:latin typeface="+mn-lt"/>
                <a:cs typeface="Arial"/>
              </a:rPr>
              <a:t> </a:t>
            </a:r>
            <a:r>
              <a:rPr sz="2500" dirty="0">
                <a:latin typeface="+mn-lt"/>
                <a:cs typeface="Arial"/>
              </a:rPr>
              <a:t>in</a:t>
            </a:r>
            <a:r>
              <a:rPr sz="2500" spc="-65" dirty="0">
                <a:latin typeface="+mn-lt"/>
                <a:cs typeface="Arial"/>
              </a:rPr>
              <a:t> </a:t>
            </a:r>
            <a:r>
              <a:rPr sz="2500" dirty="0">
                <a:latin typeface="+mn-lt"/>
                <a:cs typeface="Arial"/>
              </a:rPr>
              <a:t>Marketplace</a:t>
            </a:r>
            <a:r>
              <a:rPr sz="2500" spc="-45" dirty="0">
                <a:latin typeface="+mn-lt"/>
                <a:cs typeface="Arial"/>
              </a:rPr>
              <a:t> </a:t>
            </a:r>
            <a:r>
              <a:rPr sz="2500" dirty="0">
                <a:latin typeface="+mn-lt"/>
                <a:cs typeface="Arial"/>
              </a:rPr>
              <a:t>coverage</a:t>
            </a:r>
            <a:r>
              <a:rPr sz="2500" spc="-60" dirty="0">
                <a:latin typeface="+mn-lt"/>
                <a:cs typeface="Arial"/>
              </a:rPr>
              <a:t> </a:t>
            </a:r>
            <a:r>
              <a:rPr sz="2500" dirty="0">
                <a:latin typeface="+mn-lt"/>
                <a:cs typeface="Arial"/>
              </a:rPr>
              <a:t>and</a:t>
            </a:r>
            <a:r>
              <a:rPr sz="2500" spc="-65" dirty="0">
                <a:latin typeface="+mn-lt"/>
                <a:cs typeface="Arial"/>
              </a:rPr>
              <a:t> </a:t>
            </a:r>
            <a:r>
              <a:rPr sz="2500" spc="-10" dirty="0">
                <a:latin typeface="+mn-lt"/>
                <a:cs typeface="Arial"/>
              </a:rPr>
              <a:t>receives </a:t>
            </a:r>
            <a:r>
              <a:rPr sz="2500" dirty="0">
                <a:latin typeface="+mn-lt"/>
                <a:cs typeface="Arial"/>
              </a:rPr>
              <a:t>advance</a:t>
            </a:r>
            <a:r>
              <a:rPr sz="2500" spc="-80" dirty="0">
                <a:latin typeface="+mn-lt"/>
                <a:cs typeface="Arial"/>
              </a:rPr>
              <a:t> </a:t>
            </a:r>
            <a:r>
              <a:rPr sz="2500" dirty="0">
                <a:latin typeface="+mn-lt"/>
                <a:cs typeface="Arial"/>
              </a:rPr>
              <a:t>premium</a:t>
            </a:r>
            <a:r>
              <a:rPr sz="2500" spc="-60" dirty="0">
                <a:latin typeface="+mn-lt"/>
                <a:cs typeface="Arial"/>
              </a:rPr>
              <a:t> </a:t>
            </a:r>
            <a:r>
              <a:rPr sz="2500" dirty="0">
                <a:latin typeface="+mn-lt"/>
                <a:cs typeface="Arial"/>
              </a:rPr>
              <a:t>tax</a:t>
            </a:r>
            <a:r>
              <a:rPr sz="2500" spc="-70" dirty="0">
                <a:latin typeface="+mn-lt"/>
                <a:cs typeface="Arial"/>
              </a:rPr>
              <a:t> </a:t>
            </a:r>
            <a:r>
              <a:rPr sz="2500" spc="-10" dirty="0">
                <a:latin typeface="+mn-lt"/>
                <a:cs typeface="Arial"/>
              </a:rPr>
              <a:t>credit</a:t>
            </a:r>
            <a:endParaRPr sz="2500" dirty="0">
              <a:latin typeface="+mn-lt"/>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10665461" cy="1033437"/>
          </a:xfrm>
          <a:prstGeom prst="rect">
            <a:avLst/>
          </a:prstGeom>
        </p:spPr>
        <p:txBody>
          <a:bodyPr vert="horz" wrap="square" lIns="0" tIns="261442" rIns="0" bIns="0" rtlCol="0">
            <a:spAutoFit/>
          </a:bodyPr>
          <a:lstStyle/>
          <a:p>
            <a:pPr marL="12700">
              <a:lnSpc>
                <a:spcPct val="100000"/>
              </a:lnSpc>
              <a:spcBef>
                <a:spcPts val="105"/>
              </a:spcBef>
            </a:pPr>
            <a:r>
              <a:rPr sz="5000" dirty="0"/>
              <a:t>Who</a:t>
            </a:r>
            <a:r>
              <a:rPr sz="5000" spc="-60" dirty="0"/>
              <a:t> </a:t>
            </a:r>
            <a:r>
              <a:rPr sz="5000" dirty="0"/>
              <a:t>are</a:t>
            </a:r>
            <a:r>
              <a:rPr sz="5000" spc="-85" dirty="0"/>
              <a:t> </a:t>
            </a:r>
            <a:r>
              <a:rPr sz="5000" dirty="0"/>
              <a:t>Full</a:t>
            </a:r>
            <a:r>
              <a:rPr sz="5000" spc="-175" dirty="0"/>
              <a:t> </a:t>
            </a:r>
            <a:r>
              <a:rPr sz="5000" dirty="0"/>
              <a:t>Time</a:t>
            </a:r>
            <a:r>
              <a:rPr sz="5000" spc="-75" dirty="0"/>
              <a:t> </a:t>
            </a:r>
            <a:r>
              <a:rPr sz="5000" spc="-10" dirty="0"/>
              <a:t>Employees?</a:t>
            </a:r>
            <a:endParaRPr sz="5000" dirty="0"/>
          </a:p>
        </p:txBody>
      </p:sp>
      <p:sp>
        <p:nvSpPr>
          <p:cNvPr id="3" name="object 3"/>
          <p:cNvSpPr txBox="1"/>
          <p:nvPr/>
        </p:nvSpPr>
        <p:spPr>
          <a:xfrm>
            <a:off x="916939" y="1992833"/>
            <a:ext cx="9667875" cy="3777957"/>
          </a:xfrm>
          <a:prstGeom prst="rect">
            <a:avLst/>
          </a:prstGeom>
        </p:spPr>
        <p:txBody>
          <a:bodyPr vert="horz" wrap="square" lIns="0" tIns="12700" rIns="0" bIns="0" rtlCol="0">
            <a:spAutoFit/>
          </a:bodyPr>
          <a:lstStyle/>
          <a:p>
            <a:pPr marL="12700">
              <a:lnSpc>
                <a:spcPct val="100000"/>
              </a:lnSpc>
              <a:spcBef>
                <a:spcPts val="100"/>
              </a:spcBef>
            </a:pPr>
            <a:r>
              <a:rPr sz="3000" spc="-10" dirty="0">
                <a:latin typeface="+mn-lt"/>
                <a:cs typeface="Arial"/>
              </a:rPr>
              <a:t>Full-</a:t>
            </a:r>
            <a:r>
              <a:rPr sz="3000" dirty="0">
                <a:latin typeface="+mn-lt"/>
                <a:cs typeface="Arial"/>
              </a:rPr>
              <a:t>time</a:t>
            </a:r>
            <a:r>
              <a:rPr sz="3000" spc="-40" dirty="0">
                <a:latin typeface="+mn-lt"/>
                <a:cs typeface="Arial"/>
              </a:rPr>
              <a:t> </a:t>
            </a:r>
            <a:r>
              <a:rPr sz="3000" dirty="0">
                <a:latin typeface="+mn-lt"/>
                <a:cs typeface="Arial"/>
              </a:rPr>
              <a:t>for</a:t>
            </a:r>
            <a:r>
              <a:rPr sz="3000" spc="-170" dirty="0">
                <a:latin typeface="+mn-lt"/>
                <a:cs typeface="Arial"/>
              </a:rPr>
              <a:t> </a:t>
            </a:r>
            <a:r>
              <a:rPr sz="3000" dirty="0">
                <a:latin typeface="+mn-lt"/>
                <a:cs typeface="Arial"/>
              </a:rPr>
              <a:t>ACA</a:t>
            </a:r>
            <a:r>
              <a:rPr sz="3000" spc="-190" dirty="0">
                <a:latin typeface="+mn-lt"/>
                <a:cs typeface="Arial"/>
              </a:rPr>
              <a:t> </a:t>
            </a:r>
            <a:r>
              <a:rPr sz="3000" dirty="0">
                <a:latin typeface="+mn-lt"/>
                <a:cs typeface="Arial"/>
              </a:rPr>
              <a:t>purposes</a:t>
            </a:r>
            <a:r>
              <a:rPr sz="3000" spc="-25" dirty="0">
                <a:latin typeface="+mn-lt"/>
                <a:cs typeface="Arial"/>
              </a:rPr>
              <a:t> </a:t>
            </a:r>
            <a:r>
              <a:rPr sz="3000" dirty="0">
                <a:latin typeface="+mn-lt"/>
                <a:cs typeface="Arial"/>
              </a:rPr>
              <a:t>≠</a:t>
            </a:r>
            <a:r>
              <a:rPr sz="3000" spc="-10" dirty="0">
                <a:latin typeface="+mn-lt"/>
                <a:cs typeface="Arial"/>
              </a:rPr>
              <a:t> </a:t>
            </a:r>
            <a:r>
              <a:rPr sz="3000" dirty="0">
                <a:latin typeface="+mn-lt"/>
                <a:cs typeface="Arial"/>
              </a:rPr>
              <a:t>“benefit</a:t>
            </a:r>
            <a:r>
              <a:rPr sz="3000" spc="-10" dirty="0">
                <a:latin typeface="+mn-lt"/>
                <a:cs typeface="Arial"/>
              </a:rPr>
              <a:t> eligible”</a:t>
            </a:r>
            <a:endParaRPr sz="3000" dirty="0">
              <a:latin typeface="+mn-lt"/>
              <a:cs typeface="Arial"/>
            </a:endParaRPr>
          </a:p>
          <a:p>
            <a:pPr marL="12700">
              <a:lnSpc>
                <a:spcPct val="100000"/>
              </a:lnSpc>
              <a:spcBef>
                <a:spcPts val="2800"/>
              </a:spcBef>
            </a:pPr>
            <a:r>
              <a:rPr sz="3000" spc="-10" dirty="0">
                <a:latin typeface="+mn-lt"/>
                <a:cs typeface="Arial"/>
              </a:rPr>
              <a:t>Full-</a:t>
            </a:r>
            <a:r>
              <a:rPr sz="3000" dirty="0">
                <a:latin typeface="+mn-lt"/>
                <a:cs typeface="Arial"/>
              </a:rPr>
              <a:t>time</a:t>
            </a:r>
            <a:r>
              <a:rPr sz="3000" spc="-25" dirty="0">
                <a:latin typeface="+mn-lt"/>
                <a:cs typeface="Arial"/>
              </a:rPr>
              <a:t> </a:t>
            </a:r>
            <a:r>
              <a:rPr sz="3000" dirty="0">
                <a:latin typeface="+mn-lt"/>
                <a:cs typeface="Arial"/>
              </a:rPr>
              <a:t>under</a:t>
            </a:r>
            <a:r>
              <a:rPr sz="3000" spc="-180" dirty="0">
                <a:latin typeface="+mn-lt"/>
                <a:cs typeface="Arial"/>
              </a:rPr>
              <a:t> </a:t>
            </a:r>
            <a:r>
              <a:rPr sz="3000" dirty="0">
                <a:latin typeface="+mn-lt"/>
                <a:cs typeface="Arial"/>
              </a:rPr>
              <a:t>ACA</a:t>
            </a:r>
            <a:r>
              <a:rPr sz="3000" spc="-185" dirty="0">
                <a:latin typeface="+mn-lt"/>
                <a:cs typeface="Arial"/>
              </a:rPr>
              <a:t> </a:t>
            </a:r>
            <a:r>
              <a:rPr sz="3000" dirty="0">
                <a:latin typeface="+mn-lt"/>
                <a:cs typeface="Arial"/>
              </a:rPr>
              <a:t>is a legal</a:t>
            </a:r>
            <a:r>
              <a:rPr sz="3000" spc="-20" dirty="0">
                <a:latin typeface="+mn-lt"/>
                <a:cs typeface="Arial"/>
              </a:rPr>
              <a:t> term</a:t>
            </a:r>
            <a:endParaRPr sz="3000" dirty="0">
              <a:latin typeface="+mn-lt"/>
              <a:cs typeface="Arial"/>
            </a:endParaRPr>
          </a:p>
          <a:p>
            <a:pPr marL="697865" indent="-227965">
              <a:lnSpc>
                <a:spcPct val="100000"/>
              </a:lnSpc>
              <a:spcBef>
                <a:spcPts val="2195"/>
              </a:spcBef>
              <a:buChar char="•"/>
              <a:tabLst>
                <a:tab pos="697865" algn="l"/>
              </a:tabLst>
            </a:pPr>
            <a:r>
              <a:rPr sz="2700" dirty="0">
                <a:latin typeface="+mn-lt"/>
                <a:cs typeface="Arial"/>
              </a:rPr>
              <a:t>Specific</a:t>
            </a:r>
            <a:r>
              <a:rPr sz="2700" spc="-50" dirty="0">
                <a:latin typeface="+mn-lt"/>
                <a:cs typeface="Arial"/>
              </a:rPr>
              <a:t> </a:t>
            </a:r>
            <a:r>
              <a:rPr sz="2700" dirty="0">
                <a:latin typeface="+mn-lt"/>
                <a:cs typeface="Arial"/>
              </a:rPr>
              <a:t>meaning</a:t>
            </a:r>
            <a:r>
              <a:rPr sz="2700" spc="-25" dirty="0">
                <a:latin typeface="+mn-lt"/>
                <a:cs typeface="Arial"/>
              </a:rPr>
              <a:t> </a:t>
            </a:r>
            <a:r>
              <a:rPr sz="2700" dirty="0">
                <a:latin typeface="+mn-lt"/>
                <a:cs typeface="Arial"/>
              </a:rPr>
              <a:t>defined</a:t>
            </a:r>
            <a:r>
              <a:rPr sz="2700" spc="-25" dirty="0">
                <a:latin typeface="+mn-lt"/>
                <a:cs typeface="Arial"/>
              </a:rPr>
              <a:t> </a:t>
            </a:r>
            <a:r>
              <a:rPr sz="2700" dirty="0">
                <a:latin typeface="+mn-lt"/>
                <a:cs typeface="Arial"/>
              </a:rPr>
              <a:t>by</a:t>
            </a:r>
            <a:r>
              <a:rPr sz="2700" spc="-25" dirty="0">
                <a:latin typeface="+mn-lt"/>
                <a:cs typeface="Arial"/>
              </a:rPr>
              <a:t> </a:t>
            </a:r>
            <a:r>
              <a:rPr sz="2700" dirty="0">
                <a:latin typeface="+mn-lt"/>
                <a:cs typeface="Arial"/>
              </a:rPr>
              <a:t>IRC</a:t>
            </a:r>
            <a:r>
              <a:rPr sz="2700" spc="-40" dirty="0">
                <a:latin typeface="+mn-lt"/>
                <a:cs typeface="Arial"/>
              </a:rPr>
              <a:t> </a:t>
            </a:r>
            <a:r>
              <a:rPr sz="2700" spc="-10" dirty="0">
                <a:latin typeface="+mn-lt"/>
                <a:cs typeface="Arial"/>
              </a:rPr>
              <a:t>regulations</a:t>
            </a:r>
            <a:endParaRPr sz="2700" dirty="0">
              <a:latin typeface="+mn-lt"/>
              <a:cs typeface="Arial"/>
            </a:endParaRPr>
          </a:p>
          <a:p>
            <a:pPr marL="697865" indent="-227965">
              <a:lnSpc>
                <a:spcPct val="100000"/>
              </a:lnSpc>
              <a:spcBef>
                <a:spcPts val="2115"/>
              </a:spcBef>
              <a:buChar char="•"/>
              <a:tabLst>
                <a:tab pos="697865" algn="l"/>
              </a:tabLst>
            </a:pPr>
            <a:r>
              <a:rPr sz="2700" dirty="0">
                <a:latin typeface="+mn-lt"/>
                <a:cs typeface="Arial"/>
              </a:rPr>
              <a:t>May</a:t>
            </a:r>
            <a:r>
              <a:rPr sz="2700" spc="-20" dirty="0">
                <a:latin typeface="+mn-lt"/>
                <a:cs typeface="Arial"/>
              </a:rPr>
              <a:t> </a:t>
            </a:r>
            <a:r>
              <a:rPr sz="2700" dirty="0">
                <a:latin typeface="+mn-lt"/>
                <a:cs typeface="Arial"/>
              </a:rPr>
              <a:t>not</a:t>
            </a:r>
            <a:r>
              <a:rPr sz="2700" spc="-10" dirty="0">
                <a:latin typeface="+mn-lt"/>
                <a:cs typeface="Arial"/>
              </a:rPr>
              <a:t> </a:t>
            </a:r>
            <a:r>
              <a:rPr sz="2700" dirty="0">
                <a:latin typeface="+mn-lt"/>
                <a:cs typeface="Arial"/>
              </a:rPr>
              <a:t>line</a:t>
            </a:r>
            <a:r>
              <a:rPr sz="2700" spc="-5" dirty="0">
                <a:latin typeface="+mn-lt"/>
                <a:cs typeface="Arial"/>
              </a:rPr>
              <a:t> </a:t>
            </a:r>
            <a:r>
              <a:rPr sz="2700" dirty="0">
                <a:latin typeface="+mn-lt"/>
                <a:cs typeface="Arial"/>
              </a:rPr>
              <a:t>up</a:t>
            </a:r>
            <a:r>
              <a:rPr sz="2700" spc="-10" dirty="0">
                <a:latin typeface="+mn-lt"/>
                <a:cs typeface="Arial"/>
              </a:rPr>
              <a:t> </a:t>
            </a:r>
            <a:r>
              <a:rPr sz="2700" dirty="0">
                <a:latin typeface="+mn-lt"/>
                <a:cs typeface="Arial"/>
              </a:rPr>
              <a:t>with</a:t>
            </a:r>
            <a:r>
              <a:rPr sz="2700" spc="-10" dirty="0">
                <a:latin typeface="+mn-lt"/>
                <a:cs typeface="Arial"/>
              </a:rPr>
              <a:t> </a:t>
            </a:r>
            <a:r>
              <a:rPr sz="2700" dirty="0">
                <a:latin typeface="+mn-lt"/>
                <a:cs typeface="Arial"/>
              </a:rPr>
              <a:t>the</a:t>
            </a:r>
            <a:r>
              <a:rPr sz="2700" spc="-5" dirty="0">
                <a:latin typeface="+mn-lt"/>
                <a:cs typeface="Arial"/>
              </a:rPr>
              <a:t> </a:t>
            </a:r>
            <a:r>
              <a:rPr sz="2700" dirty="0">
                <a:latin typeface="+mn-lt"/>
                <a:cs typeface="Arial"/>
              </a:rPr>
              <a:t>way</a:t>
            </a:r>
            <a:r>
              <a:rPr sz="2700" spc="-5" dirty="0">
                <a:latin typeface="+mn-lt"/>
                <a:cs typeface="Arial"/>
              </a:rPr>
              <a:t> </a:t>
            </a:r>
            <a:r>
              <a:rPr sz="2700" dirty="0">
                <a:latin typeface="+mn-lt"/>
                <a:cs typeface="Arial"/>
              </a:rPr>
              <a:t>employer</a:t>
            </a:r>
            <a:r>
              <a:rPr sz="2700" spc="-20" dirty="0">
                <a:latin typeface="+mn-lt"/>
                <a:cs typeface="Arial"/>
              </a:rPr>
              <a:t> </a:t>
            </a:r>
            <a:r>
              <a:rPr sz="2700" dirty="0">
                <a:latin typeface="+mn-lt"/>
                <a:cs typeface="Arial"/>
              </a:rPr>
              <a:t>administers </a:t>
            </a:r>
            <a:r>
              <a:rPr sz="2700" spc="-10" dirty="0">
                <a:latin typeface="+mn-lt"/>
                <a:cs typeface="Arial"/>
              </a:rPr>
              <a:t>benefits</a:t>
            </a:r>
            <a:endParaRPr sz="2700" dirty="0">
              <a:latin typeface="+mn-lt"/>
              <a:cs typeface="Arial"/>
            </a:endParaRPr>
          </a:p>
          <a:p>
            <a:pPr marL="697865" indent="-227965">
              <a:lnSpc>
                <a:spcPct val="100000"/>
              </a:lnSpc>
              <a:spcBef>
                <a:spcPts val="2125"/>
              </a:spcBef>
              <a:buChar char="•"/>
              <a:tabLst>
                <a:tab pos="697865" algn="l"/>
              </a:tabLst>
            </a:pPr>
            <a:r>
              <a:rPr sz="2700" dirty="0">
                <a:latin typeface="+mn-lt"/>
                <a:cs typeface="Arial"/>
              </a:rPr>
              <a:t>Necessary</a:t>
            </a:r>
            <a:r>
              <a:rPr sz="2700" spc="-15" dirty="0">
                <a:latin typeface="+mn-lt"/>
                <a:cs typeface="Arial"/>
              </a:rPr>
              <a:t> </a:t>
            </a:r>
            <a:r>
              <a:rPr sz="2700" dirty="0">
                <a:latin typeface="+mn-lt"/>
                <a:cs typeface="Arial"/>
              </a:rPr>
              <a:t>for</a:t>
            </a:r>
            <a:r>
              <a:rPr sz="2700" spc="5" dirty="0">
                <a:latin typeface="+mn-lt"/>
                <a:cs typeface="Arial"/>
              </a:rPr>
              <a:t> </a:t>
            </a:r>
            <a:r>
              <a:rPr sz="2700" dirty="0">
                <a:latin typeface="+mn-lt"/>
                <a:cs typeface="Arial"/>
              </a:rPr>
              <a:t>correct</a:t>
            </a:r>
            <a:r>
              <a:rPr sz="2700" spc="-160" dirty="0">
                <a:latin typeface="+mn-lt"/>
                <a:cs typeface="Arial"/>
              </a:rPr>
              <a:t> </a:t>
            </a:r>
            <a:r>
              <a:rPr sz="2700" dirty="0">
                <a:latin typeface="+mn-lt"/>
                <a:cs typeface="Arial"/>
              </a:rPr>
              <a:t>ACA</a:t>
            </a:r>
            <a:r>
              <a:rPr sz="2700" spc="-150" dirty="0">
                <a:latin typeface="+mn-lt"/>
                <a:cs typeface="Arial"/>
              </a:rPr>
              <a:t> </a:t>
            </a:r>
            <a:r>
              <a:rPr sz="2700" spc="-10" dirty="0">
                <a:latin typeface="+mn-lt"/>
                <a:cs typeface="Arial"/>
              </a:rPr>
              <a:t>reporting</a:t>
            </a:r>
            <a:endParaRPr sz="2700" dirty="0">
              <a:latin typeface="+mn-lt"/>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3939" rIns="0" bIns="0" rtlCol="0">
            <a:spAutoFit/>
          </a:bodyPr>
          <a:lstStyle/>
          <a:p>
            <a:pPr marL="12700">
              <a:lnSpc>
                <a:spcPct val="100000"/>
              </a:lnSpc>
              <a:spcBef>
                <a:spcPts val="100"/>
              </a:spcBef>
            </a:pPr>
            <a:r>
              <a:rPr sz="6000" dirty="0"/>
              <a:t>Employer </a:t>
            </a:r>
            <a:r>
              <a:rPr sz="6000" spc="-10" dirty="0"/>
              <a:t>Mandate</a:t>
            </a:r>
            <a:endParaRPr sz="6000" dirty="0"/>
          </a:p>
        </p:txBody>
      </p:sp>
      <p:sp>
        <p:nvSpPr>
          <p:cNvPr id="3" name="object 3"/>
          <p:cNvSpPr txBox="1"/>
          <p:nvPr/>
        </p:nvSpPr>
        <p:spPr>
          <a:xfrm>
            <a:off x="916939" y="1722983"/>
            <a:ext cx="10322560" cy="4074513"/>
          </a:xfrm>
          <a:prstGeom prst="rect">
            <a:avLst/>
          </a:prstGeom>
        </p:spPr>
        <p:txBody>
          <a:bodyPr vert="horz" wrap="square" lIns="0" tIns="177165" rIns="0" bIns="0" rtlCol="0">
            <a:spAutoFit/>
          </a:bodyPr>
          <a:lstStyle/>
          <a:p>
            <a:pPr marL="12700">
              <a:lnSpc>
                <a:spcPct val="100000"/>
              </a:lnSpc>
              <a:spcBef>
                <a:spcPts val="1395"/>
              </a:spcBef>
            </a:pPr>
            <a:r>
              <a:rPr sz="2800" spc="-20" dirty="0">
                <a:latin typeface="+mn-lt"/>
                <a:cs typeface="Arial"/>
              </a:rPr>
              <a:t>Full-</a:t>
            </a:r>
            <a:r>
              <a:rPr sz="2800" dirty="0">
                <a:latin typeface="+mn-lt"/>
                <a:cs typeface="Arial"/>
              </a:rPr>
              <a:t>time</a:t>
            </a:r>
            <a:r>
              <a:rPr sz="2800" spc="-20" dirty="0">
                <a:latin typeface="+mn-lt"/>
                <a:cs typeface="Arial"/>
              </a:rPr>
              <a:t> </a:t>
            </a:r>
            <a:r>
              <a:rPr sz="2800" spc="-10" dirty="0">
                <a:latin typeface="+mn-lt"/>
                <a:cs typeface="Arial"/>
              </a:rPr>
              <a:t>employees:</a:t>
            </a:r>
            <a:endParaRPr sz="2800" dirty="0">
              <a:latin typeface="+mn-lt"/>
              <a:cs typeface="Arial"/>
            </a:endParaRPr>
          </a:p>
          <a:p>
            <a:pPr marL="698500" indent="-228600">
              <a:lnSpc>
                <a:spcPct val="100000"/>
              </a:lnSpc>
              <a:spcBef>
                <a:spcPts val="1155"/>
              </a:spcBef>
              <a:buChar char="•"/>
              <a:tabLst>
                <a:tab pos="698500" algn="l"/>
              </a:tabLst>
            </a:pPr>
            <a:r>
              <a:rPr sz="2500" dirty="0">
                <a:latin typeface="+mn-lt"/>
                <a:cs typeface="Arial"/>
              </a:rPr>
              <a:t>Average</a:t>
            </a:r>
            <a:r>
              <a:rPr sz="2500" spc="-60" dirty="0">
                <a:latin typeface="+mn-lt"/>
                <a:cs typeface="Arial"/>
              </a:rPr>
              <a:t> </a:t>
            </a:r>
            <a:r>
              <a:rPr sz="2500" dirty="0">
                <a:latin typeface="+mn-lt"/>
                <a:cs typeface="Arial"/>
              </a:rPr>
              <a:t>of</a:t>
            </a:r>
            <a:r>
              <a:rPr sz="2500" spc="-60" dirty="0">
                <a:latin typeface="+mn-lt"/>
                <a:cs typeface="Arial"/>
              </a:rPr>
              <a:t> </a:t>
            </a:r>
            <a:r>
              <a:rPr sz="2500" dirty="0">
                <a:latin typeface="+mn-lt"/>
                <a:cs typeface="Arial"/>
              </a:rPr>
              <a:t>30+</a:t>
            </a:r>
            <a:r>
              <a:rPr sz="2500" spc="-55" dirty="0">
                <a:latin typeface="+mn-lt"/>
                <a:cs typeface="Arial"/>
              </a:rPr>
              <a:t> </a:t>
            </a:r>
            <a:r>
              <a:rPr sz="2500" dirty="0">
                <a:latin typeface="+mn-lt"/>
                <a:cs typeface="Arial"/>
              </a:rPr>
              <a:t>hours/week</a:t>
            </a:r>
            <a:r>
              <a:rPr sz="2500" spc="-60" dirty="0">
                <a:latin typeface="+mn-lt"/>
                <a:cs typeface="Arial"/>
              </a:rPr>
              <a:t> </a:t>
            </a:r>
            <a:r>
              <a:rPr sz="2500" dirty="0">
                <a:latin typeface="+mn-lt"/>
                <a:cs typeface="Arial"/>
              </a:rPr>
              <a:t>or</a:t>
            </a:r>
            <a:r>
              <a:rPr sz="2500" spc="-45" dirty="0">
                <a:latin typeface="+mn-lt"/>
                <a:cs typeface="Arial"/>
              </a:rPr>
              <a:t> </a:t>
            </a:r>
            <a:r>
              <a:rPr sz="2500" dirty="0">
                <a:latin typeface="+mn-lt"/>
                <a:cs typeface="Arial"/>
              </a:rPr>
              <a:t>130+</a:t>
            </a:r>
            <a:r>
              <a:rPr sz="2500" spc="-55" dirty="0">
                <a:latin typeface="+mn-lt"/>
                <a:cs typeface="Arial"/>
              </a:rPr>
              <a:t> </a:t>
            </a:r>
            <a:r>
              <a:rPr sz="2500" spc="-10" dirty="0">
                <a:latin typeface="+mn-lt"/>
                <a:cs typeface="Arial"/>
              </a:rPr>
              <a:t>hours/month</a:t>
            </a:r>
            <a:endParaRPr sz="2500" dirty="0">
              <a:latin typeface="+mn-lt"/>
              <a:cs typeface="Arial"/>
            </a:endParaRPr>
          </a:p>
          <a:p>
            <a:pPr marL="698500" indent="-228600">
              <a:lnSpc>
                <a:spcPct val="100000"/>
              </a:lnSpc>
              <a:spcBef>
                <a:spcPts val="1090"/>
              </a:spcBef>
              <a:buChar char="•"/>
              <a:tabLst>
                <a:tab pos="698500" algn="l"/>
              </a:tabLst>
            </a:pPr>
            <a:r>
              <a:rPr sz="2500" dirty="0">
                <a:latin typeface="+mn-lt"/>
                <a:cs typeface="Arial"/>
              </a:rPr>
              <a:t>Average</a:t>
            </a:r>
            <a:r>
              <a:rPr sz="2500" spc="-50" dirty="0">
                <a:latin typeface="+mn-lt"/>
                <a:cs typeface="Arial"/>
              </a:rPr>
              <a:t> </a:t>
            </a:r>
            <a:r>
              <a:rPr sz="2500" dirty="0">
                <a:latin typeface="+mn-lt"/>
                <a:cs typeface="Arial"/>
              </a:rPr>
              <a:t>includes</a:t>
            </a:r>
            <a:r>
              <a:rPr sz="2500" spc="-65" dirty="0">
                <a:latin typeface="+mn-lt"/>
                <a:cs typeface="Arial"/>
              </a:rPr>
              <a:t> </a:t>
            </a:r>
            <a:r>
              <a:rPr sz="2500" dirty="0">
                <a:latin typeface="+mn-lt"/>
                <a:cs typeface="Arial"/>
              </a:rPr>
              <a:t>non-work</a:t>
            </a:r>
            <a:r>
              <a:rPr sz="2500" spc="-40" dirty="0">
                <a:latin typeface="+mn-lt"/>
                <a:cs typeface="Arial"/>
              </a:rPr>
              <a:t> </a:t>
            </a:r>
            <a:r>
              <a:rPr sz="2500" dirty="0">
                <a:latin typeface="+mn-lt"/>
                <a:cs typeface="Arial"/>
              </a:rPr>
              <a:t>time</a:t>
            </a:r>
            <a:r>
              <a:rPr sz="2500" spc="-30" dirty="0">
                <a:latin typeface="+mn-lt"/>
                <a:cs typeface="Arial"/>
              </a:rPr>
              <a:t> </a:t>
            </a:r>
            <a:r>
              <a:rPr sz="2500" dirty="0">
                <a:latin typeface="+mn-lt"/>
                <a:cs typeface="Arial"/>
              </a:rPr>
              <a:t>for</a:t>
            </a:r>
            <a:r>
              <a:rPr sz="2500" spc="-35" dirty="0">
                <a:latin typeface="+mn-lt"/>
                <a:cs typeface="Arial"/>
              </a:rPr>
              <a:t> </a:t>
            </a:r>
            <a:r>
              <a:rPr sz="2500" dirty="0">
                <a:latin typeface="+mn-lt"/>
                <a:cs typeface="Arial"/>
              </a:rPr>
              <a:t>which</a:t>
            </a:r>
            <a:r>
              <a:rPr sz="2500" spc="-45" dirty="0">
                <a:latin typeface="+mn-lt"/>
                <a:cs typeface="Arial"/>
              </a:rPr>
              <a:t> </a:t>
            </a:r>
            <a:r>
              <a:rPr sz="2500" dirty="0">
                <a:latin typeface="+mn-lt"/>
                <a:cs typeface="Arial"/>
              </a:rPr>
              <a:t>pay</a:t>
            </a:r>
            <a:r>
              <a:rPr sz="2500" spc="-50" dirty="0">
                <a:latin typeface="+mn-lt"/>
                <a:cs typeface="Arial"/>
              </a:rPr>
              <a:t> </a:t>
            </a:r>
            <a:r>
              <a:rPr sz="2500" dirty="0">
                <a:latin typeface="+mn-lt"/>
                <a:cs typeface="Arial"/>
              </a:rPr>
              <a:t>is</a:t>
            </a:r>
            <a:r>
              <a:rPr sz="2500" spc="-45" dirty="0">
                <a:latin typeface="+mn-lt"/>
                <a:cs typeface="Arial"/>
              </a:rPr>
              <a:t> </a:t>
            </a:r>
            <a:r>
              <a:rPr sz="2500" spc="-25" dirty="0">
                <a:latin typeface="+mn-lt"/>
                <a:cs typeface="Arial"/>
              </a:rPr>
              <a:t>due</a:t>
            </a:r>
            <a:endParaRPr sz="2500" dirty="0">
              <a:latin typeface="+mn-lt"/>
              <a:cs typeface="Arial"/>
            </a:endParaRPr>
          </a:p>
          <a:p>
            <a:pPr marL="698500" marR="5080" indent="-228600">
              <a:lnSpc>
                <a:spcPct val="120100"/>
              </a:lnSpc>
              <a:spcBef>
                <a:spcPts val="500"/>
              </a:spcBef>
              <a:buChar char="•"/>
              <a:tabLst>
                <a:tab pos="698500" algn="l"/>
              </a:tabLst>
            </a:pPr>
            <a:r>
              <a:rPr sz="2500" dirty="0">
                <a:latin typeface="+mn-lt"/>
                <a:cs typeface="Arial"/>
              </a:rPr>
              <a:t>Optional</a:t>
            </a:r>
            <a:r>
              <a:rPr sz="2500" spc="-70" dirty="0">
                <a:latin typeface="+mn-lt"/>
                <a:cs typeface="Arial"/>
              </a:rPr>
              <a:t> </a:t>
            </a:r>
            <a:r>
              <a:rPr sz="2500" dirty="0">
                <a:latin typeface="+mn-lt"/>
                <a:cs typeface="Arial"/>
              </a:rPr>
              <a:t>lookback</a:t>
            </a:r>
            <a:r>
              <a:rPr sz="2500" spc="-65" dirty="0">
                <a:latin typeface="+mn-lt"/>
                <a:cs typeface="Arial"/>
              </a:rPr>
              <a:t> </a:t>
            </a:r>
            <a:r>
              <a:rPr sz="2500" dirty="0">
                <a:latin typeface="+mn-lt"/>
                <a:cs typeface="Arial"/>
              </a:rPr>
              <a:t>measurement</a:t>
            </a:r>
            <a:r>
              <a:rPr sz="2500" spc="-45" dirty="0">
                <a:latin typeface="+mn-lt"/>
                <a:cs typeface="Arial"/>
              </a:rPr>
              <a:t> </a:t>
            </a:r>
            <a:r>
              <a:rPr sz="2500" dirty="0">
                <a:latin typeface="+mn-lt"/>
                <a:cs typeface="Arial"/>
              </a:rPr>
              <a:t>and</a:t>
            </a:r>
            <a:r>
              <a:rPr sz="2500" spc="-60" dirty="0">
                <a:latin typeface="+mn-lt"/>
                <a:cs typeface="Arial"/>
              </a:rPr>
              <a:t> </a:t>
            </a:r>
            <a:r>
              <a:rPr sz="2500" dirty="0">
                <a:latin typeface="+mn-lt"/>
                <a:cs typeface="Arial"/>
              </a:rPr>
              <a:t>stability</a:t>
            </a:r>
            <a:r>
              <a:rPr sz="2500" spc="-60" dirty="0">
                <a:latin typeface="+mn-lt"/>
                <a:cs typeface="Arial"/>
              </a:rPr>
              <a:t> </a:t>
            </a:r>
            <a:r>
              <a:rPr sz="2500" dirty="0">
                <a:latin typeface="+mn-lt"/>
                <a:cs typeface="Arial"/>
              </a:rPr>
              <a:t>periods</a:t>
            </a:r>
            <a:r>
              <a:rPr sz="2500" spc="-60" dirty="0">
                <a:latin typeface="+mn-lt"/>
                <a:cs typeface="Arial"/>
              </a:rPr>
              <a:t> </a:t>
            </a:r>
            <a:r>
              <a:rPr sz="2500" dirty="0">
                <a:latin typeface="+mn-lt"/>
                <a:cs typeface="Arial"/>
              </a:rPr>
              <a:t>can</a:t>
            </a:r>
            <a:r>
              <a:rPr sz="2500" spc="-65" dirty="0">
                <a:latin typeface="+mn-lt"/>
                <a:cs typeface="Arial"/>
              </a:rPr>
              <a:t> </a:t>
            </a:r>
            <a:r>
              <a:rPr sz="2500" dirty="0">
                <a:latin typeface="+mn-lt"/>
                <a:cs typeface="Arial"/>
              </a:rPr>
              <a:t>be</a:t>
            </a:r>
            <a:r>
              <a:rPr sz="2500" spc="-60" dirty="0">
                <a:latin typeface="+mn-lt"/>
                <a:cs typeface="Arial"/>
              </a:rPr>
              <a:t> </a:t>
            </a:r>
            <a:r>
              <a:rPr sz="2500" dirty="0">
                <a:latin typeface="+mn-lt"/>
                <a:cs typeface="Arial"/>
              </a:rPr>
              <a:t>used</a:t>
            </a:r>
            <a:r>
              <a:rPr sz="2500" spc="-65" dirty="0">
                <a:latin typeface="+mn-lt"/>
                <a:cs typeface="Arial"/>
              </a:rPr>
              <a:t> </a:t>
            </a:r>
            <a:r>
              <a:rPr sz="2500" spc="-25" dirty="0">
                <a:latin typeface="+mn-lt"/>
                <a:cs typeface="Arial"/>
              </a:rPr>
              <a:t>to </a:t>
            </a:r>
            <a:r>
              <a:rPr sz="2500" dirty="0">
                <a:latin typeface="+mn-lt"/>
                <a:cs typeface="Arial"/>
              </a:rPr>
              <a:t>determine</a:t>
            </a:r>
            <a:r>
              <a:rPr sz="2500" spc="-75" dirty="0">
                <a:latin typeface="+mn-lt"/>
                <a:cs typeface="Arial"/>
              </a:rPr>
              <a:t> </a:t>
            </a:r>
            <a:r>
              <a:rPr sz="2500" spc="-10" dirty="0">
                <a:latin typeface="+mn-lt"/>
                <a:cs typeface="Arial"/>
              </a:rPr>
              <a:t>full-</a:t>
            </a:r>
            <a:r>
              <a:rPr sz="2500" dirty="0">
                <a:latin typeface="+mn-lt"/>
                <a:cs typeface="Arial"/>
              </a:rPr>
              <a:t>time</a:t>
            </a:r>
            <a:r>
              <a:rPr sz="2500" spc="-55" dirty="0">
                <a:latin typeface="+mn-lt"/>
                <a:cs typeface="Arial"/>
              </a:rPr>
              <a:t> </a:t>
            </a:r>
            <a:r>
              <a:rPr sz="2500" spc="-10" dirty="0">
                <a:latin typeface="+mn-lt"/>
                <a:cs typeface="Arial"/>
              </a:rPr>
              <a:t>status</a:t>
            </a:r>
            <a:endParaRPr sz="2500" dirty="0">
              <a:latin typeface="+mn-lt"/>
              <a:cs typeface="Arial"/>
            </a:endParaRPr>
          </a:p>
          <a:p>
            <a:pPr marL="698500" marR="1284605" indent="-228600">
              <a:lnSpc>
                <a:spcPct val="120000"/>
              </a:lnSpc>
              <a:spcBef>
                <a:spcPts val="505"/>
              </a:spcBef>
              <a:buChar char="•"/>
              <a:tabLst>
                <a:tab pos="698500" algn="l"/>
              </a:tabLst>
            </a:pPr>
            <a:r>
              <a:rPr sz="2500" dirty="0">
                <a:latin typeface="+mn-lt"/>
                <a:cs typeface="Arial"/>
              </a:rPr>
              <a:t>Special</a:t>
            </a:r>
            <a:r>
              <a:rPr sz="2500" spc="-65" dirty="0">
                <a:latin typeface="+mn-lt"/>
                <a:cs typeface="Arial"/>
              </a:rPr>
              <a:t> </a:t>
            </a:r>
            <a:r>
              <a:rPr sz="2500" dirty="0">
                <a:latin typeface="+mn-lt"/>
                <a:cs typeface="Arial"/>
              </a:rPr>
              <a:t>treatment</a:t>
            </a:r>
            <a:r>
              <a:rPr sz="2500" spc="-30" dirty="0">
                <a:latin typeface="+mn-lt"/>
                <a:cs typeface="Arial"/>
              </a:rPr>
              <a:t> </a:t>
            </a:r>
            <a:r>
              <a:rPr sz="2500" dirty="0">
                <a:latin typeface="+mn-lt"/>
                <a:cs typeface="Arial"/>
              </a:rPr>
              <a:t>of</a:t>
            </a:r>
            <a:r>
              <a:rPr sz="2500" spc="-45" dirty="0">
                <a:latin typeface="+mn-lt"/>
                <a:cs typeface="Arial"/>
              </a:rPr>
              <a:t> </a:t>
            </a:r>
            <a:r>
              <a:rPr sz="2500" spc="-10" dirty="0">
                <a:latin typeface="+mn-lt"/>
                <a:cs typeface="Arial"/>
              </a:rPr>
              <a:t>newly-</a:t>
            </a:r>
            <a:r>
              <a:rPr sz="2500" dirty="0">
                <a:latin typeface="+mn-lt"/>
                <a:cs typeface="Arial"/>
              </a:rPr>
              <a:t>hired</a:t>
            </a:r>
            <a:r>
              <a:rPr sz="2500" spc="-45" dirty="0">
                <a:latin typeface="+mn-lt"/>
                <a:cs typeface="Arial"/>
              </a:rPr>
              <a:t> </a:t>
            </a:r>
            <a:r>
              <a:rPr sz="2500" dirty="0">
                <a:latin typeface="+mn-lt"/>
                <a:cs typeface="Arial"/>
              </a:rPr>
              <a:t>variable</a:t>
            </a:r>
            <a:r>
              <a:rPr sz="2500" spc="-40" dirty="0">
                <a:latin typeface="+mn-lt"/>
                <a:cs typeface="Arial"/>
              </a:rPr>
              <a:t> </a:t>
            </a:r>
            <a:r>
              <a:rPr sz="2500" dirty="0">
                <a:latin typeface="+mn-lt"/>
                <a:cs typeface="Arial"/>
              </a:rPr>
              <a:t>hour,</a:t>
            </a:r>
            <a:r>
              <a:rPr sz="2500" spc="-50" dirty="0">
                <a:latin typeface="+mn-lt"/>
                <a:cs typeface="Arial"/>
              </a:rPr>
              <a:t> </a:t>
            </a:r>
            <a:r>
              <a:rPr sz="2500" spc="-10" dirty="0">
                <a:latin typeface="+mn-lt"/>
                <a:cs typeface="Arial"/>
              </a:rPr>
              <a:t>part-</a:t>
            </a:r>
            <a:r>
              <a:rPr sz="2500" dirty="0">
                <a:latin typeface="+mn-lt"/>
                <a:cs typeface="Arial"/>
              </a:rPr>
              <a:t>time,</a:t>
            </a:r>
            <a:r>
              <a:rPr sz="2500" spc="-25" dirty="0">
                <a:latin typeface="+mn-lt"/>
                <a:cs typeface="Arial"/>
              </a:rPr>
              <a:t> or </a:t>
            </a:r>
            <a:r>
              <a:rPr sz="2500" dirty="0">
                <a:latin typeface="+mn-lt"/>
                <a:cs typeface="Arial"/>
              </a:rPr>
              <a:t>seasonal</a:t>
            </a:r>
            <a:r>
              <a:rPr sz="2500" spc="-90" dirty="0">
                <a:latin typeface="+mn-lt"/>
                <a:cs typeface="Arial"/>
              </a:rPr>
              <a:t> </a:t>
            </a:r>
            <a:r>
              <a:rPr sz="2500" dirty="0">
                <a:latin typeface="+mn-lt"/>
                <a:cs typeface="Arial"/>
              </a:rPr>
              <a:t>employees</a:t>
            </a:r>
            <a:r>
              <a:rPr sz="2500" spc="-85" dirty="0">
                <a:latin typeface="+mn-lt"/>
                <a:cs typeface="Arial"/>
              </a:rPr>
              <a:t> </a:t>
            </a:r>
            <a:r>
              <a:rPr sz="2500" dirty="0">
                <a:latin typeface="+mn-lt"/>
                <a:cs typeface="Arial"/>
              </a:rPr>
              <a:t>under</a:t>
            </a:r>
            <a:r>
              <a:rPr sz="2500" spc="-85" dirty="0">
                <a:latin typeface="+mn-lt"/>
                <a:cs typeface="Arial"/>
              </a:rPr>
              <a:t> </a:t>
            </a:r>
            <a:r>
              <a:rPr sz="2500" dirty="0">
                <a:latin typeface="+mn-lt"/>
                <a:cs typeface="Arial"/>
              </a:rPr>
              <a:t>the</a:t>
            </a:r>
            <a:r>
              <a:rPr sz="2500" spc="-80" dirty="0">
                <a:latin typeface="+mn-lt"/>
                <a:cs typeface="Arial"/>
              </a:rPr>
              <a:t> </a:t>
            </a:r>
            <a:r>
              <a:rPr sz="2500" dirty="0">
                <a:latin typeface="+mn-lt"/>
                <a:cs typeface="Arial"/>
              </a:rPr>
              <a:t>lookback</a:t>
            </a:r>
            <a:r>
              <a:rPr sz="2500" spc="-90" dirty="0">
                <a:latin typeface="+mn-lt"/>
                <a:cs typeface="Arial"/>
              </a:rPr>
              <a:t> </a:t>
            </a:r>
            <a:r>
              <a:rPr sz="2500" spc="-10" dirty="0">
                <a:latin typeface="+mn-lt"/>
                <a:cs typeface="Arial"/>
              </a:rPr>
              <a:t>method</a:t>
            </a:r>
            <a:endParaRPr sz="2500" dirty="0">
              <a:latin typeface="+mn-lt"/>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0AC6-CE54-2D12-B073-18571DFF9022}"/>
              </a:ext>
            </a:extLst>
          </p:cNvPr>
          <p:cNvSpPr>
            <a:spLocks noGrp="1"/>
          </p:cNvSpPr>
          <p:nvPr>
            <p:ph type="title"/>
          </p:nvPr>
        </p:nvSpPr>
        <p:spPr/>
        <p:txBody>
          <a:bodyPr/>
          <a:lstStyle/>
          <a:p>
            <a:r>
              <a:rPr lang="en-US" dirty="0"/>
              <a:t>Terminology</a:t>
            </a:r>
          </a:p>
        </p:txBody>
      </p:sp>
      <p:sp>
        <p:nvSpPr>
          <p:cNvPr id="3" name="Text Placeholder 2">
            <a:extLst>
              <a:ext uri="{FF2B5EF4-FFF2-40B4-BE49-F238E27FC236}">
                <a16:creationId xmlns:a16="http://schemas.microsoft.com/office/drawing/2014/main" id="{351F9623-657A-6A02-0EEB-AD64AB37CFAD}"/>
              </a:ext>
            </a:extLst>
          </p:cNvPr>
          <p:cNvSpPr>
            <a:spLocks noGrp="1"/>
          </p:cNvSpPr>
          <p:nvPr>
            <p:ph type="body" idx="1"/>
          </p:nvPr>
        </p:nvSpPr>
        <p:spPr>
          <a:xfrm>
            <a:off x="948435" y="1143001"/>
            <a:ext cx="10295128" cy="4524315"/>
          </a:xfrm>
        </p:spPr>
        <p:txBody>
          <a:bodyPr>
            <a:normAutofit/>
          </a:bodyPr>
          <a:lstStyle/>
          <a:p>
            <a:pPr algn="l">
              <a:spcBef>
                <a:spcPts val="1200"/>
              </a:spcBef>
              <a:buFont typeface="Arial" panose="020B0604020202020204" pitchFamily="34" charset="0"/>
              <a:buChar char="•"/>
            </a:pPr>
            <a:r>
              <a:rPr lang="en-US" sz="3000" b="0" i="0" dirty="0">
                <a:solidFill>
                  <a:srgbClr val="212529"/>
                </a:solidFill>
                <a:effectLst/>
              </a:rPr>
              <a:t>Measurement Period: Track hours to determine "full-time" status for IRS reporting in the next Stability Period.</a:t>
            </a:r>
          </a:p>
          <a:p>
            <a:pPr algn="l">
              <a:spcBef>
                <a:spcPts val="1200"/>
              </a:spcBef>
              <a:buFont typeface="Arial" panose="020B0604020202020204" pitchFamily="34" charset="0"/>
              <a:buChar char="•"/>
            </a:pPr>
            <a:r>
              <a:rPr lang="en-US" sz="3000" b="0" i="0" dirty="0">
                <a:solidFill>
                  <a:srgbClr val="212529"/>
                </a:solidFill>
                <a:effectLst/>
              </a:rPr>
              <a:t>Administrative Period: Time between Measurement and Stability Periods for calculations and Open Enrollment.</a:t>
            </a:r>
          </a:p>
          <a:p>
            <a:pPr algn="l">
              <a:spcBef>
                <a:spcPts val="1200"/>
              </a:spcBef>
              <a:buFont typeface="Arial" panose="020B0604020202020204" pitchFamily="34" charset="0"/>
              <a:buChar char="•"/>
            </a:pPr>
            <a:r>
              <a:rPr lang="en-US" sz="3000" b="0" i="0" dirty="0">
                <a:solidFill>
                  <a:srgbClr val="212529"/>
                </a:solidFill>
                <a:effectLst/>
              </a:rPr>
              <a:t>Stability Period: Offer medical coverage to "full-time" employees and dependents from Measurement Period or risk ACA penalties.</a:t>
            </a:r>
          </a:p>
          <a:p>
            <a:pPr>
              <a:spcBef>
                <a:spcPts val="1200"/>
              </a:spcBef>
            </a:pPr>
            <a:endParaRPr lang="en-US" sz="3000" dirty="0"/>
          </a:p>
        </p:txBody>
      </p:sp>
    </p:spTree>
    <p:extLst>
      <p:ext uri="{BB962C8B-B14F-4D97-AF65-F5344CB8AC3E}">
        <p14:creationId xmlns:p14="http://schemas.microsoft.com/office/powerpoint/2010/main" val="2105515049"/>
      </p:ext>
    </p:extLst>
  </p:cSld>
  <p:clrMapOvr>
    <a:masterClrMapping/>
  </p:clrMapOvr>
</p:sld>
</file>

<file path=ppt/theme/theme1.xml><?xml version="1.0" encoding="utf-8"?>
<a:theme xmlns:a="http://schemas.openxmlformats.org/drawingml/2006/main" name="Office Theme">
  <a:themeElements>
    <a:clrScheme name="ACAChamp">
      <a:dk1>
        <a:srgbClr val="5A564F"/>
      </a:dk1>
      <a:lt1>
        <a:sysClr val="window" lastClr="FFFFFF"/>
      </a:lt1>
      <a:dk2>
        <a:srgbClr val="045E6F"/>
      </a:dk2>
      <a:lt2>
        <a:srgbClr val="E7E6E6"/>
      </a:lt2>
      <a:accent1>
        <a:srgbClr val="DA6C3D"/>
      </a:accent1>
      <a:accent2>
        <a:srgbClr val="E3B46E"/>
      </a:accent2>
      <a:accent3>
        <a:srgbClr val="A5A5A5"/>
      </a:accent3>
      <a:accent4>
        <a:srgbClr val="A44D36"/>
      </a:accent4>
      <a:accent5>
        <a:srgbClr val="D8E1DF"/>
      </a:accent5>
      <a:accent6>
        <a:srgbClr val="70AD47"/>
      </a:accent6>
      <a:hlink>
        <a:srgbClr val="045E6F"/>
      </a:hlink>
      <a:folHlink>
        <a:srgbClr val="A44D36"/>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8307</TotalTime>
  <Words>9551</Words>
  <Application>Microsoft Office PowerPoint</Application>
  <PresentationFormat>Widescreen</PresentationFormat>
  <Paragraphs>735</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Segoe UI</vt:lpstr>
      <vt:lpstr>Proxima Nova</vt:lpstr>
      <vt:lpstr>Montserrat</vt:lpstr>
      <vt:lpstr>Montserrat SemiBold</vt:lpstr>
      <vt:lpstr>system-ui</vt:lpstr>
      <vt:lpstr>Office Theme</vt:lpstr>
      <vt:lpstr>Chart Your Course</vt:lpstr>
      <vt:lpstr>Disclaimer</vt:lpstr>
      <vt:lpstr>Why should you know about the ACA? </vt:lpstr>
      <vt:lpstr>ACA Fundamentals Let’s Look At The Basics</vt:lpstr>
      <vt:lpstr>Benefit Eligibility vs Employer Mandate</vt:lpstr>
      <vt:lpstr>Employer Mandate</vt:lpstr>
      <vt:lpstr>Who are Full Time Employees?</vt:lpstr>
      <vt:lpstr>Employer Mandate</vt:lpstr>
      <vt:lpstr>Terminology</vt:lpstr>
      <vt:lpstr>Using the Lookback Period</vt:lpstr>
      <vt:lpstr>Using the Lookback Period</vt:lpstr>
      <vt:lpstr>Calculation of Hours</vt:lpstr>
      <vt:lpstr>Calculation of Hours</vt:lpstr>
      <vt:lpstr>Special Rules for Certain Employees</vt:lpstr>
      <vt:lpstr>Final Notes on Calculation of Hours</vt:lpstr>
      <vt:lpstr>Final Notes on Calculation of Hours</vt:lpstr>
      <vt:lpstr>New Hires</vt:lpstr>
      <vt:lpstr>New Hires</vt:lpstr>
      <vt:lpstr>New Hires - Example</vt:lpstr>
      <vt:lpstr>Penalty Risks You Probably Didn’t See Coming</vt:lpstr>
      <vt:lpstr>Employer Mandate Penalty “A”</vt:lpstr>
      <vt:lpstr>Employer Mandate Penalty “A”</vt:lpstr>
      <vt:lpstr>Penalty “A” Example</vt:lpstr>
      <vt:lpstr>Employer Mandate Penalty “B”</vt:lpstr>
      <vt:lpstr>Employer Mandate Penalty “B”</vt:lpstr>
      <vt:lpstr>Penalty “B” Example</vt:lpstr>
      <vt:lpstr>Are Employers Sabotaging Their Own ACA Compliance Efforts?</vt:lpstr>
      <vt:lpstr>IRS Reporting Penalties</vt:lpstr>
      <vt:lpstr>Common Mistakes in ACA Reporting</vt:lpstr>
      <vt:lpstr>Failure To Track Hours</vt:lpstr>
      <vt:lpstr>Failure to Track Hours</vt:lpstr>
      <vt:lpstr>Failure to Track Hours</vt:lpstr>
      <vt:lpstr>Failure to Track Hours</vt:lpstr>
      <vt:lpstr>Overreliance On a Computer System</vt:lpstr>
      <vt:lpstr>Overreliance On a Computer System</vt:lpstr>
      <vt:lpstr>Human Error</vt:lpstr>
      <vt:lpstr>Human Error</vt:lpstr>
      <vt:lpstr>Do you know how to answer these?</vt:lpstr>
      <vt:lpstr>Prepared for an audit?</vt:lpstr>
      <vt:lpstr>Audits Underway</vt:lpstr>
      <vt:lpstr>2020 Audits Underway</vt:lpstr>
      <vt:lpstr>An “A” for effort?</vt:lpstr>
      <vt:lpstr>No Statute of Limitations</vt:lpstr>
      <vt:lpstr>Real world example</vt:lpstr>
      <vt:lpstr>Overreporting equals hassle</vt:lpstr>
      <vt:lpstr>Overreporting equals real risk</vt:lpstr>
      <vt:lpstr>Affordability Safe Harbors</vt:lpstr>
      <vt:lpstr>Understanding Affordability Safe Harbor Codes</vt:lpstr>
      <vt:lpstr>Line 16 code 2F W-2 Safe Harbor</vt:lpstr>
      <vt:lpstr>Line 16 code 2G FPL Safe Harbor</vt:lpstr>
      <vt:lpstr>Line 16 code 2H Rate of Pay Safe Harbor</vt:lpstr>
      <vt:lpstr>Electronic Filing of ACA Forms</vt:lpstr>
      <vt:lpstr>IRS Reporting Penalties</vt:lpstr>
      <vt:lpstr>IRS Reporting Penalties – due in 2025</vt:lpstr>
      <vt:lpstr>IRS Reporting Penalties – due in 2025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ACA Compliance Journey: Understanding the Basics to Getting Reporting Done Correctly</dc:title>
  <dc:creator>Monica Schermier Pritz</dc:creator>
  <cp:lastModifiedBy>ashley@hawley2.onmicrosoft.com</cp:lastModifiedBy>
  <cp:revision>16</cp:revision>
  <cp:lastPrinted>2024-12-26T16:24:23Z</cp:lastPrinted>
  <dcterms:created xsi:type="dcterms:W3CDTF">2024-03-11T20:41:55Z</dcterms:created>
  <dcterms:modified xsi:type="dcterms:W3CDTF">2024-12-30T17:00:29Z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2023-09-27T00:00:00Z</vt:filetime>
  </property>
  <property fmtid="{D5CDD505-2E9C-101B-9397-08002B2CF9AE}" pid="3" name="Creator">
    <vt:lpwstr>Microsoft® PowerPoint® for Microsoft 365</vt:lpwstr>
  </property>
  <property fmtid="{D5CDD505-2E9C-101B-9397-08002B2CF9AE}" pid="4" name="LastSaved">
    <vt:filetime>2024-03-11T00:00:00Z</vt:filetime>
  </property>
  <property fmtid="{D5CDD505-2E9C-101B-9397-08002B2CF9AE}" pid="5" name="Producer">
    <vt:lpwstr>Microsoft® PowerPoint® for Microsoft 365</vt:lpwstr>
  </property>
</Properties>
</file>